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597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8" r:id="rId8"/>
    <p:sldId id="269" r:id="rId9"/>
    <p:sldId id="262" r:id="rId10"/>
    <p:sldId id="263" r:id="rId11"/>
    <p:sldId id="264" r:id="rId12"/>
    <p:sldId id="265" r:id="rId13"/>
    <p:sldId id="275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C97DBAB-8227-4CF6-8833-E012619ADB05}">
          <p14:sldIdLst>
            <p14:sldId id="256"/>
            <p14:sldId id="257"/>
            <p14:sldId id="259"/>
            <p14:sldId id="258"/>
            <p14:sldId id="260"/>
            <p14:sldId id="261"/>
            <p14:sldId id="268"/>
            <p14:sldId id="269"/>
            <p14:sldId id="262"/>
            <p14:sldId id="263"/>
            <p14:sldId id="264"/>
            <p14:sldId id="265"/>
            <p14:sldId id="275"/>
            <p14:sldId id="270"/>
            <p14:sldId id="271"/>
            <p14:sldId id="272"/>
            <p14:sldId id="273"/>
            <p14:sldId id="274"/>
            <p14:sldId id="276"/>
            <p14:sldId id="277"/>
            <p14:sldId id="278"/>
            <p14:sldId id="279"/>
            <p14:sldId id="280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7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EF6F5-0C89-4D58-B773-16ED3F7651F7}" type="datetimeFigureOut">
              <a:rPr lang="en-IN" smtClean="0"/>
              <a:t>20-05-2021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A0A42-3B53-4A9C-947F-0527AA00EE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70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4A0A42-3B53-4A9C-947F-0527AA00EE5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75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974A83-D705-4054-BDA7-FEBA507DDCA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7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F786B-1F7C-4852-8F57-3C4629A94AED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0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F4239-4D68-4665-BCC3-D2A0F42684BA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8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6D97E-C0B5-4CF3-838C-49471F6BB3EF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87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5426E-2136-440D-931F-9DA2D809915E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968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1F580-A4DD-4418-81BC-9BD9D10D22F6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488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88F5-A869-424E-AE73-EBB9B5972D18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8927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E65AC-D9B7-435C-94CE-2485F782ECE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992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8F713-F5B7-4B74-B27A-44FD0889108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4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DD22-92B2-407C-88C2-B86AA2B704AB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8886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A20E19C1-899F-49CA-88FA-24CF02A04479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4486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7E34B8EE-4052-467A-A647-B6F312B5B0D4}" type="datetime1">
              <a:rPr lang="en-US" smtClean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7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8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" y="-141440"/>
            <a:ext cx="12192000" cy="724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6" y="344031"/>
            <a:ext cx="11959628" cy="193744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solidFill>
                  <a:srgbClr val="FFFF00"/>
                </a:solidFill>
                <a:latin typeface="Poor Richard" panose="02080502050505020702" pitchFamily="18" charset="0"/>
                <a:cs typeface="Calibri" panose="020F0502020204030204" pitchFamily="34" charset="0"/>
              </a:rPr>
              <a:t>AUDIOBOOK  NARRATION  USING  ARTIFICIAL INTELLIGENCE  FOR  VISUALLY  IMPAIRED   PEOPLE</a:t>
            </a:r>
            <a:endParaRPr lang="en-IN" sz="4400" dirty="0">
              <a:solidFill>
                <a:srgbClr val="FFFF00"/>
              </a:solidFill>
              <a:latin typeface="Poor Richard" panose="02080502050505020702" pitchFamily="18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6651" y="2976598"/>
            <a:ext cx="10572000" cy="28156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Guided by,                                                                                                                    Presented by,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      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</a:t>
            </a:r>
            <a:r>
              <a:rPr lang="en-GB" sz="2000" dirty="0" err="1" smtClean="0">
                <a:solidFill>
                  <a:srgbClr val="FFFF00"/>
                </a:solidFill>
                <a:latin typeface="Poor Richard" panose="02080502050505020702" pitchFamily="18" charset="0"/>
              </a:rPr>
              <a:t>Ms.V.T.A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. </a:t>
            </a:r>
            <a:r>
              <a:rPr lang="en-GB" sz="2000" dirty="0" err="1" smtClean="0">
                <a:solidFill>
                  <a:srgbClr val="FFFF00"/>
                </a:solidFill>
                <a:latin typeface="Poor Richard" panose="02080502050505020702" pitchFamily="18" charset="0"/>
              </a:rPr>
              <a:t>Anitha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, </a:t>
            </a:r>
            <a:r>
              <a:rPr lang="en-GB" sz="2000" dirty="0" err="1">
                <a:solidFill>
                  <a:srgbClr val="FFFF00"/>
                </a:solidFill>
                <a:latin typeface="Poor Richard" panose="02080502050505020702" pitchFamily="18" charset="0"/>
              </a:rPr>
              <a:t>M.Tech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., 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                                                                             </a:t>
            </a:r>
            <a:r>
              <a:rPr lang="en-GB" sz="2000" dirty="0" err="1" smtClean="0">
                <a:solidFill>
                  <a:srgbClr val="FFFF00"/>
                </a:solidFill>
                <a:latin typeface="Poor Richard" panose="02080502050505020702" pitchFamily="18" charset="0"/>
              </a:rPr>
              <a:t>Eklklesia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</a:t>
            </a:r>
            <a:r>
              <a:rPr lang="en-GB" sz="2000" dirty="0" err="1">
                <a:solidFill>
                  <a:srgbClr val="FFFF00"/>
                </a:solidFill>
                <a:latin typeface="Poor Richard" panose="02080502050505020702" pitchFamily="18" charset="0"/>
              </a:rPr>
              <a:t>UginBS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(910318104002) </a:t>
            </a:r>
            <a:endParaRPr lang="en-GB" sz="2000" dirty="0" smtClean="0">
              <a:solidFill>
                <a:srgbClr val="FFFF00"/>
              </a:solidFill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       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Assistant professor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,                                                                                                  </a:t>
            </a:r>
            <a:r>
              <a:rPr lang="en-GB" sz="2000" dirty="0" err="1">
                <a:solidFill>
                  <a:srgbClr val="FFFF00"/>
                </a:solidFill>
                <a:latin typeface="Poor Richard" panose="02080502050505020702" pitchFamily="18" charset="0"/>
              </a:rPr>
              <a:t>Neela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</a:t>
            </a:r>
            <a:r>
              <a:rPr lang="en-GB" sz="2000" dirty="0" err="1">
                <a:solidFill>
                  <a:srgbClr val="FFFF00"/>
                </a:solidFill>
                <a:latin typeface="Poor Richard" panose="02080502050505020702" pitchFamily="18" charset="0"/>
              </a:rPr>
              <a:t>Maheswari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V(910318104015)</a:t>
            </a:r>
          </a:p>
          <a:p>
            <a:pPr algn="just">
              <a:lnSpc>
                <a:spcPct val="150000"/>
              </a:lnSpc>
            </a:pP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     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 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Department of Computer science 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Engineering,                                    </a:t>
            </a:r>
            <a:r>
              <a:rPr lang="en-GB" sz="2000" dirty="0" err="1" smtClean="0">
                <a:solidFill>
                  <a:srgbClr val="FFFF00"/>
                </a:solidFill>
                <a:latin typeface="Poor Richard" panose="02080502050505020702" pitchFamily="18" charset="0"/>
              </a:rPr>
              <a:t>Priyadharshini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G(910318104017)</a:t>
            </a:r>
            <a:endParaRPr lang="en-GB" sz="2000" dirty="0" smtClean="0">
              <a:solidFill>
                <a:srgbClr val="FFFF00"/>
              </a:solidFill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         </a:t>
            </a:r>
            <a:r>
              <a:rPr lang="en-GB" sz="2000" dirty="0" err="1">
                <a:solidFill>
                  <a:srgbClr val="FFFF00"/>
                </a:solidFill>
                <a:latin typeface="Poor Richard" panose="02080502050505020702" pitchFamily="18" charset="0"/>
              </a:rPr>
              <a:t>Chendhuran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 College of Engineering and </a:t>
            </a:r>
            <a:r>
              <a:rPr lang="en-GB" sz="2000" dirty="0" smtClean="0">
                <a:solidFill>
                  <a:srgbClr val="FFFF00"/>
                </a:solidFill>
                <a:latin typeface="Poor Richard" panose="02080502050505020702" pitchFamily="18" charset="0"/>
              </a:rPr>
              <a:t>Technology .                   Vanmathi </a:t>
            </a:r>
            <a:r>
              <a:rPr lang="en-GB" sz="2000" dirty="0">
                <a:solidFill>
                  <a:srgbClr val="FFFF00"/>
                </a:solidFill>
                <a:latin typeface="Poor Richard" panose="02080502050505020702" pitchFamily="18" charset="0"/>
              </a:rPr>
              <a:t>S(910318104021)</a:t>
            </a:r>
          </a:p>
          <a:p>
            <a:pPr algn="just">
              <a:lnSpc>
                <a:spcPct val="150000"/>
              </a:lnSpc>
            </a:pPr>
            <a:endParaRPr lang="en-GB" sz="2000" dirty="0" smtClean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4" y="0"/>
            <a:ext cx="10772775" cy="1658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CONS </a:t>
            </a:r>
            <a:r>
              <a:rPr lang="en-GB" sz="4400" smtClean="0">
                <a:latin typeface="Poor Richard" panose="02080502050505020702" pitchFamily="18" charset="0"/>
              </a:rPr>
              <a:t>OF </a:t>
            </a:r>
            <a:r>
              <a:rPr lang="en-GB" sz="4400" smtClean="0">
                <a:latin typeface="Poor Richard" panose="02080502050505020702" pitchFamily="18" charset="0"/>
              </a:rPr>
              <a:t>AUDIOBOOK </a:t>
            </a:r>
            <a:r>
              <a:rPr lang="en-GB" sz="4400" dirty="0" smtClean="0">
                <a:latin typeface="Poor Richard" panose="02080502050505020702" pitchFamily="18" charset="0"/>
              </a:rPr>
              <a:t>NARRATOR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148" y="1863899"/>
            <a:ext cx="10753725" cy="376618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They are unable to connect a person with the characters of the </a:t>
            </a:r>
            <a:r>
              <a:rPr lang="en-GB" dirty="0" smtClean="0">
                <a:latin typeface="Poor Richard" panose="02080502050505020702" pitchFamily="18" charset="0"/>
              </a:rPr>
              <a:t>books you listen.</a:t>
            </a:r>
            <a:endParaRPr lang="en-IN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 </a:t>
            </a:r>
            <a:r>
              <a:rPr lang="en-GB" dirty="0">
                <a:latin typeface="Poor Richard" panose="02080502050505020702" pitchFamily="18" charset="0"/>
              </a:rPr>
              <a:t>It's harder to remember where you heard something and look up references. </a:t>
            </a:r>
            <a:endParaRPr lang="en-GB" dirty="0" smtClean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Poor Richard" panose="02080502050505020702" pitchFamily="18" charset="0"/>
              </a:rPr>
              <a:t> </a:t>
            </a:r>
            <a:r>
              <a:rPr lang="en-GB" dirty="0" smtClean="0">
                <a:latin typeface="Poor Richard" panose="02080502050505020702" pitchFamily="18" charset="0"/>
              </a:rPr>
              <a:t>It is difficult </a:t>
            </a:r>
            <a:r>
              <a:rPr lang="en-GB" dirty="0">
                <a:latin typeface="Poor Richard" panose="02080502050505020702" pitchFamily="18" charset="0"/>
              </a:rPr>
              <a:t>to follow if </a:t>
            </a:r>
            <a:r>
              <a:rPr lang="en-GB" dirty="0" smtClean="0">
                <a:latin typeface="Poor Richard" panose="02080502050505020702" pitchFamily="18" charset="0"/>
              </a:rPr>
              <a:t>distracted from listening.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It is difficult </a:t>
            </a:r>
            <a:r>
              <a:rPr lang="en-GB" dirty="0">
                <a:latin typeface="Poor Richard" panose="02080502050505020702" pitchFamily="18" charset="0"/>
              </a:rPr>
              <a:t>to go </a:t>
            </a:r>
            <a:r>
              <a:rPr lang="en-GB" dirty="0" smtClean="0">
                <a:latin typeface="Poor Richard" panose="02080502050505020702" pitchFamily="18" charset="0"/>
              </a:rPr>
              <a:t>back to the content </a:t>
            </a:r>
            <a:r>
              <a:rPr lang="en-GB" dirty="0">
                <a:latin typeface="Poor Richard" panose="02080502050505020702" pitchFamily="18" charset="0"/>
              </a:rPr>
              <a:t>if there was something you didn't </a:t>
            </a:r>
            <a:r>
              <a:rPr lang="en-GB" dirty="0" smtClean="0">
                <a:latin typeface="Poor Richard" panose="02080502050505020702" pitchFamily="18" charset="0"/>
              </a:rPr>
              <a:t>understand.</a:t>
            </a:r>
            <a:endParaRPr lang="en-GB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b="1" dirty="0">
              <a:latin typeface="Poor Richard" panose="02080502050505020702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8435" y="5079345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97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78" y="74660"/>
            <a:ext cx="10772775" cy="1658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SYSTEM   REQUIREMENTS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865744"/>
            <a:ext cx="10753725" cy="3912121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GB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Hardware Requirements</a:t>
            </a:r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  </a:t>
            </a:r>
            <a:r>
              <a:rPr lang="en-GB" dirty="0" smtClean="0">
                <a:latin typeface="Poor Richard" panose="02080502050505020702" pitchFamily="18" charset="0"/>
              </a:rPr>
              <a:t>Processor                                          :    Intel processor 3.0GHz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Poor Richard" panose="02080502050505020702" pitchFamily="18" charset="0"/>
              </a:rPr>
              <a:t>  </a:t>
            </a:r>
            <a:r>
              <a:rPr lang="en-GB" dirty="0" smtClean="0">
                <a:latin typeface="Poor Richard" panose="02080502050505020702" pitchFamily="18" charset="0"/>
              </a:rPr>
              <a:t>  RAM                                                  :   4GB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Poor Richard" panose="02080502050505020702" pitchFamily="18" charset="0"/>
              </a:rPr>
              <a:t> </a:t>
            </a:r>
            <a:r>
              <a:rPr lang="en-GB" dirty="0" smtClean="0">
                <a:latin typeface="Poor Richard" panose="02080502050505020702" pitchFamily="18" charset="0"/>
              </a:rPr>
              <a:t>   Hard Disk                                       :  500GB</a:t>
            </a:r>
          </a:p>
          <a:p>
            <a:pPr algn="just">
              <a:lnSpc>
                <a:spcPct val="150000"/>
              </a:lnSpc>
            </a:pPr>
            <a:endParaRPr lang="en-GB" dirty="0" smtClean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2773" y="5116289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0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2910" y="588074"/>
            <a:ext cx="10753725" cy="5223683"/>
          </a:xfrm>
        </p:spPr>
        <p:txBody>
          <a:bodyPr/>
          <a:lstStyle/>
          <a:p>
            <a:pPr marL="0" indent="0">
              <a:buNone/>
            </a:pPr>
            <a:r>
              <a:rPr lang="en-GB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or Richard" panose="02080502050505020702" pitchFamily="18" charset="0"/>
              </a:rPr>
              <a:t>Software Requirements</a:t>
            </a:r>
          </a:p>
          <a:p>
            <a:pPr marL="0" indent="0">
              <a:buNone/>
            </a:pPr>
            <a:r>
              <a:rPr lang="en-GB" b="1" spc="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</a:t>
            </a:r>
          </a:p>
          <a:p>
            <a:pPr algn="just">
              <a:lnSpc>
                <a:spcPct val="150000"/>
              </a:lnSpc>
            </a:pPr>
            <a:r>
              <a:rPr lang="en-GB" dirty="0" smtClean="0">
                <a:latin typeface="Poor Richard" panose="02080502050505020702" pitchFamily="18" charset="0"/>
              </a:rPr>
              <a:t>         Front End                                            </a:t>
            </a:r>
            <a:r>
              <a:rPr lang="en-GB" dirty="0">
                <a:latin typeface="Poor Richard" panose="02080502050505020702" pitchFamily="18" charset="0"/>
              </a:rPr>
              <a:t>:   </a:t>
            </a:r>
            <a:r>
              <a:rPr lang="en-GB" dirty="0" smtClean="0">
                <a:latin typeface="Poor Richard" panose="02080502050505020702" pitchFamily="18" charset="0"/>
              </a:rPr>
              <a:t>Python</a:t>
            </a:r>
            <a:endParaRPr lang="en-GB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Poor Richard" panose="02080502050505020702" pitchFamily="18" charset="0"/>
              </a:rPr>
              <a:t>     </a:t>
            </a:r>
            <a:r>
              <a:rPr lang="en-GB" dirty="0" smtClean="0">
                <a:latin typeface="Poor Richard" panose="02080502050505020702" pitchFamily="18" charset="0"/>
              </a:rPr>
              <a:t>    Operating System                        </a:t>
            </a:r>
            <a:r>
              <a:rPr lang="en-GB" dirty="0">
                <a:latin typeface="Poor Richard" panose="02080502050505020702" pitchFamily="18" charset="0"/>
              </a:rPr>
              <a:t>:   </a:t>
            </a:r>
            <a:r>
              <a:rPr lang="en-GB" dirty="0" smtClean="0">
                <a:latin typeface="Poor Richard" panose="02080502050505020702" pitchFamily="18" charset="0"/>
              </a:rPr>
              <a:t>Windows OS</a:t>
            </a:r>
            <a:endParaRPr lang="en-GB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GB" dirty="0">
                <a:latin typeface="Poor Richard" panose="02080502050505020702" pitchFamily="18" charset="0"/>
              </a:rPr>
              <a:t>     </a:t>
            </a:r>
            <a:r>
              <a:rPr lang="en-GB" dirty="0" smtClean="0">
                <a:latin typeface="Poor Richard" panose="02080502050505020702" pitchFamily="18" charset="0"/>
              </a:rPr>
              <a:t>    System type                                      :   32-bit Operating System/64-bit Operating System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latin typeface="Poor Richard" panose="02080502050505020702" pitchFamily="18" charset="0"/>
              </a:rPr>
              <a:t> </a:t>
            </a:r>
            <a:r>
              <a:rPr lang="en-GB" dirty="0" smtClean="0">
                <a:latin typeface="Poor Richard" panose="02080502050505020702" pitchFamily="18" charset="0"/>
              </a:rPr>
              <a:t>        IDE                                                         :   Python 3.9.2</a:t>
            </a:r>
            <a:endParaRPr lang="en-GB" dirty="0">
              <a:latin typeface="Poor Richard" panose="02080502050505020702" pitchFamily="18" charset="0"/>
            </a:endParaRPr>
          </a:p>
          <a:p>
            <a:pPr marL="0" indent="0">
              <a:buNone/>
            </a:pPr>
            <a:endParaRPr lang="en-IN" b="1" spc="3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0555" y="5026666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1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0210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NATURAL LANGUAGE PROCESSING (NLP)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011680"/>
            <a:ext cx="10753725" cy="457924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Poor Richard" panose="02080502050505020702" pitchFamily="18" charset="0"/>
              </a:rPr>
              <a:t>NLP</a:t>
            </a:r>
            <a:r>
              <a:rPr lang="en-GB" dirty="0">
                <a:latin typeface="Poor Richard" panose="02080502050505020702" pitchFamily="18" charset="0"/>
              </a:rPr>
              <a:t> means converting </a:t>
            </a:r>
            <a:r>
              <a:rPr lang="en-GB" b="1" dirty="0">
                <a:latin typeface="Poor Richard" panose="02080502050505020702" pitchFamily="18" charset="0"/>
              </a:rPr>
              <a:t>text</a:t>
            </a:r>
            <a:r>
              <a:rPr lang="en-GB" dirty="0">
                <a:latin typeface="Poor Richard" panose="02080502050505020702" pitchFamily="18" charset="0"/>
              </a:rPr>
              <a:t> to the </a:t>
            </a:r>
            <a:r>
              <a:rPr lang="en-GB" b="1" dirty="0">
                <a:latin typeface="Poor Richard" panose="02080502050505020702" pitchFamily="18" charset="0"/>
              </a:rPr>
              <a:t>voice speech</a:t>
            </a:r>
            <a:r>
              <a:rPr lang="en-GB" dirty="0">
                <a:latin typeface="Poor Richard" panose="02080502050505020702" pitchFamily="18" charset="0"/>
              </a:rPr>
              <a:t> using </a:t>
            </a:r>
            <a:r>
              <a:rPr lang="en-GB" b="1" dirty="0">
                <a:latin typeface="Poor Richard" panose="02080502050505020702" pitchFamily="18" charset="0"/>
              </a:rPr>
              <a:t>NLP</a:t>
            </a:r>
            <a:r>
              <a:rPr lang="en-GB" dirty="0">
                <a:latin typeface="Poor Richard" panose="02080502050505020702" pitchFamily="18" charset="0"/>
              </a:rPr>
              <a:t>. </a:t>
            </a:r>
            <a:r>
              <a:rPr lang="en-GB" b="1" dirty="0">
                <a:latin typeface="Poor Richard" panose="02080502050505020702" pitchFamily="18" charset="0"/>
              </a:rPr>
              <a:t>NLP</a:t>
            </a:r>
            <a:r>
              <a:rPr lang="en-GB" dirty="0">
                <a:latin typeface="Poor Richard" panose="02080502050505020702" pitchFamily="18" charset="0"/>
              </a:rPr>
              <a:t> is a field of artificial intelligence that gives the machines the ability to read, understand, and derive meaning from human languages</a:t>
            </a:r>
            <a:r>
              <a:rPr lang="en-GB" dirty="0" smtClean="0">
                <a:latin typeface="Poor Richard" panose="02080502050505020702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It identifies and interprets words and phrases in spoken language and converts them into texts by computers</a:t>
            </a:r>
            <a:r>
              <a:rPr lang="en-GB" dirty="0" smtClean="0">
                <a:latin typeface="Poor Richard" panose="02080502050505020702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NLP is usually deployed for two of the primary tasks namely Speech Recognition and Language Translation.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731555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8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845" y="544800"/>
            <a:ext cx="10772775" cy="1658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MODULES DIAGRAM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63514" y="5223849"/>
            <a:ext cx="2926080" cy="1352485"/>
          </a:xfrm>
        </p:spPr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121" y="2498756"/>
            <a:ext cx="8166225" cy="3548959"/>
          </a:xfrm>
        </p:spPr>
      </p:pic>
    </p:spTree>
    <p:extLst>
      <p:ext uri="{BB962C8B-B14F-4D97-AF65-F5344CB8AC3E}">
        <p14:creationId xmlns:p14="http://schemas.microsoft.com/office/powerpoint/2010/main" val="80253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MODULES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2366673"/>
            <a:ext cx="10872116" cy="3051208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>
                <a:latin typeface="Poor Richard" panose="02080502050505020702" pitchFamily="18" charset="0"/>
              </a:rPr>
              <a:t>Input Module</a:t>
            </a:r>
            <a:endParaRPr lang="en-IN" dirty="0">
              <a:latin typeface="Poor Richard" panose="02080502050505020702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>
                <a:latin typeface="Poor Richard" panose="02080502050505020702" pitchFamily="18" charset="0"/>
              </a:rPr>
              <a:t>Database Module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dirty="0" smtClean="0">
                <a:latin typeface="Poor Richard" panose="02080502050505020702" pitchFamily="18" charset="0"/>
              </a:rPr>
              <a:t>Speech Module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3919" y="4962012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2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280657"/>
            <a:ext cx="10772775" cy="115884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MODULE 1 :  INPUT MODULE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647732"/>
            <a:ext cx="10753725" cy="4130134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plain text is first get into the Lexical </a:t>
            </a:r>
            <a:r>
              <a:rPr lang="en-GB" dirty="0" err="1" smtClean="0">
                <a:latin typeface="Poor Richard" panose="02080502050505020702" pitchFamily="18" charset="0"/>
              </a:rPr>
              <a:t>Analyzer</a:t>
            </a:r>
            <a:r>
              <a:rPr lang="en-GB" dirty="0" smtClean="0">
                <a:latin typeface="Poor Richard" panose="02080502050505020702" pitchFamily="18" charset="0"/>
              </a:rPr>
              <a:t> then it separate into tokens(smallest individual unit).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sentences </a:t>
            </a:r>
            <a:r>
              <a:rPr lang="en-GB" dirty="0" err="1" smtClean="0">
                <a:latin typeface="Poor Richard" panose="02080502050505020702" pitchFamily="18" charset="0"/>
              </a:rPr>
              <a:t>spliter</a:t>
            </a:r>
            <a:r>
              <a:rPr lang="en-GB" dirty="0" smtClean="0">
                <a:latin typeface="Poor Richard" panose="02080502050505020702" pitchFamily="18" charset="0"/>
              </a:rPr>
              <a:t> will split the sentences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In </a:t>
            </a:r>
            <a:r>
              <a:rPr lang="en-GB" dirty="0">
                <a:latin typeface="Poor Richard" panose="02080502050505020702" pitchFamily="18" charset="0"/>
              </a:rPr>
              <a:t>natural language processing, </a:t>
            </a:r>
            <a:r>
              <a:rPr lang="en-GB" dirty="0" smtClean="0">
                <a:latin typeface="Poor Richard" panose="02080502050505020702" pitchFamily="18" charset="0"/>
              </a:rPr>
              <a:t>Word </a:t>
            </a:r>
            <a:r>
              <a:rPr lang="en-GB" dirty="0">
                <a:latin typeface="Poor Richard" panose="02080502050505020702" pitchFamily="18" charset="0"/>
              </a:rPr>
              <a:t>S</a:t>
            </a:r>
            <a:r>
              <a:rPr lang="en-GB" dirty="0" smtClean="0">
                <a:latin typeface="Poor Richard" panose="02080502050505020702" pitchFamily="18" charset="0"/>
              </a:rPr>
              <a:t>ense </a:t>
            </a:r>
            <a:r>
              <a:rPr lang="en-GB" dirty="0">
                <a:latin typeface="Poor Richard" panose="02080502050505020702" pitchFamily="18" charset="0"/>
              </a:rPr>
              <a:t>D</a:t>
            </a:r>
            <a:r>
              <a:rPr lang="en-GB" dirty="0" smtClean="0">
                <a:latin typeface="Poor Richard" panose="02080502050505020702" pitchFamily="18" charset="0"/>
              </a:rPr>
              <a:t>isambiguation</a:t>
            </a:r>
            <a:r>
              <a:rPr lang="en-GB" dirty="0">
                <a:latin typeface="Poor Richard" panose="02080502050505020702" pitchFamily="18" charset="0"/>
              </a:rPr>
              <a:t> (WSD) is the problem of determining which "sense" (meaning) of a</a:t>
            </a:r>
            <a:r>
              <a:rPr lang="en-GB" b="1" dirty="0">
                <a:latin typeface="Poor Richard" panose="02080502050505020702" pitchFamily="18" charset="0"/>
              </a:rPr>
              <a:t> </a:t>
            </a:r>
            <a:r>
              <a:rPr lang="en-GB" dirty="0">
                <a:latin typeface="Poor Richard" panose="02080502050505020702" pitchFamily="18" charset="0"/>
              </a:rPr>
              <a:t>word is activated by the use of the word in a particular </a:t>
            </a:r>
            <a:r>
              <a:rPr lang="en-GB" dirty="0" smtClean="0">
                <a:latin typeface="Poor Richard" panose="02080502050505020702" pitchFamily="18" charset="0"/>
              </a:rPr>
              <a:t>context, then enter into the spotter.</a:t>
            </a:r>
            <a:endParaRPr lang="en-GB" dirty="0">
              <a:latin typeface="Poor Richard" panose="02080502050505020702" pitchFamily="18" charset="0"/>
            </a:endParaRPr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4337" y="5460961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2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MODULE 2  :  DATABASE MODULE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2435382"/>
            <a:ext cx="10753725" cy="468064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In the database module , it will check with the word in the book presented in the database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This module will check with the e-book in the database.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It will compare the word set.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03919" y="4793809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96696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MODULE 3  :  SPEECH MODULE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596229"/>
            <a:ext cx="10753725" cy="484632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Speech can be in different voices, we can also control the speed of the speaker.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Poor Richard" panose="02080502050505020702" pitchFamily="18" charset="0"/>
              </a:rPr>
              <a:t>Speech classification</a:t>
            </a:r>
            <a:r>
              <a:rPr lang="en-GB" dirty="0">
                <a:latin typeface="Poor Richard" panose="02080502050505020702" pitchFamily="18" charset="0"/>
              </a:rPr>
              <a:t> is a means for automatic </a:t>
            </a:r>
            <a:r>
              <a:rPr lang="en-GB" b="1" dirty="0">
                <a:latin typeface="Poor Richard" panose="02080502050505020702" pitchFamily="18" charset="0"/>
              </a:rPr>
              <a:t>classification</a:t>
            </a:r>
            <a:r>
              <a:rPr lang="en-GB" dirty="0">
                <a:latin typeface="Poor Richard" panose="02080502050505020702" pitchFamily="18" charset="0"/>
              </a:rPr>
              <a:t> of audio signals. Using these techniques, the incoming </a:t>
            </a:r>
            <a:r>
              <a:rPr lang="en-GB" b="1" dirty="0">
                <a:latin typeface="Poor Richard" panose="02080502050505020702" pitchFamily="18" charset="0"/>
              </a:rPr>
              <a:t>speech</a:t>
            </a:r>
            <a:r>
              <a:rPr lang="en-GB" dirty="0">
                <a:latin typeface="Poor Richard" panose="02080502050505020702" pitchFamily="18" charset="0"/>
              </a:rPr>
              <a:t> signals can be </a:t>
            </a:r>
            <a:r>
              <a:rPr lang="en-GB" b="1" dirty="0">
                <a:latin typeface="Poor Richard" panose="02080502050505020702" pitchFamily="18" charset="0"/>
              </a:rPr>
              <a:t>classified</a:t>
            </a:r>
            <a:r>
              <a:rPr lang="en-GB" dirty="0">
                <a:latin typeface="Poor Richard" panose="02080502050505020702" pitchFamily="18" charset="0"/>
              </a:rPr>
              <a:t>, sorted and prioritized.</a:t>
            </a:r>
            <a:endParaRPr lang="en-IN" dirty="0">
              <a:latin typeface="Poor Richard" panose="02080502050505020702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Poor Richard" panose="02080502050505020702" pitchFamily="18" charset="0"/>
              </a:rPr>
              <a:t>Speech synthesis</a:t>
            </a:r>
            <a:r>
              <a:rPr lang="en-GB" dirty="0">
                <a:latin typeface="Poor Richard" panose="02080502050505020702" pitchFamily="18" charset="0"/>
              </a:rPr>
              <a:t> is the artificial production of human </a:t>
            </a:r>
            <a:r>
              <a:rPr lang="en-GB" b="1" dirty="0">
                <a:latin typeface="Poor Richard" panose="02080502050505020702" pitchFamily="18" charset="0"/>
              </a:rPr>
              <a:t>speech</a:t>
            </a:r>
            <a:r>
              <a:rPr lang="en-GB" dirty="0">
                <a:latin typeface="Poor Richard" panose="02080502050505020702" pitchFamily="18" charset="0"/>
              </a:rPr>
              <a:t>. A computer system used for this purpose is called a </a:t>
            </a:r>
            <a:r>
              <a:rPr lang="en-GB" b="1" dirty="0">
                <a:latin typeface="Poor Richard" panose="02080502050505020702" pitchFamily="18" charset="0"/>
              </a:rPr>
              <a:t>speech</a:t>
            </a:r>
            <a:r>
              <a:rPr lang="en-GB" dirty="0">
                <a:latin typeface="Poor Richard" panose="02080502050505020702" pitchFamily="18" charset="0"/>
              </a:rPr>
              <a:t> computer or </a:t>
            </a:r>
            <a:r>
              <a:rPr lang="en-GB" b="1" dirty="0">
                <a:latin typeface="Poor Richard" panose="02080502050505020702" pitchFamily="18" charset="0"/>
              </a:rPr>
              <a:t>speech </a:t>
            </a:r>
            <a:r>
              <a:rPr lang="en-GB" b="1" dirty="0" smtClean="0">
                <a:latin typeface="Poor Richard" panose="02080502050505020702" pitchFamily="18" charset="0"/>
              </a:rPr>
              <a:t>synthesizer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latin typeface="Poor Richard" panose="02080502050505020702" pitchFamily="18" charset="0"/>
              </a:rPr>
              <a:t>Synthesized speech</a:t>
            </a:r>
            <a:r>
              <a:rPr lang="en-GB" dirty="0">
                <a:latin typeface="Poor Richard" panose="02080502050505020702" pitchFamily="18" charset="0"/>
              </a:rPr>
              <a:t> can be created by concatenating pieces of recorded </a:t>
            </a:r>
            <a:r>
              <a:rPr lang="en-GB" b="1" dirty="0">
                <a:latin typeface="Poor Richard" panose="02080502050505020702" pitchFamily="18" charset="0"/>
              </a:rPr>
              <a:t>speech</a:t>
            </a:r>
            <a:r>
              <a:rPr lang="en-GB" dirty="0">
                <a:latin typeface="Poor Richard" panose="02080502050505020702" pitchFamily="18" charset="0"/>
              </a:rPr>
              <a:t> that are stored in a database.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062690" y="5730093"/>
            <a:ext cx="2926080" cy="1424912"/>
          </a:xfrm>
        </p:spPr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8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84" y="71869"/>
            <a:ext cx="10772775" cy="11717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SCREENSHOTS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" y="1484151"/>
            <a:ext cx="11168798" cy="445944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64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475" y="353482"/>
            <a:ext cx="10772775" cy="165819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ABSTRACT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75" y="1735667"/>
            <a:ext cx="10753725" cy="407246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Our work will provide them a Audiobook </a:t>
            </a:r>
            <a:r>
              <a:rPr lang="en-GB" dirty="0">
                <a:latin typeface="Poor Richard" panose="02080502050505020702" pitchFamily="18" charset="0"/>
              </a:rPr>
              <a:t>N</a:t>
            </a:r>
            <a:r>
              <a:rPr lang="en-GB" dirty="0" smtClean="0">
                <a:latin typeface="Poor Richard" panose="02080502050505020702" pitchFamily="18" charset="0"/>
              </a:rPr>
              <a:t>arrator of their choice of English language for any e-book in English script.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plain text from the e-book is fed into the Text to Speech convertor which will generate the audio output file in English.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Audiobook Narrator is </a:t>
            </a:r>
            <a:r>
              <a:rPr lang="en-GB" dirty="0" err="1" smtClean="0">
                <a:latin typeface="Poor Richard" panose="02080502050505020702" pitchFamily="18" charset="0"/>
              </a:rPr>
              <a:t>usefull</a:t>
            </a:r>
            <a:r>
              <a:rPr lang="en-GB" dirty="0" smtClean="0">
                <a:latin typeface="Poor Richard" panose="02080502050505020702" pitchFamily="18" charset="0"/>
              </a:rPr>
              <a:t> for Visually Impaired People. There can easily read the book using a Audiobook Narrator.</a:t>
            </a:r>
            <a:endParaRPr lang="en-GB" dirty="0">
              <a:latin typeface="Poor Richard" panose="02080502050505020702" pitchFamily="18" charset="0"/>
            </a:endParaRPr>
          </a:p>
          <a:p>
            <a:pPr>
              <a:lnSpc>
                <a:spcPct val="150000"/>
              </a:lnSpc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58120" y="5242670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7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70349"/>
            <a:ext cx="10772775" cy="113724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BOOK PAGE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06" y="1308100"/>
            <a:ext cx="10013442" cy="464464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93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4136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CONCLUSION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25106"/>
            <a:ext cx="10753725" cy="4374036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The Audiobook Narrator for blind produces a positive outcome when applied in practical world.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In this research work, a Text-to-Speech device for visual impaired people that can change the text image input into sound is implemented.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This system is useful for visually impaired persons to access information which is in the form of documents, texts or printed forms.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The future implementation may include accuracy and fulfil the limitations of existing systems.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91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FUTURE ENHANCEMENT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800" dirty="0">
                <a:latin typeface="Poor Richard" panose="02080502050505020702" pitchFamily="18" charset="0"/>
                <a:cs typeface="Times New Roman" pitchFamily="18" charset="0"/>
              </a:rPr>
              <a:t>The future of this work is to enhance the robustness of system by overcoming the challenges </a:t>
            </a:r>
            <a:r>
              <a:rPr lang="en-IN" sz="2800" dirty="0" smtClean="0">
                <a:latin typeface="Poor Richard" panose="02080502050505020702" pitchFamily="18" charset="0"/>
                <a:cs typeface="Times New Roman" pitchFamily="18" charset="0"/>
              </a:rPr>
              <a:t>like improve the </a:t>
            </a:r>
            <a:r>
              <a:rPr lang="en-IN" sz="2800" dirty="0" err="1" smtClean="0">
                <a:latin typeface="Poor Richard" panose="02080502050505020702" pitchFamily="18" charset="0"/>
                <a:cs typeface="Times New Roman" pitchFamily="18" charset="0"/>
              </a:rPr>
              <a:t>pronounciation</a:t>
            </a:r>
            <a:r>
              <a:rPr lang="en-IN" sz="2800" dirty="0" smtClean="0">
                <a:latin typeface="Poor Richard" panose="02080502050505020702" pitchFamily="18" charset="0"/>
                <a:cs typeface="Times New Roman" pitchFamily="18" charset="0"/>
              </a:rPr>
              <a:t>.</a:t>
            </a:r>
            <a:r>
              <a:rPr lang="en-IN" sz="2800" dirty="0">
                <a:latin typeface="Poor Richard" panose="02080502050505020702" pitchFamily="18" charset="0"/>
                <a:cs typeface="Times New Roman" pitchFamily="18" charset="0"/>
              </a:rPr>
              <a:t> Furthermore we are planning to work on </a:t>
            </a:r>
            <a:r>
              <a:rPr lang="en-IN" sz="2800" dirty="0" smtClean="0">
                <a:latin typeface="Poor Richard" panose="02080502050505020702" pitchFamily="18" charset="0"/>
                <a:cs typeface="Times New Roman" pitchFamily="18" charset="0"/>
              </a:rPr>
              <a:t>implementing different kinds of languages.</a:t>
            </a:r>
            <a:endParaRPr lang="en-IN" sz="2800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792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496" y="270933"/>
            <a:ext cx="10772775" cy="734907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REFERENCES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546" y="1005840"/>
            <a:ext cx="10753725" cy="42945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Poor Richard" panose="02080502050505020702" pitchFamily="18" charset="0"/>
              </a:rPr>
              <a:t>[1] R. Dunn, &amp; K. Dunn, Using learning styles data to develop student prescriptions, In J.W. Keefe (ed.), Student learning styles diagnosing and </a:t>
            </a:r>
            <a:r>
              <a:rPr lang="en-IN" sz="1800" dirty="0">
                <a:latin typeface="Poor Richard" panose="02080502050505020702" pitchFamily="18" charset="0"/>
              </a:rPr>
              <a:t> </a:t>
            </a:r>
            <a:r>
              <a:rPr lang="en-US" sz="1800" dirty="0" smtClean="0">
                <a:latin typeface="Poor Richard" panose="02080502050505020702" pitchFamily="18" charset="0"/>
              </a:rPr>
              <a:t>prescribing </a:t>
            </a:r>
            <a:r>
              <a:rPr lang="en-US" sz="1800" dirty="0">
                <a:latin typeface="Poor Richard" panose="02080502050505020702" pitchFamily="18" charset="0"/>
              </a:rPr>
              <a:t>programs, pp. 109-122, 1979, Reston, </a:t>
            </a:r>
            <a:r>
              <a:rPr lang="en-US" sz="1800" dirty="0" err="1">
                <a:latin typeface="Poor Richard" panose="02080502050505020702" pitchFamily="18" charset="0"/>
              </a:rPr>
              <a:t>VANationalAssociation</a:t>
            </a:r>
            <a:r>
              <a:rPr lang="en-US" sz="1800" dirty="0">
                <a:latin typeface="Poor Richard" panose="02080502050505020702" pitchFamily="18" charset="0"/>
              </a:rPr>
              <a:t> of Secondary School Principals</a:t>
            </a:r>
            <a:endParaRPr lang="en-IN" sz="1800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Poor Richard" panose="02080502050505020702" pitchFamily="18" charset="0"/>
              </a:rPr>
              <a:t>[</a:t>
            </a:r>
            <a:r>
              <a:rPr lang="en-US" sz="1800" dirty="0" smtClean="0">
                <a:latin typeface="Poor Richard" panose="02080502050505020702" pitchFamily="18" charset="0"/>
              </a:rPr>
              <a:t>2]</a:t>
            </a:r>
            <a:r>
              <a:rPr lang="en-US" sz="1800" dirty="0"/>
              <a:t> </a:t>
            </a:r>
            <a:r>
              <a:rPr lang="en-US" sz="1800" dirty="0" smtClean="0">
                <a:latin typeface="Poor Richard" panose="02080502050505020702" pitchFamily="18" charset="0"/>
              </a:rPr>
              <a:t> </a:t>
            </a:r>
            <a:r>
              <a:rPr lang="en-US" sz="1800" dirty="0">
                <a:latin typeface="Poor Richard" panose="02080502050505020702" pitchFamily="18" charset="0"/>
              </a:rPr>
              <a:t>World Health </a:t>
            </a:r>
            <a:r>
              <a:rPr lang="en-US" sz="1800" dirty="0" err="1">
                <a:latin typeface="Poor Richard" panose="02080502050505020702" pitchFamily="18" charset="0"/>
              </a:rPr>
              <a:t>Organisation</a:t>
            </a:r>
            <a:r>
              <a:rPr lang="en-US" sz="1800" dirty="0">
                <a:latin typeface="Poor Richard" panose="02080502050505020702" pitchFamily="18" charset="0"/>
              </a:rPr>
              <a:t>, ICD-11 International Classification of Diseases for Mortality and Morbidity Statistics (Eleventh Revision), </a:t>
            </a:r>
            <a:r>
              <a:rPr lang="en-IN" sz="1800" dirty="0">
                <a:latin typeface="Poor Richard" panose="02080502050505020702" pitchFamily="18" charset="0"/>
              </a:rPr>
              <a:t> </a:t>
            </a:r>
            <a:r>
              <a:rPr lang="en-US" sz="1800" dirty="0" smtClean="0">
                <a:latin typeface="Poor Richard" panose="02080502050505020702" pitchFamily="18" charset="0"/>
              </a:rPr>
              <a:t>2018,https</a:t>
            </a:r>
            <a:r>
              <a:rPr lang="en-US" sz="1800" dirty="0">
                <a:latin typeface="Poor Richard" panose="02080502050505020702" pitchFamily="18" charset="0"/>
              </a:rPr>
              <a:t>://icd.who.int/browse11/lm/en#/</a:t>
            </a:r>
            <a:r>
              <a:rPr lang="en-US" sz="1800" dirty="0" smtClean="0">
                <a:latin typeface="Poor Richard" panose="02080502050505020702" pitchFamily="18" charset="0"/>
              </a:rPr>
              <a:t>http%3a%2f%2fid.who.int%2ficd%2fentity%2f1103667651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latin typeface="Poor Richard" panose="02080502050505020702" pitchFamily="18" charset="0"/>
              </a:rPr>
              <a:t> [</a:t>
            </a:r>
            <a:r>
              <a:rPr lang="en-US" sz="1800" dirty="0">
                <a:latin typeface="Poor Richard" panose="02080502050505020702" pitchFamily="18" charset="0"/>
              </a:rPr>
              <a:t>3] World Bank, Pivoting to Inclusion: Leveraging Lessons from the COVID-19 Crisis for Learners with Disabilities. Washington DC: International Bank for Reconstruction and Development/The World Bank, 2020, http://pubdocs.worldbank.org</a:t>
            </a:r>
            <a:endParaRPr lang="en-IN" sz="1800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Poor Richard" panose="02080502050505020702" pitchFamily="18" charset="0"/>
              </a:rPr>
              <a:t>[4] A. That, A short history of the audiobook, 20 years after the first portable digital audio device,Nov22,2017,https://www.pbs.org/newshour/arts/a-shorthistory-of-the-audiobook-20-years-after-the-firstportable-digital-audio-device</a:t>
            </a:r>
            <a:endParaRPr lang="en-IN" sz="1800" dirty="0">
              <a:latin typeface="Poor Richard" panose="02080502050505020702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1600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65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55514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1151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OBJECTIVE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236206"/>
            <a:ext cx="9226296" cy="361392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b="1" dirty="0">
                <a:latin typeface="Poor Richard" panose="02080502050505020702" pitchFamily="18" charset="0"/>
              </a:rPr>
              <a:t>Audiobooks</a:t>
            </a:r>
            <a:r>
              <a:rPr lang="en-GB" sz="2800" dirty="0">
                <a:latin typeface="Poor Richard" panose="02080502050505020702" pitchFamily="18" charset="0"/>
              </a:rPr>
              <a:t> allow </a:t>
            </a:r>
            <a:r>
              <a:rPr lang="en-GB" sz="2800" b="1" dirty="0" smtClean="0">
                <a:latin typeface="Poor Richard" panose="02080502050505020702" pitchFamily="18" charset="0"/>
              </a:rPr>
              <a:t>visually impa</a:t>
            </a:r>
            <a:r>
              <a:rPr lang="en-GB" sz="2800" dirty="0" smtClean="0">
                <a:latin typeface="Poor Richard" panose="02080502050505020702" pitchFamily="18" charset="0"/>
              </a:rPr>
              <a:t>ired to </a:t>
            </a:r>
            <a:r>
              <a:rPr lang="en-GB" sz="2800" dirty="0">
                <a:latin typeface="Poor Richard" panose="02080502050505020702" pitchFamily="18" charset="0"/>
              </a:rPr>
              <a:t>hear explicit sounds of letters and letter patterns that form words</a:t>
            </a:r>
            <a:r>
              <a:rPr lang="en-GB" sz="2800" dirty="0" smtClean="0">
                <a:latin typeface="Poor Richard" panose="02080502050505020702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GB" sz="2800" dirty="0" smtClean="0">
              <a:latin typeface="Poor Richard" panose="02080502050505020702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>
                <a:latin typeface="Poor Richard" panose="02080502050505020702" pitchFamily="18" charset="0"/>
              </a:rPr>
              <a:t> </a:t>
            </a:r>
            <a:r>
              <a:rPr lang="en-GB" sz="2800" b="1" dirty="0">
                <a:latin typeface="Poor Richard" panose="02080502050505020702" pitchFamily="18" charset="0"/>
              </a:rPr>
              <a:t>Audiobooks</a:t>
            </a:r>
            <a:r>
              <a:rPr lang="en-GB" sz="2800" dirty="0">
                <a:latin typeface="Poor Richard" panose="02080502050505020702" pitchFamily="18" charset="0"/>
              </a:rPr>
              <a:t> also </a:t>
            </a:r>
            <a:r>
              <a:rPr lang="en-GB" sz="2800" b="1" dirty="0">
                <a:latin typeface="Poor Richard" panose="02080502050505020702" pitchFamily="18" charset="0"/>
              </a:rPr>
              <a:t>help </a:t>
            </a:r>
            <a:r>
              <a:rPr lang="en-GB" sz="2800" b="1" dirty="0" smtClean="0">
                <a:latin typeface="Poor Richard" panose="02080502050505020702" pitchFamily="18" charset="0"/>
              </a:rPr>
              <a:t>visually impaired students</a:t>
            </a:r>
            <a:r>
              <a:rPr lang="en-GB" sz="2800" dirty="0">
                <a:latin typeface="Poor Richard" panose="02080502050505020702" pitchFamily="18" charset="0"/>
              </a:rPr>
              <a:t> engage in text and gain exposure to more words, ultimately improving vocabulary, comprehension and critical thinking skills.</a:t>
            </a:r>
            <a:endParaRPr lang="en-IN" sz="2800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73392" y="5468480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066717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INTRODUCTION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466662"/>
            <a:ext cx="10753725" cy="4311204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Audiobook narrator is the process of Text to Speech technology.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Text to speech technology is the process </a:t>
            </a:r>
            <a:r>
              <a:rPr lang="en-GB" dirty="0" smtClean="0">
                <a:latin typeface="Poor Richard" panose="02080502050505020702" pitchFamily="18" charset="0"/>
              </a:rPr>
              <a:t>where in </a:t>
            </a:r>
            <a:r>
              <a:rPr lang="en-GB" dirty="0">
                <a:latin typeface="Poor Richard" panose="02080502050505020702" pitchFamily="18" charset="0"/>
              </a:rPr>
              <a:t>the computer is made to speak. It uses the concepts of natural language </a:t>
            </a:r>
            <a:r>
              <a:rPr lang="en-GB" dirty="0" smtClean="0">
                <a:latin typeface="Poor Richard" panose="02080502050505020702" pitchFamily="18" charset="0"/>
              </a:rPr>
              <a:t>processing.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Accessing text documents is troublesome for visually impaired people in many scenarios, such as reading text on the go and accessing text in less than ideal conditions. </a:t>
            </a:r>
            <a:endParaRPr lang="en-GB" dirty="0" smtClean="0">
              <a:latin typeface="Poor Richard" panose="02080502050505020702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Visually impaired people need some portable assistance to read this printed </a:t>
            </a:r>
            <a:r>
              <a:rPr lang="en-GB" dirty="0" smtClean="0">
                <a:latin typeface="Poor Richard" panose="02080502050505020702" pitchFamily="18" charset="0"/>
              </a:rPr>
              <a:t>text. So the Audiobook narrator can be used.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017" y="5777866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2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136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TEXT  -TO - SPEECH (TTS)  CONVERTOR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162" y="1636296"/>
            <a:ext cx="10753725" cy="4851132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Poor Richard" panose="02080502050505020702" pitchFamily="18" charset="0"/>
              </a:rPr>
              <a:t>Text-to-speech</a:t>
            </a:r>
            <a:r>
              <a:rPr lang="en-GB" dirty="0">
                <a:latin typeface="Poor Richard" panose="02080502050505020702" pitchFamily="18" charset="0"/>
              </a:rPr>
              <a:t> (TTS) is a type of assistive technology that reads digital </a:t>
            </a:r>
            <a:r>
              <a:rPr lang="en-GB" b="1" dirty="0">
                <a:latin typeface="Poor Richard" panose="02080502050505020702" pitchFamily="18" charset="0"/>
              </a:rPr>
              <a:t>text</a:t>
            </a:r>
            <a:r>
              <a:rPr lang="en-GB" dirty="0">
                <a:latin typeface="Poor Richard" panose="02080502050505020702" pitchFamily="18" charset="0"/>
              </a:rPr>
              <a:t> aloud. It's sometimes called “read aloud” </a:t>
            </a:r>
            <a:r>
              <a:rPr lang="en-GB" dirty="0" smtClean="0">
                <a:latin typeface="Poor Richard" panose="02080502050505020702" pitchFamily="18" charset="0"/>
              </a:rPr>
              <a:t>technology.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</a:t>
            </a:r>
            <a:r>
              <a:rPr lang="en-GB" dirty="0">
                <a:latin typeface="Poor Richard" panose="02080502050505020702" pitchFamily="18" charset="0"/>
              </a:rPr>
              <a:t>voice in TTS is </a:t>
            </a:r>
            <a:r>
              <a:rPr lang="en-GB" dirty="0" smtClean="0">
                <a:latin typeface="Poor Richard" panose="02080502050505020702" pitchFamily="18" charset="0"/>
              </a:rPr>
              <a:t>computer-generated</a:t>
            </a:r>
            <a:r>
              <a:rPr lang="en-GB" dirty="0">
                <a:latin typeface="Poor Richard" panose="02080502050505020702" pitchFamily="18" charset="0"/>
              </a:rPr>
              <a:t> Voice quality varies, but some voices sound human. 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</a:t>
            </a:r>
            <a:r>
              <a:rPr lang="en-GB" dirty="0">
                <a:latin typeface="Poor Richard" panose="02080502050505020702" pitchFamily="18" charset="0"/>
              </a:rPr>
              <a:t>text-to-speech (TTS) synthesis procedure consists of two main phases. 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The </a:t>
            </a:r>
            <a:r>
              <a:rPr lang="en-GB" dirty="0">
                <a:latin typeface="Poor Richard" panose="02080502050505020702" pitchFamily="18" charset="0"/>
              </a:rPr>
              <a:t>first is text analysis, where the input text is transcribed into a phonetic or some other linguistic representation, and the second one is the generation of speech waveforms, where the output is produced from this phonetic and prosodic information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017" y="5641023"/>
            <a:ext cx="2926080" cy="1397039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24022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AUDIOBOOK NARRATOR ARCHITECTURE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746" y="2157731"/>
            <a:ext cx="8431730" cy="405056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796436" y="5351311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0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3745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4400" dirty="0" smtClean="0">
                <a:latin typeface="Poor Richard" panose="02080502050505020702" pitchFamily="18" charset="0"/>
              </a:rPr>
              <a:t>OPTICAL CHARACTER RECOGNITION</a:t>
            </a:r>
            <a:r>
              <a:rPr lang="en-IN" sz="4400" dirty="0">
                <a:latin typeface="Poor Richard" panose="02080502050505020702" pitchFamily="18" charset="0"/>
              </a:rPr>
              <a:t> (</a:t>
            </a:r>
            <a:r>
              <a:rPr lang="en-IN" sz="4400" dirty="0" smtClean="0">
                <a:latin typeface="Poor Richard" panose="02080502050505020702" pitchFamily="18" charset="0"/>
              </a:rPr>
              <a:t>OCR)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274" y="1801641"/>
            <a:ext cx="10753725" cy="45194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Optical </a:t>
            </a:r>
            <a:r>
              <a:rPr lang="en-GB" dirty="0" smtClean="0">
                <a:latin typeface="Poor Richard" panose="02080502050505020702" pitchFamily="18" charset="0"/>
              </a:rPr>
              <a:t>Character </a:t>
            </a:r>
            <a:r>
              <a:rPr lang="en-GB" dirty="0">
                <a:latin typeface="Poor Richard" panose="02080502050505020702" pitchFamily="18" charset="0"/>
              </a:rPr>
              <a:t>R</a:t>
            </a:r>
            <a:r>
              <a:rPr lang="en-GB" dirty="0" smtClean="0">
                <a:latin typeface="Poor Richard" panose="02080502050505020702" pitchFamily="18" charset="0"/>
              </a:rPr>
              <a:t>ecognition </a:t>
            </a:r>
            <a:r>
              <a:rPr lang="en-GB" dirty="0">
                <a:latin typeface="Poor Richard" panose="02080502050505020702" pitchFamily="18" charset="0"/>
              </a:rPr>
              <a:t>(OCR) technology is a business solution for automating data extraction from printed or written text from a scanned document or image file and then converting the text into a machine-readable form to be used for data processing </a:t>
            </a:r>
            <a:r>
              <a:rPr lang="en-GB" dirty="0" smtClean="0">
                <a:latin typeface="Poor Richard" panose="02080502050505020702" pitchFamily="18" charset="0"/>
              </a:rPr>
              <a:t>like reading the audiobook.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926" y="5152135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45" y="3668436"/>
            <a:ext cx="5567881" cy="236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8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172016"/>
            <a:ext cx="10772775" cy="198571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PROPOSED SYSTEM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067" y="2319498"/>
            <a:ext cx="10753725" cy="376618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Our proposed system is used to read the e-book in English language.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Our system use Text-to-Speech(TTS) convertor to convert the text in book.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Our system use Optical Character Recognition(ORC) to extract the data from the image.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Our system will also control the speed of speaker. It will also narrate in different voices.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3967" y="5092640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606" y="111605"/>
            <a:ext cx="10772775" cy="165819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4400" dirty="0" smtClean="0">
                <a:latin typeface="Poor Richard" panose="02080502050505020702" pitchFamily="18" charset="0"/>
              </a:rPr>
              <a:t>PROS OF AUDIOBOOK NARRATOR</a:t>
            </a:r>
            <a:endParaRPr lang="en-IN" sz="4400" dirty="0">
              <a:latin typeface="Poor Richard" panose="02080502050505020702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606" y="1710806"/>
            <a:ext cx="10753725" cy="3766185"/>
          </a:xfrm>
        </p:spPr>
        <p:txBody>
          <a:bodyPr>
            <a:noAutofit/>
          </a:bodyPr>
          <a:lstStyle/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dirty="0">
                <a:latin typeface="Poor Richard" panose="02080502050505020702" pitchFamily="18" charset="0"/>
              </a:rPr>
              <a:t> </a:t>
            </a:r>
            <a:r>
              <a:rPr lang="en-US" dirty="0">
                <a:latin typeface="Poor Richard" panose="02080502050505020702" pitchFamily="18" charset="0"/>
              </a:rPr>
              <a:t>The system is helpful for persons having learning disabilities or visually challenged.</a:t>
            </a:r>
            <a:endParaRPr lang="en-IN" dirty="0">
              <a:latin typeface="Poor Richard" panose="02080502050505020702" pitchFamily="18" charset="0"/>
            </a:endParaRPr>
          </a:p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Poor Richard" panose="02080502050505020702" pitchFamily="18" charset="0"/>
              </a:rPr>
              <a:t>Prevents eye from strain, and user can sit and listen comfortably.</a:t>
            </a:r>
            <a:endParaRPr lang="en-IN" dirty="0">
              <a:latin typeface="Poor Richard" panose="02080502050505020702" pitchFamily="18" charset="0"/>
            </a:endParaRPr>
          </a:p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Poor Richard" panose="02080502050505020702" pitchFamily="18" charset="0"/>
              </a:rPr>
              <a:t>Saves time especially while driving, </a:t>
            </a:r>
            <a:r>
              <a:rPr lang="en-US" dirty="0" smtClean="0">
                <a:latin typeface="Poor Richard" panose="02080502050505020702" pitchFamily="18" charset="0"/>
              </a:rPr>
              <a:t>exercising and increase the reading speed.</a:t>
            </a:r>
            <a:endParaRPr lang="en-IN" dirty="0">
              <a:latin typeface="Poor Richard" panose="02080502050505020702" pitchFamily="18" charset="0"/>
            </a:endParaRPr>
          </a:p>
          <a:p>
            <a:pPr lvl="0"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Poor Richard" panose="02080502050505020702" pitchFamily="18" charset="0"/>
              </a:rPr>
              <a:t>Help </a:t>
            </a:r>
            <a:r>
              <a:rPr lang="en-US" dirty="0">
                <a:latin typeface="Poor Richard" panose="02080502050505020702" pitchFamily="18" charset="0"/>
              </a:rPr>
              <a:t>improving spelling, reading, writing skills</a:t>
            </a:r>
            <a:r>
              <a:rPr lang="en-US" dirty="0"/>
              <a:t>.</a:t>
            </a:r>
            <a:endParaRPr lang="en-IN" dirty="0"/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GB" dirty="0" smtClean="0">
                <a:latin typeface="Poor Richard" panose="02080502050505020702" pitchFamily="18" charset="0"/>
              </a:rPr>
              <a:t>Audiobooks </a:t>
            </a:r>
            <a:r>
              <a:rPr lang="en-GB" dirty="0">
                <a:latin typeface="Poor Richard" panose="02080502050505020702" pitchFamily="18" charset="0"/>
              </a:rPr>
              <a:t>is great to avoid the charges associated with the shipping and handling of the braille (or large print) books that really occupy a lot of space and also weight a lot.</a:t>
            </a:r>
            <a:endParaRPr lang="en-IN" dirty="0">
              <a:latin typeface="Poor Richard" panose="02080502050505020702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73162" y="5593491"/>
            <a:ext cx="2926080" cy="1397039"/>
          </a:xfrm>
        </p:spPr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1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846</TotalTime>
  <Words>774</Words>
  <Application>Microsoft Office PowerPoint</Application>
  <PresentationFormat>Widescreen</PresentationFormat>
  <Paragraphs>117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Poor Richard</vt:lpstr>
      <vt:lpstr>Times New Roman</vt:lpstr>
      <vt:lpstr>Wingdings</vt:lpstr>
      <vt:lpstr>Metropolitan</vt:lpstr>
      <vt:lpstr>AUDIOBOOK  NARRATION  USING  ARTIFICIAL INTELLIGENCE  FOR  VISUALLY  IMPAIRED   PEOPLE</vt:lpstr>
      <vt:lpstr>ABSTRACT</vt:lpstr>
      <vt:lpstr>OBJECTIVE</vt:lpstr>
      <vt:lpstr>INTRODUCTION</vt:lpstr>
      <vt:lpstr>TEXT  -TO - SPEECH (TTS)  CONVERTOR</vt:lpstr>
      <vt:lpstr>AUDIOBOOK NARRATOR ARCHITECTURE</vt:lpstr>
      <vt:lpstr>OPTICAL CHARACTER RECOGNITION (OCR)</vt:lpstr>
      <vt:lpstr>PROPOSED SYSTEM</vt:lpstr>
      <vt:lpstr>PROS OF AUDIOBOOK NARRATOR</vt:lpstr>
      <vt:lpstr>CONS OF AUDIOBOOK NARRATOR</vt:lpstr>
      <vt:lpstr>SYSTEM   REQUIREMENTS</vt:lpstr>
      <vt:lpstr>PowerPoint Presentation</vt:lpstr>
      <vt:lpstr>NATURAL LANGUAGE PROCESSING (NLP)</vt:lpstr>
      <vt:lpstr>MODULES DIAGRAM</vt:lpstr>
      <vt:lpstr>MODULES</vt:lpstr>
      <vt:lpstr>MODULE 1 :  INPUT MODULE</vt:lpstr>
      <vt:lpstr>MODULE 2  :  DATABASE MODULE</vt:lpstr>
      <vt:lpstr>MODULE 3  :  SPEECH MODULE</vt:lpstr>
      <vt:lpstr>SCREENSHOTS</vt:lpstr>
      <vt:lpstr>BOOK PAGE</vt:lpstr>
      <vt:lpstr>CONCLUSION</vt:lpstr>
      <vt:lpstr>FUTURE ENHANCEMENT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AUDIOBOOK NARRATION USING ARTIFICIAL INTELLIGENCE FOR VISUALLY IMPAIRED PEOPLE</dc:title>
  <dc:creator>Vanmathi sugumaran</dc:creator>
  <cp:lastModifiedBy>Microsoft account</cp:lastModifiedBy>
  <cp:revision>85</cp:revision>
  <dcterms:created xsi:type="dcterms:W3CDTF">2021-04-24T10:05:42Z</dcterms:created>
  <dcterms:modified xsi:type="dcterms:W3CDTF">2021-05-20T07:02:13Z</dcterms:modified>
</cp:coreProperties>
</file>