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8" r:id="rId6"/>
    <p:sldId id="269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2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C790-0966-A876-315C-A6DD42990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3ED7D-3BDC-0391-AD7D-17392642F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81279-6C9C-43DA-82D8-8D0C2ED4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403E-4B08-49B0-BB6D-474D80FF7A7D}" type="datetimeFigureOut">
              <a:rPr lang="en-AU" smtClean="0"/>
              <a:t>16/03/2025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A18CF-F2AD-F99D-27F1-8047997E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07B7A-D1A9-4F7A-5F47-7E119F6E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AE4D2-767F-47AA-904B-E6CC084CA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33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DB3A0-9A34-EEF9-E308-BB738FFC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F6255-2AF3-9A01-65DC-3D7C614CD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32389-6723-29B4-29B0-E4B18B90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403E-4B08-49B0-BB6D-474D80FF7A7D}" type="datetimeFigureOut">
              <a:rPr lang="en-AU" smtClean="0"/>
              <a:t>16/03/2025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F1D7C-B41A-A3BC-1E30-B00912CE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7856C-5CAF-7EDA-79A8-2DFABFAF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AE4D2-767F-47AA-904B-E6CC084CA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857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0229EC-BA4B-AD6B-F5F6-8D93D7D88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09385-85BF-55DA-CC11-EFBBFF3E8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3FB7F-95E4-EF99-4317-96ABED2F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403E-4B08-49B0-BB6D-474D80FF7A7D}" type="datetimeFigureOut">
              <a:rPr lang="en-AU" smtClean="0"/>
              <a:t>16/03/2025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54B7A-664E-71E1-92EE-44D7FB75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91686-A715-7C02-B864-206E12E0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AE4D2-767F-47AA-904B-E6CC084CA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4162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3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193" y="1277827"/>
            <a:ext cx="7881707" cy="4627673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Picture Placeholder 4"/>
          <p:cNvSpPr>
            <a:spLocks noGrp="1"/>
          </p:cNvSpPr>
          <p:nvPr>
            <p:ph type="pic" sz="half" idx="13"/>
          </p:nvPr>
        </p:nvSpPr>
        <p:spPr>
          <a:xfrm>
            <a:off x="5109454" y="1602012"/>
            <a:ext cx="5952246" cy="37319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59073411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596571" y="1977275"/>
            <a:ext cx="2638604" cy="26386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Oval 9"/>
          <p:cNvSpPr/>
          <p:nvPr/>
        </p:nvSpPr>
        <p:spPr>
          <a:xfrm>
            <a:off x="5883283" y="1060172"/>
            <a:ext cx="7261609" cy="7261609"/>
          </a:xfrm>
          <a:prstGeom prst="ellipse">
            <a:avLst/>
          </a:prstGeom>
          <a:ln w="6350">
            <a:solidFill>
              <a:srgbClr val="000000">
                <a:alpha val="1000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36929" y="1977275"/>
            <a:ext cx="2638603" cy="26386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877286" y="1977275"/>
            <a:ext cx="2638603" cy="26386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065249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7794-EF79-947A-3C07-6ECDCDAF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181AC-5A26-3FFE-1EDA-DE0C7CBAD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31E40-E08B-CDA9-AFAD-694F754B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403E-4B08-49B0-BB6D-474D80FF7A7D}" type="datetimeFigureOut">
              <a:rPr lang="en-AU" smtClean="0"/>
              <a:t>16/03/2025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EC881-34E4-85DF-7B82-1D6485C1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5B3C9-BF15-2DD8-E6F6-164050872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AE4D2-767F-47AA-904B-E6CC084CA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406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FFA6F-A957-C7B5-8529-83C264013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8EAD8-52D9-8679-A297-17496158B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005C2-8ABF-05DB-FA15-577C4098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403E-4B08-49B0-BB6D-474D80FF7A7D}" type="datetimeFigureOut">
              <a:rPr lang="en-AU" smtClean="0"/>
              <a:t>16/03/2025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BE108-3E08-B6DC-818A-2D1860B7F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29DAB-7195-B717-1983-582AD2BF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AE4D2-767F-47AA-904B-E6CC084CA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275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0DD68-42E6-9BD1-851F-5BE90FD8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B2113-43C1-DAD0-85EB-0C02016E5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C5016-8465-86B6-50D0-F21F0EC6A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F514F-12A3-EAC3-93EE-2FF9C22F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403E-4B08-49B0-BB6D-474D80FF7A7D}" type="datetimeFigureOut">
              <a:rPr lang="en-AU" smtClean="0"/>
              <a:t>16/03/2025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0A209-E9B2-31AB-5F94-3CB6C7A1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2CB5C-8489-E055-768B-FF8B94D2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AE4D2-767F-47AA-904B-E6CC084CA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635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BB96-FC8F-FD72-E375-FDE00E6D3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395E9-12E0-D55E-38EA-DF3754444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A3AA3-79EA-5F7E-9A25-CB7E3AD5D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CEDFCB-4D0F-7234-C830-98A8D5904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FB524-1204-11AF-3F4A-B2BFF8B55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0EFA6-FADC-C668-E6AF-FB5BC6E2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403E-4B08-49B0-BB6D-474D80FF7A7D}" type="datetimeFigureOut">
              <a:rPr lang="en-AU" smtClean="0"/>
              <a:t>16/03/2025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284CEE-1621-C183-8055-670CE56B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071AF6-430F-EAD0-B0BF-485CD907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AE4D2-767F-47AA-904B-E6CC084CA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685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7AEC-8AD7-441A-7EA1-9C047A46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E9C3F8-D3E3-1BD6-C013-FE8D1CD1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403E-4B08-49B0-BB6D-474D80FF7A7D}" type="datetimeFigureOut">
              <a:rPr lang="en-AU" smtClean="0"/>
              <a:t>16/03/2025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17CD3-9D08-3CCB-9439-0938F8DF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F6612-F9D7-384D-BA4D-0F49A71C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AE4D2-767F-47AA-904B-E6CC084CA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295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B65E00-B3F1-8F50-86BA-8A23860D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403E-4B08-49B0-BB6D-474D80FF7A7D}" type="datetimeFigureOut">
              <a:rPr lang="en-AU" smtClean="0"/>
              <a:t>16/03/2025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D9AB8E-5B16-8655-FF7C-C9DE266A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6CFA2-0018-97F7-1E95-69D4ED30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AE4D2-767F-47AA-904B-E6CC084CA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405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A3A66-6B8C-89F9-EC73-72D5E892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C39A6-B39F-DDB1-5DDE-B1FB15679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6F4E9-2775-DF01-6E3C-F8B751B41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BA687-B59D-B61E-3534-0185873E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403E-4B08-49B0-BB6D-474D80FF7A7D}" type="datetimeFigureOut">
              <a:rPr lang="en-AU" smtClean="0"/>
              <a:t>16/03/2025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A1A60-C674-574C-3832-24165843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5E47F-5870-7A10-904A-9E95B80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AE4D2-767F-47AA-904B-E6CC084CA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00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3C0D-BC61-AFF8-B3E4-F8A09748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1A5167-C38E-7EF5-EF30-34EEB7104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29E29-F694-42E9-7075-3A1367A7A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5A8A3-F1BC-12AA-C09D-2A994669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7403E-4B08-49B0-BB6D-474D80FF7A7D}" type="datetimeFigureOut">
              <a:rPr lang="en-AU" smtClean="0"/>
              <a:t>16/03/2025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B254B-E2E4-4570-EC1C-812F166D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A694E-6B97-5E7C-1BBB-0552825E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AE4D2-767F-47AA-904B-E6CC084CA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567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A1BEC0-9D01-3CD7-6EFE-CA2B89A82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50A43-0F09-0B14-A7DD-1E397DC03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75786-5E15-250F-9595-31310E348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A7403E-4B08-49B0-BB6D-474D80FF7A7D}" type="datetimeFigureOut">
              <a:rPr lang="en-AU" smtClean="0"/>
              <a:t>16/03/2025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D02A3-2171-8EAA-BA76-A3B4F4FB5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244E1-AF4F-1AE2-7A29-A02B3B376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DAE4D2-767F-47AA-904B-E6CC084CA21B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F6D460-FF12-E623-F765-B6F8958B11C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44350" y="6626860"/>
            <a:ext cx="534987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1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123305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Placeholder 1" descr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29100" b="2910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7" name="Title 2"/>
          <p:cNvSpPr txBox="1">
            <a:spLocks noGrp="1"/>
          </p:cNvSpPr>
          <p:nvPr>
            <p:ph type="title"/>
          </p:nvPr>
        </p:nvSpPr>
        <p:spPr>
          <a:xfrm>
            <a:off x="1596570" y="2389411"/>
            <a:ext cx="4187373" cy="2292139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DOM</a:t>
            </a:r>
          </a:p>
          <a:p>
            <a:pPr>
              <a:defRPr spc="-200"/>
            </a:pPr>
            <a:r>
              <a:t>document</a:t>
            </a:r>
          </a:p>
          <a:p>
            <a:pPr>
              <a:defRPr spc="-200"/>
            </a:pPr>
            <a:r>
              <a:t>object</a:t>
            </a:r>
          </a:p>
          <a:p>
            <a:pPr>
              <a:defRPr spc="-200"/>
            </a:pPr>
            <a:r>
              <a:t>model</a:t>
            </a:r>
          </a:p>
        </p:txBody>
      </p:sp>
      <p:sp>
        <p:nvSpPr>
          <p:cNvPr id="8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89" name="Text Placeholder 4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dirty="0"/>
              <a:t>JavaScript</a:t>
            </a:r>
          </a:p>
        </p:txBody>
      </p:sp>
      <p:sp>
        <p:nvSpPr>
          <p:cNvPr id="90" name="TextBox 5"/>
          <p:cNvSpPr txBox="1"/>
          <p:nvPr/>
        </p:nvSpPr>
        <p:spPr>
          <a:xfrm>
            <a:off x="1596570" y="5348404"/>
            <a:ext cx="198483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r>
              <a:t>The DOM is GOOD!</a:t>
            </a:r>
          </a:p>
        </p:txBody>
      </p:sp>
      <p:sp>
        <p:nvSpPr>
          <p:cNvPr id="91" name="TextBox 6"/>
          <p:cNvSpPr txBox="1"/>
          <p:nvPr/>
        </p:nvSpPr>
        <p:spPr>
          <a:xfrm>
            <a:off x="1596569" y="5113549"/>
            <a:ext cx="82452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accent3"/>
                </a:solidFill>
              </a:defRPr>
            </a:lvl1pPr>
          </a:lstStyle>
          <a:p>
            <a:r>
              <a:t>The DOM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93" name="Title 1"/>
          <p:cNvSpPr txBox="1">
            <a:spLocks noGrp="1"/>
          </p:cNvSpPr>
          <p:nvPr>
            <p:ph type="title" idx="4294967295"/>
          </p:nvPr>
        </p:nvSpPr>
        <p:spPr>
          <a:xfrm>
            <a:off x="866666" y="627602"/>
            <a:ext cx="4187825" cy="1782763"/>
          </a:xfrm>
          <a:prstGeom prst="rect">
            <a:avLst/>
          </a:prstGeom>
        </p:spPr>
        <p:txBody>
          <a:bodyPr/>
          <a:lstStyle>
            <a:lvl1pPr>
              <a:defRPr b="1"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dirty="0"/>
              <a:t>DOM</a:t>
            </a:r>
          </a:p>
        </p:txBody>
      </p:sp>
      <p:sp>
        <p:nvSpPr>
          <p:cNvPr id="95" name="Text Placeholder 3"/>
          <p:cNvSpPr txBox="1">
            <a:spLocks noGrp="1"/>
          </p:cNvSpPr>
          <p:nvPr>
            <p:ph type="body" sz="quarter" idx="4294967295"/>
          </p:nvPr>
        </p:nvSpPr>
        <p:spPr>
          <a:xfrm>
            <a:off x="922352" y="317500"/>
            <a:ext cx="3006725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JavaScript</a:t>
            </a:r>
          </a:p>
        </p:txBody>
      </p:sp>
      <p:pic>
        <p:nvPicPr>
          <p:cNvPr id="96" name="Picture Placeholder 4" descr="Picture Placeholder 4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3900" y="0"/>
            <a:ext cx="5118100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97" name="TextBox 6"/>
          <p:cNvSpPr txBox="1"/>
          <p:nvPr/>
        </p:nvSpPr>
        <p:spPr>
          <a:xfrm>
            <a:off x="930276" y="2257557"/>
            <a:ext cx="5208013" cy="2342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600">
                <a:solidFill>
                  <a:srgbClr val="000000">
                    <a:alpha val="70000"/>
                  </a:srgbClr>
                </a:solidFill>
              </a:defRPr>
            </a:pPr>
            <a:r>
              <a:rPr dirty="0"/>
              <a:t>DOM stands for document object model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600">
                <a:solidFill>
                  <a:srgbClr val="000000">
                    <a:alpha val="70000"/>
                  </a:srgbClr>
                </a:solidFill>
              </a:defRPr>
            </a:pPr>
            <a:r>
              <a:rPr dirty="0"/>
              <a:t>It is a fancy way of referring to the HTML structure of a HTML document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600">
                <a:solidFill>
                  <a:srgbClr val="000000">
                    <a:alpha val="70000"/>
                  </a:srgbClr>
                </a:solidFill>
              </a:defRPr>
            </a:pPr>
            <a:r>
              <a:rPr dirty="0"/>
              <a:t>The DOM is made of nodes/elements created b</a:t>
            </a:r>
            <a:r>
              <a:rPr lang="en-AU" dirty="0"/>
              <a:t>y</a:t>
            </a:r>
            <a:r>
              <a:rPr dirty="0"/>
              <a:t> the browser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600">
                <a:solidFill>
                  <a:srgbClr val="000000">
                    <a:alpha val="70000"/>
                  </a:srgbClr>
                </a:solidFill>
              </a:defRPr>
            </a:pPr>
            <a:r>
              <a:rPr dirty="0"/>
              <a:t>The DOM is </a:t>
            </a:r>
            <a:r>
              <a:rPr dirty="0" err="1"/>
              <a:t>organise</a:t>
            </a:r>
            <a:r>
              <a:rPr lang="en-AU" dirty="0"/>
              <a:t>d</a:t>
            </a:r>
            <a:r>
              <a:rPr dirty="0"/>
              <a:t> in a tree like structure of nodes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600">
                <a:solidFill>
                  <a:srgbClr val="000000">
                    <a:alpha val="70000"/>
                  </a:srgbClr>
                </a:solidFill>
              </a:defRPr>
            </a:pPr>
            <a:r>
              <a:rPr dirty="0"/>
              <a:t>JavaScript can be used to read/write/manipulate the DOM</a:t>
            </a:r>
          </a:p>
        </p:txBody>
      </p:sp>
      <p:pic>
        <p:nvPicPr>
          <p:cNvPr id="98" name="js-cube.png" descr="js-cub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048" y="1884593"/>
            <a:ext cx="2980720" cy="38404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101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596572" y="992226"/>
            <a:ext cx="3006426" cy="91440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dirty="0"/>
              <a:t>JavaScript</a:t>
            </a:r>
          </a:p>
        </p:txBody>
      </p:sp>
      <p:sp>
        <p:nvSpPr>
          <p:cNvPr id="102" name="DOM Nodes"/>
          <p:cNvSpPr txBox="1">
            <a:spLocks noGrp="1"/>
          </p:cNvSpPr>
          <p:nvPr>
            <p:ph type="title" idx="4294967295"/>
          </p:nvPr>
        </p:nvSpPr>
        <p:spPr>
          <a:xfrm>
            <a:off x="1571172" y="416830"/>
            <a:ext cx="5069272" cy="7417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t>DOM Nodes</a:t>
            </a:r>
          </a:p>
        </p:txBody>
      </p:sp>
      <p:sp>
        <p:nvSpPr>
          <p:cNvPr id="103" name="TextBox 9"/>
          <p:cNvSpPr txBox="1"/>
          <p:nvPr/>
        </p:nvSpPr>
        <p:spPr>
          <a:xfrm>
            <a:off x="4514750" y="1662217"/>
            <a:ext cx="33657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600" b="1"/>
            </a:lvl1pPr>
          </a:lstStyle>
          <a:p>
            <a:r>
              <a:t>Example Structure of DOM nodes</a:t>
            </a:r>
          </a:p>
        </p:txBody>
      </p:sp>
      <p:pic>
        <p:nvPicPr>
          <p:cNvPr id="104" name="pic_htmltree.gif" descr="pic_htmltre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2100312"/>
            <a:ext cx="6172200" cy="3378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itle 1"/>
          <p:cNvSpPr txBox="1">
            <a:spLocks noGrp="1"/>
          </p:cNvSpPr>
          <p:nvPr>
            <p:ph type="title" idx="4294967295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Find - JavaScript DOM Methods</a:t>
            </a:r>
          </a:p>
        </p:txBody>
      </p:sp>
      <p:sp>
        <p:nvSpPr>
          <p:cNvPr id="121" name="Text Placeholder 3"/>
          <p:cNvSpPr txBox="1">
            <a:spLocks noGrp="1"/>
          </p:cNvSpPr>
          <p:nvPr>
            <p:ph type="body" sz="quarter" idx="4294967295"/>
          </p:nvPr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JavaScript</a:t>
            </a:r>
          </a:p>
        </p:txBody>
      </p:sp>
      <p:sp>
        <p:nvSpPr>
          <p:cNvPr id="120" name="Slide Number Placeholder 2"/>
          <p:cNvSpPr txBox="1"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22" name="Table"/>
          <p:cNvGraphicFramePr/>
          <p:nvPr>
            <p:extLst>
              <p:ext uri="{D42A27DB-BD31-4B8C-83A1-F6EECF244321}">
                <p14:modId xmlns:p14="http://schemas.microsoft.com/office/powerpoint/2010/main" val="3467222894"/>
              </p:ext>
            </p:extLst>
          </p:nvPr>
        </p:nvGraphicFramePr>
        <p:xfrm>
          <a:off x="719712" y="1966293"/>
          <a:ext cx="10752576" cy="4452162"/>
        </p:xfrm>
        <a:graphic>
          <a:graphicData uri="http://schemas.openxmlformats.org/drawingml/2006/table">
            <a:tbl>
              <a:tblPr firstRow="1" bandRow="1"/>
              <a:tblGrid>
                <a:gridCol w="629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6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3958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9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Method</a:t>
                      </a:r>
                    </a:p>
                  </a:txBody>
                  <a:tcPr marL="262308" marR="131154" marT="131154" marB="131154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9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</a:p>
                  </a:txBody>
                  <a:tcPr marL="131154" marR="131154" marT="131154" marB="131154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958">
                <a:tc>
                  <a:txBody>
                    <a:bodyPr/>
                    <a:lstStyle/>
                    <a:p>
                      <a:pPr algn="l" defTabSz="457200">
                        <a:defRPr sz="1500"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rPr sz="1900"/>
                        <a:t>document.getElementById(</a:t>
                      </a:r>
                      <a:r>
                        <a:rPr sz="1900" i="1"/>
                        <a:t>id</a:t>
                      </a:r>
                      <a:r>
                        <a:rPr sz="1900"/>
                        <a:t>)</a:t>
                      </a:r>
                    </a:p>
                  </a:txBody>
                  <a:tcPr marL="262308" marR="131154" marT="131154" marB="131154" horzOverflow="overflow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Find an element by element id</a:t>
                      </a:r>
                    </a:p>
                  </a:txBody>
                  <a:tcPr marL="131154" marR="131154" marT="131154" marB="131154" horzOverflow="overflow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958">
                <a:tc>
                  <a:txBody>
                    <a:bodyPr/>
                    <a:lstStyle/>
                    <a:p>
                      <a:pPr algn="l" defTabSz="457200">
                        <a:defRPr sz="1500"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rPr sz="1900"/>
                        <a:t>document.getElementsByTagName(</a:t>
                      </a:r>
                      <a:r>
                        <a:rPr sz="1900" i="1"/>
                        <a:t>name</a:t>
                      </a:r>
                      <a:r>
                        <a:rPr sz="1900"/>
                        <a:t>)</a:t>
                      </a:r>
                    </a:p>
                  </a:txBody>
                  <a:tcPr marL="262308" marR="131154" marT="131154" marB="131154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Find elements by tag name</a:t>
                      </a:r>
                    </a:p>
                  </a:txBody>
                  <a:tcPr marL="131154" marR="131154" marT="131154" marB="131154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958">
                <a:tc>
                  <a:txBody>
                    <a:bodyPr/>
                    <a:lstStyle/>
                    <a:p>
                      <a:pPr algn="l" defTabSz="457200">
                        <a:defRPr sz="1500"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rPr sz="1900"/>
                        <a:t>document.getElementsByClassName(</a:t>
                      </a:r>
                      <a:r>
                        <a:rPr sz="1900" i="1"/>
                        <a:t>name</a:t>
                      </a:r>
                      <a:r>
                        <a:rPr sz="1900"/>
                        <a:t>)</a:t>
                      </a:r>
                    </a:p>
                  </a:txBody>
                  <a:tcPr marL="262308" marR="131154" marT="131154" marB="131154" horzOverflow="overflow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Find elements by class name</a:t>
                      </a:r>
                    </a:p>
                  </a:txBody>
                  <a:tcPr marL="131154" marR="131154" marT="131154" marB="131154" horzOverflow="overflow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958">
                <a:tc>
                  <a:txBody>
                    <a:bodyPr/>
                    <a:lstStyle/>
                    <a:p>
                      <a:pPr algn="l" defTabSz="457200">
                        <a:defRPr sz="1500"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rPr sz="1900"/>
                        <a:t>document.getElementsByTagName(</a:t>
                      </a:r>
                      <a:r>
                        <a:rPr sz="1900" i="1"/>
                        <a:t>name</a:t>
                      </a:r>
                      <a:r>
                        <a:rPr sz="1900"/>
                        <a:t>)</a:t>
                      </a:r>
                    </a:p>
                  </a:txBody>
                  <a:tcPr marL="262308" marR="131154" marT="131154" marB="131154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Find elements by tag name</a:t>
                      </a:r>
                    </a:p>
                  </a:txBody>
                  <a:tcPr marL="131154" marR="131154" marT="131154" marB="131154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958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document.querySelector('.title');</a:t>
                      </a:r>
                    </a:p>
                  </a:txBody>
                  <a:tcPr marL="262308" marR="131154" marT="131154" marB="131154" horzOverflow="overflow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Find a</a:t>
                      </a:r>
                      <a:r>
                        <a:rPr lang="en-AU" sz="1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</a:t>
                      </a:r>
                      <a:r>
                        <a:rPr sz="1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element by </a:t>
                      </a:r>
                      <a:r>
                        <a:rPr lang="en-AU" sz="1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CSS</a:t>
                      </a:r>
                      <a:r>
                        <a:rPr sz="1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selector</a:t>
                      </a:r>
                    </a:p>
                  </a:txBody>
                  <a:tcPr marL="131154" marR="131154" marT="131154" marB="131154" horzOverflow="overflow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8414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900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document.querySelectorAll</a:t>
                      </a:r>
                      <a:r>
                        <a:rPr sz="19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('.title');</a:t>
                      </a:r>
                    </a:p>
                  </a:txBody>
                  <a:tcPr marL="262308" marR="131154" marT="131154" marB="131154" horzOverflow="overflow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9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Find all matching elements by </a:t>
                      </a:r>
                      <a:r>
                        <a:rPr lang="en-AU" sz="19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CSS</a:t>
                      </a:r>
                      <a:r>
                        <a:rPr sz="19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selector</a:t>
                      </a:r>
                    </a:p>
                  </a:txBody>
                  <a:tcPr marL="131154" marR="131154" marT="131154" marB="131154" horzOverflow="overflow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6" name="Rectangle 17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itle 1"/>
          <p:cNvSpPr txBox="1">
            <a:spLocks noGrp="1"/>
          </p:cNvSpPr>
          <p:nvPr>
            <p:ph type="title" idx="4294967295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 &amp; Delete - JavaScript DOM Methods &amp; Properties </a:t>
            </a:r>
          </a:p>
        </p:txBody>
      </p:sp>
      <p:sp>
        <p:nvSpPr>
          <p:cNvPr id="159" name="Text Placeholder 3"/>
          <p:cNvSpPr txBox="1">
            <a:spLocks noGrp="1"/>
          </p:cNvSpPr>
          <p:nvPr>
            <p:ph type="body" sz="quarter" idx="4294967295"/>
          </p:nvPr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JavaScript</a:t>
            </a:r>
          </a:p>
        </p:txBody>
      </p:sp>
      <p:sp>
        <p:nvSpPr>
          <p:cNvPr id="158" name="Slide Number Placeholder 2"/>
          <p:cNvSpPr txBox="1"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60" name="Table"/>
          <p:cNvGraphicFramePr/>
          <p:nvPr>
            <p:extLst>
              <p:ext uri="{D42A27DB-BD31-4B8C-83A1-F6EECF244321}">
                <p14:modId xmlns:p14="http://schemas.microsoft.com/office/powerpoint/2010/main" val="698493651"/>
              </p:ext>
            </p:extLst>
          </p:nvPr>
        </p:nvGraphicFramePr>
        <p:xfrm>
          <a:off x="432225" y="2120333"/>
          <a:ext cx="11327550" cy="41440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773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4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148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200" b="0" cap="all" spc="15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Method</a:t>
                      </a:r>
                    </a:p>
                  </a:txBody>
                  <a:tcPr marL="184812" marR="184812" marT="184812" marB="18481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200" b="0" cap="all" spc="15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</a:p>
                  </a:txBody>
                  <a:tcPr marL="184812" marR="184812" marT="184812" marB="184812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520">
                <a:tc>
                  <a:txBody>
                    <a:bodyPr/>
                    <a:lstStyle/>
                    <a:p>
                      <a:pPr algn="l" defTabSz="457200">
                        <a:defRPr sz="1500"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rPr sz="1800" cap="none" spc="0">
                          <a:solidFill>
                            <a:schemeClr val="tx1"/>
                          </a:solidFill>
                        </a:rPr>
                        <a:t>document.createElement(</a:t>
                      </a:r>
                      <a:r>
                        <a:rPr sz="1800" i="1" cap="none" spc="0">
                          <a:solidFill>
                            <a:schemeClr val="tx1"/>
                          </a:solidFill>
                        </a:rPr>
                        <a:t>element</a:t>
                      </a:r>
                      <a:r>
                        <a:rPr sz="1800" cap="none" spc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84812" marR="184812" marT="184812" marB="184812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800" cap="none" spc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Create an HTML element</a:t>
                      </a:r>
                    </a:p>
                  </a:txBody>
                  <a:tcPr marL="184812" marR="184812" marT="184812" marB="184812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520">
                <a:tc>
                  <a:txBody>
                    <a:bodyPr/>
                    <a:lstStyle/>
                    <a:p>
                      <a:pPr algn="l" defTabSz="457200">
                        <a:defRPr sz="1500"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rPr sz="1800" cap="none" spc="0">
                          <a:solidFill>
                            <a:schemeClr val="tx1"/>
                          </a:solidFill>
                        </a:rPr>
                        <a:t>document.removeChild(</a:t>
                      </a:r>
                      <a:r>
                        <a:rPr sz="1800" i="1" cap="none" spc="0">
                          <a:solidFill>
                            <a:schemeClr val="tx1"/>
                          </a:solidFill>
                        </a:rPr>
                        <a:t>element</a:t>
                      </a:r>
                      <a:r>
                        <a:rPr sz="1800" cap="none" spc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84812" marR="184812" marT="184812" marB="184812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800" cap="none" spc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Remove an HTML element</a:t>
                      </a:r>
                    </a:p>
                  </a:txBody>
                  <a:tcPr marL="184812" marR="184812" marT="184812" marB="184812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520">
                <a:tc>
                  <a:txBody>
                    <a:bodyPr/>
                    <a:lstStyle/>
                    <a:p>
                      <a:pPr algn="l" defTabSz="457200">
                        <a:defRPr sz="1500"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rPr sz="1800" cap="none" spc="0">
                          <a:solidFill>
                            <a:schemeClr val="tx1"/>
                          </a:solidFill>
                        </a:rPr>
                        <a:t>document.appendChild(</a:t>
                      </a:r>
                      <a:r>
                        <a:rPr sz="1800" i="1" cap="none" spc="0">
                          <a:solidFill>
                            <a:schemeClr val="tx1"/>
                          </a:solidFill>
                        </a:rPr>
                        <a:t>element</a:t>
                      </a:r>
                      <a:r>
                        <a:rPr sz="1800" cap="none" spc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84812" marR="184812" marT="184812" marB="184812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800" cap="none" spc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 an HTML element</a:t>
                      </a:r>
                    </a:p>
                  </a:txBody>
                  <a:tcPr marL="184812" marR="184812" marT="184812" marB="184812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0520">
                <a:tc>
                  <a:txBody>
                    <a:bodyPr/>
                    <a:lstStyle/>
                    <a:p>
                      <a:pPr algn="l" defTabSz="457200">
                        <a:defRPr sz="1500"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rPr sz="1800" cap="none" spc="0">
                          <a:solidFill>
                            <a:schemeClr val="tx1"/>
                          </a:solidFill>
                        </a:rPr>
                        <a:t>document.replaceChild(</a:t>
                      </a:r>
                      <a:r>
                        <a:rPr sz="1800" i="1" cap="none" spc="0">
                          <a:solidFill>
                            <a:schemeClr val="tx1"/>
                          </a:solidFill>
                        </a:rPr>
                        <a:t>new, old</a:t>
                      </a:r>
                      <a:r>
                        <a:rPr sz="1800" cap="none" spc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84812" marR="184812" marT="184812" marB="184812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800" cap="none" spc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Replace an HTML element</a:t>
                      </a:r>
                    </a:p>
                  </a:txBody>
                  <a:tcPr marL="184812" marR="184812" marT="184812" marB="184812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0520">
                <a:tc>
                  <a:txBody>
                    <a:bodyPr/>
                    <a:lstStyle/>
                    <a:p>
                      <a:pPr algn="l" defTabSz="457200">
                        <a:defRPr sz="1500"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rPr sz="1800" cap="none" spc="0">
                          <a:solidFill>
                            <a:schemeClr val="tx1"/>
                          </a:solidFill>
                        </a:rPr>
                        <a:t>document.write(</a:t>
                      </a:r>
                      <a:r>
                        <a:rPr sz="1800" i="1" cap="none" spc="0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sz="1800" cap="none" spc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84812" marR="184812" marT="184812" marB="184812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800" cap="none" spc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Write into the HTML output stream</a:t>
                      </a:r>
                    </a:p>
                  </a:txBody>
                  <a:tcPr marL="184812" marR="184812" marT="184812" marB="184812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0" name="Rectangle 16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itle 1"/>
          <p:cNvSpPr txBox="1">
            <a:spLocks noGrp="1"/>
          </p:cNvSpPr>
          <p:nvPr>
            <p:ph type="title" idx="4294967295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Change - JavaScript DOM Methods &amp; Properties </a:t>
            </a:r>
          </a:p>
        </p:txBody>
      </p:sp>
      <p:sp>
        <p:nvSpPr>
          <p:cNvPr id="164" name="Text Placeholder 3"/>
          <p:cNvSpPr txBox="1">
            <a:spLocks noGrp="1"/>
          </p:cNvSpPr>
          <p:nvPr>
            <p:ph type="body" sz="quarter" idx="4294967295"/>
          </p:nvPr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JavaScript</a:t>
            </a:r>
          </a:p>
        </p:txBody>
      </p:sp>
      <p:sp>
        <p:nvSpPr>
          <p:cNvPr id="163" name="Slide Number Placeholder 2"/>
          <p:cNvSpPr txBox="1"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65" name="Table"/>
          <p:cNvGraphicFramePr/>
          <p:nvPr>
            <p:extLst>
              <p:ext uri="{D42A27DB-BD31-4B8C-83A1-F6EECF244321}">
                <p14:modId xmlns:p14="http://schemas.microsoft.com/office/powerpoint/2010/main" val="2977190253"/>
              </p:ext>
            </p:extLst>
          </p:nvPr>
        </p:nvGraphicFramePr>
        <p:xfrm>
          <a:off x="527770" y="1966293"/>
          <a:ext cx="11136459" cy="445216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0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5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8199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 b="1">
                          <a:sym typeface="Verdana"/>
                        </a:rPr>
                        <a:t>Property</a:t>
                      </a:r>
                      <a:endParaRPr sz="200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76876" marR="138438" marT="138438" marB="138438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 b="1">
                          <a:sym typeface="Verdana"/>
                        </a:rPr>
                        <a:t>Description</a:t>
                      </a:r>
                      <a:endParaRPr sz="200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38438" marR="138438" marT="138438" marB="138438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9684">
                <a:tc>
                  <a:txBody>
                    <a:bodyPr/>
                    <a:lstStyle/>
                    <a:p>
                      <a:pPr algn="l" defTabSz="457200">
                        <a:defRPr sz="1500" i="1"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rPr sz="2000" dirty="0"/>
                        <a:t>element.</a:t>
                      </a:r>
                      <a:r>
                        <a:rPr lang="en-AU" sz="2000" dirty="0" err="1"/>
                        <a:t>textContent</a:t>
                      </a:r>
                      <a:r>
                        <a:rPr sz="2000" dirty="0"/>
                        <a:t> =  new </a:t>
                      </a:r>
                      <a:r>
                        <a:rPr lang="en-AU" sz="2000" dirty="0"/>
                        <a:t>text</a:t>
                      </a:r>
                      <a:r>
                        <a:rPr sz="2000" dirty="0"/>
                        <a:t> content</a:t>
                      </a:r>
                    </a:p>
                  </a:txBody>
                  <a:tcPr marL="276876" marR="138438" marT="138438" marB="138438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 dirty="0">
                          <a:sym typeface="Verdana"/>
                        </a:rPr>
                        <a:t>Change the </a:t>
                      </a:r>
                      <a:r>
                        <a:rPr lang="en-AU" sz="2000" dirty="0">
                          <a:sym typeface="Verdana"/>
                        </a:rPr>
                        <a:t>text in</a:t>
                      </a:r>
                      <a:r>
                        <a:rPr sz="2000" dirty="0">
                          <a:sym typeface="Verdana"/>
                        </a:rPr>
                        <a:t> an element</a:t>
                      </a:r>
                      <a:r>
                        <a:rPr lang="en-AU" sz="2000" dirty="0">
                          <a:sym typeface="Verdana"/>
                        </a:rPr>
                        <a:t>. </a:t>
                      </a:r>
                    </a:p>
                    <a:p>
                      <a:pPr algn="l" defTabSz="457200">
                        <a:defRPr sz="1800"/>
                      </a:pPr>
                      <a:r>
                        <a:rPr lang="en-AU" sz="2000" dirty="0">
                          <a:sym typeface="Verdana"/>
                        </a:rPr>
                        <a:t>Note: this will get the text of all elements.</a:t>
                      </a:r>
                      <a:endParaRPr sz="20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38438" marR="138438" marT="138438" marB="138438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199">
                <a:tc>
                  <a:txBody>
                    <a:bodyPr/>
                    <a:lstStyle/>
                    <a:p>
                      <a:pPr algn="l" defTabSz="457200">
                        <a:defRPr sz="1500" i="1"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rPr sz="2000"/>
                        <a:t>element.attribute = new value</a:t>
                      </a:r>
                    </a:p>
                  </a:txBody>
                  <a:tcPr marL="276876" marR="138438" marT="138438" marB="138438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sym typeface="Verdana"/>
                        </a:rPr>
                        <a:t>Change the attribute value of an HTML element</a:t>
                      </a:r>
                      <a:endParaRPr sz="2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38438" marR="138438" marT="138438" marB="138438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199">
                <a:tc>
                  <a:txBody>
                    <a:bodyPr/>
                    <a:lstStyle/>
                    <a:p>
                      <a:pPr algn="l" defTabSz="457200">
                        <a:defRPr sz="1500" i="1"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rPr sz="2000"/>
                        <a:t>element.style.property = new style</a:t>
                      </a:r>
                    </a:p>
                  </a:txBody>
                  <a:tcPr marL="276876" marR="138438" marT="138438" marB="138438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sym typeface="Verdana"/>
                        </a:rPr>
                        <a:t>Change the style of an HTML element</a:t>
                      </a:r>
                      <a:endParaRPr sz="2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38438" marR="138438" marT="138438" marB="138438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199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 b="1">
                          <a:sym typeface="Verdana"/>
                        </a:rPr>
                        <a:t>Method</a:t>
                      </a:r>
                      <a:endParaRPr sz="200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76876" marR="138438" marT="138438" marB="138438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 b="1">
                          <a:sym typeface="Verdana"/>
                        </a:rPr>
                        <a:t>Description</a:t>
                      </a:r>
                      <a:endParaRPr sz="200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38438" marR="138438" marT="138438" marB="138438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9684">
                <a:tc>
                  <a:txBody>
                    <a:bodyPr/>
                    <a:lstStyle/>
                    <a:p>
                      <a:pPr algn="l" defTabSz="457200">
                        <a:defRPr sz="1500" i="1"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rPr sz="2000"/>
                        <a:t>element.setAttribute(attribute, value)</a:t>
                      </a:r>
                    </a:p>
                  </a:txBody>
                  <a:tcPr marL="276876" marR="138438" marT="138438" marB="138438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 dirty="0">
                          <a:sym typeface="Verdana"/>
                        </a:rPr>
                        <a:t>Change the attribute value of an HTML element</a:t>
                      </a:r>
                      <a:endParaRPr sz="20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38438" marR="138438" marT="138438" marB="138438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1" name="Rectangle 19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itle 1"/>
          <p:cNvSpPr txBox="1">
            <a:spLocks noGrp="1"/>
          </p:cNvSpPr>
          <p:nvPr>
            <p:ph type="title" idx="4294967295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Adding Events</a:t>
            </a:r>
          </a:p>
        </p:txBody>
      </p:sp>
      <p:sp>
        <p:nvSpPr>
          <p:cNvPr id="185" name="Text Placeholder 3"/>
          <p:cNvSpPr txBox="1">
            <a:spLocks noGrp="1"/>
          </p:cNvSpPr>
          <p:nvPr>
            <p:ph type="body" sz="quarter" idx="4294967295"/>
          </p:nvPr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JavaScript</a:t>
            </a:r>
          </a:p>
        </p:txBody>
      </p:sp>
      <p:sp>
        <p:nvSpPr>
          <p:cNvPr id="184" name="Slide Number Placeholder 2"/>
          <p:cNvSpPr txBox="1"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86" name="Table"/>
          <p:cNvGraphicFramePr/>
          <p:nvPr>
            <p:extLst>
              <p:ext uri="{D42A27DB-BD31-4B8C-83A1-F6EECF244321}">
                <p14:modId xmlns:p14="http://schemas.microsoft.com/office/powerpoint/2010/main" val="174319305"/>
              </p:ext>
            </p:extLst>
          </p:nvPr>
        </p:nvGraphicFramePr>
        <p:xfrm>
          <a:off x="432225" y="3260663"/>
          <a:ext cx="11327550" cy="3285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9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8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8943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400" b="1">
                          <a:sym typeface="Verdana"/>
                        </a:rPr>
                        <a:t>Method</a:t>
                      </a:r>
                      <a:endParaRPr sz="240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324921" marR="162460" marT="162460" marB="16246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400" b="1">
                          <a:sym typeface="Verdana"/>
                        </a:rPr>
                        <a:t>Description</a:t>
                      </a:r>
                      <a:endParaRPr sz="240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62460" marR="162460" marT="162460" marB="16246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4478">
                <a:tc>
                  <a:txBody>
                    <a:bodyPr/>
                    <a:lstStyle/>
                    <a:p>
                      <a:pPr algn="l" defTabSz="457200">
                        <a:defRPr sz="1500"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rPr sz="2400" dirty="0" err="1"/>
                        <a:t>document.getElementById</a:t>
                      </a:r>
                      <a:r>
                        <a:rPr sz="2400" dirty="0"/>
                        <a:t>(id).onclick = function(){code}</a:t>
                      </a:r>
                    </a:p>
                  </a:txBody>
                  <a:tcPr marL="324921" marR="162460" marT="162460" marB="16246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400" dirty="0">
                          <a:sym typeface="Verdana"/>
                        </a:rPr>
                        <a:t>Adding event handler code to an onclick event</a:t>
                      </a:r>
                      <a:endParaRPr sz="240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62460" marR="162460" marT="162460" marB="16246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4478">
                <a:tc>
                  <a:txBody>
                    <a:bodyPr/>
                    <a:lstStyle/>
                    <a:p>
                      <a:pPr algn="l" defTabSz="457200">
                        <a:defRPr sz="1500"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rPr lang="en-AU" sz="2400" dirty="0" err="1"/>
                        <a:t>document.getElementById</a:t>
                      </a:r>
                      <a:r>
                        <a:rPr lang="en-AU" sz="2400" dirty="0"/>
                        <a:t>(id).</a:t>
                      </a:r>
                    </a:p>
                    <a:p>
                      <a:pPr algn="l" defTabSz="457200">
                        <a:defRPr sz="1500"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rPr lang="en-AU" sz="2400" dirty="0" err="1"/>
                        <a:t>addEventListener</a:t>
                      </a:r>
                      <a:r>
                        <a:rPr lang="en-AU" sz="2400" dirty="0"/>
                        <a:t>(event, function)</a:t>
                      </a:r>
                      <a:endParaRPr sz="2400" dirty="0"/>
                    </a:p>
                  </a:txBody>
                  <a:tcPr marL="324921" marR="162460" marT="162460" marB="16246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n-AU" sz="2400" dirty="0">
                          <a:latin typeface="+mn-lt"/>
                          <a:ea typeface="Verdana"/>
                          <a:cs typeface="Verdana"/>
                          <a:sym typeface="Verdana"/>
                        </a:rPr>
                        <a:t>Add any event to an element, and specify the function to run when the event happens</a:t>
                      </a:r>
                      <a:endParaRPr sz="2400" dirty="0">
                        <a:latin typeface="+mn-lt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62460" marR="162460" marT="162460" marB="162460" horzOverflow="overflow"/>
                </a:tc>
                <a:extLst>
                  <a:ext uri="{0D108BD9-81ED-4DB2-BD59-A6C34878D82A}">
                    <a16:rowId xmlns:a16="http://schemas.microsoft.com/office/drawing/2014/main" val="29254847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368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Open Sans</vt:lpstr>
      <vt:lpstr>Verdana</vt:lpstr>
      <vt:lpstr>Office Theme</vt:lpstr>
      <vt:lpstr>DOM document object model</vt:lpstr>
      <vt:lpstr>DOM</vt:lpstr>
      <vt:lpstr>DOM Nodes</vt:lpstr>
      <vt:lpstr>Find - JavaScript DOM Methods</vt:lpstr>
      <vt:lpstr>Add &amp; Delete - JavaScript DOM Methods &amp; Properties </vt:lpstr>
      <vt:lpstr>Change - JavaScript DOM Methods &amp; Properties </vt:lpstr>
      <vt:lpstr>Adding Events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Amberle Seidl</dc:creator>
  <cp:lastModifiedBy>Amberle Seidl</cp:lastModifiedBy>
  <cp:revision>5</cp:revision>
  <dcterms:created xsi:type="dcterms:W3CDTF">2025-03-16T05:15:26Z</dcterms:created>
  <dcterms:modified xsi:type="dcterms:W3CDTF">2025-03-16T05:35:50Z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a614bb-7b8e-4b4e-afa5-3fac8d0b6cac_Enabled">
    <vt:lpwstr>true</vt:lpwstr>
  </property>
  <property fmtid="{D5CDD505-2E9C-101B-9397-08002B2CF9AE}" pid="3" name="MSIP_Label_41a614bb-7b8e-4b4e-afa5-3fac8d0b6cac_SetDate">
    <vt:lpwstr>2025-03-16T05:25:14Z</vt:lpwstr>
  </property>
  <property fmtid="{D5CDD505-2E9C-101B-9397-08002B2CF9AE}" pid="4" name="MSIP_Label_41a614bb-7b8e-4b4e-afa5-3fac8d0b6cac_Method">
    <vt:lpwstr>Standard</vt:lpwstr>
  </property>
  <property fmtid="{D5CDD505-2E9C-101B-9397-08002B2CF9AE}" pid="5" name="MSIP_Label_41a614bb-7b8e-4b4e-afa5-3fac8d0b6cac_Name">
    <vt:lpwstr>OFFICIAL</vt:lpwstr>
  </property>
  <property fmtid="{D5CDD505-2E9C-101B-9397-08002B2CF9AE}" pid="6" name="MSIP_Label_41a614bb-7b8e-4b4e-afa5-3fac8d0b6cac_SiteId">
    <vt:lpwstr>435f6007-b395-4841-9bdb-dcba52302216</vt:lpwstr>
  </property>
  <property fmtid="{D5CDD505-2E9C-101B-9397-08002B2CF9AE}" pid="7" name="MSIP_Label_41a614bb-7b8e-4b4e-afa5-3fac8d0b6cac_ActionId">
    <vt:lpwstr>bbf94dd0-cb5a-45ef-8234-76918795b92b</vt:lpwstr>
  </property>
  <property fmtid="{D5CDD505-2E9C-101B-9397-08002B2CF9AE}" pid="8" name="MSIP_Label_41a614bb-7b8e-4b4e-afa5-3fac8d0b6cac_ContentBits">
    <vt:lpwstr>2</vt:lpwstr>
  </property>
  <property fmtid="{D5CDD505-2E9C-101B-9397-08002B2CF9AE}" pid="9" name="MSIP_Label_41a614bb-7b8e-4b4e-afa5-3fac8d0b6cac_Tag">
    <vt:lpwstr>10, 3, 0, 1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OFFICIAL</vt:lpwstr>
  </property>
</Properties>
</file>