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45716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91433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371494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82866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228582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2742989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320015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365732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3D1"/>
          </a:solidFill>
        </a:fill>
      </a:tcStyle>
    </a:wholeTbl>
    <a:band2H>
      <a:tcTxStyle/>
      <a:tcStyle>
        <a:tcBdr/>
        <a:fill>
          <a:solidFill>
            <a:srgbClr val="FFF9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5CA"/>
          </a:solidFill>
        </a:fill>
      </a:tcStyle>
    </a:wholeTbl>
    <a:band2H>
      <a:tcTxStyle/>
      <a:tcStyle>
        <a:tcBdr/>
        <a:fill>
          <a:solidFill>
            <a:srgbClr val="FDEB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CCA"/>
          </a:solidFill>
        </a:fill>
      </a:tcStyle>
    </a:wholeTbl>
    <a:band2H>
      <a:tcTxStyle/>
      <a:tcStyle>
        <a:tcBdr/>
        <a:fill>
          <a:solidFill>
            <a:srgbClr val="ECEE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9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xfrm>
            <a:off x="1596570" y="1432830"/>
            <a:ext cx="9833431" cy="1028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596572" y="1432830"/>
            <a:ext cx="5069272" cy="1028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Picture Placeholder 7"/>
          <p:cNvSpPr>
            <a:spLocks noGrp="1"/>
          </p:cNvSpPr>
          <p:nvPr>
            <p:ph type="pic" idx="21"/>
          </p:nvPr>
        </p:nvSpPr>
        <p:spPr>
          <a:xfrm>
            <a:off x="7074638" y="0"/>
            <a:ext cx="5117362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Picture Placeholder 7"/>
          <p:cNvSpPr>
            <a:spLocks noGrp="1"/>
          </p:cNvSpPr>
          <p:nvPr>
            <p:ph type="pic" sz="half" idx="21"/>
          </p:nvPr>
        </p:nvSpPr>
        <p:spPr>
          <a:xfrm>
            <a:off x="1596572" y="1554465"/>
            <a:ext cx="4126316" cy="41263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1596571" y="1977275"/>
            <a:ext cx="2638604" cy="26386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Oval 9"/>
          <p:cNvSpPr/>
          <p:nvPr/>
        </p:nvSpPr>
        <p:spPr>
          <a:xfrm>
            <a:off x="5883283" y="1060172"/>
            <a:ext cx="7261609" cy="7261609"/>
          </a:xfrm>
          <a:prstGeom prst="ellipse">
            <a:avLst/>
          </a:prstGeom>
          <a:ln w="6350">
            <a:solidFill>
              <a:srgbClr val="000000">
                <a:alpha val="1000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4736929" y="1977275"/>
            <a:ext cx="2638603" cy="26386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5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7877286" y="1977275"/>
            <a:ext cx="2638603" cy="26386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3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193" y="1277827"/>
            <a:ext cx="7881707" cy="4627673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Picture Placeholder 4"/>
          <p:cNvSpPr>
            <a:spLocks noGrp="1"/>
          </p:cNvSpPr>
          <p:nvPr>
            <p:ph type="pic" sz="half" idx="21"/>
          </p:nvPr>
        </p:nvSpPr>
        <p:spPr>
          <a:xfrm>
            <a:off x="5109454" y="1602012"/>
            <a:ext cx="5952246" cy="37319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ctr">
              <a:defRPr sz="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5CB7D0-A46E-FB16-402E-686F9B83E53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44350" y="6626860"/>
            <a:ext cx="534987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1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64136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309852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555680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4012838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16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33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494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66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582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2989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15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32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hoto-1519241047957-be31d7379a5d.jpeg" descr="photo-1519241047957-be31d7379a5d.jpeg"/>
          <p:cNvPicPr>
            <a:picLocks noChangeAspect="1"/>
          </p:cNvPicPr>
          <p:nvPr/>
        </p:nvPicPr>
        <p:blipFill>
          <a:blip r:embed="rId2"/>
          <a:srcRect l="1148" t="17290" r="1148" b="305"/>
          <a:stretch>
            <a:fillRect/>
          </a:stretch>
        </p:blipFill>
        <p:spPr>
          <a:xfrm>
            <a:off x="-2382" y="0"/>
            <a:ext cx="1219676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Rectangle"/>
          <p:cNvSpPr/>
          <p:nvPr/>
        </p:nvSpPr>
        <p:spPr>
          <a:xfrm>
            <a:off x="-25400" y="-12700"/>
            <a:ext cx="12242800" cy="6883400"/>
          </a:xfrm>
          <a:prstGeom prst="rect">
            <a:avLst/>
          </a:prstGeom>
          <a:solidFill>
            <a:srgbClr val="000000">
              <a:alpha val="6503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8" name="The process of building an APP 👩💻"/>
          <p:cNvSpPr txBox="1">
            <a:spLocks noGrp="1"/>
          </p:cNvSpPr>
          <p:nvPr>
            <p:ph type="title" idx="4294967295"/>
          </p:nvPr>
        </p:nvSpPr>
        <p:spPr>
          <a:xfrm>
            <a:off x="1462699" y="2310836"/>
            <a:ext cx="9596802" cy="223632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7700" spc="-385">
                <a:solidFill>
                  <a:srgbClr val="FFFFFF"/>
                </a:solidFill>
              </a:defRPr>
            </a:lvl1pPr>
          </a:lstStyle>
          <a:p>
            <a:r>
              <a:t>The process of building an APP 👩‍💻</a:t>
            </a:r>
          </a:p>
        </p:txBody>
      </p:sp>
      <p:pic>
        <p:nvPicPr>
          <p:cNvPr id="8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876" y="5900382"/>
            <a:ext cx="1411290" cy="658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hoto-1519241047957-be31d7379a5d.jpeg" descr="photo-1519241047957-be31d7379a5d.jpeg"/>
          <p:cNvPicPr>
            <a:picLocks noChangeAspect="1"/>
          </p:cNvPicPr>
          <p:nvPr/>
        </p:nvPicPr>
        <p:blipFill>
          <a:blip r:embed="rId2"/>
          <a:srcRect l="1148" t="17290" r="1148" b="305"/>
          <a:stretch>
            <a:fillRect/>
          </a:stretch>
        </p:blipFill>
        <p:spPr>
          <a:xfrm>
            <a:off x="-2382" y="0"/>
            <a:ext cx="1219676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Rectangle"/>
          <p:cNvSpPr/>
          <p:nvPr/>
        </p:nvSpPr>
        <p:spPr>
          <a:xfrm>
            <a:off x="-25400" y="-12700"/>
            <a:ext cx="12242800" cy="6883400"/>
          </a:xfrm>
          <a:prstGeom prst="rect">
            <a:avLst/>
          </a:prstGeom>
          <a:solidFill>
            <a:srgbClr val="000000">
              <a:alpha val="6503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2" name="Build a prototype"/>
          <p:cNvSpPr txBox="1">
            <a:spLocks noGrp="1"/>
          </p:cNvSpPr>
          <p:nvPr>
            <p:ph type="title" idx="4294967295"/>
          </p:nvPr>
        </p:nvSpPr>
        <p:spPr>
          <a:xfrm>
            <a:off x="1462699" y="2704536"/>
            <a:ext cx="9596802" cy="223632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7700" spc="-385">
                <a:solidFill>
                  <a:srgbClr val="FFFFFF"/>
                </a:solidFill>
              </a:defRPr>
            </a:lvl1pPr>
          </a:lstStyle>
          <a:p>
            <a:r>
              <a:rPr dirty="0"/>
              <a:t>Build </a:t>
            </a:r>
            <a:r>
              <a:rPr lang="en-AU" dirty="0"/>
              <a:t>Your Prototype</a:t>
            </a:r>
            <a:endParaRPr dirty="0"/>
          </a:p>
        </p:txBody>
      </p:sp>
      <p:pic>
        <p:nvPicPr>
          <p:cNvPr id="13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876" y="5900382"/>
            <a:ext cx="1411290" cy="658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hoto-1519241047957-be31d7379a5d.jpeg" descr="photo-1519241047957-be31d7379a5d.jpeg"/>
          <p:cNvPicPr>
            <a:picLocks noChangeAspect="1"/>
          </p:cNvPicPr>
          <p:nvPr/>
        </p:nvPicPr>
        <p:blipFill>
          <a:blip r:embed="rId2"/>
          <a:srcRect l="1148" t="17290" r="1148" b="305"/>
          <a:stretch>
            <a:fillRect/>
          </a:stretch>
        </p:blipFill>
        <p:spPr>
          <a:xfrm>
            <a:off x="-2382" y="0"/>
            <a:ext cx="1219676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Rectangle"/>
          <p:cNvSpPr/>
          <p:nvPr/>
        </p:nvSpPr>
        <p:spPr>
          <a:xfrm>
            <a:off x="-25400" y="-12700"/>
            <a:ext cx="12242800" cy="6883400"/>
          </a:xfrm>
          <a:prstGeom prst="rect">
            <a:avLst/>
          </a:prstGeom>
          <a:solidFill>
            <a:srgbClr val="000000">
              <a:alpha val="6503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7" name="Test and Finalise"/>
          <p:cNvSpPr txBox="1">
            <a:spLocks noGrp="1"/>
          </p:cNvSpPr>
          <p:nvPr>
            <p:ph type="title" idx="4294967295"/>
          </p:nvPr>
        </p:nvSpPr>
        <p:spPr>
          <a:xfrm>
            <a:off x="1462699" y="2704536"/>
            <a:ext cx="9596802" cy="223632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7700" spc="-385">
                <a:solidFill>
                  <a:srgbClr val="FFFFFF"/>
                </a:solidFill>
              </a:defRPr>
            </a:lvl1pPr>
          </a:lstStyle>
          <a:p>
            <a:r>
              <a:t>Test and Finalise </a:t>
            </a:r>
          </a:p>
        </p:txBody>
      </p:sp>
      <p:pic>
        <p:nvPicPr>
          <p:cNvPr id="13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876" y="5900382"/>
            <a:ext cx="1411290" cy="658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t>Development Order</a:t>
            </a:r>
          </a:p>
        </p:txBody>
      </p:sp>
      <p:sp>
        <p:nvSpPr>
          <p:cNvPr id="92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93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JavaScript</a:t>
            </a:r>
          </a:p>
        </p:txBody>
      </p:sp>
      <p:pic>
        <p:nvPicPr>
          <p:cNvPr id="94" name="Picture Placeholder 4" descr="Picture Placeholder 4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95" name="TextBox 6"/>
          <p:cNvSpPr txBox="1"/>
          <p:nvPr/>
        </p:nvSpPr>
        <p:spPr>
          <a:xfrm>
            <a:off x="1596569" y="2256693"/>
            <a:ext cx="5069277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700">
                <a:solidFill>
                  <a:srgbClr val="000000">
                    <a:alpha val="70000"/>
                  </a:srgbClr>
                </a:solidFill>
              </a:defRPr>
            </a:pPr>
            <a:r>
              <a:t>Research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700">
                <a:solidFill>
                  <a:srgbClr val="000000">
                    <a:alpha val="70000"/>
                  </a:srgbClr>
                </a:solidFill>
              </a:defRPr>
            </a:pPr>
            <a:r>
              <a:t>Plan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700">
                <a:solidFill>
                  <a:srgbClr val="000000">
                    <a:alpha val="70000"/>
                  </a:srgbClr>
                </a:solidFill>
              </a:defRPr>
            </a:pPr>
            <a:r>
              <a:t>Concept Development (Wireframe + Design)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700">
                <a:solidFill>
                  <a:srgbClr val="000000">
                    <a:alpha val="70000"/>
                  </a:srgbClr>
                </a:solidFill>
              </a:defRPr>
            </a:pPr>
            <a:r>
              <a:t>Prototype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700">
                <a:solidFill>
                  <a:srgbClr val="000000">
                    <a:alpha val="70000"/>
                  </a:srgbClr>
                </a:solidFill>
              </a:defRPr>
            </a:pPr>
            <a:r>
              <a:t>Test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700">
                <a:solidFill>
                  <a:srgbClr val="000000">
                    <a:alpha val="70000"/>
                  </a:srgbClr>
                </a:solidFill>
              </a:defRPr>
            </a:pPr>
            <a:r>
              <a:t>Finalise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hoto-1519241047957-be31d7379a5d.jpeg" descr="photo-1519241047957-be31d7379a5d.jpeg"/>
          <p:cNvPicPr>
            <a:picLocks noChangeAspect="1"/>
          </p:cNvPicPr>
          <p:nvPr/>
        </p:nvPicPr>
        <p:blipFill>
          <a:blip r:embed="rId2"/>
          <a:srcRect l="1148" t="17290" r="1148" b="305"/>
          <a:stretch>
            <a:fillRect/>
          </a:stretch>
        </p:blipFill>
        <p:spPr>
          <a:xfrm>
            <a:off x="-2382" y="0"/>
            <a:ext cx="1219676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Rectangle"/>
          <p:cNvSpPr/>
          <p:nvPr/>
        </p:nvSpPr>
        <p:spPr>
          <a:xfrm>
            <a:off x="-25400" y="-12700"/>
            <a:ext cx="12242800" cy="6883400"/>
          </a:xfrm>
          <a:prstGeom prst="rect">
            <a:avLst/>
          </a:prstGeom>
          <a:solidFill>
            <a:srgbClr val="000000">
              <a:alpha val="6503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9" name="Find an API"/>
          <p:cNvSpPr txBox="1">
            <a:spLocks noGrp="1"/>
          </p:cNvSpPr>
          <p:nvPr>
            <p:ph type="title" idx="4294967295"/>
          </p:nvPr>
        </p:nvSpPr>
        <p:spPr>
          <a:xfrm>
            <a:off x="1462699" y="2704536"/>
            <a:ext cx="9596802" cy="223632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7700" spc="-385">
                <a:solidFill>
                  <a:srgbClr val="FFFFFF"/>
                </a:solidFill>
              </a:defRPr>
            </a:lvl1pPr>
          </a:lstStyle>
          <a:p>
            <a:r>
              <a:rPr lang="en-AU" dirty="0"/>
              <a:t>Research</a:t>
            </a:r>
            <a:endParaRPr dirty="0"/>
          </a:p>
        </p:txBody>
      </p:sp>
      <p:pic>
        <p:nvPicPr>
          <p:cNvPr id="10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876" y="5900382"/>
            <a:ext cx="1411290" cy="658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E0630-2E7B-DBAA-2D99-38CBB5A96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>
            <a:extLst>
              <a:ext uri="{FF2B5EF4-FFF2-40B4-BE49-F238E27FC236}">
                <a16:creationId xmlns:a16="http://schemas.microsoft.com/office/drawing/2014/main" id="{67DD2D8F-AC6E-61FC-77FC-743A7F7A8A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Research</a:t>
            </a:r>
            <a:endParaRPr dirty="0"/>
          </a:p>
        </p:txBody>
      </p:sp>
      <p:sp>
        <p:nvSpPr>
          <p:cNvPr id="92" name="Slide Number Placeholder 2">
            <a:extLst>
              <a:ext uri="{FF2B5EF4-FFF2-40B4-BE49-F238E27FC236}">
                <a16:creationId xmlns:a16="http://schemas.microsoft.com/office/drawing/2014/main" id="{BF7716F1-30B7-D2F5-33D5-05831AC729AC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93" name="Text Placeholder 3">
            <a:extLst>
              <a:ext uri="{FF2B5EF4-FFF2-40B4-BE49-F238E27FC236}">
                <a16:creationId xmlns:a16="http://schemas.microsoft.com/office/drawing/2014/main" id="{DFCC0BD9-E2D8-74D7-BECD-5A8FC5974A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JavaScript</a:t>
            </a:r>
          </a:p>
        </p:txBody>
      </p:sp>
      <p:pic>
        <p:nvPicPr>
          <p:cNvPr id="94" name="Picture Placeholder 4" descr="Picture Placeholder 4">
            <a:extLst>
              <a:ext uri="{FF2B5EF4-FFF2-40B4-BE49-F238E27FC236}">
                <a16:creationId xmlns:a16="http://schemas.microsoft.com/office/drawing/2014/main" id="{DA6E9D8F-EF63-E0B0-1769-D21A97B803E8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95" name="TextBox 6">
            <a:extLst>
              <a:ext uri="{FF2B5EF4-FFF2-40B4-BE49-F238E27FC236}">
                <a16:creationId xmlns:a16="http://schemas.microsoft.com/office/drawing/2014/main" id="{0FF56744-BC5E-39D6-C7F5-42188B5D2FB8}"/>
              </a:ext>
            </a:extLst>
          </p:cNvPr>
          <p:cNvSpPr txBox="1"/>
          <p:nvPr/>
        </p:nvSpPr>
        <p:spPr>
          <a:xfrm>
            <a:off x="1596569" y="2256693"/>
            <a:ext cx="5069277" cy="912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7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dirty="0"/>
              <a:t>Look at similar websites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7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dirty="0"/>
              <a:t>Look at colour schemes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7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dirty="0"/>
              <a:t>Talk with the client</a:t>
            </a:r>
          </a:p>
        </p:txBody>
      </p:sp>
    </p:spTree>
    <p:extLst>
      <p:ext uri="{BB962C8B-B14F-4D97-AF65-F5344CB8AC3E}">
        <p14:creationId xmlns:p14="http://schemas.microsoft.com/office/powerpoint/2010/main" val="405707492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hoto-1519241047957-be31d7379a5d.jpeg" descr="photo-1519241047957-be31d7379a5d.jpeg"/>
          <p:cNvPicPr>
            <a:picLocks noChangeAspect="1"/>
          </p:cNvPicPr>
          <p:nvPr/>
        </p:nvPicPr>
        <p:blipFill>
          <a:blip r:embed="rId2"/>
          <a:srcRect l="1148" t="17290" r="1148" b="305"/>
          <a:stretch>
            <a:fillRect/>
          </a:stretch>
        </p:blipFill>
        <p:spPr>
          <a:xfrm>
            <a:off x="-2382" y="0"/>
            <a:ext cx="1219676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Rectangle"/>
          <p:cNvSpPr/>
          <p:nvPr/>
        </p:nvSpPr>
        <p:spPr>
          <a:xfrm>
            <a:off x="-25400" y="-12700"/>
            <a:ext cx="12242800" cy="6883400"/>
          </a:xfrm>
          <a:prstGeom prst="rect">
            <a:avLst/>
          </a:prstGeom>
          <a:solidFill>
            <a:srgbClr val="000000">
              <a:alpha val="6503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4" name="🍿 Movie API http://www.omdbapi.com/"/>
          <p:cNvSpPr txBox="1">
            <a:spLocks noGrp="1"/>
          </p:cNvSpPr>
          <p:nvPr>
            <p:ph type="title" idx="4294967295"/>
          </p:nvPr>
        </p:nvSpPr>
        <p:spPr>
          <a:xfrm>
            <a:off x="1462699" y="2310836"/>
            <a:ext cx="9596802" cy="223632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6600" spc="-330">
                <a:solidFill>
                  <a:srgbClr val="FFFFFF"/>
                </a:solidFill>
              </a:defRPr>
            </a:pPr>
            <a:br>
              <a:rPr lang="en-AU" dirty="0"/>
            </a:br>
            <a:r>
              <a:rPr lang="en-AU" dirty="0"/>
              <a:t>Plan</a:t>
            </a:r>
            <a:endParaRPr dirty="0"/>
          </a:p>
        </p:txBody>
      </p:sp>
      <p:pic>
        <p:nvPicPr>
          <p:cNvPr id="10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876" y="5900382"/>
            <a:ext cx="1411290" cy="658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7B133-9CFC-AF7C-F5D7-E730DB0B9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>
            <a:extLst>
              <a:ext uri="{FF2B5EF4-FFF2-40B4-BE49-F238E27FC236}">
                <a16:creationId xmlns:a16="http://schemas.microsoft.com/office/drawing/2014/main" id="{23822665-993C-A2C2-BC7D-5684D7B778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Plan</a:t>
            </a:r>
            <a:endParaRPr dirty="0"/>
          </a:p>
        </p:txBody>
      </p:sp>
      <p:sp>
        <p:nvSpPr>
          <p:cNvPr id="92" name="Slide Number Placeholder 2">
            <a:extLst>
              <a:ext uri="{FF2B5EF4-FFF2-40B4-BE49-F238E27FC236}">
                <a16:creationId xmlns:a16="http://schemas.microsoft.com/office/drawing/2014/main" id="{8893EF23-7A30-F1F4-2FFF-B7528485A28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93" name="Text Placeholder 3">
            <a:extLst>
              <a:ext uri="{FF2B5EF4-FFF2-40B4-BE49-F238E27FC236}">
                <a16:creationId xmlns:a16="http://schemas.microsoft.com/office/drawing/2014/main" id="{3D54F842-6710-39A1-E403-0CEF16EC263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JavaScript</a:t>
            </a:r>
          </a:p>
        </p:txBody>
      </p:sp>
      <p:pic>
        <p:nvPicPr>
          <p:cNvPr id="94" name="Picture Placeholder 4" descr="Picture Placeholder 4">
            <a:extLst>
              <a:ext uri="{FF2B5EF4-FFF2-40B4-BE49-F238E27FC236}">
                <a16:creationId xmlns:a16="http://schemas.microsoft.com/office/drawing/2014/main" id="{A9F6006E-1969-0161-1B12-93F20523C469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95" name="TextBox 6">
            <a:extLst>
              <a:ext uri="{FF2B5EF4-FFF2-40B4-BE49-F238E27FC236}">
                <a16:creationId xmlns:a16="http://schemas.microsoft.com/office/drawing/2014/main" id="{9CE394D4-0721-19E2-ACC0-C66D00D95E58}"/>
              </a:ext>
            </a:extLst>
          </p:cNvPr>
          <p:cNvSpPr txBox="1"/>
          <p:nvPr/>
        </p:nvSpPr>
        <p:spPr>
          <a:xfrm>
            <a:off x="1596569" y="2256693"/>
            <a:ext cx="5069277" cy="2482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700">
                <a:solidFill>
                  <a:srgbClr val="000000">
                    <a:alpha val="70000"/>
                  </a:srgbClr>
                </a:solidFill>
              </a:defRPr>
            </a:pPr>
            <a:r>
              <a:rPr lang="en-US" dirty="0"/>
              <a:t>Answer the questions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700">
                <a:solidFill>
                  <a:srgbClr val="000000">
                    <a:alpha val="70000"/>
                  </a:srgbClr>
                </a:solidFill>
              </a:defRPr>
            </a:pPr>
            <a:r>
              <a:rPr lang="en-US" dirty="0"/>
              <a:t>What is the site's purpose?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700">
                <a:solidFill>
                  <a:srgbClr val="000000">
                    <a:alpha val="70000"/>
                  </a:srgbClr>
                </a:solidFill>
              </a:defRPr>
            </a:pPr>
            <a:r>
              <a:rPr lang="en-US" dirty="0"/>
              <a:t>Who is the attended audience?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700">
                <a:solidFill>
                  <a:srgbClr val="000000">
                    <a:alpha val="70000"/>
                  </a:srgbClr>
                </a:solidFill>
              </a:defRPr>
            </a:pPr>
            <a:r>
              <a:rPr lang="en-US" dirty="0"/>
              <a:t>Is there a style guide?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700">
                <a:solidFill>
                  <a:srgbClr val="000000">
                    <a:alpha val="70000"/>
                  </a:srgbClr>
                </a:solidFill>
              </a:defRPr>
            </a:pPr>
            <a:r>
              <a:rPr lang="en-US" dirty="0"/>
              <a:t>What is the content that will be displayed?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700">
                <a:solidFill>
                  <a:srgbClr val="000000">
                    <a:alpha val="70000"/>
                  </a:srgbClr>
                </a:solidFill>
              </a:defRPr>
            </a:pPr>
            <a:endParaRPr lang="en-US" dirty="0"/>
          </a:p>
          <a:p>
            <a:pPr marL="100263" indent="-100263">
              <a:lnSpc>
                <a:spcPct val="120000"/>
              </a:lnSpc>
              <a:buSzPct val="100000"/>
              <a:buFontTx/>
              <a:buChar char="•"/>
              <a:defRPr sz="1700">
                <a:solidFill>
                  <a:srgbClr val="000000">
                    <a:alpha val="70000"/>
                  </a:srgbClr>
                </a:solidFill>
              </a:defRPr>
            </a:pPr>
            <a:r>
              <a:rPr lang="en-US" dirty="0"/>
              <a:t>Create Mood board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700">
                <a:solidFill>
                  <a:srgbClr val="000000">
                    <a:alpha val="70000"/>
                  </a:srgbClr>
                </a:solidFill>
              </a:defRP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1166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hoto-1519241047957-be31d7379a5d.jpeg" descr="photo-1519241047957-be31d7379a5d.jpeg"/>
          <p:cNvPicPr>
            <a:picLocks noChangeAspect="1"/>
          </p:cNvPicPr>
          <p:nvPr/>
        </p:nvPicPr>
        <p:blipFill>
          <a:blip r:embed="rId2"/>
          <a:srcRect l="1148" t="17290" r="1148" b="305"/>
          <a:stretch>
            <a:fillRect/>
          </a:stretch>
        </p:blipFill>
        <p:spPr>
          <a:xfrm>
            <a:off x="-2382" y="0"/>
            <a:ext cx="1219676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Rectangle"/>
          <p:cNvSpPr/>
          <p:nvPr/>
        </p:nvSpPr>
        <p:spPr>
          <a:xfrm>
            <a:off x="-25400" y="-12700"/>
            <a:ext cx="12242800" cy="6883400"/>
          </a:xfrm>
          <a:prstGeom prst="rect">
            <a:avLst/>
          </a:prstGeom>
          <a:solidFill>
            <a:srgbClr val="000000">
              <a:alpha val="6503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9" name="Explore the data the API Provides. This will allow you to determine what you can build"/>
          <p:cNvSpPr txBox="1">
            <a:spLocks noGrp="1"/>
          </p:cNvSpPr>
          <p:nvPr>
            <p:ph type="title" idx="4294967295"/>
          </p:nvPr>
        </p:nvSpPr>
        <p:spPr>
          <a:xfrm>
            <a:off x="1449999" y="2310836"/>
            <a:ext cx="9596802" cy="223632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defTabSz="694881">
              <a:defRPr sz="5852" spc="-292">
                <a:solidFill>
                  <a:srgbClr val="FFFFFF"/>
                </a:solidFill>
              </a:defRPr>
            </a:pPr>
            <a:r>
              <a:rPr lang="en-AU" dirty="0"/>
              <a:t>Concept Design</a:t>
            </a:r>
            <a:endParaRPr b="0" dirty="0"/>
          </a:p>
        </p:txBody>
      </p:sp>
      <p:pic>
        <p:nvPicPr>
          <p:cNvPr id="11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876" y="5900382"/>
            <a:ext cx="1411290" cy="658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113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596572" y="992226"/>
            <a:ext cx="3006426" cy="914401"/>
          </a:xfrm>
          <a:prstGeom prst="rect">
            <a:avLst/>
          </a:prstGeom>
        </p:spPr>
        <p:txBody>
          <a:bodyPr/>
          <a:lstStyle/>
          <a:p>
            <a:r>
              <a:t>JavaScript</a:t>
            </a:r>
          </a:p>
        </p:txBody>
      </p:sp>
      <p:sp>
        <p:nvSpPr>
          <p:cNvPr id="114" name="Wireframe"/>
          <p:cNvSpPr txBox="1">
            <a:spLocks noGrp="1"/>
          </p:cNvSpPr>
          <p:nvPr>
            <p:ph type="title" idx="4294967295"/>
          </p:nvPr>
        </p:nvSpPr>
        <p:spPr>
          <a:xfrm>
            <a:off x="1571172" y="416830"/>
            <a:ext cx="5069272" cy="7417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t>Wireframe</a:t>
            </a:r>
          </a:p>
        </p:txBody>
      </p:sp>
      <p:sp>
        <p:nvSpPr>
          <p:cNvPr id="115" name="Circle"/>
          <p:cNvSpPr/>
          <p:nvPr/>
        </p:nvSpPr>
        <p:spPr>
          <a:xfrm>
            <a:off x="4533900" y="1460500"/>
            <a:ext cx="901700" cy="901700"/>
          </a:xfrm>
          <a:prstGeom prst="ellipse">
            <a:avLst/>
          </a:prstGeom>
          <a:solidFill>
            <a:srgbClr val="A7A7A7"/>
          </a:solidFill>
          <a:ln w="12700">
            <a:solidFill>
              <a:srgbClr val="A7A7A7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chemeClr val="accent4"/>
                </a:solidFill>
              </a:defRPr>
            </a:pPr>
            <a:endParaRPr/>
          </a:p>
        </p:txBody>
      </p:sp>
      <p:sp>
        <p:nvSpPr>
          <p:cNvPr id="116" name="MovieLand"/>
          <p:cNvSpPr txBox="1"/>
          <p:nvPr/>
        </p:nvSpPr>
        <p:spPr>
          <a:xfrm>
            <a:off x="5609771" y="1616695"/>
            <a:ext cx="2451337" cy="589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914318">
              <a:lnSpc>
                <a:spcPct val="75000"/>
              </a:lnSpc>
              <a:defRPr sz="3600" b="1" spc="-200">
                <a:latin typeface="Montserrat-Bold"/>
                <a:ea typeface="Montserrat-Bold"/>
                <a:cs typeface="Montserrat-Bold"/>
                <a:sym typeface="Montserrat-Bold"/>
              </a:defRPr>
            </a:pPr>
            <a:r>
              <a:t>Movie</a:t>
            </a:r>
            <a:r>
              <a:rPr b="0"/>
              <a:t>Land</a:t>
            </a:r>
          </a:p>
        </p:txBody>
      </p:sp>
      <p:sp>
        <p:nvSpPr>
          <p:cNvPr id="117" name="Let’s find that movie!"/>
          <p:cNvSpPr txBox="1"/>
          <p:nvPr/>
        </p:nvSpPr>
        <p:spPr>
          <a:xfrm>
            <a:off x="4857632" y="2518395"/>
            <a:ext cx="2451336" cy="589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ctr" defTabSz="914318">
              <a:lnSpc>
                <a:spcPct val="75000"/>
              </a:lnSpc>
              <a:defRPr sz="1600" spc="-88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t>Let’s find that movie!</a:t>
            </a:r>
          </a:p>
        </p:txBody>
      </p:sp>
      <p:sp>
        <p:nvSpPr>
          <p:cNvPr id="118" name="Rectangle"/>
          <p:cNvSpPr/>
          <p:nvPr/>
        </p:nvSpPr>
        <p:spPr>
          <a:xfrm>
            <a:off x="3606800" y="2933700"/>
            <a:ext cx="5477768" cy="57661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9" name="Search Box"/>
          <p:cNvSpPr/>
          <p:nvPr/>
        </p:nvSpPr>
        <p:spPr>
          <a:xfrm>
            <a:off x="3721100" y="3036947"/>
            <a:ext cx="4053285" cy="3701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Search Box</a:t>
            </a:r>
          </a:p>
        </p:txBody>
      </p:sp>
      <p:sp>
        <p:nvSpPr>
          <p:cNvPr id="120" name="Search"/>
          <p:cNvSpPr/>
          <p:nvPr/>
        </p:nvSpPr>
        <p:spPr>
          <a:xfrm>
            <a:off x="7861300" y="3036947"/>
            <a:ext cx="1166317" cy="370115"/>
          </a:xfrm>
          <a:prstGeom prst="rect">
            <a:avLst/>
          </a:prstGeom>
          <a:solidFill>
            <a:srgbClr val="53535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Search</a:t>
            </a:r>
          </a:p>
        </p:txBody>
      </p:sp>
      <p:sp>
        <p:nvSpPr>
          <p:cNvPr id="121" name="Rectangle"/>
          <p:cNvSpPr/>
          <p:nvPr/>
        </p:nvSpPr>
        <p:spPr>
          <a:xfrm>
            <a:off x="3619500" y="3619500"/>
            <a:ext cx="2755900" cy="3099495"/>
          </a:xfrm>
          <a:prstGeom prst="rect">
            <a:avLst/>
          </a:prstGeom>
          <a:solidFill>
            <a:srgbClr val="DDDDDD"/>
          </a:solidFill>
          <a:ln w="25400">
            <a:solidFill>
              <a:srgbClr val="535353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Image"/>
          <p:cNvSpPr/>
          <p:nvPr/>
        </p:nvSpPr>
        <p:spPr>
          <a:xfrm>
            <a:off x="3746500" y="3746500"/>
            <a:ext cx="2501900" cy="1334096"/>
          </a:xfrm>
          <a:prstGeom prst="rect">
            <a:avLst/>
          </a:prstGeom>
          <a:solidFill>
            <a:srgbClr val="535353"/>
          </a:solidFill>
          <a:ln w="25400">
            <a:solidFill>
              <a:srgbClr val="535353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Image</a:t>
            </a:r>
          </a:p>
        </p:txBody>
      </p:sp>
      <p:sp>
        <p:nvSpPr>
          <p:cNvPr id="123" name="Movie Data"/>
          <p:cNvSpPr/>
          <p:nvPr/>
        </p:nvSpPr>
        <p:spPr>
          <a:xfrm>
            <a:off x="3746500" y="5181600"/>
            <a:ext cx="2501900" cy="1334096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Movie Data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12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596572" y="992226"/>
            <a:ext cx="3006426" cy="914401"/>
          </a:xfrm>
          <a:prstGeom prst="rect">
            <a:avLst/>
          </a:prstGeom>
        </p:spPr>
        <p:txBody>
          <a:bodyPr/>
          <a:lstStyle/>
          <a:p>
            <a:r>
              <a:t>JavaScript</a:t>
            </a:r>
          </a:p>
        </p:txBody>
      </p:sp>
      <p:sp>
        <p:nvSpPr>
          <p:cNvPr id="127" name="Design the Layout"/>
          <p:cNvSpPr txBox="1">
            <a:spLocks noGrp="1"/>
          </p:cNvSpPr>
          <p:nvPr>
            <p:ph type="title" idx="4294967295"/>
          </p:nvPr>
        </p:nvSpPr>
        <p:spPr>
          <a:xfrm>
            <a:off x="1571172" y="416830"/>
            <a:ext cx="5069272" cy="741711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3600"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dirty="0"/>
              <a:t>Design the Layout</a:t>
            </a:r>
            <a:r>
              <a:rPr lang="en-AU" dirty="0"/>
              <a:t> – Prototype the Layout</a:t>
            </a:r>
            <a:endParaRPr dirty="0"/>
          </a:p>
        </p:txBody>
      </p:sp>
      <p:pic>
        <p:nvPicPr>
          <p:cNvPr id="128" name="Screen Shot 2021-09-09 at 8.14.29 am.png" descr="Screen Shot 2021-09-09 at 8.14.29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516" y="1167804"/>
            <a:ext cx="6010968" cy="56901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Helvetica</vt:lpstr>
      <vt:lpstr>Ravi Powerpoint Template</vt:lpstr>
      <vt:lpstr>The process of building an APP 👩‍💻</vt:lpstr>
      <vt:lpstr>Development Order</vt:lpstr>
      <vt:lpstr>Research</vt:lpstr>
      <vt:lpstr>Research</vt:lpstr>
      <vt:lpstr> Plan</vt:lpstr>
      <vt:lpstr>Plan</vt:lpstr>
      <vt:lpstr>Concept Design</vt:lpstr>
      <vt:lpstr>Wireframe</vt:lpstr>
      <vt:lpstr>Design the Layout – Prototype the Layout</vt:lpstr>
      <vt:lpstr>Build Your Prototype</vt:lpstr>
      <vt:lpstr>Test and Finalise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Amberle Seidl</cp:lastModifiedBy>
  <cp:revision>1</cp:revision>
  <dcterms:modified xsi:type="dcterms:W3CDTF">2025-03-16T05:09:56Z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a614bb-7b8e-4b4e-afa5-3fac8d0b6cac_Enabled">
    <vt:lpwstr>true</vt:lpwstr>
  </property>
  <property fmtid="{D5CDD505-2E9C-101B-9397-08002B2CF9AE}" pid="3" name="MSIP_Label_41a614bb-7b8e-4b4e-afa5-3fac8d0b6cac_SetDate">
    <vt:lpwstr>2025-03-16T05:09:21Z</vt:lpwstr>
  </property>
  <property fmtid="{D5CDD505-2E9C-101B-9397-08002B2CF9AE}" pid="4" name="MSIP_Label_41a614bb-7b8e-4b4e-afa5-3fac8d0b6cac_Method">
    <vt:lpwstr>Standard</vt:lpwstr>
  </property>
  <property fmtid="{D5CDD505-2E9C-101B-9397-08002B2CF9AE}" pid="5" name="MSIP_Label_41a614bb-7b8e-4b4e-afa5-3fac8d0b6cac_Name">
    <vt:lpwstr>OFFICIAL</vt:lpwstr>
  </property>
  <property fmtid="{D5CDD505-2E9C-101B-9397-08002B2CF9AE}" pid="6" name="MSIP_Label_41a614bb-7b8e-4b4e-afa5-3fac8d0b6cac_SiteId">
    <vt:lpwstr>435f6007-b395-4841-9bdb-dcba52302216</vt:lpwstr>
  </property>
  <property fmtid="{D5CDD505-2E9C-101B-9397-08002B2CF9AE}" pid="7" name="MSIP_Label_41a614bb-7b8e-4b4e-afa5-3fac8d0b6cac_ActionId">
    <vt:lpwstr>f54555cd-37e8-4b75-9b3d-2d86ede18d7a</vt:lpwstr>
  </property>
  <property fmtid="{D5CDD505-2E9C-101B-9397-08002B2CF9AE}" pid="8" name="MSIP_Label_41a614bb-7b8e-4b4e-afa5-3fac8d0b6cac_ContentBits">
    <vt:lpwstr>2</vt:lpwstr>
  </property>
  <property fmtid="{D5CDD505-2E9C-101B-9397-08002B2CF9AE}" pid="9" name="MSIP_Label_41a614bb-7b8e-4b4e-afa5-3fac8d0b6cac_Tag">
    <vt:lpwstr>10, 3, 0, 1</vt:lpwstr>
  </property>
  <property fmtid="{D5CDD505-2E9C-101B-9397-08002B2CF9AE}" pid="10" name="ClassificationContentMarkingFooterLocations">
    <vt:lpwstr>Ravi Powerpoint Template:6</vt:lpwstr>
  </property>
  <property fmtid="{D5CDD505-2E9C-101B-9397-08002B2CF9AE}" pid="11" name="ClassificationContentMarkingFooterText">
    <vt:lpwstr>OFFICIAL</vt:lpwstr>
  </property>
</Properties>
</file>