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6" r:id="rId2"/>
    <p:sldId id="295" r:id="rId3"/>
    <p:sldId id="323" r:id="rId4"/>
    <p:sldId id="321" r:id="rId5"/>
    <p:sldId id="324" r:id="rId6"/>
    <p:sldId id="325" r:id="rId7"/>
    <p:sldId id="326" r:id="rId8"/>
    <p:sldId id="333" r:id="rId9"/>
    <p:sldId id="341" r:id="rId10"/>
    <p:sldId id="334" r:id="rId11"/>
    <p:sldId id="335" r:id="rId12"/>
    <p:sldId id="336" r:id="rId13"/>
    <p:sldId id="342" r:id="rId14"/>
    <p:sldId id="337" r:id="rId15"/>
    <p:sldId id="338" r:id="rId16"/>
    <p:sldId id="339" r:id="rId17"/>
    <p:sldId id="340" r:id="rId18"/>
    <p:sldId id="332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0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1596571" y="1977275"/>
            <a:ext cx="2638604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Oval 9"/>
          <p:cNvSpPr/>
          <p:nvPr/>
        </p:nvSpPr>
        <p:spPr>
          <a:xfrm>
            <a:off x="5883283" y="1060172"/>
            <a:ext cx="7261609" cy="7261609"/>
          </a:xfrm>
          <a:prstGeom prst="ellipse">
            <a:avLst/>
          </a:prstGeom>
          <a:ln w="6350">
            <a:solidFill>
              <a:srgbClr val="000000">
                <a:alpha val="1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22"/>
          </p:nvPr>
        </p:nvSpPr>
        <p:spPr>
          <a:xfrm>
            <a:off x="4736929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23"/>
          </p:nvPr>
        </p:nvSpPr>
        <p:spPr>
          <a:xfrm>
            <a:off x="7877286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2072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4795"/>
            <a:ext cx="12242800" cy="8161867"/>
          </a:xfrm>
          <a:prstGeom prst="rect">
            <a:avLst/>
          </a:prstGeom>
        </p:spPr>
      </p:pic>
      <p:sp>
        <p:nvSpPr>
          <p:cNvPr id="87" name="Rectangle"/>
          <p:cNvSpPr/>
          <p:nvPr/>
        </p:nvSpPr>
        <p:spPr>
          <a:xfrm>
            <a:off x="0" y="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Dynamic Web Development"/>
          <p:cNvSpPr txBox="1">
            <a:spLocks noGrp="1"/>
          </p:cNvSpPr>
          <p:nvPr>
            <p:ph type="title" idx="4294967295"/>
          </p:nvPr>
        </p:nvSpPr>
        <p:spPr>
          <a:xfrm>
            <a:off x="467408" y="434184"/>
            <a:ext cx="7057573" cy="101986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spc="-200">
                <a:solidFill>
                  <a:srgbClr val="FFFFFF"/>
                </a:solidFill>
              </a:defRPr>
            </a:lvl1pPr>
          </a:lstStyle>
          <a:p>
            <a:r>
              <a:rPr lang="en-AU" dirty="0" smtClean="0"/>
              <a:t>Risk Management: </a:t>
            </a:r>
            <a:br>
              <a:rPr lang="en-AU" dirty="0" smtClean="0"/>
            </a:br>
            <a:r>
              <a:rPr lang="en-AU" dirty="0" smtClean="0"/>
              <a:t>Overview </a:t>
            </a:r>
            <a:r>
              <a:rPr lang="en-AU" dirty="0" smtClean="0">
                <a:solidFill>
                  <a:schemeClr val="accent3"/>
                </a:solidFill>
              </a:rPr>
              <a:t>&amp;</a:t>
            </a:r>
            <a:r>
              <a:rPr lang="en-AU" dirty="0" smtClean="0"/>
              <a:t> Risk Assessment</a:t>
            </a:r>
            <a:endParaRPr dirty="0"/>
          </a:p>
        </p:txBody>
      </p:sp>
      <p:pic>
        <p:nvPicPr>
          <p:cNvPr id="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0285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sz="3000" dirty="0" smtClean="0"/>
              <a:t>What broad categories can risks cover?</a:t>
            </a:r>
            <a:endParaRPr sz="3000"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Working in ICT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42103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Most organisations can arrange “risk” into one or more of several common business risk </a:t>
            </a: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categories (can be more!):</a:t>
            </a:r>
            <a:endParaRPr lang="en-AU" sz="1600" b="1" u="sng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u="sng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Strategic: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decisions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concerning your business’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objectives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u="sng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Compliance: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the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need to comply with laws, regulations, standards and codes of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practice (</a:t>
            </a:r>
            <a:r>
              <a:rPr lang="en-AU" sz="1400" b="1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these are mandatory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u="sng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Financial: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financial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transactions, systems and structure of your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business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u="sng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Operational: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your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operational and administrative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procedures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u="sng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Environmental: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external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events that the business has little control over such unfavourable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weather, disasters,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economic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conditions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u="sng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Reputational: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the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character or goodwill of the business.</a:t>
            </a: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687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sz="3000" dirty="0" smtClean="0"/>
              <a:t>Methods to Identify All Risks</a:t>
            </a:r>
            <a:endParaRPr sz="3000"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Working in ICT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4284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have a strong risk management system, we need to ensure our enquiry into identifying risks is thorough and comprehensive: </a:t>
            </a: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b="1" u="sng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Evaluate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each function in your business and identify anything that could have a negative impact on your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business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Review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your records such as safety incidents or complaints to identify previous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issues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Consider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any external risks that could impact on your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business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Brainstorm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with your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staff &amp; collaborate between managers 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Ask the </a:t>
            </a: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WHAT IF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Question </a:t>
            </a:r>
            <a:r>
              <a:rPr lang="mr-IN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“what if we lost power”, “what if we had a data breach”, “what if the internet cut out”</a:t>
            </a:r>
          </a:p>
        </p:txBody>
      </p:sp>
    </p:spTree>
    <p:extLst>
      <p:ext uri="{BB962C8B-B14F-4D97-AF65-F5344CB8AC3E}">
        <p14:creationId xmlns:p14="http://schemas.microsoft.com/office/powerpoint/2010/main" val="4624356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sz="3000" dirty="0" smtClean="0"/>
              <a:t>Core ICT Industry Risks to Monitor</a:t>
            </a:r>
            <a:endParaRPr sz="3000"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Working in ICT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354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 particular, there are risks commonly encountered and/or determined in the course of a standard ICT firm:</a:t>
            </a: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b="1" u="sng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</a:t>
            </a: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ardware </a:t>
            </a:r>
            <a:r>
              <a:rPr lang="en-AU" sz="16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and software </a:t>
            </a: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failure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Human error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Spam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</a:t>
            </a: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iruses </a:t>
            </a:r>
            <a:r>
              <a:rPr lang="en-AU" sz="16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and malicious </a:t>
            </a: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attacks</a:t>
            </a:r>
            <a:endParaRPr lang="en-AU" sz="16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Natural </a:t>
            </a:r>
            <a:r>
              <a:rPr lang="en-AU" sz="16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disasters such as fires, cyclones or floods.</a:t>
            </a:r>
            <a:endParaRPr lang="en-AU" sz="16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334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34" name="Introduction to React"/>
          <p:cNvSpPr txBox="1">
            <a:spLocks noGrp="1"/>
          </p:cNvSpPr>
          <p:nvPr>
            <p:ph type="title" idx="4294967295"/>
          </p:nvPr>
        </p:nvSpPr>
        <p:spPr>
          <a:xfrm>
            <a:off x="917202" y="423447"/>
            <a:ext cx="8487228" cy="741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sz="2800" dirty="0" smtClean="0"/>
              <a:t>Risk Identification: Natural Disaster on ICT System </a:t>
            </a:r>
            <a:endParaRPr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02" y="1352831"/>
            <a:ext cx="7988261" cy="4493397"/>
          </a:xfrm>
          <a:prstGeom prst="rect">
            <a:avLst/>
          </a:prstGeom>
        </p:spPr>
      </p:pic>
      <p:sp>
        <p:nvSpPr>
          <p:cNvPr id="14" name="TextBox 6"/>
          <p:cNvSpPr txBox="1"/>
          <p:nvPr/>
        </p:nvSpPr>
        <p:spPr>
          <a:xfrm>
            <a:off x="9222042" y="1422281"/>
            <a:ext cx="2484783" cy="4412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500" b="1" dirty="0">
                <a:latin typeface="Athelas" charset="0"/>
                <a:ea typeface="Athelas" charset="0"/>
                <a:cs typeface="Athelas" charset="0"/>
              </a:rPr>
              <a:t>PARIS (Reuters) </a:t>
            </a:r>
            <a:r>
              <a:rPr lang="en-US" sz="1500" dirty="0">
                <a:latin typeface="Athelas" charset="0"/>
                <a:ea typeface="Athelas" charset="0"/>
                <a:cs typeface="Athelas" charset="0"/>
              </a:rPr>
              <a:t>- A fire at a French cloud services firm has disrupted millions of websites, knocking out government agencies’ portals, banks, shops, news websites and taking out a chunk of the .FR web space, according to internet monitors</a:t>
            </a:r>
            <a:r>
              <a:rPr lang="en-US" sz="1500" dirty="0" smtClean="0">
                <a:latin typeface="Athelas" charset="0"/>
                <a:ea typeface="Athelas" charset="0"/>
                <a:cs typeface="Athelas" charset="0"/>
              </a:rPr>
              <a:t>.</a:t>
            </a:r>
          </a:p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US" sz="1500" dirty="0">
              <a:solidFill>
                <a:schemeClr val="tx1">
                  <a:alpha val="70000"/>
                </a:schemeClr>
              </a:solidFill>
              <a:latin typeface="Athelas" charset="0"/>
              <a:ea typeface="Athelas" charset="0"/>
              <a:cs typeface="Athelas" charset="0"/>
            </a:endParaRPr>
          </a:p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500" dirty="0">
                <a:latin typeface="Athelas" charset="0"/>
                <a:ea typeface="Athelas" charset="0"/>
                <a:cs typeface="Athelas" charset="0"/>
              </a:rPr>
              <a:t>The fire, which broke out on Wednesday shortly after midnight at </a:t>
            </a:r>
            <a:r>
              <a:rPr lang="en-US" sz="1500" dirty="0" err="1">
                <a:latin typeface="Athelas" charset="0"/>
                <a:ea typeface="Athelas" charset="0"/>
                <a:cs typeface="Athelas" charset="0"/>
              </a:rPr>
              <a:t>OVHcloud</a:t>
            </a:r>
            <a:r>
              <a:rPr lang="en-US" sz="1500" dirty="0">
                <a:latin typeface="Athelas" charset="0"/>
                <a:ea typeface="Athelas" charset="0"/>
                <a:cs typeface="Athelas" charset="0"/>
              </a:rPr>
              <a:t>, destroyed one of four data </a:t>
            </a:r>
            <a:r>
              <a:rPr lang="en-US" sz="1500" dirty="0" err="1">
                <a:latin typeface="Athelas" charset="0"/>
                <a:ea typeface="Athelas" charset="0"/>
                <a:cs typeface="Athelas" charset="0"/>
              </a:rPr>
              <a:t>centres</a:t>
            </a:r>
            <a:r>
              <a:rPr lang="en-US" sz="1500" dirty="0">
                <a:latin typeface="Athelas" charset="0"/>
                <a:ea typeface="Athelas" charset="0"/>
                <a:cs typeface="Athelas" charset="0"/>
              </a:rPr>
              <a:t> in Strasbourg, in eastern France, and damaged another, the company said.</a:t>
            </a:r>
            <a:endParaRPr lang="en-AU" sz="1500" dirty="0" smtClean="0">
              <a:solidFill>
                <a:schemeClr val="tx1">
                  <a:alpha val="70000"/>
                </a:schemeClr>
              </a:solidFill>
              <a:latin typeface="Athelas" charset="0"/>
              <a:ea typeface="Athelas" charset="0"/>
              <a:cs typeface="Athe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2598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4795"/>
            <a:ext cx="12242800" cy="8161867"/>
          </a:xfrm>
          <a:prstGeom prst="rect">
            <a:avLst/>
          </a:prstGeom>
        </p:spPr>
      </p:pic>
      <p:sp>
        <p:nvSpPr>
          <p:cNvPr id="87" name="Rectangle"/>
          <p:cNvSpPr/>
          <p:nvPr/>
        </p:nvSpPr>
        <p:spPr>
          <a:xfrm>
            <a:off x="0" y="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Who has been contracted to work for a client before and handle their own clients?"/>
          <p:cNvSpPr txBox="1">
            <a:spLocks/>
          </p:cNvSpPr>
          <p:nvPr/>
        </p:nvSpPr>
        <p:spPr>
          <a:xfrm>
            <a:off x="1621970" y="3133931"/>
            <a:ext cx="8998860" cy="56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ctr" defTabSz="868602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60" b="1" i="0" u="none" strike="noStrike" cap="none" spc="-22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 smtClean="0"/>
              <a:t>Risk Management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  <a:r>
              <a:rPr lang="en-US" dirty="0" smtClean="0"/>
              <a:t>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064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sz="3000" dirty="0" smtClean="0"/>
              <a:t>Why do we “assess” risks?</a:t>
            </a:r>
            <a:endParaRPr sz="3000"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Working in ICT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3693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Identifying risks is not specific enough to allow for informed decision making at a strategic level: 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b="1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We know the risks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We don’t know how easily they could occur or how bad they could be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u="sng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u="sng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As per WHS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we will look at next week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), we cannot determine a </a:t>
            </a: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hierarchy of controls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without knowing what the exact details of the risks are (cannot determine what can be controlled or which can be outright eliminated)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b="1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 </a:t>
            </a: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prioritise which risks are most dangerous or need to be </a:t>
            </a: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handled </a:t>
            </a:r>
            <a:r>
              <a:rPr lang="mr-IN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we quantify our risks!</a:t>
            </a:r>
            <a:endParaRPr lang="en-AU" sz="1400" b="1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543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sz="3000" dirty="0" smtClean="0"/>
              <a:t>Core factors in “quantifying” risks during assessment</a:t>
            </a:r>
            <a:endParaRPr sz="3000"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Working in ICT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4653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core of a risk assessment is combining:  </a:t>
            </a:r>
            <a:endParaRPr lang="en-AU" sz="1400" b="1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likelihood (frequency) of it occurring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consequence/cost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(impact) if it occurred</a:t>
            </a: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b="1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approach this analysis, general method steps include:</a:t>
            </a: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Risk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analysis should begin by defining the set of values that will quantify the overall magnitude of the organisation’s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risks </a:t>
            </a:r>
            <a:r>
              <a:rPr lang="mr-IN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AU" sz="1400" i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i.e</a:t>
            </a:r>
            <a:r>
              <a:rPr lang="en-AU" sz="1400" i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 define 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different </a:t>
            </a:r>
            <a:r>
              <a:rPr lang="en-AU" sz="1400" i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levels of “consequence 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likelihoods” (</a:t>
            </a:r>
            <a:r>
              <a:rPr lang="en-AU" sz="1400" b="1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likely, unlikely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 </a:t>
            </a:r>
            <a:r>
              <a:rPr lang="en-AU" sz="1400" i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and “consequence 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impacts” </a:t>
            </a:r>
            <a:r>
              <a:rPr lang="en-AU" sz="1400" i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AU" sz="1400" b="1" i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severe, moderate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).  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Similar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risk identification, risk quantification should be done in collaboration with those in management </a:t>
            </a: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with the best “view” of their specific risks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AU" sz="1400" i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i.e. financial risks should be assessed by the CFO in conjunction with the Risk Manager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).</a:t>
            </a:r>
          </a:p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u="sng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b="1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556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sz="3000" dirty="0"/>
              <a:t>T</a:t>
            </a:r>
            <a:r>
              <a:rPr lang="en-AU" sz="3000" dirty="0" smtClean="0"/>
              <a:t>ools </a:t>
            </a:r>
            <a:r>
              <a:rPr lang="en-AU" sz="3000" dirty="0" smtClean="0"/>
              <a:t>to track identified </a:t>
            </a:r>
            <a:r>
              <a:rPr lang="en-AU" sz="3000" dirty="0" smtClean="0"/>
              <a:t>&amp; quantified risks</a:t>
            </a:r>
            <a:endParaRPr sz="3000"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Working in ICT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3767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Risk identification &amp; assessment can be a very involved process </a:t>
            </a:r>
            <a:r>
              <a:rPr lang="mr-IN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we need tools to keep </a:t>
            </a:r>
            <a:r>
              <a:rPr lang="en-AU" sz="1600" b="1" u="sng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track</a:t>
            </a: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these risks:</a:t>
            </a: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b="1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 tools include:</a:t>
            </a: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b="1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Risk assessment </a:t>
            </a: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report (</a:t>
            </a:r>
            <a:r>
              <a:rPr lang="en-AU" sz="16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we will look at this in the 02_Risk Assessment Methods shortly!</a:t>
            </a: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Risk register</a:t>
            </a:r>
            <a:endParaRPr lang="en-AU" sz="1600" b="1" u="sng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b="1" i="1" u="sng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b="1" i="1" u="sng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NOTE: 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We 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will use a risk report in our assessment, which will encompass 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all risk management steps (so far, covered 2 of 4)</a:t>
            </a:r>
          </a:p>
        </p:txBody>
      </p:sp>
    </p:spTree>
    <p:extLst>
      <p:ext uri="{BB962C8B-B14F-4D97-AF65-F5344CB8AC3E}">
        <p14:creationId xmlns:p14="http://schemas.microsoft.com/office/powerpoint/2010/main" val="2047555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sz="3000" dirty="0" smtClean="0"/>
              <a:t>Outline of Weeks 5 + 6</a:t>
            </a:r>
            <a:endParaRPr sz="3000"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Working in ICT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3471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Week 5: </a:t>
            </a: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Controls &amp; Risk Review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Explore how we treat risks to control our businesses exposure to them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Discuss review of risk strategy to ensure our system is updated and controls are adequate</a:t>
            </a: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b="1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Week 6: Risk management plans &amp; systems  </a:t>
            </a:r>
            <a:endParaRPr lang="en-AU" sz="1600" b="1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Outline the different reports, registers &amp; plans that help us track and evaluate risks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risk report will be what the majority of assessment 2 will focus on!</a:t>
            </a: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4795"/>
            <a:ext cx="12242800" cy="8161867"/>
          </a:xfrm>
          <a:prstGeom prst="rect">
            <a:avLst/>
          </a:prstGeom>
        </p:spPr>
      </p:pic>
      <p:sp>
        <p:nvSpPr>
          <p:cNvPr id="87" name="Rectangle"/>
          <p:cNvSpPr/>
          <p:nvPr/>
        </p:nvSpPr>
        <p:spPr>
          <a:xfrm>
            <a:off x="0" y="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Who has been contracted to work for a client before and handle their own clients?"/>
          <p:cNvSpPr txBox="1">
            <a:spLocks/>
          </p:cNvSpPr>
          <p:nvPr/>
        </p:nvSpPr>
        <p:spPr>
          <a:xfrm>
            <a:off x="1621970" y="3133931"/>
            <a:ext cx="8998860" cy="56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ctr" defTabSz="868602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60" b="1" i="0" u="none" strike="noStrike" cap="none" spc="-22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 smtClean="0"/>
              <a:t>What </a:t>
            </a:r>
            <a:r>
              <a:rPr lang="en-US" dirty="0" smtClean="0">
                <a:solidFill>
                  <a:schemeClr val="accent3"/>
                </a:solidFill>
              </a:rPr>
              <a:t>is </a:t>
            </a:r>
            <a:r>
              <a:rPr lang="en-US" dirty="0" smtClean="0"/>
              <a:t>Risk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997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4795"/>
            <a:ext cx="12242800" cy="8161867"/>
          </a:xfrm>
          <a:prstGeom prst="rect">
            <a:avLst/>
          </a:prstGeom>
        </p:spPr>
      </p:pic>
      <p:sp>
        <p:nvSpPr>
          <p:cNvPr id="87" name="Rectangle"/>
          <p:cNvSpPr/>
          <p:nvPr/>
        </p:nvSpPr>
        <p:spPr>
          <a:xfrm>
            <a:off x="0" y="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Who has been contracted to work for a client before and handle their own clients?"/>
          <p:cNvSpPr txBox="1">
            <a:spLocks/>
          </p:cNvSpPr>
          <p:nvPr/>
        </p:nvSpPr>
        <p:spPr>
          <a:xfrm>
            <a:off x="1621970" y="2294220"/>
            <a:ext cx="8998860" cy="229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ctr" defTabSz="868602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60" b="1" i="0" u="none" strike="noStrike" cap="none" spc="-22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 smtClean="0">
                <a:solidFill>
                  <a:srgbClr val="00B0F0"/>
                </a:solidFill>
              </a:rPr>
              <a:t>Class Question: </a:t>
            </a:r>
          </a:p>
          <a:p>
            <a:pPr hangingPunct="1"/>
            <a:r>
              <a:rPr lang="en-US" dirty="0" smtClean="0"/>
              <a:t>Has anyone heard of the role of a “Risk Manager” </a:t>
            </a:r>
          </a:p>
          <a:p>
            <a:pPr hangingPunct="1"/>
            <a:r>
              <a:rPr lang="en-US" dirty="0" smtClean="0"/>
              <a:t>or what they do for their job?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47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 smtClean="0"/>
              <a:t>An Overview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Working in ICT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3877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Risk management (as guided by 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AS/NZS ISO 27001:2019 &amp; </a:t>
            </a:r>
            <a:r>
              <a:rPr lang="en-AU" sz="1400" i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ISO 31000:2009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 is a broad system which seeks to identify and evaluate a wide array of uncertainties on company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objectives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content of risk management and compliance systems are guided by standards </a:t>
            </a: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prescribed by Standards </a:t>
            </a: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Australia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 </a:t>
            </a: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b="1" u="sng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Businesses are </a:t>
            </a: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encouraged </a:t>
            </a: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prioritise the risks and determine the level of exposure the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company can accept by enacting various treatments of their risk (i.e. Accept, Control, Transfer or Avoid). </a:t>
            </a: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 order to balance the enormous variety of risks that any one organisation may entertain, the Australian Standards are </a:t>
            </a: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purposively general and flexible for this management system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46784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 smtClean="0"/>
              <a:t>What are “risks”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Working in ICT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4136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 risk can be defined </a:t>
            </a: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as:</a:t>
            </a:r>
          </a:p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b="1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event or circumstance that has a </a:t>
            </a:r>
            <a:r>
              <a:rPr lang="en-AU" sz="1400" u="sng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negative effect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on your business, for example, the risk of having equipment or money stolen as a result of poor security procedures. </a:t>
            </a: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Types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of risk vary from business to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business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u="sng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 manager </a:t>
            </a: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must </a:t>
            </a: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decide on how much risk you are prepared to take in your </a:t>
            </a: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business</a:t>
            </a: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:</a:t>
            </a:r>
            <a:endParaRPr lang="en-AU" sz="1400" b="1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Some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risks may be critical to your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success / required in order to generate value (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i.e. investors need risk in order to gain return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owever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, exposing your business to the wrong types of risk may be harmful</a:t>
            </a: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014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sz="3000" dirty="0" smtClean="0"/>
              <a:t>Why assessing risks is crucial to good governance</a:t>
            </a:r>
            <a:endParaRPr sz="3000"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Working in ICT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4136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Organisations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face </a:t>
            </a: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internal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external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influences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that make it uncertain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whether they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will achieve or exceed their objectives. </a:t>
            </a: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effect this uncertainty has on the organisation’s objectives is </a:t>
            </a:r>
            <a:r>
              <a:rPr lang="en-AU" sz="1400" b="1" u="sng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risk</a:t>
            </a: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en-AU" sz="1400" b="1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b="1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u="sng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So </a:t>
            </a:r>
            <a:r>
              <a:rPr lang="mr-IN" sz="1400" u="sng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AU" sz="1400" u="sng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assessing risk is linked directly with organisation goals:</a:t>
            </a:r>
            <a:endParaRPr lang="en-AU" sz="1400" u="sng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b="1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Informs organisation objectives &amp; strategic decision making </a:t>
            </a:r>
            <a:r>
              <a:rPr lang="mr-IN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by understanding where our organisation may succeed or fail, we can better make decisions and plan towards specific ends</a:t>
            </a: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Warns of significant </a:t>
            </a: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exposure </a:t>
            </a:r>
            <a:r>
              <a:rPr lang="mr-IN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by assessing risk, we could determine a severe gap whereby our business’ ”life” could be endangered by just one source!</a:t>
            </a: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</a:t>
            </a: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rotections </a:t>
            </a: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which scale to the size of the </a:t>
            </a: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problem </a:t>
            </a:r>
            <a:r>
              <a:rPr lang="mr-IN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by sizing our risks, we can put more investment towards the more sizable ones</a:t>
            </a: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853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sz="3000" dirty="0" smtClean="0"/>
              <a:t>Risk Management Process</a:t>
            </a:r>
            <a:endParaRPr sz="3000"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Working in ICT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3988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risk management process over time has been condensed into </a:t>
            </a: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FOUR</a:t>
            </a: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key steps in order to “handle” organisational risks:</a:t>
            </a: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b="1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Risk Identification: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Review of business to determine its’ “risk appetite” and identify potential risks, particularly focusing on anything that could have a negative impact (</a:t>
            </a:r>
            <a:r>
              <a:rPr lang="en-AU" sz="1400" b="1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“what if”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en-AU" sz="1400" b="1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b="1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Risk Assessment: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Determine the likelihood and consequence of each risk to quantify their potential impact.</a:t>
            </a:r>
            <a:endParaRPr lang="en-AU" sz="1400" b="1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b="1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Risk Control: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 the risk by developing cost effective solutions to mitigate or eliminate the risk occurring</a:t>
            </a:r>
            <a:endParaRPr lang="en-AU" sz="1400" b="1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b="1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Risk Review: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Consistent monitoring &amp; review of risks &amp; systems to ensure control measures remain adequate</a:t>
            </a:r>
            <a:endParaRPr lang="en-AU" sz="1400" b="1" u="sng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2007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4795"/>
            <a:ext cx="12242800" cy="8161867"/>
          </a:xfrm>
          <a:prstGeom prst="rect">
            <a:avLst/>
          </a:prstGeom>
        </p:spPr>
      </p:pic>
      <p:sp>
        <p:nvSpPr>
          <p:cNvPr id="87" name="Rectangle"/>
          <p:cNvSpPr/>
          <p:nvPr/>
        </p:nvSpPr>
        <p:spPr>
          <a:xfrm>
            <a:off x="0" y="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Who has been contracted to work for a client before and handle their own clients?"/>
          <p:cNvSpPr txBox="1">
            <a:spLocks/>
          </p:cNvSpPr>
          <p:nvPr/>
        </p:nvSpPr>
        <p:spPr>
          <a:xfrm>
            <a:off x="1621970" y="3133931"/>
            <a:ext cx="8998860" cy="56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ctr" defTabSz="868602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60" b="1" i="0" u="none" strike="noStrike" cap="none" spc="-22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 smtClean="0"/>
              <a:t>Risk Management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  <a:r>
              <a:rPr lang="en-US" dirty="0" smtClean="0"/>
              <a:t> Identification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7249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sz="3000" dirty="0" smtClean="0"/>
              <a:t>Risk Appetite</a:t>
            </a:r>
            <a:endParaRPr sz="3000"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Working in ICT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3730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Prior to identification, often useful to determine an organisation’s “appetite to risk”:</a:t>
            </a: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b="1" u="sng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Prior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detailing specific organisational/compliance risks, management should determine the organisational context of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business (what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is its “risk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appetite to ICT firm”?)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Identify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core stakeholders of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business in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order to determine which groups are exposed to which risk, thereby determining who to consult about that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risk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Detail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specific strategic objectives to be achieved by year end to frame the significance and impact of risks (i.e. Increase funding from State government to “A” by year end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136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1400</Words>
  <Application>Microsoft Macintosh PowerPoint</Application>
  <PresentationFormat>Widescreen</PresentationFormat>
  <Paragraphs>162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Athelas</vt:lpstr>
      <vt:lpstr>Calibri</vt:lpstr>
      <vt:lpstr>Helvetica</vt:lpstr>
      <vt:lpstr>Montserrat-Bold</vt:lpstr>
      <vt:lpstr>Open Sans Regular</vt:lpstr>
      <vt:lpstr>Arial</vt:lpstr>
      <vt:lpstr>Ravi Powerpoint Template</vt:lpstr>
      <vt:lpstr>Risk Management:  Overview &amp; Risk Assessment</vt:lpstr>
      <vt:lpstr>PowerPoint Presentation</vt:lpstr>
      <vt:lpstr>PowerPoint Presentation</vt:lpstr>
      <vt:lpstr>An Overview</vt:lpstr>
      <vt:lpstr>What are “risks”</vt:lpstr>
      <vt:lpstr>Why assessing risks is crucial to good governance</vt:lpstr>
      <vt:lpstr>Risk Management Process</vt:lpstr>
      <vt:lpstr>PowerPoint Presentation</vt:lpstr>
      <vt:lpstr>Risk Appetite</vt:lpstr>
      <vt:lpstr>What broad categories can risks cover?</vt:lpstr>
      <vt:lpstr>Methods to Identify All Risks</vt:lpstr>
      <vt:lpstr>Core ICT Industry Risks to Monitor</vt:lpstr>
      <vt:lpstr>Risk Identification: Natural Disaster on ICT System </vt:lpstr>
      <vt:lpstr>PowerPoint Presentation</vt:lpstr>
      <vt:lpstr>Why do we “assess” risks?</vt:lpstr>
      <vt:lpstr>Core factors in “quantifying” risks during assessment</vt:lpstr>
      <vt:lpstr>Tools to track identified &amp; quantified risks</vt:lpstr>
      <vt:lpstr>Outline of Weeks 5 + 6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Development </dc:title>
  <cp:lastModifiedBy>Alexander George Mcconville Bicknell</cp:lastModifiedBy>
  <cp:revision>130</cp:revision>
  <dcterms:modified xsi:type="dcterms:W3CDTF">2021-08-08T13:56:20Z</dcterms:modified>
</cp:coreProperties>
</file>