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Default Extension="jfif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2" r:id="rId1"/>
    <p:sldMasterId id="2147483655" r:id="rId2"/>
  </p:sldMasterIdLst>
  <p:notesMasterIdLst>
    <p:notesMasterId r:id="rId17"/>
  </p:notesMasterIdLst>
  <p:handoutMasterIdLst>
    <p:handoutMasterId r:id="rId18"/>
  </p:handoutMasterIdLst>
  <p:sldIdLst>
    <p:sldId id="259" r:id="rId3"/>
    <p:sldId id="262" r:id="rId4"/>
    <p:sldId id="263" r:id="rId5"/>
    <p:sldId id="265" r:id="rId6"/>
    <p:sldId id="266" r:id="rId7"/>
    <p:sldId id="264" r:id="rId8"/>
    <p:sldId id="283" r:id="rId9"/>
    <p:sldId id="284" r:id="rId10"/>
    <p:sldId id="271" r:id="rId11"/>
    <p:sldId id="273" r:id="rId12"/>
    <p:sldId id="274" r:id="rId13"/>
    <p:sldId id="281" r:id="rId14"/>
    <p:sldId id="285" r:id="rId15"/>
    <p:sldId id="286" r:id="rId16"/>
  </p:sldIdLst>
  <p:sldSz cx="9144000" cy="6858000" type="screen4x3"/>
  <p:notesSz cx="6858000" cy="9144000"/>
  <p:defaultTextStyle>
    <a:defPPr>
      <a:defRPr lang="en-AU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96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96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96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96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96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96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96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96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96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4216B"/>
    <a:srgbClr val="F9A350"/>
    <a:srgbClr val="6D28AA"/>
    <a:srgbClr val="D81E05"/>
    <a:srgbClr val="56A0D3"/>
    <a:srgbClr val="CE007C"/>
    <a:srgbClr val="5F6062"/>
    <a:srgbClr val="CCD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0" autoAdjust="0"/>
    <p:restoredTop sz="94660"/>
  </p:normalViewPr>
  <p:slideViewPr>
    <p:cSldViewPr snapToObjects="1">
      <p:cViewPr varScale="1">
        <p:scale>
          <a:sx n="103" d="100"/>
          <a:sy n="103" d="100"/>
        </p:scale>
        <p:origin x="168" y="4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86" d="100"/>
          <a:sy n="86" d="100"/>
        </p:scale>
        <p:origin x="-3894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notesMaster" Target="notesMasters/notesMaster1.xml"/><Relationship Id="rId18" Type="http://schemas.openxmlformats.org/officeDocument/2006/relationships/handoutMaster" Target="handoutMasters/handoutMaster1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Calibr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charset="0"/>
              </a:defRPr>
            </a:lvl1pPr>
          </a:lstStyle>
          <a:p>
            <a:pPr>
              <a:defRPr/>
            </a:pPr>
            <a:fld id="{DF17304A-8AE6-4B8F-BC51-6042B6C897B0}" type="datetime1">
              <a:rPr lang="en-AU"/>
              <a:pPr>
                <a:defRPr/>
              </a:pPr>
              <a:t>21/8/21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Calibr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charset="0"/>
              </a:defRPr>
            </a:lvl1pPr>
          </a:lstStyle>
          <a:p>
            <a:pPr>
              <a:defRPr/>
            </a:pPr>
            <a:fld id="{66CAC372-13BC-4886-9A45-826534FF9D97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Calibr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charset="0"/>
              </a:defRPr>
            </a:lvl1pPr>
          </a:lstStyle>
          <a:p>
            <a:pPr>
              <a:defRPr/>
            </a:pPr>
            <a:fld id="{AEAB2429-5BE2-4262-B1B4-BDC64C262D7A}" type="datetime1">
              <a:rPr lang="en-AU"/>
              <a:pPr>
                <a:defRPr/>
              </a:pPr>
              <a:t>21/8/21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AU" noProof="0"/>
              <a:t>Click to edit Master text styles</a:t>
            </a:r>
          </a:p>
          <a:p>
            <a:pPr lvl="1"/>
            <a:r>
              <a:rPr lang="en-AU" noProof="0"/>
              <a:t>Second level</a:t>
            </a:r>
          </a:p>
          <a:p>
            <a:pPr lvl="2"/>
            <a:r>
              <a:rPr lang="en-AU" noProof="0"/>
              <a:t>Third level</a:t>
            </a:r>
          </a:p>
          <a:p>
            <a:pPr lvl="3"/>
            <a:r>
              <a:rPr lang="en-AU" noProof="0"/>
              <a:t>Fourth level</a:t>
            </a:r>
          </a:p>
          <a:p>
            <a:pPr lvl="4"/>
            <a:r>
              <a:rPr lang="en-AU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Calibr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charset="0"/>
              </a:defRPr>
            </a:lvl1pPr>
          </a:lstStyle>
          <a:p>
            <a:pPr>
              <a:defRPr/>
            </a:pPr>
            <a:fld id="{95420BDD-AC37-4C53-8FD7-803DA85FB7AF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96" charset="-128"/>
        <a:cs typeface="+mn-cs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96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96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96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96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844" y="500042"/>
            <a:ext cx="8839200" cy="414358"/>
          </a:xfrm>
          <a:prstGeom prst="rect">
            <a:avLst/>
          </a:prstGeom>
        </p:spPr>
        <p:txBody>
          <a:bodyPr/>
          <a:lstStyle>
            <a:lvl1pPr algn="l">
              <a:defRPr sz="24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844" y="1142984"/>
            <a:ext cx="8839200" cy="464347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 b="0" i="0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616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142844" y="357166"/>
            <a:ext cx="8839200" cy="533400"/>
          </a:xfrm>
          <a:prstGeom prst="rect">
            <a:avLst/>
          </a:prstGeom>
        </p:spPr>
        <p:txBody>
          <a:bodyPr/>
          <a:lstStyle>
            <a:lvl1pPr algn="l">
              <a:defRPr sz="2400" b="1" i="0">
                <a:solidFill>
                  <a:srgbClr val="84216B"/>
                </a:solidFill>
                <a:latin typeface="Arial"/>
                <a:cs typeface="Arial"/>
              </a:defRPr>
            </a:lvl1pPr>
          </a:lstStyle>
          <a:p>
            <a:r>
              <a:rPr lang="en-AU" dirty="0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42875" y="1142985"/>
            <a:ext cx="8839169" cy="4786345"/>
          </a:xfrm>
          <a:prstGeom prst="rect">
            <a:avLst/>
          </a:prstGeom>
        </p:spPr>
        <p:txBody>
          <a:bodyPr/>
          <a:lstStyle>
            <a:lvl1pPr>
              <a:buFont typeface="Wingdings" pitchFamily="2" charset="2"/>
              <a:buChar char="§"/>
              <a:defRPr sz="1800">
                <a:solidFill>
                  <a:srgbClr val="5F6062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1800">
                <a:solidFill>
                  <a:srgbClr val="5F6062"/>
                </a:solidFill>
                <a:latin typeface="Arial" pitchFamily="34" charset="0"/>
                <a:cs typeface="Arial" pitchFamily="34" charset="0"/>
              </a:defRPr>
            </a:lvl2pPr>
            <a:lvl3pPr>
              <a:defRPr sz="1800">
                <a:solidFill>
                  <a:srgbClr val="5F6062"/>
                </a:solidFill>
                <a:latin typeface="Arial" pitchFamily="34" charset="0"/>
                <a:cs typeface="Arial" pitchFamily="34" charset="0"/>
              </a:defRPr>
            </a:lvl3pPr>
            <a:lvl4pPr>
              <a:defRPr sz="1800">
                <a:solidFill>
                  <a:srgbClr val="5F6062"/>
                </a:solidFill>
                <a:latin typeface="Arial" pitchFamily="34" charset="0"/>
                <a:cs typeface="Arial" pitchFamily="34" charset="0"/>
              </a:defRPr>
            </a:lvl4pPr>
            <a:lvl5pPr>
              <a:defRPr sz="1800">
                <a:solidFill>
                  <a:srgbClr val="5F6062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eft,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714876" y="1214438"/>
            <a:ext cx="4214812" cy="4643437"/>
          </a:xfrm>
          <a:prstGeom prst="rect">
            <a:avLst/>
          </a:prstGeom>
        </p:spPr>
        <p:txBody>
          <a:bodyPr/>
          <a:lstStyle/>
          <a:p>
            <a:endParaRPr lang="en-AU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214313" y="1214438"/>
            <a:ext cx="4286250" cy="4643437"/>
          </a:xfrm>
          <a:prstGeom prst="rect">
            <a:avLst/>
          </a:prstGeom>
        </p:spPr>
        <p:txBody>
          <a:bodyPr/>
          <a:lstStyle>
            <a:lvl1pPr>
              <a:buFont typeface="Wingdings" pitchFamily="2" charset="2"/>
              <a:buChar char="§"/>
              <a:defRPr sz="1800">
                <a:solidFill>
                  <a:srgbClr val="5F6062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1800">
                <a:solidFill>
                  <a:srgbClr val="5F6062"/>
                </a:solidFill>
                <a:latin typeface="Arial" pitchFamily="34" charset="0"/>
                <a:cs typeface="Arial" pitchFamily="34" charset="0"/>
              </a:defRPr>
            </a:lvl2pPr>
            <a:lvl3pPr>
              <a:defRPr sz="1800">
                <a:solidFill>
                  <a:srgbClr val="5F6062"/>
                </a:solidFill>
                <a:latin typeface="Arial" pitchFamily="34" charset="0"/>
                <a:cs typeface="Arial" pitchFamily="34" charset="0"/>
              </a:defRPr>
            </a:lvl3pPr>
            <a:lvl4pPr>
              <a:defRPr sz="1800">
                <a:solidFill>
                  <a:srgbClr val="5F6062"/>
                </a:solidFill>
                <a:latin typeface="Arial" pitchFamily="34" charset="0"/>
                <a:cs typeface="Arial" pitchFamily="34" charset="0"/>
              </a:defRPr>
            </a:lvl4pPr>
            <a:lvl5pPr>
              <a:defRPr sz="1800">
                <a:solidFill>
                  <a:srgbClr val="5F6062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142844" y="357166"/>
            <a:ext cx="8786844" cy="533400"/>
          </a:xfrm>
          <a:prstGeom prst="rect">
            <a:avLst/>
          </a:prstGeom>
        </p:spPr>
        <p:txBody>
          <a:bodyPr/>
          <a:lstStyle>
            <a:lvl1pPr algn="l">
              <a:defRPr sz="2400" b="1" i="0">
                <a:solidFill>
                  <a:srgbClr val="84216B"/>
                </a:solidFill>
                <a:latin typeface="Arial"/>
                <a:cs typeface="Arial"/>
              </a:defRPr>
            </a:lvl1pPr>
          </a:lstStyle>
          <a:p>
            <a:r>
              <a:rPr lang="en-AU" dirty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eft, tex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42844" y="1214438"/>
            <a:ext cx="4214812" cy="4643437"/>
          </a:xfrm>
          <a:prstGeom prst="rect">
            <a:avLst/>
          </a:prstGeom>
        </p:spPr>
        <p:txBody>
          <a:bodyPr/>
          <a:lstStyle/>
          <a:p>
            <a:endParaRPr lang="en-AU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643438" y="1214438"/>
            <a:ext cx="4286250" cy="4643437"/>
          </a:xfrm>
          <a:prstGeom prst="rect">
            <a:avLst/>
          </a:prstGeom>
        </p:spPr>
        <p:txBody>
          <a:bodyPr/>
          <a:lstStyle>
            <a:lvl1pPr>
              <a:buFont typeface="Wingdings" pitchFamily="2" charset="2"/>
              <a:buChar char="§"/>
              <a:defRPr sz="1800">
                <a:solidFill>
                  <a:srgbClr val="5F6062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1800">
                <a:solidFill>
                  <a:srgbClr val="5F6062"/>
                </a:solidFill>
                <a:latin typeface="Arial" pitchFamily="34" charset="0"/>
                <a:cs typeface="Arial" pitchFamily="34" charset="0"/>
              </a:defRPr>
            </a:lvl2pPr>
            <a:lvl3pPr>
              <a:defRPr sz="1800">
                <a:solidFill>
                  <a:srgbClr val="5F6062"/>
                </a:solidFill>
                <a:latin typeface="Arial" pitchFamily="34" charset="0"/>
                <a:cs typeface="Arial" pitchFamily="34" charset="0"/>
              </a:defRPr>
            </a:lvl3pPr>
            <a:lvl4pPr>
              <a:defRPr sz="1800">
                <a:solidFill>
                  <a:srgbClr val="5F6062"/>
                </a:solidFill>
                <a:latin typeface="Arial" pitchFamily="34" charset="0"/>
                <a:cs typeface="Arial" pitchFamily="34" charset="0"/>
              </a:defRPr>
            </a:lvl4pPr>
            <a:lvl5pPr>
              <a:defRPr sz="1800">
                <a:solidFill>
                  <a:srgbClr val="5F6062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142844" y="357166"/>
            <a:ext cx="8786844" cy="533400"/>
          </a:xfrm>
          <a:prstGeom prst="rect">
            <a:avLst/>
          </a:prstGeom>
        </p:spPr>
        <p:txBody>
          <a:bodyPr/>
          <a:lstStyle>
            <a:lvl1pPr algn="l">
              <a:defRPr sz="2400" b="1" i="0">
                <a:solidFill>
                  <a:srgbClr val="84216B"/>
                </a:solidFill>
                <a:latin typeface="Arial"/>
                <a:cs typeface="Arial"/>
              </a:defRPr>
            </a:lvl1pPr>
          </a:lstStyle>
          <a:p>
            <a:r>
              <a:rPr lang="en-AU" dirty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ext are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643438" y="1214438"/>
            <a:ext cx="4286250" cy="4643437"/>
          </a:xfrm>
          <a:prstGeom prst="rect">
            <a:avLst/>
          </a:prstGeom>
        </p:spPr>
        <p:txBody>
          <a:bodyPr/>
          <a:lstStyle>
            <a:lvl1pPr>
              <a:buFont typeface="Wingdings" pitchFamily="2" charset="2"/>
              <a:buChar char="§"/>
              <a:defRPr sz="1800">
                <a:solidFill>
                  <a:srgbClr val="5F6062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1800">
                <a:solidFill>
                  <a:srgbClr val="5F6062"/>
                </a:solidFill>
                <a:latin typeface="Arial" pitchFamily="34" charset="0"/>
                <a:cs typeface="Arial" pitchFamily="34" charset="0"/>
              </a:defRPr>
            </a:lvl2pPr>
            <a:lvl3pPr>
              <a:defRPr sz="1800">
                <a:solidFill>
                  <a:srgbClr val="5F6062"/>
                </a:solidFill>
                <a:latin typeface="Arial" pitchFamily="34" charset="0"/>
                <a:cs typeface="Arial" pitchFamily="34" charset="0"/>
              </a:defRPr>
            </a:lvl3pPr>
            <a:lvl4pPr>
              <a:defRPr sz="1800">
                <a:solidFill>
                  <a:srgbClr val="5F6062"/>
                </a:solidFill>
                <a:latin typeface="Arial" pitchFamily="34" charset="0"/>
                <a:cs typeface="Arial" pitchFamily="34" charset="0"/>
              </a:defRPr>
            </a:lvl4pPr>
            <a:lvl5pPr>
              <a:defRPr sz="1800">
                <a:solidFill>
                  <a:srgbClr val="5F6062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142844" y="357166"/>
            <a:ext cx="8786844" cy="533400"/>
          </a:xfrm>
          <a:prstGeom prst="rect">
            <a:avLst/>
          </a:prstGeom>
        </p:spPr>
        <p:txBody>
          <a:bodyPr/>
          <a:lstStyle>
            <a:lvl1pPr algn="l">
              <a:defRPr sz="2400" b="1" i="0">
                <a:solidFill>
                  <a:srgbClr val="84216B"/>
                </a:solidFill>
                <a:latin typeface="Arial"/>
                <a:cs typeface="Arial"/>
              </a:defRPr>
            </a:lvl1pPr>
          </a:lstStyle>
          <a:p>
            <a:r>
              <a:rPr lang="en-AU" dirty="0"/>
              <a:t>Click to edit Master title style</a:t>
            </a:r>
            <a:endParaRPr lang="en-US" dirty="0"/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142844" y="1214438"/>
            <a:ext cx="4286250" cy="4643437"/>
          </a:xfrm>
          <a:prstGeom prst="rect">
            <a:avLst/>
          </a:prstGeom>
        </p:spPr>
        <p:txBody>
          <a:bodyPr/>
          <a:lstStyle>
            <a:lvl1pPr>
              <a:buFont typeface="Wingdings" pitchFamily="2" charset="2"/>
              <a:buChar char="§"/>
              <a:defRPr sz="1800">
                <a:solidFill>
                  <a:srgbClr val="5F6062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1800">
                <a:solidFill>
                  <a:srgbClr val="5F6062"/>
                </a:solidFill>
                <a:latin typeface="Arial" pitchFamily="34" charset="0"/>
                <a:cs typeface="Arial" pitchFamily="34" charset="0"/>
              </a:defRPr>
            </a:lvl2pPr>
            <a:lvl3pPr>
              <a:defRPr sz="1800">
                <a:solidFill>
                  <a:srgbClr val="5F6062"/>
                </a:solidFill>
                <a:latin typeface="Arial" pitchFamily="34" charset="0"/>
                <a:cs typeface="Arial" pitchFamily="34" charset="0"/>
              </a:defRPr>
            </a:lvl3pPr>
            <a:lvl4pPr>
              <a:defRPr sz="1800">
                <a:solidFill>
                  <a:srgbClr val="5F6062"/>
                </a:solidFill>
                <a:latin typeface="Arial" pitchFamily="34" charset="0"/>
                <a:cs typeface="Arial" pitchFamily="34" charset="0"/>
              </a:defRPr>
            </a:lvl4pPr>
            <a:lvl5pPr>
              <a:defRPr sz="1800">
                <a:solidFill>
                  <a:srgbClr val="5F6062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142843" y="357166"/>
            <a:ext cx="8858281" cy="533400"/>
          </a:xfrm>
          <a:prstGeom prst="rect">
            <a:avLst/>
          </a:prstGeom>
        </p:spPr>
        <p:txBody>
          <a:bodyPr/>
          <a:lstStyle>
            <a:lvl1pPr algn="l">
              <a:defRPr sz="2400" b="1" i="0">
                <a:solidFill>
                  <a:srgbClr val="84216B"/>
                </a:solidFill>
                <a:latin typeface="Arial"/>
                <a:cs typeface="Arial"/>
              </a:defRPr>
            </a:lvl1pPr>
          </a:lstStyle>
          <a:p>
            <a:r>
              <a:rPr lang="en-AU" dirty="0"/>
              <a:t>Click to edit Master title style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142875" y="1214438"/>
            <a:ext cx="8858250" cy="4643437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4" Type="http://schemas.openxmlformats.org/officeDocument/2006/relationships/slideLayout" Target="../slideLayouts/slideLayout6.xml"/><Relationship Id="rId5" Type="http://schemas.openxmlformats.org/officeDocument/2006/relationships/slideLayout" Target="../slideLayouts/slideLayout7.xml"/><Relationship Id="rId6" Type="http://schemas.openxmlformats.org/officeDocument/2006/relationships/theme" Target="../theme/theme2.xml"/><Relationship Id="rId7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2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4216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905000"/>
            <a:ext cx="9144000" cy="1143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ea typeface="ＭＳ Ｐゴシック" pitchFamily="-96" charset="-128"/>
            </a:endParaRPr>
          </a:p>
        </p:txBody>
      </p:sp>
      <p:sp>
        <p:nvSpPr>
          <p:cNvPr id="6" name="Line 7"/>
          <p:cNvSpPr>
            <a:spLocks noChangeShapeType="1"/>
          </p:cNvSpPr>
          <p:nvPr/>
        </p:nvSpPr>
        <p:spPr bwMode="auto">
          <a:xfrm flipH="1">
            <a:off x="142844" y="1000108"/>
            <a:ext cx="8839200" cy="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AU"/>
          </a:p>
        </p:txBody>
      </p:sp>
      <p:pic>
        <p:nvPicPr>
          <p:cNvPr id="8" name="Picture 7" descr="Main_REV on transparent background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358082" y="6000768"/>
            <a:ext cx="1571604" cy="73433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63" r:id="rId2"/>
  </p:sldLayoutIdLst>
  <p:hf hdr="0" ftr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800" b="1" kern="1200">
          <a:solidFill>
            <a:schemeClr val="bg1"/>
          </a:solidFill>
          <a:latin typeface="Arial"/>
          <a:ea typeface="ＭＳ Ｐゴシック" pitchFamily="-96" charset="-128"/>
          <a:cs typeface="Arial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  <a:ea typeface="ＭＳ Ｐゴシック" pitchFamily="-96" charset="-128"/>
          <a:cs typeface="Arial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  <a:ea typeface="ＭＳ Ｐゴシック" pitchFamily="-96" charset="-128"/>
          <a:cs typeface="Arial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  <a:ea typeface="ＭＳ Ｐゴシック" pitchFamily="-96" charset="-128"/>
          <a:cs typeface="Arial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  <a:ea typeface="ＭＳ Ｐゴシック" pitchFamily="-96" charset="-128"/>
          <a:cs typeface="Arial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  <a:ea typeface="ＭＳ Ｐゴシック" pitchFamily="-96" charset="-128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  <a:ea typeface="ＭＳ Ｐゴシック" pitchFamily="-96" charset="-128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  <a:ea typeface="ＭＳ Ｐゴシック" pitchFamily="-96" charset="-128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  <a:ea typeface="ＭＳ Ｐゴシック" pitchFamily="-96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pitchFamily="-96" charset="-128"/>
          <a:cs typeface="+mn-cs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pitchFamily="-96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pitchFamily="-96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pitchFamily="-96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pitchFamily="-96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2"/>
          <p:cNvSpPr txBox="1">
            <a:spLocks noGrp="1"/>
          </p:cNvSpPr>
          <p:nvPr/>
        </p:nvSpPr>
        <p:spPr bwMode="auto">
          <a:xfrm rot="5400000">
            <a:off x="4179103" y="1893105"/>
            <a:ext cx="785796" cy="9144000"/>
          </a:xfrm>
          <a:prstGeom prst="rect">
            <a:avLst/>
          </a:prstGeom>
          <a:solidFill>
            <a:srgbClr val="84216B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defRPr/>
            </a:pPr>
            <a:endParaRPr lang="en-US" sz="1000">
              <a:solidFill>
                <a:srgbClr val="898989"/>
              </a:solidFill>
              <a:cs typeface="Arial" charset="0"/>
            </a:endParaRPr>
          </a:p>
        </p:txBody>
      </p:sp>
      <p:pic>
        <p:nvPicPr>
          <p:cNvPr id="6" name="Picture 5" descr="Main_REV on transparent background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358082" y="6000768"/>
            <a:ext cx="1571604" cy="734338"/>
          </a:xfrm>
          <a:prstGeom prst="rect">
            <a:avLst/>
          </a:prstGeom>
        </p:spPr>
      </p:pic>
      <p:sp>
        <p:nvSpPr>
          <p:cNvPr id="7" name="Line 7"/>
          <p:cNvSpPr>
            <a:spLocks noChangeShapeType="1"/>
          </p:cNvSpPr>
          <p:nvPr/>
        </p:nvSpPr>
        <p:spPr bwMode="auto">
          <a:xfrm flipH="1">
            <a:off x="142844" y="1000108"/>
            <a:ext cx="8839200" cy="0"/>
          </a:xfrm>
          <a:prstGeom prst="line">
            <a:avLst/>
          </a:prstGeom>
          <a:noFill/>
          <a:ln w="19050">
            <a:solidFill>
              <a:srgbClr val="84216B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61" r:id="rId3"/>
    <p:sldLayoutId id="2147483662" r:id="rId4"/>
    <p:sldLayoutId id="2147483659" r:id="rId5"/>
  </p:sldLayoutIdLst>
  <p:hf hdr="0" ftr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96" charset="-128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pitchFamily="-96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pitchFamily="-96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pitchFamily="-96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pitchFamily="-96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pitchFamily="-96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pitchFamily="-96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pitchFamily="-96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pitchFamily="-96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pitchFamily="-96" charset="-128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pitchFamily="-96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pitchFamily="-96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pitchFamily="-96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pitchFamily="-96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jfi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  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AU" dirty="0">
                <a:solidFill>
                  <a:schemeClr val="bg1"/>
                </a:solidFill>
              </a:rPr>
              <a:t>   </a:t>
            </a:r>
            <a:r>
              <a:rPr lang="en-AU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2D1CC0B0-A96C-4F32-887F-081271ABDAAC}"/>
              </a:ext>
            </a:extLst>
          </p:cNvPr>
          <p:cNvSpPr txBox="1"/>
          <p:nvPr/>
        </p:nvSpPr>
        <p:spPr>
          <a:xfrm>
            <a:off x="683568" y="2564904"/>
            <a:ext cx="7704856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Work </a:t>
            </a:r>
            <a:r>
              <a:rPr lang="en-US" sz="4400" dirty="0" smtClean="0">
                <a:solidFill>
                  <a:schemeClr val="bg1"/>
                </a:solidFill>
              </a:rPr>
              <a:t>Collaboratively </a:t>
            </a:r>
            <a:r>
              <a:rPr lang="en-US" sz="4400" dirty="0">
                <a:solidFill>
                  <a:schemeClr val="bg1"/>
                </a:solidFill>
              </a:rPr>
              <a:t>in a Virtual Environment</a:t>
            </a:r>
            <a:endParaRPr lang="en-AU" sz="4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/>
            </a:r>
            <a:br>
              <a:rPr lang="en-US" dirty="0"/>
            </a:br>
            <a:endParaRPr lang="en-AU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AU" sz="2000" dirty="0">
                <a:solidFill>
                  <a:srgbClr val="3B3835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Collaboration Software –</a:t>
            </a:r>
          </a:p>
          <a:p>
            <a:pPr marL="0" indent="0">
              <a:buNone/>
            </a:pPr>
            <a:r>
              <a:rPr lang="en-AU" sz="2000" dirty="0">
                <a:solidFill>
                  <a:srgbClr val="3B3835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    -  Lotus Notes—scheduling, electronic messaging, document and data sharing</a:t>
            </a:r>
          </a:p>
          <a:p>
            <a:pPr marL="0" indent="0">
              <a:buNone/>
            </a:pPr>
            <a:r>
              <a:rPr lang="en-AU" sz="2000" dirty="0">
                <a:solidFill>
                  <a:srgbClr val="3B3835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    -  </a:t>
            </a:r>
            <a:r>
              <a:rPr lang="en-AU" sz="2000" dirty="0">
                <a:solidFill>
                  <a:srgbClr val="3B3835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Easy to use </a:t>
            </a:r>
            <a:endParaRPr lang="en-AU" sz="2000" dirty="0">
              <a:solidFill>
                <a:srgbClr val="3B3835"/>
              </a:solidFill>
              <a:latin typeface="+mn-lt"/>
              <a:ea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AU" sz="2000" dirty="0">
                <a:solidFill>
                  <a:srgbClr val="3B3835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-  </a:t>
            </a:r>
            <a:r>
              <a:rPr lang="en-AU" sz="2000" dirty="0">
                <a:solidFill>
                  <a:srgbClr val="3B3835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Asynchronous/synchronous </a:t>
            </a:r>
          </a:p>
          <a:p>
            <a:r>
              <a:rPr lang="en-AU" sz="2000" dirty="0">
                <a:solidFill>
                  <a:srgbClr val="3B3835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Web Based Collaboration applications</a:t>
            </a:r>
            <a:endParaRPr lang="en-AU" sz="2000" dirty="0">
              <a:latin typeface="+mn-lt"/>
            </a:endParaRPr>
          </a:p>
          <a:p>
            <a:pPr marL="0" indent="0">
              <a:buNone/>
            </a:pPr>
            <a:r>
              <a:rPr lang="en-AU" sz="2000" dirty="0">
                <a:latin typeface="+mn-lt"/>
              </a:rPr>
              <a:t>     - </a:t>
            </a:r>
            <a:r>
              <a:rPr lang="en-AU" sz="2000" dirty="0">
                <a:solidFill>
                  <a:srgbClr val="3B3835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Can set up multiple topics or threads for discussion</a:t>
            </a:r>
          </a:p>
          <a:p>
            <a:pPr marL="0" indent="0">
              <a:buNone/>
            </a:pPr>
            <a:r>
              <a:rPr lang="en-AU" sz="2000" dirty="0">
                <a:solidFill>
                  <a:srgbClr val="3B3835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    - </a:t>
            </a:r>
            <a:r>
              <a:rPr lang="en-AU" sz="2000" dirty="0">
                <a:solidFill>
                  <a:srgbClr val="3B3835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Great for organizing and retrieving past work</a:t>
            </a:r>
            <a:endParaRPr lang="en-AU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864210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sz="28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Virtual teams Advantages</a:t>
            </a:r>
            <a:r>
              <a:rPr lang="en-US" dirty="0"/>
              <a:t/>
            </a:r>
            <a:br>
              <a:rPr lang="en-US" dirty="0"/>
            </a:br>
            <a:endParaRPr lang="en-A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000" dirty="0">
                <a:latin typeface="+mn-lt"/>
              </a:rPr>
              <a:t>They are more cost effective</a:t>
            </a:r>
          </a:p>
          <a:p>
            <a:r>
              <a:rPr lang="en-AU" sz="2000" i="0" dirty="0">
                <a:solidFill>
                  <a:srgbClr val="333333"/>
                </a:solidFill>
                <a:effectLst/>
                <a:latin typeface="+mn-lt"/>
              </a:rPr>
              <a:t>Global Talent Pool</a:t>
            </a:r>
          </a:p>
          <a:p>
            <a:r>
              <a:rPr lang="en-AU" sz="2000" i="0" dirty="0">
                <a:solidFill>
                  <a:srgbClr val="333333"/>
                </a:solidFill>
                <a:effectLst/>
                <a:latin typeface="+mn-lt"/>
              </a:rPr>
              <a:t>Easily Scalable</a:t>
            </a:r>
          </a:p>
          <a:p>
            <a:r>
              <a:rPr lang="en-AU" sz="2000" i="0" dirty="0">
                <a:solidFill>
                  <a:srgbClr val="333333"/>
                </a:solidFill>
                <a:effectLst/>
                <a:latin typeface="+mn-lt"/>
              </a:rPr>
              <a:t>Round The Clock Availability</a:t>
            </a:r>
          </a:p>
          <a:p>
            <a:r>
              <a:rPr lang="en-AU" sz="2000" i="0" dirty="0">
                <a:solidFill>
                  <a:srgbClr val="333333"/>
                </a:solidFill>
                <a:effectLst/>
                <a:latin typeface="+mn-lt"/>
              </a:rPr>
              <a:t>Happier, More Productive Employees</a:t>
            </a:r>
          </a:p>
          <a:p>
            <a:r>
              <a:rPr lang="en-AU" sz="2000" i="0" dirty="0">
                <a:solidFill>
                  <a:srgbClr val="333333"/>
                </a:solidFill>
                <a:effectLst/>
                <a:latin typeface="+mn-lt"/>
              </a:rPr>
              <a:t>Healthy Work-Life Balance</a:t>
            </a:r>
          </a:p>
          <a:p>
            <a:r>
              <a:rPr lang="en-AU" sz="2000" i="0" dirty="0">
                <a:solidFill>
                  <a:srgbClr val="333333"/>
                </a:solidFill>
                <a:effectLst/>
                <a:latin typeface="+mn-lt"/>
              </a:rPr>
              <a:t>More Relevant Meetings</a:t>
            </a:r>
          </a:p>
          <a:p>
            <a:endParaRPr lang="en-AU" b="1" i="0" dirty="0">
              <a:solidFill>
                <a:srgbClr val="333333"/>
              </a:solidFill>
              <a:effectLst/>
              <a:latin typeface="Roboto"/>
            </a:endParaRP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975163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sz="28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Define Remote Team Collaboration </a:t>
            </a:r>
            <a:r>
              <a:rPr lang="en-AU" sz="2400" spc="95" dirty="0">
                <a:solidFill>
                  <a:srgbClr val="FFFFFF"/>
                </a:solidFill>
                <a:latin typeface="Arial"/>
                <a:cs typeface="Arial"/>
              </a:rPr>
              <a:t>Remote</a:t>
            </a:r>
            <a:r>
              <a:rPr lang="en-AU" sz="2400" spc="-1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AU" sz="2400" spc="20" dirty="0">
                <a:solidFill>
                  <a:srgbClr val="FFFFFF"/>
                </a:solidFill>
                <a:latin typeface="Arial"/>
                <a:cs typeface="Arial"/>
              </a:rPr>
              <a:t>Team  </a:t>
            </a:r>
            <a:r>
              <a:rPr lang="en-AU" sz="2400" spc="125" dirty="0">
                <a:solidFill>
                  <a:srgbClr val="FFFFFF"/>
                </a:solidFill>
                <a:latin typeface="Arial"/>
                <a:cs typeface="Arial"/>
              </a:rPr>
              <a:t>Collaboration</a:t>
            </a:r>
            <a:r>
              <a:rPr lang="en-AU" sz="2400" dirty="0">
                <a:latin typeface="Arial"/>
                <a:cs typeface="Arial"/>
              </a:rPr>
              <a:t/>
            </a:r>
            <a:br>
              <a:rPr lang="en-AU" sz="2400" dirty="0">
                <a:latin typeface="Arial"/>
                <a:cs typeface="Arial"/>
              </a:rPr>
            </a:br>
            <a:endParaRPr lang="en-AU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3436" y="1035827"/>
            <a:ext cx="8839169" cy="4786345"/>
          </a:xfrm>
        </p:spPr>
        <p:txBody>
          <a:bodyPr/>
          <a:lstStyle/>
          <a:p>
            <a:endParaRPr lang="en-AU" sz="2400" dirty="0">
              <a:latin typeface="+mn-lt"/>
            </a:endParaRPr>
          </a:p>
          <a:p>
            <a:r>
              <a:rPr lang="en-US" sz="2000" b="0" spc="-60" dirty="0">
                <a:latin typeface="+mn-lt"/>
                <a:cs typeface="Verdana"/>
              </a:rPr>
              <a:t>Remote </a:t>
            </a:r>
            <a:r>
              <a:rPr lang="en-US" sz="2000" b="0" spc="10" dirty="0">
                <a:latin typeface="+mn-lt"/>
                <a:cs typeface="Verdana"/>
              </a:rPr>
              <a:t>collaboration </a:t>
            </a:r>
            <a:r>
              <a:rPr lang="en-US" sz="2000" b="0" spc="-100" dirty="0">
                <a:latin typeface="+mn-lt"/>
                <a:cs typeface="Verdana"/>
              </a:rPr>
              <a:t>means </a:t>
            </a:r>
            <a:r>
              <a:rPr lang="en-US" sz="2000" b="0" dirty="0">
                <a:latin typeface="+mn-lt"/>
                <a:cs typeface="Verdana"/>
              </a:rPr>
              <a:t>working </a:t>
            </a:r>
            <a:r>
              <a:rPr lang="en-US" sz="2000" b="0" spc="-15" dirty="0">
                <a:latin typeface="+mn-lt"/>
                <a:cs typeface="Verdana"/>
              </a:rPr>
              <a:t>together </a:t>
            </a:r>
            <a:r>
              <a:rPr lang="en-US" sz="2000" b="0" spc="-10" dirty="0">
                <a:latin typeface="+mn-lt"/>
                <a:cs typeface="Verdana"/>
              </a:rPr>
              <a:t>effectively </a:t>
            </a:r>
            <a:r>
              <a:rPr lang="en-US" sz="2000" b="0" spc="-25" dirty="0">
                <a:latin typeface="+mn-lt"/>
                <a:cs typeface="Verdana"/>
              </a:rPr>
              <a:t>when </a:t>
            </a:r>
            <a:r>
              <a:rPr lang="en-US" sz="2000" b="0" spc="-15" dirty="0">
                <a:latin typeface="+mn-lt"/>
                <a:cs typeface="Verdana"/>
              </a:rPr>
              <a:t>people </a:t>
            </a:r>
            <a:r>
              <a:rPr lang="en-US" sz="2000" b="0" spc="-70" dirty="0">
                <a:latin typeface="+mn-lt"/>
                <a:cs typeface="Verdana"/>
              </a:rPr>
              <a:t>are</a:t>
            </a:r>
            <a:r>
              <a:rPr lang="en-US" sz="2000" b="0" spc="-490" dirty="0">
                <a:latin typeface="+mn-lt"/>
                <a:cs typeface="Verdana"/>
              </a:rPr>
              <a:t> </a:t>
            </a:r>
            <a:r>
              <a:rPr lang="en-US" sz="2000" b="0" spc="20" dirty="0">
                <a:latin typeface="+mn-lt"/>
                <a:cs typeface="Verdana"/>
              </a:rPr>
              <a:t>in </a:t>
            </a:r>
            <a:r>
              <a:rPr lang="en-US" sz="2000" b="0" spc="15" dirty="0">
                <a:latin typeface="+mn-lt"/>
                <a:cs typeface="Verdana"/>
              </a:rPr>
              <a:t>different </a:t>
            </a:r>
            <a:r>
              <a:rPr lang="en-US" sz="2000" b="0" spc="-15" dirty="0">
                <a:latin typeface="+mn-lt"/>
                <a:cs typeface="Verdana"/>
              </a:rPr>
              <a:t>physical</a:t>
            </a:r>
            <a:r>
              <a:rPr lang="en-US" sz="2000" b="0" spc="-229" dirty="0">
                <a:latin typeface="+mn-lt"/>
                <a:cs typeface="Verdana"/>
              </a:rPr>
              <a:t> </a:t>
            </a:r>
            <a:r>
              <a:rPr lang="en-US" sz="2000" b="0" spc="-20" dirty="0">
                <a:latin typeface="+mn-lt"/>
                <a:cs typeface="Verdana"/>
              </a:rPr>
              <a:t>locations.</a:t>
            </a:r>
          </a:p>
          <a:p>
            <a:r>
              <a:rPr lang="en-US" sz="2000" dirty="0">
                <a:latin typeface="+mn-lt"/>
                <a:cs typeface="Verdana"/>
              </a:rPr>
              <a:t>The </a:t>
            </a:r>
            <a:r>
              <a:rPr lang="en-US" sz="2000" spc="-25" dirty="0">
                <a:latin typeface="+mn-lt"/>
                <a:cs typeface="Verdana"/>
              </a:rPr>
              <a:t>success </a:t>
            </a:r>
            <a:r>
              <a:rPr lang="en-US" sz="2000" spc="-5" dirty="0">
                <a:latin typeface="+mn-lt"/>
                <a:cs typeface="Verdana"/>
              </a:rPr>
              <a:t>of </a:t>
            </a:r>
            <a:r>
              <a:rPr lang="en-US" sz="2000" spc="-25" dirty="0">
                <a:latin typeface="+mn-lt"/>
                <a:cs typeface="Verdana"/>
              </a:rPr>
              <a:t>remote </a:t>
            </a:r>
            <a:r>
              <a:rPr lang="en-US" sz="2000" spc="10" dirty="0">
                <a:latin typeface="+mn-lt"/>
                <a:cs typeface="Verdana"/>
              </a:rPr>
              <a:t>collaboration </a:t>
            </a:r>
            <a:r>
              <a:rPr lang="en-US" sz="2000" spc="-35" dirty="0">
                <a:latin typeface="+mn-lt"/>
                <a:cs typeface="Verdana"/>
              </a:rPr>
              <a:t>depends </a:t>
            </a:r>
            <a:r>
              <a:rPr lang="en-US" sz="2000" spc="-10" dirty="0">
                <a:latin typeface="+mn-lt"/>
                <a:cs typeface="Verdana"/>
              </a:rPr>
              <a:t>upon </a:t>
            </a:r>
            <a:r>
              <a:rPr lang="en-US" sz="2000" spc="-30" dirty="0">
                <a:latin typeface="+mn-lt"/>
                <a:cs typeface="Verdana"/>
              </a:rPr>
              <a:t>the </a:t>
            </a:r>
            <a:r>
              <a:rPr lang="en-US" sz="2000" spc="5" dirty="0">
                <a:latin typeface="+mn-lt"/>
                <a:cs typeface="Verdana"/>
              </a:rPr>
              <a:t>efforts </a:t>
            </a:r>
            <a:r>
              <a:rPr lang="en-US" sz="2000" spc="-105" dirty="0">
                <a:latin typeface="+mn-lt"/>
                <a:cs typeface="Verdana"/>
              </a:rPr>
              <a:t>made </a:t>
            </a:r>
            <a:r>
              <a:rPr lang="en-US" sz="2000" spc="-100" dirty="0">
                <a:latin typeface="+mn-lt"/>
                <a:cs typeface="Verdana"/>
              </a:rPr>
              <a:t>by </a:t>
            </a:r>
            <a:r>
              <a:rPr lang="en-US" sz="2000" spc="-110" dirty="0">
                <a:latin typeface="+mn-lt"/>
                <a:cs typeface="Verdana"/>
              </a:rPr>
              <a:t>an  </a:t>
            </a:r>
            <a:r>
              <a:rPr lang="en-US" sz="2000" dirty="0">
                <a:latin typeface="+mn-lt"/>
                <a:cs typeface="Verdana"/>
              </a:rPr>
              <a:t>individual </a:t>
            </a:r>
            <a:r>
              <a:rPr lang="en-US" sz="2000" spc="5" dirty="0">
                <a:latin typeface="+mn-lt"/>
                <a:cs typeface="Verdana"/>
              </a:rPr>
              <a:t>to </a:t>
            </a:r>
            <a:r>
              <a:rPr lang="en-US" sz="2000" spc="-40" dirty="0">
                <a:latin typeface="+mn-lt"/>
                <a:cs typeface="Verdana"/>
              </a:rPr>
              <a:t>develop </a:t>
            </a:r>
            <a:r>
              <a:rPr lang="en-US" sz="2000" spc="5" dirty="0">
                <a:latin typeface="+mn-lt"/>
                <a:cs typeface="Verdana"/>
              </a:rPr>
              <a:t>communication </a:t>
            </a:r>
            <a:r>
              <a:rPr lang="en-US" sz="2000" spc="-30" dirty="0">
                <a:latin typeface="+mn-lt"/>
                <a:cs typeface="Verdana"/>
              </a:rPr>
              <a:t>between the </a:t>
            </a:r>
            <a:r>
              <a:rPr lang="en-US" sz="2000" spc="-70" dirty="0">
                <a:latin typeface="+mn-lt"/>
                <a:cs typeface="Verdana"/>
              </a:rPr>
              <a:t>members </a:t>
            </a:r>
            <a:r>
              <a:rPr lang="en-US" sz="2000" spc="-5" dirty="0">
                <a:latin typeface="+mn-lt"/>
                <a:cs typeface="Verdana"/>
              </a:rPr>
              <a:t>of </a:t>
            </a:r>
            <a:r>
              <a:rPr lang="en-US" sz="2000" spc="-30" dirty="0">
                <a:latin typeface="+mn-lt"/>
                <a:cs typeface="Verdana"/>
              </a:rPr>
              <a:t>the </a:t>
            </a:r>
            <a:r>
              <a:rPr lang="en-US" sz="2000" spc="-25" dirty="0">
                <a:latin typeface="+mn-lt"/>
                <a:cs typeface="Verdana"/>
              </a:rPr>
              <a:t>remotely </a:t>
            </a:r>
            <a:r>
              <a:rPr lang="en-US" sz="2000" spc="-15" dirty="0">
                <a:latin typeface="+mn-lt"/>
                <a:cs typeface="Verdana"/>
              </a:rPr>
              <a:t>placed </a:t>
            </a:r>
            <a:r>
              <a:rPr lang="en-US" sz="2000" spc="-90" dirty="0">
                <a:latin typeface="+mn-lt"/>
                <a:cs typeface="Verdana"/>
              </a:rPr>
              <a:t>teams </a:t>
            </a:r>
            <a:r>
              <a:rPr lang="en-US" sz="2000" spc="-70" dirty="0">
                <a:latin typeface="+mn-lt"/>
                <a:cs typeface="Verdana"/>
              </a:rPr>
              <a:t>and </a:t>
            </a:r>
            <a:r>
              <a:rPr lang="en-US" sz="2000" spc="-30" dirty="0">
                <a:latin typeface="+mn-lt"/>
                <a:cs typeface="Verdana"/>
              </a:rPr>
              <a:t>the </a:t>
            </a:r>
            <a:r>
              <a:rPr lang="en-US" sz="2000" spc="10" dirty="0">
                <a:latin typeface="+mn-lt"/>
                <a:cs typeface="Verdana"/>
              </a:rPr>
              <a:t>central </a:t>
            </a:r>
            <a:r>
              <a:rPr lang="en-US" sz="2000" spc="30" dirty="0">
                <a:latin typeface="+mn-lt"/>
                <a:cs typeface="Verdana"/>
              </a:rPr>
              <a:t>office </a:t>
            </a:r>
            <a:r>
              <a:rPr lang="en-US" sz="2000" spc="5" dirty="0">
                <a:latin typeface="+mn-lt"/>
                <a:cs typeface="Verdana"/>
              </a:rPr>
              <a:t>to work </a:t>
            </a:r>
            <a:r>
              <a:rPr lang="en-US" sz="2000" spc="-160" dirty="0">
                <a:latin typeface="+mn-lt"/>
                <a:cs typeface="Verdana"/>
              </a:rPr>
              <a:t>as </a:t>
            </a:r>
            <a:r>
              <a:rPr lang="en-US" sz="2000" spc="-229" dirty="0">
                <a:latin typeface="+mn-lt"/>
                <a:cs typeface="Verdana"/>
              </a:rPr>
              <a:t>a </a:t>
            </a:r>
            <a:r>
              <a:rPr lang="en-US" sz="2000" spc="-95" dirty="0">
                <a:latin typeface="+mn-lt"/>
                <a:cs typeface="Verdana"/>
              </a:rPr>
              <a:t>team </a:t>
            </a:r>
            <a:r>
              <a:rPr lang="en-US" sz="2000" spc="5" dirty="0">
                <a:latin typeface="+mn-lt"/>
                <a:cs typeface="Verdana"/>
              </a:rPr>
              <a:t>to </a:t>
            </a:r>
            <a:r>
              <a:rPr lang="en-US" sz="2000" spc="-50" dirty="0">
                <a:latin typeface="+mn-lt"/>
                <a:cs typeface="Verdana"/>
              </a:rPr>
              <a:t>achieve </a:t>
            </a:r>
            <a:r>
              <a:rPr lang="en-US" sz="2000" spc="-30" dirty="0">
                <a:latin typeface="+mn-lt"/>
                <a:cs typeface="Verdana"/>
              </a:rPr>
              <a:t>the </a:t>
            </a:r>
            <a:r>
              <a:rPr lang="en-US" sz="2000" spc="-130" dirty="0">
                <a:latin typeface="+mn-lt"/>
                <a:cs typeface="Verdana"/>
              </a:rPr>
              <a:t>same  </a:t>
            </a:r>
            <a:r>
              <a:rPr lang="en-US" sz="2000" spc="-65" dirty="0">
                <a:latin typeface="+mn-lt"/>
                <a:cs typeface="Verdana"/>
              </a:rPr>
              <a:t>target. </a:t>
            </a:r>
          </a:p>
          <a:p>
            <a:r>
              <a:rPr lang="en-US" sz="2000" spc="-90" dirty="0">
                <a:latin typeface="+mn-lt"/>
                <a:cs typeface="Verdana"/>
              </a:rPr>
              <a:t>It </a:t>
            </a:r>
            <a:r>
              <a:rPr lang="en-US" sz="2000" spc="-35" dirty="0">
                <a:latin typeface="+mn-lt"/>
                <a:cs typeface="Verdana"/>
              </a:rPr>
              <a:t>can </a:t>
            </a:r>
            <a:r>
              <a:rPr lang="en-US" sz="2000" spc="-20" dirty="0">
                <a:latin typeface="+mn-lt"/>
                <a:cs typeface="Verdana"/>
              </a:rPr>
              <a:t>help </a:t>
            </a:r>
            <a:r>
              <a:rPr lang="en-US" sz="2000" spc="20" dirty="0">
                <a:latin typeface="+mn-lt"/>
                <a:cs typeface="Verdana"/>
              </a:rPr>
              <a:t>in </a:t>
            </a:r>
            <a:r>
              <a:rPr lang="en-US" sz="2000" spc="-25" dirty="0">
                <a:latin typeface="+mn-lt"/>
                <a:cs typeface="Verdana"/>
              </a:rPr>
              <a:t>maintaining </a:t>
            </a:r>
            <a:r>
              <a:rPr lang="en-US" sz="2000" spc="-229" dirty="0">
                <a:latin typeface="+mn-lt"/>
                <a:cs typeface="Verdana"/>
              </a:rPr>
              <a:t>a  </a:t>
            </a:r>
            <a:r>
              <a:rPr lang="en-US" sz="2000" spc="-45" dirty="0">
                <a:latin typeface="+mn-lt"/>
                <a:cs typeface="Verdana"/>
              </a:rPr>
              <a:t>balance </a:t>
            </a:r>
            <a:r>
              <a:rPr lang="en-US" sz="2000" spc="-30" dirty="0">
                <a:latin typeface="+mn-lt"/>
                <a:cs typeface="Verdana"/>
              </a:rPr>
              <a:t>between </a:t>
            </a:r>
            <a:r>
              <a:rPr lang="en-US" sz="2000" spc="5" dirty="0">
                <a:latin typeface="+mn-lt"/>
                <a:cs typeface="Verdana"/>
              </a:rPr>
              <a:t>work </a:t>
            </a:r>
            <a:r>
              <a:rPr lang="en-US" sz="2000" spc="-70" dirty="0">
                <a:latin typeface="+mn-lt"/>
                <a:cs typeface="Verdana"/>
              </a:rPr>
              <a:t>and </a:t>
            </a:r>
            <a:r>
              <a:rPr lang="en-US" sz="2000" spc="-30" dirty="0">
                <a:latin typeface="+mn-lt"/>
                <a:cs typeface="Verdana"/>
              </a:rPr>
              <a:t>the private </a:t>
            </a:r>
            <a:r>
              <a:rPr lang="en-US" sz="2000" spc="15" dirty="0">
                <a:latin typeface="+mn-lt"/>
                <a:cs typeface="Verdana"/>
              </a:rPr>
              <a:t>life </a:t>
            </a:r>
            <a:r>
              <a:rPr lang="en-US" sz="2000" spc="-5" dirty="0">
                <a:latin typeface="+mn-lt"/>
                <a:cs typeface="Verdana"/>
              </a:rPr>
              <a:t>of </a:t>
            </a:r>
            <a:r>
              <a:rPr lang="en-US" sz="2000" spc="-30" dirty="0">
                <a:latin typeface="+mn-lt"/>
                <a:cs typeface="Verdana"/>
              </a:rPr>
              <a:t>the </a:t>
            </a:r>
            <a:r>
              <a:rPr lang="en-US" sz="2000" spc="-40" dirty="0">
                <a:latin typeface="+mn-lt"/>
                <a:cs typeface="Verdana"/>
              </a:rPr>
              <a:t>workers.</a:t>
            </a:r>
          </a:p>
          <a:p>
            <a:r>
              <a:rPr lang="en-US" sz="2000" spc="-90" dirty="0">
                <a:latin typeface="+mn-lt"/>
                <a:cs typeface="Verdana"/>
              </a:rPr>
              <a:t>It </a:t>
            </a:r>
            <a:r>
              <a:rPr lang="en-US" sz="2000" spc="-55" dirty="0">
                <a:latin typeface="+mn-lt"/>
                <a:cs typeface="Verdana"/>
              </a:rPr>
              <a:t>also </a:t>
            </a:r>
            <a:r>
              <a:rPr lang="en-US" sz="2000" spc="-30" dirty="0">
                <a:latin typeface="+mn-lt"/>
                <a:cs typeface="Verdana"/>
              </a:rPr>
              <a:t>helps </a:t>
            </a:r>
            <a:r>
              <a:rPr lang="en-US" sz="2000" spc="20" dirty="0">
                <a:latin typeface="+mn-lt"/>
                <a:cs typeface="Verdana"/>
              </a:rPr>
              <a:t>in </a:t>
            </a:r>
            <a:r>
              <a:rPr lang="en-US" sz="2000" spc="-15" dirty="0">
                <a:latin typeface="+mn-lt"/>
                <a:cs typeface="Verdana"/>
              </a:rPr>
              <a:t>improving </a:t>
            </a:r>
            <a:r>
              <a:rPr lang="en-US" sz="2000" spc="-30" dirty="0">
                <a:latin typeface="+mn-lt"/>
                <a:cs typeface="Verdana"/>
              </a:rPr>
              <a:t>the </a:t>
            </a:r>
            <a:r>
              <a:rPr lang="en-US" sz="2000" spc="20" dirty="0">
                <a:latin typeface="+mn-lt"/>
                <a:cs typeface="Verdana"/>
              </a:rPr>
              <a:t>productivity </a:t>
            </a:r>
            <a:r>
              <a:rPr lang="en-US" sz="2000" spc="-5" dirty="0">
                <a:latin typeface="+mn-lt"/>
                <a:cs typeface="Verdana"/>
              </a:rPr>
              <a:t>of </a:t>
            </a:r>
            <a:r>
              <a:rPr lang="en-US" sz="2000" spc="-30" dirty="0">
                <a:latin typeface="+mn-lt"/>
                <a:cs typeface="Verdana"/>
              </a:rPr>
              <a:t>the </a:t>
            </a:r>
            <a:r>
              <a:rPr lang="en-US" sz="2000" spc="-570" dirty="0">
                <a:latin typeface="+mn-lt"/>
                <a:cs typeface="Verdana"/>
              </a:rPr>
              <a:t> </a:t>
            </a:r>
            <a:r>
              <a:rPr lang="en-US" sz="2000" spc="-90" dirty="0">
                <a:latin typeface="+mn-lt"/>
                <a:cs typeface="Verdana"/>
              </a:rPr>
              <a:t>teams </a:t>
            </a:r>
            <a:r>
              <a:rPr lang="en-US" sz="2000" spc="-50" dirty="0">
                <a:latin typeface="+mn-lt"/>
                <a:cs typeface="Verdana"/>
              </a:rPr>
              <a:t>along </a:t>
            </a:r>
            <a:r>
              <a:rPr lang="en-US" sz="2000" spc="30" dirty="0">
                <a:latin typeface="+mn-lt"/>
                <a:cs typeface="Verdana"/>
              </a:rPr>
              <a:t>with </a:t>
            </a:r>
            <a:r>
              <a:rPr lang="en-US" sz="2000" spc="10" dirty="0">
                <a:latin typeface="+mn-lt"/>
                <a:cs typeface="Verdana"/>
              </a:rPr>
              <a:t>finding </a:t>
            </a:r>
            <a:r>
              <a:rPr lang="en-US" sz="2000" spc="-30" dirty="0">
                <a:latin typeface="+mn-lt"/>
                <a:cs typeface="Verdana"/>
              </a:rPr>
              <a:t>new </a:t>
            </a:r>
            <a:r>
              <a:rPr lang="en-US" sz="2000" spc="20" dirty="0">
                <a:latin typeface="+mn-lt"/>
                <a:cs typeface="Verdana"/>
              </a:rPr>
              <a:t>opportunities </a:t>
            </a:r>
            <a:r>
              <a:rPr lang="en-US" sz="2000" spc="25" dirty="0">
                <a:latin typeface="+mn-lt"/>
                <a:cs typeface="Verdana"/>
              </a:rPr>
              <a:t>without </a:t>
            </a:r>
            <a:r>
              <a:rPr lang="en-US" sz="2000" spc="-105" dirty="0">
                <a:latin typeface="+mn-lt"/>
                <a:cs typeface="Verdana"/>
              </a:rPr>
              <a:t>any </a:t>
            </a:r>
            <a:r>
              <a:rPr lang="en-US" sz="2000" spc="10" dirty="0">
                <a:latin typeface="+mn-lt"/>
                <a:cs typeface="Verdana"/>
              </a:rPr>
              <a:t>consideration </a:t>
            </a:r>
            <a:r>
              <a:rPr lang="en-US" sz="2000" spc="-5" dirty="0">
                <a:latin typeface="+mn-lt"/>
                <a:cs typeface="Verdana"/>
              </a:rPr>
              <a:t>of </a:t>
            </a:r>
            <a:r>
              <a:rPr lang="en-US" sz="2000" spc="20" dirty="0">
                <a:latin typeface="+mn-lt"/>
                <a:cs typeface="Verdana"/>
              </a:rPr>
              <a:t>their </a:t>
            </a:r>
            <a:r>
              <a:rPr lang="en-US" sz="2000" spc="-10" dirty="0">
                <a:latin typeface="+mn-lt"/>
                <a:cs typeface="Verdana"/>
              </a:rPr>
              <a:t>location.</a:t>
            </a:r>
            <a:endParaRPr lang="en-US" sz="2000" dirty="0">
              <a:latin typeface="+mn-lt"/>
              <a:cs typeface="Verdana"/>
            </a:endParaRP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361886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2283729-E92B-4216-9914-F0C2525ECB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800" dirty="0"/>
              <a:t>Collaboration Tools for Remote Team</a:t>
            </a:r>
            <a:endParaRPr lang="en-AU" sz="28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985AB2BB-177A-4C2F-901E-138785931A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2875" y="1268760"/>
            <a:ext cx="8839169" cy="4786345"/>
          </a:xfrm>
        </p:spPr>
        <p:txBody>
          <a:bodyPr/>
          <a:lstStyle/>
          <a:p>
            <a:pPr>
              <a:buAutoNum type="arabicPeriod"/>
            </a:pPr>
            <a:r>
              <a:rPr lang="en-US" sz="2400" dirty="0"/>
              <a:t>Sqwiggle</a:t>
            </a:r>
          </a:p>
          <a:p>
            <a:pPr>
              <a:buAutoNum type="arabicPeriod"/>
            </a:pPr>
            <a:r>
              <a:rPr lang="en-US" sz="2400" dirty="0"/>
              <a:t>Slack</a:t>
            </a:r>
          </a:p>
          <a:p>
            <a:pPr>
              <a:buAutoNum type="arabicPeriod"/>
            </a:pPr>
            <a:r>
              <a:rPr lang="en-US" sz="2400" dirty="0"/>
              <a:t>Skype</a:t>
            </a:r>
          </a:p>
          <a:p>
            <a:pPr>
              <a:buAutoNum type="arabicPeriod"/>
            </a:pPr>
            <a:r>
              <a:rPr lang="en-US" sz="2400" dirty="0"/>
              <a:t>Google Hangout</a:t>
            </a:r>
          </a:p>
          <a:p>
            <a:pPr>
              <a:buAutoNum type="arabicPeriod"/>
            </a:pPr>
            <a:r>
              <a:rPr lang="en-US" sz="2400" dirty="0"/>
              <a:t>Dropbox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38181880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73DAD4D6-808B-4C29-82D0-F97E3E647F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90E3ECFC-A3AE-4554-893F-2817524A21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AU" dirty="0"/>
          </a:p>
        </p:txBody>
      </p:sp>
      <p:pic>
        <p:nvPicPr>
          <p:cNvPr id="7" name="Content Placeholder 8" descr="Text&#10;&#10;Description automatically generated with medium confidence">
            <a:extLst>
              <a:ext uri="{FF2B5EF4-FFF2-40B4-BE49-F238E27FC236}">
                <a16:creationId xmlns:a16="http://schemas.microsoft.com/office/drawing/2014/main" xmlns="" id="{7C03E93F-74B6-44E5-984A-D8B7D388B3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6510" y="1769626"/>
            <a:ext cx="4730981" cy="3318747"/>
          </a:xfrm>
          <a:prstGeom prst="rect">
            <a:avLst/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543998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sz="28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Definition of team</a:t>
            </a:r>
            <a:endParaRPr lang="en-AU" sz="2800" dirty="0">
              <a:latin typeface="+mj-lt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AU" sz="2000" dirty="0">
                <a:solidFill>
                  <a:srgbClr val="3B3835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A group of people who come together to achieve or satisfy a common purpose.</a:t>
            </a:r>
          </a:p>
          <a:p>
            <a:r>
              <a:rPr lang="en-AU" sz="2000" dirty="0">
                <a:solidFill>
                  <a:srgbClr val="3B3835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May be short- (hours or days) or long-term (weeks, months or years!)</a:t>
            </a:r>
          </a:p>
          <a:p>
            <a:r>
              <a:rPr lang="en-AU" sz="2000" dirty="0">
                <a:solidFill>
                  <a:srgbClr val="3B3835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May be large (200+) or small (2) </a:t>
            </a:r>
            <a:endParaRPr lang="en-AU" sz="2000" dirty="0">
              <a:effectLst/>
              <a:latin typeface="+mn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AU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42875" y="357166"/>
            <a:ext cx="9311945" cy="533400"/>
          </a:xfrm>
        </p:spPr>
        <p:txBody>
          <a:bodyPr/>
          <a:lstStyle/>
          <a:p>
            <a:r>
              <a:rPr lang="en-AU" sz="28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How to Build a Productive Team </a:t>
            </a:r>
            <a:endParaRPr lang="en-AU" sz="2800" dirty="0">
              <a:latin typeface="+mj-lt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AU" sz="2000" dirty="0">
                <a:solidFill>
                  <a:srgbClr val="3B3835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Have clear mission/purpose. </a:t>
            </a:r>
            <a:endParaRPr lang="en-AU" sz="2000" dirty="0">
              <a:solidFill>
                <a:srgbClr val="3B3835"/>
              </a:solidFill>
              <a:latin typeface="+mn-lt"/>
              <a:ea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r>
              <a:rPr lang="en-AU" sz="2000" dirty="0">
                <a:solidFill>
                  <a:srgbClr val="3B3835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Set specific performance goals.</a:t>
            </a:r>
          </a:p>
          <a:p>
            <a:r>
              <a:rPr lang="en-AU" sz="2000" dirty="0">
                <a:solidFill>
                  <a:srgbClr val="3B3835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Compose the right team size and mix. </a:t>
            </a:r>
            <a:endParaRPr lang="en-AU" sz="2000" dirty="0">
              <a:solidFill>
                <a:srgbClr val="3B3835"/>
              </a:solidFill>
              <a:latin typeface="+mn-lt"/>
              <a:ea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r>
              <a:rPr lang="en-AU" sz="2000" dirty="0">
                <a:solidFill>
                  <a:srgbClr val="3B3835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Have an agreed-upon structure appropriate to the task. </a:t>
            </a:r>
            <a:endParaRPr lang="en-AU" sz="2000" dirty="0">
              <a:solidFill>
                <a:srgbClr val="3B3835"/>
              </a:solidFill>
              <a:latin typeface="+mn-lt"/>
              <a:ea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r>
              <a:rPr lang="en-AU" sz="2000" dirty="0">
                <a:solidFill>
                  <a:srgbClr val="3B3835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Delegate the authority to make the decisions needed, given their mission. </a:t>
            </a:r>
          </a:p>
          <a:p>
            <a:r>
              <a:rPr lang="en-AU" sz="2000" dirty="0">
                <a:solidFill>
                  <a:srgbClr val="3B3835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Provide access to or control of the resources needed to complete their mission</a:t>
            </a:r>
          </a:p>
          <a:p>
            <a:r>
              <a:rPr lang="en-AU" sz="2000" dirty="0">
                <a:solidFill>
                  <a:srgbClr val="3B3835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Offer a mix of group and individual rewards. </a:t>
            </a:r>
          </a:p>
          <a:p>
            <a:r>
              <a:rPr lang="en-AU" sz="2000" dirty="0">
                <a:solidFill>
                  <a:srgbClr val="3B3835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Encourage open communication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844" y="260648"/>
            <a:ext cx="8839200" cy="792088"/>
          </a:xfrm>
        </p:spPr>
        <p:txBody>
          <a:bodyPr/>
          <a:lstStyle/>
          <a:p>
            <a:r>
              <a:rPr lang="en-AU" sz="28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Factors Important for Effective Team </a:t>
            </a:r>
            <a:endParaRPr lang="en-AU" sz="2800" dirty="0">
              <a:latin typeface="+mj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endParaRPr lang="en-AU" sz="1800" dirty="0">
              <a:solidFill>
                <a:srgbClr val="3B3835"/>
              </a:solidFill>
              <a:effectLst/>
              <a:latin typeface="Helvetica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AU" sz="2000" dirty="0">
                <a:solidFill>
                  <a:srgbClr val="3B3835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Consistency Team members should all be treated in a comparable way without favourites or discrimination. </a:t>
            </a:r>
            <a:endParaRPr lang="en-AU" sz="2000" dirty="0">
              <a:solidFill>
                <a:srgbClr val="3B3835"/>
              </a:solidFill>
              <a:latin typeface="+mn-lt"/>
              <a:ea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r>
              <a:rPr lang="en-AU" sz="2000" dirty="0">
                <a:solidFill>
                  <a:srgbClr val="3B3835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Respect Different team members have different skills and these differences should be respected.</a:t>
            </a:r>
          </a:p>
          <a:p>
            <a:r>
              <a:rPr lang="en-AU" sz="2000" dirty="0">
                <a:solidFill>
                  <a:srgbClr val="3B3835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Inclusion Involve all team members and make sure that people’s views are considered.</a:t>
            </a:r>
          </a:p>
          <a:p>
            <a:r>
              <a:rPr lang="en-AU" sz="2000" dirty="0">
                <a:solidFill>
                  <a:srgbClr val="3B3835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Honesty You should always be honest about what is going well and what is going badly in a project.</a:t>
            </a:r>
            <a:endParaRPr lang="en-AU" sz="2000" dirty="0">
              <a:solidFill>
                <a:srgbClr val="3B3835"/>
              </a:solidFill>
              <a:latin typeface="+mn-lt"/>
              <a:ea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endParaRPr lang="en-A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sz="28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Definition of virtual team </a:t>
            </a:r>
            <a:endParaRPr lang="en-AU" sz="2800" dirty="0">
              <a:latin typeface="+mj-lt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AU" sz="2000" dirty="0">
                <a:solidFill>
                  <a:srgbClr val="3B3835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A virtual team is a group of people that relies primarily or exclusively on electronic forms of communication to work together in accomplishing its goals. </a:t>
            </a:r>
          </a:p>
          <a:p>
            <a:r>
              <a:rPr lang="en-AU" sz="2000" dirty="0">
                <a:solidFill>
                  <a:srgbClr val="3B3835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Groups of geographically, organizationally and/or time dispersed workers brought together by information and telecommunication technologies to accomplish one or more organizational tasks</a:t>
            </a:r>
          </a:p>
          <a:p>
            <a:r>
              <a:rPr lang="en-AU" sz="2000" dirty="0">
                <a:solidFill>
                  <a:srgbClr val="3B3835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More than 60% of employees in professions are members of a virtual team</a:t>
            </a:r>
          </a:p>
          <a:p>
            <a:r>
              <a:rPr lang="en-AU" sz="2000" dirty="0">
                <a:solidFill>
                  <a:srgbClr val="3B3835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Information technologies and knowledge-based work make virtual teams possible and globalization make them necessary</a:t>
            </a:r>
            <a:endParaRPr lang="en-AU" sz="2000" dirty="0">
              <a:latin typeface="+mn-l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sz="28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Virtual Team work with collaboration</a:t>
            </a:r>
            <a:endParaRPr lang="en-AU" sz="2800" dirty="0">
              <a:latin typeface="+mj-lt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AU" dirty="0">
                <a:solidFill>
                  <a:srgbClr val="3B3835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Collaboration and teamwork is the ability to work cooperatively with others and create group synergy in pursuing collective goals.</a:t>
            </a:r>
          </a:p>
          <a:p>
            <a:r>
              <a:rPr lang="en-AU" dirty="0">
                <a:solidFill>
                  <a:srgbClr val="3B3835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Traditional face-to- face meeting environment with or without technology</a:t>
            </a:r>
          </a:p>
          <a:p>
            <a:r>
              <a:rPr lang="en-AU" dirty="0">
                <a:solidFill>
                  <a:srgbClr val="3B3835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Team members communicate asynchronously using technology</a:t>
            </a:r>
          </a:p>
          <a:p>
            <a:r>
              <a:rPr lang="en-AU" dirty="0">
                <a:solidFill>
                  <a:srgbClr val="3B3835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Participants join scheduled synchronous meetings with help of technology Modes of Working with Groups Same Time Different Time Same Place Different Place</a:t>
            </a:r>
          </a:p>
          <a:p>
            <a:r>
              <a:rPr lang="en-AU" dirty="0">
                <a:solidFill>
                  <a:srgbClr val="3B3835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Blackboard</a:t>
            </a:r>
          </a:p>
          <a:p>
            <a:r>
              <a:rPr lang="en-AU" dirty="0">
                <a:solidFill>
                  <a:srgbClr val="3B3835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Flip charts</a:t>
            </a:r>
          </a:p>
          <a:p>
            <a:r>
              <a:rPr lang="en-AU" dirty="0">
                <a:solidFill>
                  <a:srgbClr val="3B3835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PPT slides </a:t>
            </a:r>
          </a:p>
          <a:p>
            <a:r>
              <a:rPr lang="en-AU" dirty="0">
                <a:solidFill>
                  <a:srgbClr val="3B3835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Electronic whiteboard </a:t>
            </a:r>
            <a:endParaRPr lang="en-AU" dirty="0">
              <a:solidFill>
                <a:srgbClr val="3B3835"/>
              </a:solidFill>
              <a:latin typeface="+mn-lt"/>
              <a:ea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r>
              <a:rPr lang="en-AU" dirty="0">
                <a:solidFill>
                  <a:srgbClr val="3B3835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Web pages </a:t>
            </a:r>
          </a:p>
          <a:p>
            <a:r>
              <a:rPr lang="en-AU" dirty="0">
                <a:solidFill>
                  <a:srgbClr val="3B3835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Shared Communications Technologies Same Time Different Time</a:t>
            </a:r>
            <a:endParaRPr lang="en-AU" dirty="0">
              <a:latin typeface="+mn-l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602BB5D2-F668-4D37-BF7B-2D29E9C83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844" y="0"/>
            <a:ext cx="8839200" cy="890566"/>
          </a:xfrm>
        </p:spPr>
        <p:txBody>
          <a:bodyPr/>
          <a:lstStyle/>
          <a:p>
            <a:r>
              <a:rPr lang="en-AU" sz="20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AU" sz="20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AU" sz="20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AU" sz="20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nstruction to Manage Remote Workers and Virtual Teams</a:t>
            </a:r>
            <a:endParaRPr lang="en-AU" sz="2000" dirty="0">
              <a:latin typeface="+mj-lt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DC0A0579-E633-442A-9CA9-DD178AE3179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AU" b="0" i="0" dirty="0">
                <a:solidFill>
                  <a:srgbClr val="1D1F24"/>
                </a:solidFill>
                <a:effectLst/>
                <a:latin typeface="+mn-lt"/>
              </a:rPr>
              <a:t>Transparency and visibility </a:t>
            </a:r>
          </a:p>
          <a:p>
            <a:r>
              <a:rPr lang="en-AU" b="0" i="0" dirty="0">
                <a:solidFill>
                  <a:srgbClr val="1D1F24"/>
                </a:solidFill>
                <a:effectLst/>
                <a:latin typeface="+mn-lt"/>
              </a:rPr>
              <a:t>Communication and </a:t>
            </a:r>
            <a:r>
              <a:rPr lang="en-AU" b="0" i="0" dirty="0" err="1">
                <a:solidFill>
                  <a:srgbClr val="1D1F24"/>
                </a:solidFill>
                <a:effectLst/>
                <a:latin typeface="+mn-lt"/>
              </a:rPr>
              <a:t>collaboratin</a:t>
            </a:r>
            <a:endParaRPr lang="en-AU" b="0" i="0" dirty="0">
              <a:solidFill>
                <a:srgbClr val="1D1F24"/>
              </a:solidFill>
              <a:effectLst/>
              <a:latin typeface="+mn-lt"/>
            </a:endParaRPr>
          </a:p>
          <a:p>
            <a:r>
              <a:rPr lang="en-US" b="0" i="0" dirty="0">
                <a:solidFill>
                  <a:srgbClr val="1D1F24"/>
                </a:solidFill>
                <a:effectLst/>
                <a:latin typeface="+mn-lt"/>
              </a:rPr>
              <a:t>Maintaining a positive company culture</a:t>
            </a:r>
          </a:p>
          <a:p>
            <a:r>
              <a:rPr lang="en-AU" b="0" i="0" dirty="0">
                <a:solidFill>
                  <a:srgbClr val="1D1F24"/>
                </a:solidFill>
                <a:effectLst/>
                <a:latin typeface="+mn-lt"/>
              </a:rPr>
              <a:t>Tracking productivity</a:t>
            </a:r>
          </a:p>
          <a:p>
            <a:r>
              <a:rPr lang="en-US" b="0" i="0" dirty="0">
                <a:solidFill>
                  <a:srgbClr val="1D1F24"/>
                </a:solidFill>
                <a:effectLst/>
                <a:latin typeface="+mn-lt"/>
              </a:rPr>
              <a:t>Solutions for managing remote teams</a:t>
            </a:r>
          </a:p>
          <a:p>
            <a:r>
              <a:rPr lang="en-US" b="0" i="0" dirty="0">
                <a:solidFill>
                  <a:srgbClr val="1D1F24"/>
                </a:solidFill>
                <a:effectLst/>
                <a:latin typeface="+mn-lt"/>
              </a:rPr>
              <a:t>How to support newly remote workers</a:t>
            </a:r>
          </a:p>
          <a:p>
            <a:r>
              <a:rPr lang="en-AU" b="0" i="0" dirty="0">
                <a:solidFill>
                  <a:srgbClr val="1D1F24"/>
                </a:solidFill>
                <a:effectLst/>
                <a:latin typeface="+mn-lt"/>
              </a:rPr>
              <a:t>Re-evaluate and reset expectations</a:t>
            </a:r>
          </a:p>
          <a:p>
            <a:r>
              <a:rPr lang="en-AU" b="0" i="0" dirty="0">
                <a:solidFill>
                  <a:srgbClr val="1D1F24"/>
                </a:solidFill>
                <a:effectLst/>
                <a:latin typeface="+mn-lt"/>
              </a:rPr>
              <a:t>Check in regularly</a:t>
            </a:r>
          </a:p>
          <a:p>
            <a:r>
              <a:rPr lang="en-AU" b="0" i="0" dirty="0">
                <a:solidFill>
                  <a:srgbClr val="1D1F24"/>
                </a:solidFill>
                <a:effectLst/>
                <a:latin typeface="+mn-lt"/>
              </a:rPr>
              <a:t>Provide social outlets</a:t>
            </a:r>
          </a:p>
          <a:p>
            <a:r>
              <a:rPr lang="en-AU" b="0" i="0" dirty="0">
                <a:solidFill>
                  <a:srgbClr val="1D1F24"/>
                </a:solidFill>
                <a:effectLst/>
                <a:latin typeface="+mn-lt"/>
              </a:rPr>
              <a:t>Stay positive</a:t>
            </a:r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838221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7E709348-561C-44D5-8580-2079E7EE9B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800" dirty="0">
                <a:latin typeface="+mn-lt"/>
              </a:rPr>
              <a:t>Best Practices to master </a:t>
            </a:r>
            <a:endParaRPr lang="en-AU" sz="2800" dirty="0">
              <a:latin typeface="+mn-lt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7C242ACE-C579-42FE-BF93-47393C06F4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0" i="0" dirty="0">
                <a:solidFill>
                  <a:srgbClr val="282828"/>
                </a:solidFill>
                <a:effectLst/>
                <a:latin typeface="+mj-lt"/>
              </a:rPr>
              <a:t>To perform at the highest levels, remote teams have to find new and better ways to operate</a:t>
            </a:r>
          </a:p>
          <a:p>
            <a:pPr marL="0" indent="0">
              <a:buNone/>
            </a:pPr>
            <a:endParaRPr lang="en-US" sz="2000" b="0" i="0" dirty="0">
              <a:solidFill>
                <a:srgbClr val="282828"/>
              </a:solidFill>
              <a:effectLst/>
              <a:latin typeface="+mj-lt"/>
            </a:endParaRPr>
          </a:p>
          <a:p>
            <a:pPr>
              <a:buAutoNum type="arabicPeriod"/>
            </a:pPr>
            <a:r>
              <a:rPr lang="en-US" sz="2000" i="0" dirty="0">
                <a:solidFill>
                  <a:srgbClr val="282828"/>
                </a:solidFill>
                <a:effectLst/>
                <a:latin typeface="+mj-lt"/>
              </a:rPr>
              <a:t>Don’t conflate brief communications and clear communications:</a:t>
            </a:r>
          </a:p>
          <a:p>
            <a:pPr>
              <a:buAutoNum type="arabicPeriod"/>
            </a:pPr>
            <a:r>
              <a:rPr lang="en-US" sz="2000" i="0" dirty="0">
                <a:solidFill>
                  <a:srgbClr val="282828"/>
                </a:solidFill>
                <a:effectLst/>
                <a:latin typeface="+mj-lt"/>
              </a:rPr>
              <a:t>Don’t bombard your team with messages:</a:t>
            </a:r>
            <a:endParaRPr lang="en-US" sz="2000" dirty="0">
              <a:solidFill>
                <a:srgbClr val="282828"/>
              </a:solidFill>
              <a:latin typeface="+mj-lt"/>
            </a:endParaRPr>
          </a:p>
          <a:p>
            <a:pPr>
              <a:buAutoNum type="arabicPeriod"/>
            </a:pPr>
            <a:r>
              <a:rPr lang="en-AU" sz="2000" i="0" dirty="0">
                <a:solidFill>
                  <a:srgbClr val="282828"/>
                </a:solidFill>
                <a:effectLst/>
                <a:latin typeface="+mj-lt"/>
              </a:rPr>
              <a:t>Establish communication norms</a:t>
            </a:r>
            <a:endParaRPr lang="en-US" sz="2000" i="0" dirty="0">
              <a:solidFill>
                <a:srgbClr val="282828"/>
              </a:solidFill>
              <a:effectLst/>
              <a:latin typeface="+mj-lt"/>
            </a:endParaRPr>
          </a:p>
          <a:p>
            <a:pPr>
              <a:buAutoNum type="arabicPeriod"/>
            </a:pPr>
            <a:r>
              <a:rPr lang="en-US" sz="2000" i="0" dirty="0">
                <a:solidFill>
                  <a:srgbClr val="282828"/>
                </a:solidFill>
                <a:effectLst/>
                <a:latin typeface="+mj-lt"/>
              </a:rPr>
              <a:t>See the hidden opportunities in written communications</a:t>
            </a:r>
            <a:r>
              <a:rPr lang="en-US" sz="2000" b="0" i="0" dirty="0">
                <a:solidFill>
                  <a:srgbClr val="282828"/>
                </a:solidFill>
                <a:effectLst/>
                <a:latin typeface="+mj-lt"/>
              </a:rPr>
              <a:t>:</a:t>
            </a:r>
            <a:endParaRPr lang="en-AU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467244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sz="28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Virtual Team Tools: </a:t>
            </a:r>
            <a:endParaRPr lang="en-AU" sz="2800" dirty="0">
              <a:latin typeface="+mj-lt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AU" dirty="0">
                <a:solidFill>
                  <a:srgbClr val="3B3835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Face to Face Session –</a:t>
            </a:r>
            <a:endParaRPr lang="en-AU" dirty="0">
              <a:solidFill>
                <a:srgbClr val="3B3835"/>
              </a:solidFill>
              <a:latin typeface="+mn-lt"/>
              <a:ea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AU" dirty="0">
                <a:solidFill>
                  <a:srgbClr val="3B3835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    - </a:t>
            </a:r>
            <a:r>
              <a:rPr lang="en-AU" dirty="0">
                <a:solidFill>
                  <a:srgbClr val="3B3835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Preferred means for teams to build trust and relationships with each other. </a:t>
            </a:r>
            <a:endParaRPr lang="en-AU" dirty="0">
              <a:solidFill>
                <a:srgbClr val="3B3835"/>
              </a:solidFill>
              <a:latin typeface="+mn-lt"/>
              <a:ea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AU" dirty="0">
                <a:solidFill>
                  <a:srgbClr val="3B3835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    - Set up systems for teamwork</a:t>
            </a:r>
          </a:p>
          <a:p>
            <a:pPr marL="0" indent="0">
              <a:buNone/>
            </a:pPr>
            <a:r>
              <a:rPr lang="en-AU" dirty="0">
                <a:solidFill>
                  <a:srgbClr val="3B3835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    - Make decisions </a:t>
            </a:r>
          </a:p>
          <a:p>
            <a:r>
              <a:rPr lang="en-AU" dirty="0">
                <a:solidFill>
                  <a:srgbClr val="3B3835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Audio Conference Calls –</a:t>
            </a:r>
          </a:p>
          <a:p>
            <a:pPr marL="0" indent="0">
              <a:buNone/>
            </a:pPr>
            <a:r>
              <a:rPr lang="en-AU" dirty="0">
                <a:solidFill>
                  <a:srgbClr val="3B3835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- </a:t>
            </a:r>
            <a:r>
              <a:rPr lang="en-AU" dirty="0">
                <a:solidFill>
                  <a:srgbClr val="3B3835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Telephone—for people to get to know each other </a:t>
            </a:r>
            <a:endParaRPr lang="en-AU" dirty="0">
              <a:solidFill>
                <a:srgbClr val="3B3835"/>
              </a:solidFill>
              <a:latin typeface="+mn-lt"/>
              <a:ea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AU" dirty="0">
                <a:solidFill>
                  <a:srgbClr val="3B3835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- </a:t>
            </a:r>
            <a:r>
              <a:rPr lang="en-AU" dirty="0">
                <a:solidFill>
                  <a:srgbClr val="3B3835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Share information </a:t>
            </a:r>
            <a:endParaRPr lang="en-AU" dirty="0">
              <a:solidFill>
                <a:srgbClr val="3B3835"/>
              </a:solidFill>
              <a:latin typeface="+mn-lt"/>
              <a:ea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AU" dirty="0">
                <a:solidFill>
                  <a:srgbClr val="3B3835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- </a:t>
            </a:r>
            <a:r>
              <a:rPr lang="en-AU" dirty="0">
                <a:solidFill>
                  <a:srgbClr val="3B3835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Brainstorm </a:t>
            </a:r>
            <a:endParaRPr lang="en-AU" dirty="0">
              <a:solidFill>
                <a:srgbClr val="3B3835"/>
              </a:solidFill>
              <a:latin typeface="+mn-lt"/>
              <a:ea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AU" dirty="0">
                <a:solidFill>
                  <a:srgbClr val="3B3835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- </a:t>
            </a:r>
            <a:r>
              <a:rPr lang="en-AU" dirty="0">
                <a:solidFill>
                  <a:srgbClr val="3B3835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Make decisions </a:t>
            </a:r>
          </a:p>
          <a:p>
            <a:r>
              <a:rPr lang="en-AU" dirty="0">
                <a:solidFill>
                  <a:srgbClr val="3B3835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Email  - It is the communication tool you love to hate but cannot live without these days. </a:t>
            </a:r>
            <a:endParaRPr lang="en-AU" dirty="0">
              <a:solidFill>
                <a:srgbClr val="3B3835"/>
              </a:solidFill>
              <a:latin typeface="+mn-lt"/>
              <a:ea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AU" dirty="0">
                <a:solidFill>
                  <a:srgbClr val="3B3835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- </a:t>
            </a:r>
            <a:r>
              <a:rPr lang="en-AU" dirty="0">
                <a:solidFill>
                  <a:srgbClr val="3B3835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Cost-effective</a:t>
            </a:r>
          </a:p>
          <a:p>
            <a:pPr marL="0" indent="0">
              <a:buNone/>
            </a:pPr>
            <a:r>
              <a:rPr lang="en-AU" dirty="0">
                <a:solidFill>
                  <a:srgbClr val="3B3835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    - </a:t>
            </a:r>
            <a:r>
              <a:rPr lang="en-AU" dirty="0">
                <a:solidFill>
                  <a:srgbClr val="3B3835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Easy to use </a:t>
            </a:r>
            <a:endParaRPr lang="en-AU" dirty="0">
              <a:solidFill>
                <a:srgbClr val="3B3835"/>
              </a:solidFill>
              <a:latin typeface="+mn-lt"/>
              <a:ea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AU" dirty="0">
                <a:solidFill>
                  <a:srgbClr val="3B3835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-  </a:t>
            </a:r>
            <a:r>
              <a:rPr lang="en-AU" dirty="0">
                <a:solidFill>
                  <a:srgbClr val="3B3835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One to many </a:t>
            </a:r>
          </a:p>
        </p:txBody>
      </p:sp>
    </p:spTree>
    <p:extLst>
      <p:ext uri="{BB962C8B-B14F-4D97-AF65-F5344CB8AC3E}">
        <p14:creationId xmlns:p14="http://schemas.microsoft.com/office/powerpoint/2010/main" val="2443882213"/>
      </p:ext>
    </p:extLst>
  </p:cSld>
  <p:clrMapOvr>
    <a:masterClrMapping/>
  </p:clrMapOvr>
</p:sld>
</file>

<file path=ppt/theme/theme1.xml><?xml version="1.0" encoding="utf-8"?>
<a:theme xmlns:a="http://schemas.openxmlformats.org/drawingml/2006/main" name="Electrical &amp; Information Technolog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ontent Mast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CAIT</Template>
  <TotalTime>1389</TotalTime>
  <Words>678</Words>
  <Application>Microsoft Macintosh PowerPoint</Application>
  <PresentationFormat>On-screen Show (4:3)</PresentationFormat>
  <Paragraphs>99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5" baseType="lpstr">
      <vt:lpstr>Arial</vt:lpstr>
      <vt:lpstr>Calibri</vt:lpstr>
      <vt:lpstr>Helvetica</vt:lpstr>
      <vt:lpstr>ＭＳ Ｐゴシック</vt:lpstr>
      <vt:lpstr>Roboto</vt:lpstr>
      <vt:lpstr>Symbol</vt:lpstr>
      <vt:lpstr>Times New Roman</vt:lpstr>
      <vt:lpstr>Verdana</vt:lpstr>
      <vt:lpstr>Wingdings</vt:lpstr>
      <vt:lpstr>Electrical &amp; Information Technology</vt:lpstr>
      <vt:lpstr>Content Master</vt:lpstr>
      <vt:lpstr>   </vt:lpstr>
      <vt:lpstr>Definition of team</vt:lpstr>
      <vt:lpstr>How to Build a Productive Team </vt:lpstr>
      <vt:lpstr>Factors Important for Effective Team </vt:lpstr>
      <vt:lpstr>Definition of virtual team </vt:lpstr>
      <vt:lpstr>Virtual Team work with collaboration</vt:lpstr>
      <vt:lpstr> Instruction to Manage Remote Workers and Virtual Teams</vt:lpstr>
      <vt:lpstr>Best Practices to master </vt:lpstr>
      <vt:lpstr>Virtual Team Tools: </vt:lpstr>
      <vt:lpstr> </vt:lpstr>
      <vt:lpstr>Virtual teams Advantages </vt:lpstr>
      <vt:lpstr>Define Remote Team Collaboration Remote Team  Collaboration </vt:lpstr>
      <vt:lpstr>Collaboration Tools for Remote Team</vt:lpstr>
      <vt:lpstr>PowerPoint Presentation</vt:lpstr>
    </vt:vector>
  </TitlesOfParts>
  <Company>Holmesglen Institute</Company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TSD</dc:creator>
  <cp:lastModifiedBy>Alexander George Mcconville Bicknell</cp:lastModifiedBy>
  <cp:revision>32</cp:revision>
  <dcterms:created xsi:type="dcterms:W3CDTF">2019-03-25T03:59:14Z</dcterms:created>
  <dcterms:modified xsi:type="dcterms:W3CDTF">2021-08-21T11:51:20Z</dcterms:modified>
</cp:coreProperties>
</file>