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4"/>
  </p:notesMasterIdLst>
  <p:handoutMasterIdLst>
    <p:handoutMasterId r:id="rId15"/>
  </p:handoutMasterIdLst>
  <p:sldIdLst>
    <p:sldId id="279" r:id="rId2"/>
    <p:sldId id="284" r:id="rId3"/>
    <p:sldId id="286" r:id="rId4"/>
    <p:sldId id="287" r:id="rId5"/>
    <p:sldId id="288" r:id="rId6"/>
    <p:sldId id="289" r:id="rId7"/>
    <p:sldId id="291" r:id="rId8"/>
    <p:sldId id="290" r:id="rId9"/>
    <p:sldId id="292" r:id="rId10"/>
    <p:sldId id="294" r:id="rId11"/>
    <p:sldId id="293" r:id="rId12"/>
    <p:sldId id="295" r:id="rId13"/>
  </p:sldIdLst>
  <p:sldSz cx="9144000" cy="6858000" type="screen4x3"/>
  <p:notesSz cx="6858000" cy="9144000"/>
  <p:defaultTextStyle>
    <a:defPPr>
      <a:defRPr lang="en-AU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216B"/>
    <a:srgbClr val="F9A350"/>
    <a:srgbClr val="6D28AA"/>
    <a:srgbClr val="D81E05"/>
    <a:srgbClr val="56A0D3"/>
    <a:srgbClr val="CE007C"/>
    <a:srgbClr val="5F6062"/>
    <a:srgbClr val="CC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9" autoAdjust="0"/>
    <p:restoredTop sz="83961" autoAdjust="0"/>
  </p:normalViewPr>
  <p:slideViewPr>
    <p:cSldViewPr snapToObjects="1">
      <p:cViewPr varScale="1">
        <p:scale>
          <a:sx n="116" d="100"/>
          <a:sy n="116" d="100"/>
        </p:scale>
        <p:origin x="16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6" d="100"/>
          <a:sy n="86" d="100"/>
        </p:scale>
        <p:origin x="-389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DF17304A-8AE6-4B8F-BC51-6042B6C897B0}" type="datetime1">
              <a:rPr lang="en-AU"/>
              <a:pPr>
                <a:defRPr/>
              </a:pPr>
              <a:t>8/8/21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6CAC372-13BC-4886-9A45-826534FF9D9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AEAB2429-5BE2-4262-B1B4-BDC64C262D7A}" type="datetime1">
              <a:rPr lang="en-AU"/>
              <a:pPr>
                <a:defRPr/>
              </a:pPr>
              <a:t>8/8/21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95420BDD-AC37-4C53-8FD7-803DA85FB7A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96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96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96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96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9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420BDD-AC37-4C53-8FD7-803DA85FB7AF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896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420BDD-AC37-4C53-8FD7-803DA85FB7AF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09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42844" y="357166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84216B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42875" y="1142985"/>
            <a:ext cx="8839169" cy="4786345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,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714876" y="1214438"/>
            <a:ext cx="4214812" cy="4643437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4313" y="1214438"/>
            <a:ext cx="4286250" cy="4643437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42844" y="357166"/>
            <a:ext cx="8786844" cy="533400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84216B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,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2844" y="1214438"/>
            <a:ext cx="4214812" cy="4643437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43438" y="1214438"/>
            <a:ext cx="4286250" cy="4643437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42844" y="357166"/>
            <a:ext cx="8786844" cy="533400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84216B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43438" y="1214438"/>
            <a:ext cx="4286250" cy="4643437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42844" y="357166"/>
            <a:ext cx="8786844" cy="533400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84216B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42844" y="1214438"/>
            <a:ext cx="4286250" cy="4643437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42843" y="357166"/>
            <a:ext cx="8858281" cy="533400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84216B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2875" y="1214438"/>
            <a:ext cx="8858250" cy="464343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left,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714876" y="1214438"/>
            <a:ext cx="4214812" cy="4643437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4313" y="1214438"/>
            <a:ext cx="4286250" cy="4643437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42844" y="357166"/>
            <a:ext cx="8786844" cy="533400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84216B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4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42844" y="357166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84216B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42875" y="1142985"/>
            <a:ext cx="8839169" cy="4786345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283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tex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43438" y="1214438"/>
            <a:ext cx="4286250" cy="4643437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42844" y="357166"/>
            <a:ext cx="8786844" cy="533400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84216B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42844" y="1214438"/>
            <a:ext cx="4286250" cy="4643437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5F606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470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 txBox="1">
            <a:spLocks noGrp="1"/>
          </p:cNvSpPr>
          <p:nvPr/>
        </p:nvSpPr>
        <p:spPr bwMode="auto">
          <a:xfrm rot="5400000">
            <a:off x="4179103" y="1893105"/>
            <a:ext cx="785796" cy="9144000"/>
          </a:xfrm>
          <a:prstGeom prst="rect">
            <a:avLst/>
          </a:prstGeom>
          <a:solidFill>
            <a:srgbClr val="84216B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endParaRPr lang="en-US" sz="1000">
              <a:solidFill>
                <a:srgbClr val="898989"/>
              </a:solidFill>
              <a:cs typeface="Arial" charset="0"/>
            </a:endParaRPr>
          </a:p>
        </p:txBody>
      </p:sp>
      <p:pic>
        <p:nvPicPr>
          <p:cNvPr id="6" name="Picture 5" descr="Main_REV on transparent background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58082" y="6000768"/>
            <a:ext cx="1571604" cy="734338"/>
          </a:xfrm>
          <a:prstGeom prst="rect">
            <a:avLst/>
          </a:prstGeom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42844" y="1000108"/>
            <a:ext cx="8839200" cy="0"/>
          </a:xfrm>
          <a:prstGeom prst="line">
            <a:avLst/>
          </a:prstGeom>
          <a:noFill/>
          <a:ln w="19050">
            <a:solidFill>
              <a:srgbClr val="84216B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1" r:id="rId3"/>
    <p:sldLayoutId id="2147483662" r:id="rId4"/>
    <p:sldLayoutId id="2147483659" r:id="rId5"/>
    <p:sldLayoutId id="2147483675" r:id="rId6"/>
    <p:sldLayoutId id="2147483676" r:id="rId7"/>
    <p:sldLayoutId id="2147483677" r:id="rId8"/>
  </p:sldLayoutIdLst>
  <p:hf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96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-96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-96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-96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-96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-96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-96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-96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-9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96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96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96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96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9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895600"/>
            <a:ext cx="9144000" cy="533400"/>
          </a:xfrm>
        </p:spPr>
        <p:txBody>
          <a:bodyPr>
            <a:normAutofit/>
          </a:bodyPr>
          <a:lstStyle/>
          <a:p>
            <a:r>
              <a:rPr lang="en-US" dirty="0"/>
              <a:t>                   Security Policy and Risk Assessment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685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33D983-A5E0-4B95-967A-F6613277C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7A0E77-1F26-47EF-81D2-B5831D51AF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Incident Response Plan:</a:t>
            </a:r>
          </a:p>
          <a:p>
            <a:pPr lvl="1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Common saying: It is not a question of “If we are getting Hacked”, but ”When we are getting Hacked”. An Incident Response Plan will outline: </a:t>
            </a:r>
          </a:p>
          <a:p>
            <a:pPr lvl="2"/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Actions to be taken, in case of an Incident</a:t>
            </a:r>
          </a:p>
          <a:p>
            <a:pPr lvl="2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Who is responsible for what and the chain of command</a:t>
            </a:r>
          </a:p>
          <a:p>
            <a:pPr lvl="2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Documentation processes and Audit Trail</a:t>
            </a:r>
          </a:p>
          <a:p>
            <a:pPr lvl="2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Internal and External communications</a:t>
            </a:r>
          </a:p>
          <a:p>
            <a:pPr lvl="2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Lessons Learned and Training</a:t>
            </a:r>
          </a:p>
          <a:p>
            <a:pPr lvl="2"/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14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B5F09F-F76D-42DA-AB48-DA5C100BD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E5B181-76DC-4151-AB09-0069323CB4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Backup and Recovery:</a:t>
            </a:r>
          </a:p>
          <a:p>
            <a:pPr lvl="1">
              <a:lnSpc>
                <a:spcPct val="90000"/>
              </a:lnSpc>
            </a:pPr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Risk Analysis process should be used to determine this element of the Policy. Items to be included are:</a:t>
            </a:r>
          </a:p>
          <a:p>
            <a:pPr lvl="1">
              <a:lnSpc>
                <a:spcPct val="90000"/>
              </a:lnSpc>
            </a:pPr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Asset values and worth of protecting</a:t>
            </a:r>
          </a:p>
          <a:p>
            <a:pPr lvl="2">
              <a:lnSpc>
                <a:spcPct val="90000"/>
              </a:lnSpc>
            </a:pPr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Critical Data/Information, that needs to be backed up</a:t>
            </a:r>
          </a:p>
          <a:p>
            <a:pPr lvl="2">
              <a:lnSpc>
                <a:spcPct val="90000"/>
              </a:lnSpc>
            </a:pPr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Location and Methods of Backups</a:t>
            </a:r>
          </a:p>
          <a:p>
            <a:pPr lvl="2">
              <a:lnSpc>
                <a:spcPct val="90000"/>
              </a:lnSpc>
            </a:pPr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Backup scheduling</a:t>
            </a:r>
          </a:p>
          <a:p>
            <a:pPr lvl="2">
              <a:lnSpc>
                <a:spcPct val="90000"/>
              </a:lnSpc>
            </a:pPr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Third party responsibility/cost sharing (e.g. Insurance)</a:t>
            </a:r>
          </a:p>
          <a:p>
            <a:pPr lvl="2">
              <a:lnSpc>
                <a:spcPct val="90000"/>
              </a:lnSpc>
            </a:pPr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AU" b="1" dirty="0">
                <a:solidFill>
                  <a:srgbClr val="66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Note that in some designs this element is part of the Incident Response Plan</a:t>
            </a:r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98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668852-843E-47E2-89D3-D7965168A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DDB9B1-9962-49FF-B052-065F127F26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Intrusion Detection:</a:t>
            </a:r>
          </a:p>
          <a:p>
            <a:pPr lvl="1">
              <a:lnSpc>
                <a:spcPct val="90000"/>
              </a:lnSpc>
            </a:pPr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Intrusion Detection sets the environment process for securing your Network. Some of the areas of interest are:</a:t>
            </a:r>
          </a:p>
          <a:p>
            <a:pPr lvl="1">
              <a:lnSpc>
                <a:spcPct val="90000"/>
              </a:lnSpc>
            </a:pPr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Correct dimension of solution for the business/network needs</a:t>
            </a:r>
          </a:p>
          <a:p>
            <a:pPr lvl="2">
              <a:lnSpc>
                <a:spcPct val="90000"/>
              </a:lnSpc>
            </a:pPr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General Location of IDS/IPS methods and devices (e.g. NIDS, HIDS)</a:t>
            </a:r>
          </a:p>
          <a:p>
            <a:pPr lvl="2">
              <a:lnSpc>
                <a:spcPct val="90000"/>
              </a:lnSpc>
            </a:pPr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Automated alarms and Methods of alarm</a:t>
            </a:r>
          </a:p>
          <a:p>
            <a:pPr lvl="2">
              <a:lnSpc>
                <a:spcPct val="90000"/>
              </a:lnSpc>
            </a:pPr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Definition of the personnel responsible for acting and what actions should be taken in case of a Detection</a:t>
            </a:r>
          </a:p>
          <a:p>
            <a:pPr lvl="2">
              <a:lnSpc>
                <a:spcPct val="90000"/>
              </a:lnSpc>
            </a:pPr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AU" b="1" dirty="0">
                <a:solidFill>
                  <a:srgbClr val="66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Note that in some designs this element is part of the Incident Response Plan</a:t>
            </a:r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lvl="2">
              <a:lnSpc>
                <a:spcPct val="90000"/>
              </a:lnSpc>
            </a:pPr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64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1554" y="990600"/>
            <a:ext cx="8624887" cy="4952999"/>
          </a:xfrm>
        </p:spPr>
        <p:txBody>
          <a:bodyPr/>
          <a:lstStyle/>
          <a:p>
            <a:pPr marL="457200" indent="-457200" eaLnBrk="1" hangingPunct="1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 Security Policy is a well-written strategy on how to protect and maintain availability of your network and it's resources. </a:t>
            </a:r>
          </a:p>
          <a:p>
            <a:pPr marL="457200" indent="-457200" eaLnBrk="1" hangingPunct="1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It should cover at least some basic areas, such as:</a:t>
            </a:r>
          </a:p>
          <a:p>
            <a:pPr lvl="2" eaLnBrk="1" hangingPunct="1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Risk Assessments</a:t>
            </a:r>
          </a:p>
          <a:p>
            <a:pPr lvl="2" eaLnBrk="1" hangingPunct="1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Password Policies</a:t>
            </a:r>
          </a:p>
          <a:p>
            <a:pPr lvl="2" eaLnBrk="1" hangingPunct="1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Administrative Responsibilities</a:t>
            </a:r>
          </a:p>
          <a:p>
            <a:pPr lvl="2" eaLnBrk="1" hangingPunct="1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User Responsibilities</a:t>
            </a:r>
          </a:p>
          <a:p>
            <a:pPr lvl="2" eaLnBrk="1" hangingPunct="1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E-mail Policies </a:t>
            </a:r>
          </a:p>
          <a:p>
            <a:pPr lvl="2" eaLnBrk="1" hangingPunct="1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Internet Policies </a:t>
            </a:r>
          </a:p>
          <a:p>
            <a:pPr lvl="2" eaLnBrk="1" hangingPunct="1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Incident Response Plan</a:t>
            </a:r>
          </a:p>
          <a:p>
            <a:pPr lvl="2" eaLnBrk="1" hangingPunct="1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Disaster Recovery</a:t>
            </a:r>
          </a:p>
          <a:p>
            <a:pPr lvl="2" eaLnBrk="1" hangingPunct="1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Intrusion Detection</a:t>
            </a:r>
          </a:p>
          <a:p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Specialised Areas?</a:t>
            </a:r>
          </a:p>
          <a:p>
            <a:pPr lvl="1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Penetration testing?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What is …</a:t>
            </a:r>
          </a:p>
        </p:txBody>
      </p:sp>
    </p:spTree>
    <p:extLst>
      <p:ext uri="{BB962C8B-B14F-4D97-AF65-F5344CB8AC3E}">
        <p14:creationId xmlns:p14="http://schemas.microsoft.com/office/powerpoint/2010/main" val="72834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4312" y="1214438"/>
            <a:ext cx="8715375" cy="4643437"/>
          </a:xfrm>
        </p:spPr>
        <p:txBody>
          <a:bodyPr/>
          <a:lstStyle/>
          <a:p>
            <a:pPr eaLnBrk="1" hangingPunct="1"/>
            <a:r>
              <a:rPr lang="en-AU" b="1" dirty="0">
                <a:solidFill>
                  <a:srgbClr val="0033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Security Policy is a document that encompasses all aspects of security in an organisation. </a:t>
            </a:r>
          </a:p>
          <a:p>
            <a:pPr eaLnBrk="1" hangingPunct="1"/>
            <a:endParaRPr lang="en-AU" b="1" dirty="0">
              <a:solidFill>
                <a:srgbClr val="0033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eaLnBrk="1" hangingPunct="1"/>
            <a:r>
              <a:rPr lang="en-AU" b="1" dirty="0">
                <a:solidFill>
                  <a:srgbClr val="66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defines what are the guidelines and/or standards that should be followed in order to protect people, assets and information (data) that is stored or traverses the network</a:t>
            </a:r>
            <a:r>
              <a:rPr lang="en-AU" b="1" dirty="0">
                <a:solidFill>
                  <a:srgbClr val="0033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eaLnBrk="1" hangingPunct="1"/>
            <a:endParaRPr lang="en-AU" b="1" dirty="0">
              <a:solidFill>
                <a:srgbClr val="0033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eaLnBrk="1" hangingPunct="1"/>
            <a:r>
              <a:rPr lang="en-AU" b="1" dirty="0">
                <a:solidFill>
                  <a:srgbClr val="0033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good Security policy is written in a language that all people that will be affected by it, understand. In other words it doesn’t define technical elements such as specific devices (e.g. FortiGate 7060 E Series)</a:t>
            </a:r>
          </a:p>
          <a:p>
            <a:pPr eaLnBrk="1" hangingPunct="1"/>
            <a:endParaRPr lang="en-AU" b="1" dirty="0">
              <a:solidFill>
                <a:srgbClr val="00336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Purpose of </a:t>
            </a:r>
            <a:r>
              <a:rPr lang="en-AU" dirty="0" err="1"/>
              <a:t>SecPol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366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2844" y="1143000"/>
            <a:ext cx="8786844" cy="4800600"/>
          </a:xfrm>
        </p:spPr>
        <p:txBody>
          <a:bodyPr/>
          <a:lstStyle/>
          <a:p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Risk Assessment:</a:t>
            </a:r>
          </a:p>
          <a:p>
            <a:pPr lvl="1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It is an evaluation of all possible risks that could have an impact on the network infrastructure, including:</a:t>
            </a:r>
          </a:p>
          <a:p>
            <a:pPr lvl="1"/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Natural events</a:t>
            </a:r>
          </a:p>
          <a:p>
            <a:pPr lvl="2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Intentional Damage</a:t>
            </a:r>
          </a:p>
          <a:p>
            <a:pPr lvl="2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Unintentional Damage</a:t>
            </a:r>
          </a:p>
          <a:p>
            <a:pPr lvl="2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Hardware Failures</a:t>
            </a:r>
          </a:p>
          <a:p>
            <a:pPr lvl="2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Physical Damage</a:t>
            </a:r>
          </a:p>
          <a:p>
            <a:pPr lvl="2"/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identification and quantification will help the organisation select the best approaches in securing the infrastructure</a:t>
            </a:r>
          </a:p>
          <a:p>
            <a:pPr lvl="2"/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Elements of </a:t>
            </a:r>
            <a:r>
              <a:rPr lang="en-AU" dirty="0" err="1"/>
              <a:t>SecPol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821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EAF760-9363-4F26-A397-6F8E0A1AB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E8DDC0-BE51-4122-B23B-FFD586B6DC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Password Policies:</a:t>
            </a:r>
          </a:p>
          <a:p>
            <a:pPr lvl="1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Perhaps one of the most important elements of a security policy, it defines:</a:t>
            </a:r>
          </a:p>
          <a:p>
            <a:pPr lvl="1"/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Minimum password length</a:t>
            </a:r>
          </a:p>
          <a:p>
            <a:pPr lvl="2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Acceptable format for a Password</a:t>
            </a:r>
          </a:p>
          <a:p>
            <a:pPr lvl="2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Password Expiration times</a:t>
            </a:r>
          </a:p>
          <a:p>
            <a:pPr lvl="2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Password strength</a:t>
            </a:r>
          </a:p>
          <a:p>
            <a:pPr lvl="2"/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Note that the one of the most important aspects of choosing a password policy is to select a level that will be accepted and enforced by the employees.</a:t>
            </a:r>
          </a:p>
          <a:p>
            <a:pPr lvl="2"/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98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1DB09E-DDBB-4EB9-9FA2-8DC9E1582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AFE7B2-08E6-4F82-8BF7-A579F678A3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Administrative Responsibilities:</a:t>
            </a:r>
          </a:p>
          <a:p>
            <a:pPr lvl="1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Defining a hierarchical structure of administration within the organisation is crucial. It specifies who has access to what and his/her responsibilities.</a:t>
            </a:r>
          </a:p>
          <a:p>
            <a:pPr lvl="1"/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General items would include:</a:t>
            </a:r>
          </a:p>
          <a:p>
            <a:pPr lvl="2"/>
            <a:r>
              <a:rPr lang="en-AU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Deactivation of all default accounts (such as: Admin, Guest and etc.)</a:t>
            </a:r>
          </a:p>
          <a:p>
            <a:pPr lvl="2"/>
            <a:r>
              <a:rPr lang="en-AU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Definition of personnel responsible for Account Management</a:t>
            </a:r>
          </a:p>
          <a:p>
            <a:pPr lvl="2"/>
            <a:r>
              <a:rPr lang="en-AU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Methods and levels of Authentication required based of different security requirements</a:t>
            </a:r>
          </a:p>
          <a:p>
            <a:pPr lvl="2">
              <a:buFontTx/>
              <a:buNone/>
            </a:pPr>
            <a:endParaRPr lang="en-AU" sz="1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 some organisations the physical security it also an attribution of certain levels of Administrators</a:t>
            </a:r>
          </a:p>
          <a:p>
            <a:pPr lvl="2"/>
            <a:endParaRPr lang="en-AU" sz="1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97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A0A77-3A4D-4CF4-803D-D56C2C336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87EA4F-07BD-47D9-B48B-CF9E483066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User Responsibilities:</a:t>
            </a:r>
          </a:p>
          <a:p>
            <a:pPr>
              <a:lnSpc>
                <a:spcPct val="90000"/>
              </a:lnSpc>
            </a:pPr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weakest link in an organisation is in general the human element. It requires that the User not only understands that there is a policy in place, but also that he/she adopts it.</a:t>
            </a:r>
          </a:p>
          <a:p>
            <a:pPr lvl="1">
              <a:lnSpc>
                <a:spcPct val="90000"/>
              </a:lnSpc>
            </a:pPr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Aspects that should be addressed by the User Policy are:</a:t>
            </a:r>
          </a:p>
          <a:p>
            <a:pPr lvl="1">
              <a:lnSpc>
                <a:spcPct val="90000"/>
              </a:lnSpc>
            </a:pPr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User Training (and re-training)</a:t>
            </a:r>
          </a:p>
          <a:p>
            <a:pPr lvl="2">
              <a:lnSpc>
                <a:spcPct val="90000"/>
              </a:lnSpc>
            </a:pPr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Rules that govern data transport and exchange (e.g. removable media)</a:t>
            </a:r>
          </a:p>
          <a:p>
            <a:pPr lvl="2">
              <a:lnSpc>
                <a:spcPct val="90000"/>
              </a:lnSpc>
            </a:pPr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Equipment usage (Computers, printers, faxes and etc.)</a:t>
            </a:r>
          </a:p>
          <a:p>
            <a:pPr lvl="2">
              <a:lnSpc>
                <a:spcPct val="90000"/>
              </a:lnSpc>
            </a:pPr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Software usage</a:t>
            </a:r>
          </a:p>
          <a:p>
            <a:pPr lvl="2">
              <a:lnSpc>
                <a:spcPct val="90000"/>
              </a:lnSpc>
            </a:pPr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Communication tools rules (e.g. Email, Internet and etc.)</a:t>
            </a:r>
          </a:p>
          <a:p>
            <a:pPr lvl="2">
              <a:lnSpc>
                <a:spcPct val="90000"/>
              </a:lnSpc>
            </a:pPr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>
              <a:lnSpc>
                <a:spcPct val="90000"/>
              </a:lnSpc>
            </a:pPr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5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BCB75F-AA06-4F56-8481-05C4DDB23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68251E-EDD1-400D-BEFA-155A5D893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Email Policies:</a:t>
            </a:r>
          </a:p>
          <a:p>
            <a:pPr lvl="1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These policies should target:</a:t>
            </a:r>
          </a:p>
          <a:p>
            <a:pPr lvl="1"/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 safe behaviour when opening emails (e.g. user education about unknown links and attachments)</a:t>
            </a:r>
          </a:p>
          <a:p>
            <a:pPr lvl="2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monitoring against possible infections using email as a distribution vector</a:t>
            </a:r>
          </a:p>
          <a:p>
            <a:pPr lvl="2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Policies determining reasonable use of company’s email for personal use</a:t>
            </a:r>
          </a:p>
          <a:p>
            <a:pPr lvl="2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Rules defining types of permitted attachments </a:t>
            </a:r>
          </a:p>
          <a:p>
            <a:pPr lvl="2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Email Scanning</a:t>
            </a:r>
          </a:p>
          <a:p>
            <a:pPr lvl="2"/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07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8EC429-A723-477E-B9AB-1F12DD062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F7641B-6D10-4053-8DC6-759F7F929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Internet Policy:</a:t>
            </a:r>
          </a:p>
          <a:p>
            <a:pPr lvl="1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Definition of what is an appropriate use of the Internet resource varies from organisation to organisation, </a:t>
            </a:r>
          </a:p>
          <a:p>
            <a:pPr lvl="1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Some of the areas of focus are:</a:t>
            </a:r>
          </a:p>
          <a:p>
            <a:pPr lvl="2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Permitted/Forbidden web sites</a:t>
            </a:r>
          </a:p>
          <a:p>
            <a:pPr lvl="2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Protocols Allowed/disallowed (e.g. peer-to-peer comms such as Torrents)</a:t>
            </a:r>
          </a:p>
          <a:p>
            <a:pPr lvl="2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Data Allowance per user</a:t>
            </a:r>
          </a:p>
          <a:p>
            <a:pPr lvl="2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Use of Proxy Firewalls</a:t>
            </a:r>
          </a:p>
          <a:p>
            <a:pPr lvl="2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Internal/Local Web servers</a:t>
            </a:r>
          </a:p>
          <a:p>
            <a:pPr lvl="2"/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Use of authentication for Internet Access</a:t>
            </a:r>
          </a:p>
          <a:p>
            <a:endParaRPr lang="en-AU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It is important to realise that the organisation should have a comprehensive Risk Assessment to decide what is and what is not a reasonable Policy. It is also important that the users are aware and clearly understand the risks.</a:t>
            </a:r>
          </a:p>
        </p:txBody>
      </p:sp>
    </p:spTree>
    <p:extLst>
      <p:ext uri="{BB962C8B-B14F-4D97-AF65-F5344CB8AC3E}">
        <p14:creationId xmlns:p14="http://schemas.microsoft.com/office/powerpoint/2010/main" val="278981095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822</Words>
  <Application>Microsoft Macintosh PowerPoint</Application>
  <PresentationFormat>On-screen Show (4:3)</PresentationFormat>
  <Paragraphs>114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ＭＳ Ｐゴシック</vt:lpstr>
      <vt:lpstr>Wingdings</vt:lpstr>
      <vt:lpstr>Content Master</vt:lpstr>
      <vt:lpstr>                   Security Policy and Risk Assessment</vt:lpstr>
      <vt:lpstr>What is …</vt:lpstr>
      <vt:lpstr>Purpose of SecPol</vt:lpstr>
      <vt:lpstr>Elements of SecPol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Holmesglen Institute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</dc:title>
  <dc:creator>Akrati amit Patel</dc:creator>
  <cp:lastModifiedBy>Alexander George Mcconville Bicknell</cp:lastModifiedBy>
  <cp:revision>98</cp:revision>
  <dcterms:created xsi:type="dcterms:W3CDTF">2019-03-22T02:06:03Z</dcterms:created>
  <dcterms:modified xsi:type="dcterms:W3CDTF">2021-08-08T07:50:01Z</dcterms:modified>
</cp:coreProperties>
</file>