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6" r:id="rId2"/>
    <p:sldId id="319" r:id="rId3"/>
    <p:sldId id="331" r:id="rId4"/>
    <p:sldId id="326" r:id="rId5"/>
    <p:sldId id="327" r:id="rId6"/>
    <p:sldId id="328" r:id="rId7"/>
    <p:sldId id="330" r:id="rId8"/>
    <p:sldId id="322" r:id="rId9"/>
    <p:sldId id="324" r:id="rId10"/>
    <p:sldId id="325" r:id="rId11"/>
    <p:sldId id="332" r:id="rId1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 Bold"/>
          <a:ea typeface="Open Sans Bold"/>
          <a:cs typeface="Open Sans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6"/>
    <p:restoredTop sz="94721"/>
  </p:normalViewPr>
  <p:slideViewPr>
    <p:cSldViewPr snapToGrid="0" snapToObjects="1">
      <p:cViewPr varScale="1">
        <p:scale>
          <a:sx n="86" d="100"/>
          <a:sy n="86" d="100"/>
        </p:scale>
        <p:origin x="23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  <a:latin typeface="Open Sans Regular"/>
                <a:ea typeface="Open Sans Regular"/>
                <a:cs typeface="Open Sans Regular"/>
                <a:sym typeface="Open Sans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-151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www.linkedin.com/learning-login/share?account=57076585&amp;forceAccount=false&amp;redirect=https://www.linkedin.com/learning/trello-essential-training?trk=share_ent_url&amp;shareId=7lY4jtJOQk+hmuk2gs6PWQ==" TargetMode="External"/><Relationship Id="rId5" Type="http://schemas.openxmlformats.org/officeDocument/2006/relationships/hyperlink" Target="https://youtu.be/ercuK-MCZVg" TargetMode="External"/><Relationship Id="rId6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zenkit.com/en/blog/7-popular-project-management-methodologies-and-what-theyre-best-suited-for/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hyperlink" Target="https://trello.com/b/djWbWhAf/video-status" TargetMode="External"/><Relationship Id="rId5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5"/>
            <a:ext cx="12192000" cy="8229600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0" y="0"/>
            <a:ext cx="12242800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8" name="Dynamic Web Development"/>
          <p:cNvSpPr txBox="1">
            <a:spLocks noGrp="1"/>
          </p:cNvSpPr>
          <p:nvPr>
            <p:ph type="title" idx="4294967295"/>
          </p:nvPr>
        </p:nvSpPr>
        <p:spPr>
          <a:xfrm>
            <a:off x="6826051" y="645657"/>
            <a:ext cx="4912115" cy="9733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 spc="-200">
                <a:solidFill>
                  <a:srgbClr val="FFFFFF"/>
                </a:solidFill>
              </a:defRPr>
            </a:lvl1pPr>
          </a:lstStyle>
          <a:p>
            <a:pPr algn="r"/>
            <a:r>
              <a:rPr lang="en-AU" dirty="0" smtClean="0"/>
              <a:t>Project Management</a:t>
            </a:r>
            <a:r>
              <a:rPr lang="en-AU" dirty="0" smtClean="0">
                <a:solidFill>
                  <a:schemeClr val="bg1"/>
                </a:solidFill>
              </a:rPr>
              <a:t>:</a:t>
            </a:r>
            <a:r>
              <a:rPr lang="en-AU" dirty="0" smtClean="0">
                <a:solidFill>
                  <a:schemeClr val="accent3"/>
                </a:solidFill>
              </a:rPr>
              <a:t> </a:t>
            </a:r>
            <a:br>
              <a:rPr lang="en-AU" dirty="0" smtClean="0">
                <a:solidFill>
                  <a:schemeClr val="accent3"/>
                </a:solidFill>
              </a:rPr>
            </a:br>
            <a:r>
              <a:rPr lang="en-AU" dirty="0" smtClean="0">
                <a:solidFill>
                  <a:schemeClr val="bg1"/>
                </a:solidFill>
              </a:rPr>
              <a:t>Methods </a:t>
            </a:r>
            <a:r>
              <a:rPr lang="en-AU" dirty="0" smtClean="0">
                <a:solidFill>
                  <a:schemeClr val="accent3"/>
                </a:solidFill>
              </a:rPr>
              <a:t>&amp;</a:t>
            </a:r>
            <a:r>
              <a:rPr lang="en-AU" dirty="0" smtClean="0">
                <a:solidFill>
                  <a:schemeClr val="bg1"/>
                </a:solidFill>
              </a:rPr>
              <a:t> Tools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93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326876" y="5900382"/>
            <a:ext cx="1411290" cy="65874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02850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Trello Setup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119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Plan of Attack for Remainder of Class:</a:t>
            </a: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Setup of Trello Account &amp; Organising Home Workspaces        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everyone register &amp; on home page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Familiarising ourselves with Home Page                                      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Understand workspaces, members, boards &amp; profil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e)</a:t>
            </a: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Understanding the Boards page &amp; core items to track           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Visibility settings, Active Members, Workspace area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Setting up Board, Lists &amp; Cards &amp; how to bring in team members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Basic setup with team/client inside board workspace, card setup including members, labels, checklists, due dates &amp; cover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marR="0" lvl="0" indent="-34290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Advanced Project Management using Templates                        (</a:t>
            </a:r>
            <a:r>
              <a:rPr lang="en-AU" sz="1400" b="1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Goal: 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Setup of Kanban Template Board &amp; how it works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4876" y="2242622"/>
            <a:ext cx="2372756" cy="23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376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Trello Troubleshooting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If you get stuck whilst using Trello or want to expand knowledge: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Ask Us: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Ask one of Dan or Alex for assistance!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LinkedIn-Learning: </a:t>
            </a:r>
            <a:r>
              <a:rPr lang="en-AU" sz="1200" dirty="0">
                <a:hlinkClick r:id="rId4"/>
              </a:rPr>
              <a:t>https://</a:t>
            </a:r>
            <a:r>
              <a:rPr lang="en-AU" sz="1200" dirty="0" smtClean="0">
                <a:hlinkClick r:id="rId4"/>
              </a:rPr>
              <a:t>www.linkedin.com/learning-login/share?account=57076585&amp;forceAccount=false&amp;redirect=https%3A%2F%2Fwww.linkedin.com%2Flearning%2Ftrello-essential-training%3Ftrk%3Dshare_ent_url%26shareId%3D7lY4jtJOQk%252Bhmuk2gs6PWQ%253D%253D</a:t>
            </a:r>
            <a:r>
              <a:rPr lang="en-AU" sz="1200" dirty="0" smtClean="0"/>
              <a:t> 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Trello Help: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Common issues encountered and support help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Online Guides: 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Plenty of guides, including YouTube, that show different approaches to Trello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0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0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Worst case - resort to watching Silicon Valley for tips</a:t>
            </a:r>
            <a:r>
              <a:rPr lang="en-AU" sz="10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AU" sz="10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https://</a:t>
            </a:r>
            <a:r>
              <a:rPr lang="en-AU" sz="10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5"/>
              </a:rPr>
              <a:t>youtu.be/ercuK-MCZVg</a:t>
            </a:r>
            <a:r>
              <a:rPr lang="en-AU" sz="10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4876" y="2242622"/>
            <a:ext cx="2372756" cy="23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63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5"/>
            <a:ext cx="12192000" cy="8229600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1" y="-11875"/>
            <a:ext cx="12191999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3133931"/>
            <a:ext cx="8998860" cy="5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/>
              <a:t>Project Management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 smtClean="0"/>
              <a:t> Methodologies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2869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“Project Management Methodology”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84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What does this term even mean?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 strict textbook definition describes them as </a:t>
            </a:r>
            <a:r>
              <a:rPr lang="en-AU" sz="16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“systems of practices, techniques, procedures, and rules used by those who work in a discipline”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i="1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In simple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mr-IN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the methodologies are different processes, ONE of which we can choose at the start of a project, that: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provides </a:t>
            </a:r>
            <a:r>
              <a:rPr lang="en-AU" sz="16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guidance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to the team on the project build; and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outline the steps 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take to complete tasks needed by the overall deadline</a:t>
            </a:r>
          </a:p>
        </p:txBody>
      </p:sp>
    </p:spTree>
    <p:extLst>
      <p:ext uri="{BB962C8B-B14F-4D97-AF65-F5344CB8AC3E}">
        <p14:creationId xmlns:p14="http://schemas.microsoft.com/office/powerpoint/2010/main" val="9236336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Method 1: Agile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84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Best suited for: </a:t>
            </a:r>
            <a:endParaRPr lang="en-AU" sz="1400" b="1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Projects </a:t>
            </a:r>
            <a:r>
              <a:rPr lang="en-AU" sz="12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that require flexibility and have a level of complexity or uncertainty. For instance, a product or service that hasn’t been built by the team. </a:t>
            </a:r>
            <a:endParaRPr lang="en-AU" sz="12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Structure of Project Management: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Projects are iterative and incremental </a:t>
            </a:r>
            <a:r>
              <a:rPr lang="mr-IN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–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often broken up into discrete tasks and completed in “Agile Sprints” (1-4 weeks long)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No. of sprints needed are determined at the start of the project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Heavy focus on collaboration, especially between cross-functional teams &amp; their customers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Generally used by large, comprehensive teams and arguably, Scrum &amp; Kanban are subsets of Agile Methodology</a:t>
            </a:r>
          </a:p>
        </p:txBody>
      </p:sp>
    </p:spTree>
    <p:extLst>
      <p:ext uri="{BB962C8B-B14F-4D97-AF65-F5344CB8AC3E}">
        <p14:creationId xmlns:p14="http://schemas.microsoft.com/office/powerpoint/2010/main" val="603934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Method 2: Scrum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06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Best suited for: 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Projects that consists of teams of less than seven people who need a flexible approach to delivering a product or service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 Generally, requires a bit of setup and often a level of management overseeing the project.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Structure of Project Management: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Set scrum team roles: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Product owner, Scrum manager/master &amp; development team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Scrum events: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Sprint (iterative time boxes to accomplish goal/task), Sprint Planning, Daily Scrum (15 minute meeting at start of day), Sprint reviews &amp; sprint ”retrospectives”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Scrum </a:t>
            </a:r>
            <a:r>
              <a:rPr lang="en-AU" sz="1200" b="1" dirty="0" err="1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artifacts</a:t>
            </a: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Product backlog (where you list all requirements needed for viable product &amp; listed in priority order) &amp; Sprint backlog (tasks to be completed during next sprint)</a:t>
            </a:r>
          </a:p>
        </p:txBody>
      </p:sp>
    </p:spTree>
    <p:extLst>
      <p:ext uri="{BB962C8B-B14F-4D97-AF65-F5344CB8AC3E}">
        <p14:creationId xmlns:p14="http://schemas.microsoft.com/office/powerpoint/2010/main" val="13270729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Method 3: Kanban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841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Best suited for: 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Like Scrum, Kanban is fitting for projects with smaller teams, who need a flexible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but productive approach </a:t>
            </a:r>
            <a:r>
              <a:rPr lang="en-AU" sz="12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delivering a product or service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 </a:t>
            </a: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Importantly, Kanban emphasises visualisation of tasks!</a:t>
            </a: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b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Structure of Project Management:</a:t>
            </a:r>
          </a:p>
          <a:p>
            <a:pPr lvl="0" defTabSz="914400" hangingPunct="1">
              <a:lnSpc>
                <a:spcPct val="120000"/>
              </a:lnSpc>
              <a:buSzPct val="100000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6 General Practices: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Visualisation, Limiting WIP, Flow Management, Explicit Policies, Feedback Loops &amp; Collaboration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2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Kanban Board: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Visualises the development process, including digital boards.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Kanban Cards: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Each card depicts a work item/task in the work process.  Used to communicate progress with your team / client &amp; represents information such as status, cycle time &amp; deadlines</a:t>
            </a:r>
          </a:p>
          <a:p>
            <a:pPr marL="285750" lvl="1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Kanban “</a:t>
            </a:r>
            <a:r>
              <a:rPr lang="en-AU" sz="1200" b="1" dirty="0" err="1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Swimlanes</a:t>
            </a:r>
            <a:r>
              <a:rPr lang="en-AU" sz="12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”: </a:t>
            </a:r>
            <a:r>
              <a:rPr lang="en-AU" sz="12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Kanban visualises workflow horizontally &amp; distinguishes items/tasks by categorising them &amp; their progress</a:t>
            </a:r>
          </a:p>
        </p:txBody>
      </p:sp>
    </p:spTree>
    <p:extLst>
      <p:ext uri="{BB962C8B-B14F-4D97-AF65-F5344CB8AC3E}">
        <p14:creationId xmlns:p14="http://schemas.microsoft.com/office/powerpoint/2010/main" val="350131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319528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Other Popular Methods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3860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There are other methodologies used to coordinate and organise project management, including: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Waterfall (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falling popularity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Lean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Six Sigma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PMI / PMBOK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4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lvl="0" indent="-28575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To review these or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see more detail: </a:t>
            </a:r>
            <a:r>
              <a:rPr lang="en-AU" sz="1400" i="1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https://zenkit.com/en/blog/7-popular-project-management-methodologies-and-what-theyre-best-suited-for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/</a:t>
            </a:r>
            <a:r>
              <a:rPr lang="en-AU" sz="1400" i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5068765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875"/>
            <a:ext cx="12192000" cy="8229600"/>
          </a:xfrm>
          <a:prstGeom prst="rect">
            <a:avLst/>
          </a:prstGeom>
        </p:spPr>
      </p:pic>
      <p:sp>
        <p:nvSpPr>
          <p:cNvPr id="87" name="Rectangle"/>
          <p:cNvSpPr/>
          <p:nvPr/>
        </p:nvSpPr>
        <p:spPr>
          <a:xfrm>
            <a:off x="1" y="-11875"/>
            <a:ext cx="12191999" cy="6883400"/>
          </a:xfrm>
          <a:prstGeom prst="rect">
            <a:avLst/>
          </a:prstGeom>
          <a:solidFill>
            <a:srgbClr val="000000">
              <a:alpha val="6503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" name="Who has been contracted to work for a client before and handle their own clients?"/>
          <p:cNvSpPr txBox="1">
            <a:spLocks/>
          </p:cNvSpPr>
          <p:nvPr/>
        </p:nvSpPr>
        <p:spPr>
          <a:xfrm>
            <a:off x="1621970" y="3133931"/>
            <a:ext cx="8998860" cy="564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0" marR="0" indent="0" algn="ctr" defTabSz="868602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560" b="1" i="0" u="none" strike="noStrike" cap="none" spc="-22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1pPr>
            <a:lvl2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2pPr>
            <a:lvl3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3pPr>
            <a:lvl4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4pPr>
            <a:lvl5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5pPr>
            <a:lvl6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6pPr>
            <a:lvl7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7pPr>
            <a:lvl8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8pPr>
            <a:lvl9pPr marL="0" marR="0" indent="0" algn="l" defTabSz="914318" rtl="0" latinLnBrk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1" i="0" u="none" strike="noStrike" cap="none" spc="-151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"/>
              </a:defRPr>
            </a:lvl9pPr>
          </a:lstStyle>
          <a:p>
            <a:pPr hangingPunct="1"/>
            <a:r>
              <a:rPr lang="en-US" dirty="0" smtClean="0"/>
              <a:t>Project Management</a:t>
            </a:r>
            <a:r>
              <a:rPr lang="en-US" dirty="0" smtClean="0">
                <a:solidFill>
                  <a:schemeClr val="accent3"/>
                </a:solidFill>
              </a:rPr>
              <a:t>:</a:t>
            </a:r>
            <a:r>
              <a:rPr lang="en-US" dirty="0" smtClean="0"/>
              <a:t>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8392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/>
          <p:cNvPicPr>
            <a:picLocks noGrp="1" noChangeAspect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" b="35"/>
          <a:stretch>
            <a:fillRect/>
          </a:stretch>
        </p:blipFill>
        <p:spPr/>
      </p:pic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xfrm>
            <a:off x="1496908" y="1385927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lang="en-AU" dirty="0" smtClean="0"/>
              <a:t>Main Tool: Trello</a:t>
            </a:r>
            <a:endParaRPr dirty="0"/>
          </a:p>
        </p:txBody>
      </p:sp>
      <p:sp>
        <p:nvSpPr>
          <p:cNvPr id="156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9797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9" name="Image" descr="Image">
            <a:extLst>
              <a:ext uri="{FF2B5EF4-FFF2-40B4-BE49-F238E27FC236}">
                <a16:creationId xmlns="" xmlns:a16="http://schemas.microsoft.com/office/drawing/2014/main" id="{9C0268D7-7AA1-6443-A2C4-CDA27772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254" y="5725054"/>
            <a:ext cx="1786912" cy="83407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smtClean="0"/>
              <a:t>Capstone Projects</a:t>
            </a:r>
            <a:endParaRPr lang="en-US" dirty="0"/>
          </a:p>
        </p:txBody>
      </p:sp>
      <p:sp>
        <p:nvSpPr>
          <p:cNvPr id="8" name="TextBox 6"/>
          <p:cNvSpPr txBox="1"/>
          <p:nvPr/>
        </p:nvSpPr>
        <p:spPr>
          <a:xfrm>
            <a:off x="1496908" y="2414628"/>
            <a:ext cx="5062683" cy="4136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b="1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We will use Trello to assist managing our project through from goal/task inception all the way to completion and handover:</a:t>
            </a:r>
          </a:p>
          <a:p>
            <a:pPr marR="0" lvl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Trello is a project management tool designed to help break projects into tasks and allow for horizontal workflow and progression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Trello is one of many pieces of software owned and run by the Australian-run </a:t>
            </a:r>
            <a:r>
              <a:rPr lang="en-AU" sz="1600" dirty="0" err="1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Atlassian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.  One of the largest Australian tech companies.</a:t>
            </a:r>
          </a:p>
          <a:p>
            <a:pPr marL="285750" marR="0" lvl="0" indent="-28575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charset="0"/>
              <a:buChar char="•"/>
              <a:tabLst/>
              <a:defRPr sz="1200">
                <a:solidFill>
                  <a:srgbClr val="000000">
                    <a:alpha val="70000"/>
                  </a:srgbClr>
                </a:solidFill>
              </a:defRPr>
            </a:pPr>
            <a:endParaRPr lang="en-AU" sz="1600" dirty="0" smtClean="0">
              <a:solidFill>
                <a:schemeClr val="tx1">
                  <a:alpha val="7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  <a:p>
            <a:pPr marL="342900" lvl="0" indent="-342900" defTabSz="914400" hangingPunct="1">
              <a:lnSpc>
                <a:spcPct val="120000"/>
              </a:lnSpc>
              <a:buSzPct val="100000"/>
              <a:buFont typeface="Arial" charset="0"/>
              <a:buChar char="•"/>
              <a:defRPr sz="12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sz="1600" u="sng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Trello is broken up into three core parts</a:t>
            </a:r>
            <a:r>
              <a:rPr lang="en-AU" sz="16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: Boards, Lists &amp; </a:t>
            </a:r>
            <a:r>
              <a:rPr lang="en-AU" sz="16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Cards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(example: </a:t>
            </a:r>
            <a:r>
              <a:rPr lang="en-AU" sz="1400" dirty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https://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  <a:hlinkClick r:id="rId4"/>
              </a:rPr>
              <a:t>trello.com/b/djWbWhAf/video-status</a:t>
            </a:r>
            <a:r>
              <a:rPr lang="en-AU" sz="1400" dirty="0" smtClean="0">
                <a:solidFill>
                  <a:schemeClr val="tx1">
                    <a:alpha val="7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)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876" y="2242622"/>
            <a:ext cx="2372756" cy="237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3911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814</Words>
  <Application>Microsoft Macintosh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</vt:lpstr>
      <vt:lpstr>Montserrat-Bold</vt:lpstr>
      <vt:lpstr>Open Sans Regular</vt:lpstr>
      <vt:lpstr>Ravi Powerpoint Template</vt:lpstr>
      <vt:lpstr>Project Management:  Methods &amp; Tools</vt:lpstr>
      <vt:lpstr>PowerPoint Presentation</vt:lpstr>
      <vt:lpstr>“Project Management Methodology”</vt:lpstr>
      <vt:lpstr>Method 1: Agile</vt:lpstr>
      <vt:lpstr>Method 2: Scrum</vt:lpstr>
      <vt:lpstr>Method 3: Kanban</vt:lpstr>
      <vt:lpstr>Other Popular Methods</vt:lpstr>
      <vt:lpstr>PowerPoint Presentation</vt:lpstr>
      <vt:lpstr>Main Tool: Trello</vt:lpstr>
      <vt:lpstr>Trello Setup</vt:lpstr>
      <vt:lpstr>Trello Troubleshooting</vt:lpstr>
    </vt:vector>
  </TitlesOfParts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 Side Development </dc:title>
  <cp:lastModifiedBy>Alexander George Mcconville Bicknell</cp:lastModifiedBy>
  <cp:revision>112</cp:revision>
  <dcterms:modified xsi:type="dcterms:W3CDTF">2021-08-21T11:53:10Z</dcterms:modified>
</cp:coreProperties>
</file>