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2B1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2B1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2B1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898" y="1374789"/>
            <a:ext cx="9113603" cy="931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2B1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304" y="2571579"/>
            <a:ext cx="9050791" cy="2141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96870"/>
            <a:ext cx="9499987" cy="952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471" y="1406588"/>
            <a:ext cx="4752340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85"/>
              </a:lnSpc>
              <a:tabLst>
                <a:tab pos="1250950" algn="l"/>
              </a:tabLst>
            </a:pPr>
            <a:r>
              <a:rPr sz="3350" b="1" spc="20" dirty="0">
                <a:solidFill>
                  <a:srgbClr val="52B1CD"/>
                </a:solidFill>
                <a:latin typeface="Arial"/>
                <a:cs typeface="Arial"/>
              </a:rPr>
              <a:t>What	</a:t>
            </a:r>
            <a:r>
              <a:rPr sz="3350" b="1" spc="25" dirty="0">
                <a:solidFill>
                  <a:srgbClr val="52B1CD"/>
                </a:solidFill>
                <a:latin typeface="Arial"/>
                <a:cs typeface="Arial"/>
              </a:rPr>
              <a:t>is</a:t>
            </a:r>
            <a:r>
              <a:rPr sz="3350" b="1" spc="-45" dirty="0">
                <a:solidFill>
                  <a:srgbClr val="52B1CD"/>
                </a:solidFill>
                <a:latin typeface="Arial"/>
                <a:cs typeface="Arial"/>
              </a:rPr>
              <a:t> </a:t>
            </a:r>
            <a:r>
              <a:rPr sz="3350" b="1" spc="55" dirty="0">
                <a:solidFill>
                  <a:srgbClr val="52B1CD"/>
                </a:solidFill>
                <a:latin typeface="Arial"/>
                <a:cs typeface="Arial"/>
              </a:rPr>
              <a:t>a</a:t>
            </a:r>
            <a:r>
              <a:rPr sz="3350" b="1" spc="90" dirty="0">
                <a:solidFill>
                  <a:srgbClr val="52B1CD"/>
                </a:solidFill>
                <a:latin typeface="Arial"/>
                <a:cs typeface="Arial"/>
              </a:rPr>
              <a:t> </a:t>
            </a:r>
            <a:r>
              <a:rPr sz="3350" b="1" spc="30" dirty="0">
                <a:solidFill>
                  <a:srgbClr val="52B1CD"/>
                </a:solidFill>
                <a:latin typeface="Arial"/>
                <a:cs typeface="Arial"/>
              </a:rPr>
              <a:t>Client</a:t>
            </a:r>
            <a:r>
              <a:rPr sz="3350" b="1" spc="290" dirty="0">
                <a:solidFill>
                  <a:srgbClr val="52B1CD"/>
                </a:solidFill>
                <a:latin typeface="Arial"/>
                <a:cs typeface="Arial"/>
              </a:rPr>
              <a:t> </a:t>
            </a:r>
            <a:r>
              <a:rPr sz="3350" b="1" spc="30" dirty="0">
                <a:solidFill>
                  <a:srgbClr val="52B1CD"/>
                </a:solidFill>
                <a:latin typeface="Arial"/>
                <a:cs typeface="Arial"/>
              </a:rPr>
              <a:t>Brief?</a:t>
            </a:r>
            <a:endParaRPr sz="3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856" y="1865603"/>
            <a:ext cx="7969250" cy="140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5300"/>
              </a:lnSpc>
            </a:pP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A</a:t>
            </a:r>
            <a:r>
              <a:rPr sz="1500" spc="10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cl</a:t>
            </a:r>
            <a:r>
              <a:rPr sz="1500" spc="5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ent</a:t>
            </a:r>
            <a:r>
              <a:rPr sz="1500" spc="7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brief</a:t>
            </a:r>
            <a:r>
              <a:rPr sz="1500" spc="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is</a:t>
            </a:r>
            <a:r>
              <a:rPr sz="1500" spc="-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issued</a:t>
            </a:r>
            <a:r>
              <a:rPr sz="1500" spc="45" dirty="0">
                <a:solidFill>
                  <a:srgbClr val="A0A0A1"/>
                </a:solidFill>
                <a:latin typeface="Arial"/>
                <a:cs typeface="Arial"/>
              </a:rPr>
              <a:t> by</a:t>
            </a:r>
            <a:r>
              <a:rPr sz="1500" spc="-4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a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client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to</a:t>
            </a:r>
            <a:r>
              <a:rPr sz="1500" spc="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8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as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A0A0A1"/>
                </a:solidFill>
                <a:latin typeface="Arial"/>
                <a:cs typeface="Arial"/>
              </a:rPr>
              <a:t>a</a:t>
            </a:r>
            <a:r>
              <a:rPr sz="1500" spc="-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designer.</a:t>
            </a:r>
            <a:r>
              <a:rPr sz="150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-18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-125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t's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 the</a:t>
            </a:r>
            <a:r>
              <a:rPr sz="1500" spc="10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instructions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 from</a:t>
            </a:r>
            <a:r>
              <a:rPr sz="1500" spc="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your</a:t>
            </a:r>
            <a:r>
              <a:rPr sz="1500" spc="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client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advising</a:t>
            </a:r>
            <a:r>
              <a:rPr sz="1500" spc="7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of</a:t>
            </a:r>
            <a:r>
              <a:rPr sz="1500" spc="-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their</a:t>
            </a:r>
            <a:r>
              <a:rPr sz="1500" spc="14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needs</a:t>
            </a:r>
            <a:r>
              <a:rPr sz="1500" spc="-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and</a:t>
            </a:r>
            <a:r>
              <a:rPr sz="1500" spc="-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what</a:t>
            </a:r>
            <a:r>
              <a:rPr sz="1500" spc="10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they</a:t>
            </a:r>
            <a:r>
              <a:rPr sz="1500" spc="1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require</a:t>
            </a:r>
            <a:r>
              <a:rPr sz="150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from</a:t>
            </a:r>
            <a:r>
              <a:rPr sz="1500" spc="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you.</a:t>
            </a:r>
            <a:endParaRPr sz="1500">
              <a:latin typeface="Arial"/>
              <a:cs typeface="Arial"/>
            </a:endParaRPr>
          </a:p>
          <a:p>
            <a:pPr marL="29845" marR="25400">
              <a:lnSpc>
                <a:spcPct val="209100"/>
              </a:lnSpc>
              <a:spcBef>
                <a:spcPts val="25"/>
              </a:spcBef>
            </a:pP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It</a:t>
            </a:r>
            <a:r>
              <a:rPr sz="1500" spc="-5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is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A0A0A1"/>
                </a:solidFill>
                <a:latin typeface="Arial"/>
                <a:cs typeface="Arial"/>
              </a:rPr>
              <a:t>in</a:t>
            </a:r>
            <a:r>
              <a:rPr sz="1500" spc="-1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your</a:t>
            </a:r>
            <a:r>
              <a:rPr sz="1500" spc="9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best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interests</a:t>
            </a:r>
            <a:r>
              <a:rPr sz="1500" spc="-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clarify</a:t>
            </a:r>
            <a:r>
              <a:rPr sz="1500" spc="4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your</a:t>
            </a:r>
            <a:r>
              <a:rPr sz="1500" spc="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client</a:t>
            </a:r>
            <a:r>
              <a:rPr sz="1500" spc="5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needs</a:t>
            </a:r>
            <a:r>
              <a:rPr sz="1500" spc="8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before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1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begin</a:t>
            </a:r>
            <a:r>
              <a:rPr sz="1500" spc="-7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the</a:t>
            </a:r>
            <a:r>
              <a:rPr sz="1500" spc="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design</a:t>
            </a:r>
            <a:r>
              <a:rPr sz="1500" spc="9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process.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A0A0A1"/>
                </a:solidFill>
                <a:latin typeface="Arial"/>
                <a:cs typeface="Arial"/>
              </a:rPr>
              <a:t>In</a:t>
            </a:r>
            <a:r>
              <a:rPr sz="1500" spc="-1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simple</a:t>
            </a:r>
            <a:r>
              <a:rPr sz="1500" spc="7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terms,</a:t>
            </a:r>
            <a:r>
              <a:rPr sz="1500" spc="15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in</a:t>
            </a:r>
            <a:r>
              <a:rPr sz="1500" spc="-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your</a:t>
            </a:r>
            <a:r>
              <a:rPr sz="1500" spc="9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own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words,</a:t>
            </a:r>
            <a:r>
              <a:rPr sz="1500" spc="10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are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 repeating</a:t>
            </a:r>
            <a:r>
              <a:rPr sz="1500" spc="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what</a:t>
            </a:r>
            <a:r>
              <a:rPr sz="1500" spc="10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A0A0A1"/>
                </a:solidFill>
                <a:latin typeface="Arial"/>
                <a:cs typeface="Arial"/>
              </a:rPr>
              <a:t>a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cl</a:t>
            </a:r>
            <a:r>
              <a:rPr sz="1500" spc="5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ent</a:t>
            </a:r>
            <a:r>
              <a:rPr sz="1500" spc="9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is</a:t>
            </a:r>
            <a:r>
              <a:rPr sz="1500" spc="-4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ask</a:t>
            </a:r>
            <a:r>
              <a:rPr sz="1500" spc="65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A0A0A1"/>
                </a:solidFill>
                <a:latin typeface="Arial"/>
                <a:cs typeface="Arial"/>
              </a:rPr>
              <a:t>ng</a:t>
            </a:r>
            <a:r>
              <a:rPr sz="1500" spc="-9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you.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63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4045"/>
              </a:lnSpc>
            </a:pPr>
            <a:r>
              <a:rPr sz="3400" dirty="0"/>
              <a:t>Introduction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821304" y="1862114"/>
            <a:ext cx="8623935" cy="236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360045" indent="-3810">
              <a:lnSpc>
                <a:spcPct val="105300"/>
              </a:lnSpc>
            </a:pP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Get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an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overview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spc="-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1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is</a:t>
            </a:r>
            <a:r>
              <a:rPr sz="1500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requ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red</a:t>
            </a:r>
            <a:r>
              <a:rPr sz="1500" spc="-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from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client.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has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been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asked?</a:t>
            </a:r>
            <a:r>
              <a:rPr sz="1500" spc="1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Record</a:t>
            </a:r>
            <a:r>
              <a:rPr sz="1500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all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this information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down.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i="1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Example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i="1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have</a:t>
            </a:r>
            <a:r>
              <a:rPr sz="1500" i="1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met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1A1A1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A1A1A1"/>
                </a:solidFill>
                <a:latin typeface="Times New Roman"/>
                <a:cs typeface="Times New Roman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client</a:t>
            </a:r>
            <a:r>
              <a:rPr sz="1500" i="1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who</a:t>
            </a:r>
            <a:r>
              <a:rPr sz="1500" i="1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would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like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A1A1A1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A1A1A1"/>
                </a:solidFill>
                <a:latin typeface="Times New Roman"/>
                <a:cs typeface="Times New Roman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logo</a:t>
            </a:r>
            <a:r>
              <a:rPr sz="1500" i="1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website</a:t>
            </a:r>
            <a:r>
              <a:rPr sz="1500" i="1" spc="-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design.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4100"/>
              </a:lnSpc>
            </a:pP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My</a:t>
            </a:r>
            <a:r>
              <a:rPr sz="1500" i="1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client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has</a:t>
            </a:r>
            <a:r>
              <a:rPr sz="1500" i="1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started</a:t>
            </a:r>
            <a:r>
              <a:rPr sz="1500" i="1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1A1A1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A1A1A1"/>
                </a:solidFill>
                <a:latin typeface="Times New Roman"/>
                <a:cs typeface="Times New Roman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gymnasium</a:t>
            </a:r>
            <a:r>
              <a:rPr sz="1500" i="1" spc="2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for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"every</a:t>
            </a:r>
            <a:r>
              <a:rPr sz="1500" i="1" spc="-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day</a:t>
            </a:r>
            <a:r>
              <a:rPr sz="1500" i="1" spc="-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person"</a:t>
            </a:r>
            <a:r>
              <a:rPr sz="1500" i="1" spc="1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or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Evd</a:t>
            </a:r>
            <a:r>
              <a:rPr sz="1500" i="1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Gym.</a:t>
            </a:r>
            <a:r>
              <a:rPr sz="1500" i="1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They</a:t>
            </a:r>
            <a:r>
              <a:rPr sz="1500" i="1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want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focus</a:t>
            </a:r>
            <a:r>
              <a:rPr sz="1500" i="1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on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sensible</a:t>
            </a:r>
            <a:r>
              <a:rPr sz="1500" i="1" spc="1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training</a:t>
            </a:r>
            <a:r>
              <a:rPr sz="1500" i="1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with</a:t>
            </a:r>
            <a:r>
              <a:rPr sz="1500" i="1" spc="-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understanding</a:t>
            </a:r>
            <a:r>
              <a:rPr sz="1500" i="1" spc="1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that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not</a:t>
            </a:r>
            <a:r>
              <a:rPr sz="1500" i="1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everyone</a:t>
            </a:r>
            <a:r>
              <a:rPr sz="1500" i="1" spc="1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wants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i="1" spc="-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be</a:t>
            </a:r>
            <a:r>
              <a:rPr sz="1500" i="1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ultra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fit,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or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have</a:t>
            </a:r>
            <a:r>
              <a:rPr sz="1500" i="1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1A1A1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A1A1A1"/>
                </a:solidFill>
                <a:latin typeface="Times New Roman"/>
                <a:cs typeface="Times New Roman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six</a:t>
            </a:r>
            <a:r>
              <a:rPr sz="1500" i="1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pack.</a:t>
            </a:r>
            <a:r>
              <a:rPr sz="1500" i="1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Their</a:t>
            </a:r>
            <a:r>
              <a:rPr sz="1500" i="1" spc="-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gym</a:t>
            </a:r>
            <a:r>
              <a:rPr sz="1500" i="1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will</a:t>
            </a:r>
            <a:r>
              <a:rPr sz="1500" i="1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target</a:t>
            </a:r>
            <a:r>
              <a:rPr sz="1500" i="1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everyday</a:t>
            </a:r>
            <a:r>
              <a:rPr sz="1500" i="1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45" dirty="0">
                <a:solidFill>
                  <a:srgbClr val="A1A1A1"/>
                </a:solidFill>
                <a:latin typeface="Arial"/>
                <a:cs typeface="Arial"/>
              </a:rPr>
              <a:t>men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women.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7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3985"/>
              </a:lnSpc>
            </a:pPr>
            <a:r>
              <a:rPr spc="30" dirty="0"/>
              <a:t>Target</a:t>
            </a:r>
            <a:r>
              <a:rPr spc="125" dirty="0"/>
              <a:t> </a:t>
            </a:r>
            <a:r>
              <a:rPr spc="65" dirty="0"/>
              <a:t>Au</a:t>
            </a:r>
            <a:r>
              <a:rPr spc="300" dirty="0"/>
              <a:t>d</a:t>
            </a:r>
            <a:r>
              <a:rPr spc="-120" dirty="0"/>
              <a:t>i</a:t>
            </a:r>
            <a:r>
              <a:rPr spc="35" dirty="0"/>
              <a:t>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325" y="1862114"/>
            <a:ext cx="8828405" cy="356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6800"/>
              </a:lnSpc>
            </a:pP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Estab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spc="-3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sh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target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audience</a:t>
            </a:r>
            <a:r>
              <a:rPr sz="1500" spc="1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product</a:t>
            </a:r>
            <a:r>
              <a:rPr sz="1500" spc="-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or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service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cl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ent</a:t>
            </a:r>
            <a:r>
              <a:rPr sz="150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prov</a:t>
            </a:r>
            <a:r>
              <a:rPr sz="1500" spc="-2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des.</a:t>
            </a:r>
            <a:r>
              <a:rPr sz="1500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Ask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questions</a:t>
            </a:r>
            <a:r>
              <a:rPr sz="1500" spc="1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about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target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audience</a:t>
            </a:r>
            <a:r>
              <a:rPr sz="150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spc="-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their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demograph</a:t>
            </a:r>
            <a:r>
              <a:rPr sz="1500" spc="17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cs.</a:t>
            </a:r>
            <a:endParaRPr sz="1500">
              <a:latin typeface="Arial"/>
              <a:cs typeface="Arial"/>
            </a:endParaRPr>
          </a:p>
          <a:p>
            <a:pPr marL="144780" indent="-125095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5415" algn="l"/>
              </a:tabLst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their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gender?</a:t>
            </a:r>
            <a:r>
              <a:rPr sz="1500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Male,</a:t>
            </a:r>
            <a:r>
              <a:rPr sz="1500" spc="-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female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or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both?</a:t>
            </a:r>
            <a:endParaRPr sz="1500">
              <a:latin typeface="Arial"/>
              <a:cs typeface="Arial"/>
            </a:endParaRPr>
          </a:p>
          <a:p>
            <a:pPr marL="144780" indent="-125095">
              <a:lnSpc>
                <a:spcPct val="100000"/>
              </a:lnSpc>
              <a:spcBef>
                <a:spcPts val="65"/>
              </a:spcBef>
              <a:buClr>
                <a:srgbClr val="A1A1A1"/>
              </a:buClr>
              <a:buFont typeface="Arial"/>
              <a:buChar char="•"/>
              <a:tabLst>
                <a:tab pos="145415" algn="l"/>
              </a:tabLst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their</a:t>
            </a:r>
            <a:r>
              <a:rPr sz="1500" spc="1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location?</a:t>
            </a:r>
            <a:r>
              <a:rPr sz="1500" spc="1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Melbourne?</a:t>
            </a:r>
            <a:r>
              <a:rPr sz="150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Victoria?</a:t>
            </a:r>
            <a:r>
              <a:rPr sz="1500" spc="1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Australia?</a:t>
            </a:r>
            <a:r>
              <a:rPr sz="1500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Worldwide?</a:t>
            </a:r>
            <a:endParaRPr sz="1500">
              <a:latin typeface="Arial"/>
              <a:cs typeface="Arial"/>
            </a:endParaRPr>
          </a:p>
          <a:p>
            <a:pPr marL="144780" indent="-125095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5415" algn="l"/>
              </a:tabLst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their</a:t>
            </a:r>
            <a:r>
              <a:rPr sz="150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ages?</a:t>
            </a:r>
            <a:endParaRPr sz="1500">
              <a:latin typeface="Arial"/>
              <a:cs typeface="Arial"/>
            </a:endParaRPr>
          </a:p>
          <a:p>
            <a:pPr marL="144780" indent="-125095">
              <a:lnSpc>
                <a:spcPct val="100000"/>
              </a:lnSpc>
              <a:spcBef>
                <a:spcPts val="65"/>
              </a:spcBef>
              <a:buClr>
                <a:srgbClr val="A1A1A1"/>
              </a:buClr>
              <a:buFont typeface="Arial"/>
              <a:buChar char="•"/>
              <a:tabLst>
                <a:tab pos="145415" algn="l"/>
              </a:tabLst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their</a:t>
            </a:r>
            <a:r>
              <a:rPr sz="1500" spc="1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income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evel?</a:t>
            </a:r>
            <a:endParaRPr sz="1500">
              <a:latin typeface="Arial"/>
              <a:cs typeface="Arial"/>
            </a:endParaRPr>
          </a:p>
          <a:p>
            <a:pPr marL="141605" indent="-121920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2240" algn="l"/>
              </a:tabLst>
            </a:pP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there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any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needs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in</a:t>
            </a:r>
            <a:r>
              <a:rPr sz="1500" spc="-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terms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usability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and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accessibil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ty?</a:t>
            </a:r>
            <a:endParaRPr sz="1500">
              <a:latin typeface="Arial"/>
              <a:cs typeface="Arial"/>
            </a:endParaRPr>
          </a:p>
          <a:p>
            <a:pPr marL="144780" indent="-125095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5415" algn="l"/>
              </a:tabLst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What</a:t>
            </a:r>
            <a:r>
              <a:rPr sz="150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else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do</a:t>
            </a:r>
            <a:r>
              <a:rPr sz="1500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3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-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need</a:t>
            </a:r>
            <a:r>
              <a:rPr sz="1500" spc="-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know?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Clr>
                <a:srgbClr val="A1A1A1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1500" b="1" i="1" spc="15" dirty="0">
                <a:solidFill>
                  <a:srgbClr val="A1A1A1"/>
                </a:solidFill>
                <a:latin typeface="Arial"/>
                <a:cs typeface="Arial"/>
              </a:rPr>
              <a:t>Example</a:t>
            </a:r>
            <a:endParaRPr sz="1500">
              <a:latin typeface="Arial"/>
              <a:cs typeface="Arial"/>
            </a:endParaRPr>
          </a:p>
          <a:p>
            <a:pPr marL="148590" indent="-128905">
              <a:lnSpc>
                <a:spcPct val="100000"/>
              </a:lnSpc>
              <a:spcBef>
                <a:spcPts val="40"/>
              </a:spcBef>
              <a:buClr>
                <a:srgbClr val="A1A1A1"/>
              </a:buClr>
              <a:buFont typeface="Arial"/>
              <a:buChar char="•"/>
              <a:tabLst>
                <a:tab pos="149225" algn="l"/>
              </a:tabLst>
            </a:pPr>
            <a:r>
              <a:rPr sz="1500" i="1" spc="65" dirty="0">
                <a:solidFill>
                  <a:srgbClr val="A1A1A1"/>
                </a:solidFill>
                <a:latin typeface="Arial"/>
                <a:cs typeface="Arial"/>
              </a:rPr>
              <a:t>Men</a:t>
            </a:r>
            <a:r>
              <a:rPr sz="1500" i="1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women</a:t>
            </a:r>
            <a:r>
              <a:rPr sz="1500" i="1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in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Melbourne</a:t>
            </a:r>
            <a:r>
              <a:rPr sz="1500" i="1" spc="114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around</a:t>
            </a:r>
            <a:r>
              <a:rPr sz="1500" i="1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Moorabbin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area</a:t>
            </a:r>
            <a:endParaRPr sz="1500">
              <a:latin typeface="Arial"/>
              <a:cs typeface="Arial"/>
            </a:endParaRPr>
          </a:p>
          <a:p>
            <a:pPr marL="232410" indent="-212725">
              <a:lnSpc>
                <a:spcPct val="100000"/>
              </a:lnSpc>
              <a:spcBef>
                <a:spcPts val="120"/>
              </a:spcBef>
              <a:buClr>
                <a:srgbClr val="A1A1A1"/>
              </a:buClr>
              <a:buFont typeface="Arial"/>
              <a:buChar char="•"/>
              <a:tabLst>
                <a:tab pos="233045" algn="l"/>
              </a:tabLst>
            </a:pP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18-65</a:t>
            </a:r>
            <a:r>
              <a:rPr sz="1500" i="1" spc="-1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years</a:t>
            </a:r>
            <a:endParaRPr sz="1500">
              <a:latin typeface="Arial"/>
              <a:cs typeface="Arial"/>
            </a:endParaRPr>
          </a:p>
          <a:p>
            <a:pPr marL="148590" indent="-128905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9225" algn="l"/>
              </a:tabLst>
            </a:pP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Have</a:t>
            </a:r>
            <a:r>
              <a:rPr sz="1500" i="1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moderate</a:t>
            </a:r>
            <a:r>
              <a:rPr sz="1500" i="1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income</a:t>
            </a:r>
            <a:r>
              <a:rPr sz="1500" i="1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but,</a:t>
            </a:r>
            <a:r>
              <a:rPr sz="1500" i="1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often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time</a:t>
            </a:r>
            <a:r>
              <a:rPr sz="1500" i="1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poor</a:t>
            </a:r>
            <a:endParaRPr sz="1500">
              <a:latin typeface="Arial"/>
              <a:cs typeface="Arial"/>
            </a:endParaRPr>
          </a:p>
          <a:p>
            <a:pPr marL="169545" indent="-149860">
              <a:lnSpc>
                <a:spcPct val="100000"/>
              </a:lnSpc>
              <a:spcBef>
                <a:spcPts val="65"/>
              </a:spcBef>
              <a:buClr>
                <a:srgbClr val="A1A1A1"/>
              </a:buClr>
              <a:buFont typeface="Arial"/>
              <a:buChar char="•"/>
              <a:tabLst>
                <a:tab pos="170180" algn="l"/>
              </a:tabLst>
            </a:pP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They</a:t>
            </a:r>
            <a:r>
              <a:rPr sz="1500" i="1" spc="-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require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basic</a:t>
            </a:r>
            <a:r>
              <a:rPr sz="1500" i="1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information</a:t>
            </a:r>
            <a:r>
              <a:rPr sz="1500" i="1" spc="1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from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website</a:t>
            </a:r>
            <a:r>
              <a:rPr sz="1500" i="1" spc="-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665" dirty="0">
                <a:solidFill>
                  <a:srgbClr val="A1A1A1"/>
                </a:solidFill>
                <a:latin typeface="Arial"/>
                <a:cs typeface="Arial"/>
              </a:rPr>
              <a:t>-</a:t>
            </a:r>
            <a:r>
              <a:rPr sz="1500" spc="-1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contact</a:t>
            </a:r>
            <a:r>
              <a:rPr sz="1500" i="1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information</a:t>
            </a:r>
            <a:r>
              <a:rPr sz="1500" i="1" spc="1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timetables</a:t>
            </a:r>
            <a:endParaRPr sz="1500">
              <a:latin typeface="Arial"/>
              <a:cs typeface="Arial"/>
            </a:endParaRPr>
          </a:p>
          <a:p>
            <a:pPr marL="169545" indent="-149860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70180" algn="l"/>
              </a:tabLst>
            </a:pP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They</a:t>
            </a:r>
            <a:r>
              <a:rPr sz="1500" i="1" spc="-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i="1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after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credible</a:t>
            </a:r>
            <a:r>
              <a:rPr sz="1500" i="1" spc="10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sensible</a:t>
            </a:r>
            <a:r>
              <a:rPr sz="1500" i="1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training</a:t>
            </a:r>
            <a:r>
              <a:rPr sz="1500" i="1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like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minded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people</a:t>
            </a:r>
            <a:r>
              <a:rPr sz="1500" i="1" spc="1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 train</a:t>
            </a:r>
            <a:r>
              <a:rPr sz="1500" i="1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with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96870"/>
            <a:ext cx="9499987" cy="966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856" y="1865603"/>
            <a:ext cx="7799705" cy="285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5080" indent="-6985">
              <a:lnSpc>
                <a:spcPct val="106800"/>
              </a:lnSpc>
            </a:pPr>
            <a:r>
              <a:rPr sz="1500" spc="15" dirty="0">
                <a:solidFill>
                  <a:srgbClr val="A0A1A1"/>
                </a:solidFill>
                <a:latin typeface="Arial"/>
                <a:cs typeface="Arial"/>
              </a:rPr>
              <a:t>Clarify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the</a:t>
            </a:r>
            <a:r>
              <a:rPr sz="1500" spc="8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0A1A1"/>
                </a:solidFill>
                <a:latin typeface="Arial"/>
                <a:cs typeface="Arial"/>
              </a:rPr>
              <a:t>l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evel</a:t>
            </a:r>
            <a:r>
              <a:rPr sz="1500" spc="7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of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target</a:t>
            </a:r>
            <a:r>
              <a:rPr sz="1500" spc="8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audience</a:t>
            </a:r>
            <a:r>
              <a:rPr sz="150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-2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user</a:t>
            </a:r>
            <a:r>
              <a:rPr sz="1500" spc="9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interaction</a:t>
            </a:r>
            <a:r>
              <a:rPr sz="1500" spc="9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1A1"/>
                </a:solidFill>
                <a:latin typeface="Arial"/>
                <a:cs typeface="Arial"/>
              </a:rPr>
              <a:t>and</a:t>
            </a:r>
            <a:r>
              <a:rPr sz="1500" spc="30" dirty="0">
                <a:solidFill>
                  <a:srgbClr val="A0A1A1"/>
                </a:solidFill>
                <a:latin typeface="Arial"/>
                <a:cs typeface="Arial"/>
              </a:rPr>
              <a:t> any</a:t>
            </a:r>
            <a:r>
              <a:rPr sz="1500" spc="3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content</a:t>
            </a:r>
            <a:r>
              <a:rPr sz="1500" spc="6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that</a:t>
            </a:r>
            <a:r>
              <a:rPr sz="1500" spc="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will</a:t>
            </a:r>
            <a:r>
              <a:rPr sz="1500" spc="13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A0A1A1"/>
                </a:solidFill>
                <a:latin typeface="Arial"/>
                <a:cs typeface="Arial"/>
              </a:rPr>
              <a:t>be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1A1"/>
                </a:solidFill>
                <a:latin typeface="Arial"/>
                <a:cs typeface="Arial"/>
              </a:rPr>
              <a:t>requ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i</a:t>
            </a:r>
            <a:r>
              <a:rPr sz="1500" spc="15" dirty="0">
                <a:solidFill>
                  <a:srgbClr val="A0A1A1"/>
                </a:solidFill>
                <a:latin typeface="Arial"/>
                <a:cs typeface="Arial"/>
              </a:rPr>
              <a:t>red.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1A1"/>
                </a:solidFill>
                <a:latin typeface="Arial"/>
                <a:cs typeface="Arial"/>
              </a:rPr>
              <a:t>Eg</a:t>
            </a:r>
            <a:r>
              <a:rPr sz="1500" spc="-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images,</a:t>
            </a:r>
            <a:r>
              <a:rPr sz="150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size,</a:t>
            </a:r>
            <a:r>
              <a:rPr sz="1500" spc="1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resolution,</a:t>
            </a:r>
            <a:r>
              <a:rPr sz="1500" spc="7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0A1A1"/>
                </a:solidFill>
                <a:latin typeface="Arial"/>
                <a:cs typeface="Arial"/>
              </a:rPr>
              <a:t>font</a:t>
            </a:r>
            <a:r>
              <a:rPr sz="1500" spc="8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styles,</a:t>
            </a:r>
            <a:r>
              <a:rPr sz="1500" spc="1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colours,</a:t>
            </a:r>
            <a:r>
              <a:rPr sz="1500" spc="11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descr</a:t>
            </a:r>
            <a:r>
              <a:rPr sz="1500" spc="75" dirty="0">
                <a:solidFill>
                  <a:srgbClr val="A0A1A1"/>
                </a:solidFill>
                <a:latin typeface="Arial"/>
                <a:cs typeface="Arial"/>
              </a:rPr>
              <a:t>i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ptions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Also,</a:t>
            </a:r>
            <a:r>
              <a:rPr sz="1500" spc="13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1A1"/>
                </a:solidFill>
                <a:latin typeface="Arial"/>
                <a:cs typeface="Arial"/>
              </a:rPr>
              <a:t>clarify</a:t>
            </a:r>
            <a:r>
              <a:rPr sz="1500" spc="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0A1A1"/>
                </a:solidFill>
                <a:latin typeface="Arial"/>
                <a:cs typeface="Arial"/>
              </a:rPr>
              <a:t>who</a:t>
            </a:r>
            <a:r>
              <a:rPr sz="1500" spc="10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1A1"/>
                </a:solidFill>
                <a:latin typeface="Arial"/>
                <a:cs typeface="Arial"/>
              </a:rPr>
              <a:t>is</a:t>
            </a:r>
            <a:r>
              <a:rPr sz="1500" spc="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1A1"/>
                </a:solidFill>
                <a:latin typeface="Arial"/>
                <a:cs typeface="Arial"/>
              </a:rPr>
              <a:t>providing</a:t>
            </a:r>
            <a:r>
              <a:rPr sz="1500" spc="-4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1A1"/>
                </a:solidFill>
                <a:latin typeface="Arial"/>
                <a:cs typeface="Arial"/>
              </a:rPr>
              <a:t>what?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00">
              <a:latin typeface="Times New Roman"/>
              <a:cs typeface="Times New Roman"/>
            </a:endParaRPr>
          </a:p>
          <a:p>
            <a:pPr marL="19050">
              <a:lnSpc>
                <a:spcPts val="1700"/>
              </a:lnSpc>
            </a:pPr>
            <a:r>
              <a:rPr sz="1500" b="1" i="1" spc="15" dirty="0">
                <a:solidFill>
                  <a:srgbClr val="A0A1A1"/>
                </a:solidFill>
                <a:latin typeface="Arial"/>
                <a:cs typeface="Arial"/>
              </a:rPr>
              <a:t>Example</a:t>
            </a:r>
            <a:endParaRPr sz="1500">
              <a:latin typeface="Arial"/>
              <a:cs typeface="Arial"/>
            </a:endParaRPr>
          </a:p>
          <a:p>
            <a:pPr marL="169545" indent="-149860">
              <a:lnSpc>
                <a:spcPts val="2060"/>
              </a:lnSpc>
              <a:buClr>
                <a:srgbClr val="A0A1A1"/>
              </a:buClr>
              <a:buFont typeface="Arial"/>
              <a:buChar char="•"/>
              <a:tabLst>
                <a:tab pos="170180" algn="l"/>
              </a:tabLst>
            </a:pP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The</a:t>
            </a:r>
            <a:r>
              <a:rPr sz="1500" i="1" spc="-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target</a:t>
            </a:r>
            <a:r>
              <a:rPr sz="1500" i="1" spc="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1A1"/>
                </a:solidFill>
                <a:latin typeface="Arial"/>
                <a:cs typeface="Arial"/>
              </a:rPr>
              <a:t>audience</a:t>
            </a:r>
            <a:r>
              <a:rPr sz="1500" i="1" spc="6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need</a:t>
            </a:r>
            <a:r>
              <a:rPr sz="1500" i="1" spc="13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to</a:t>
            </a:r>
            <a:r>
              <a:rPr sz="1500" i="1" spc="-1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55" dirty="0">
                <a:solidFill>
                  <a:srgbClr val="A0A1A1"/>
                </a:solidFill>
                <a:latin typeface="Arial"/>
                <a:cs typeface="Arial"/>
              </a:rPr>
              <a:t>be</a:t>
            </a:r>
            <a:r>
              <a:rPr sz="1500" i="1" spc="-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able</a:t>
            </a:r>
            <a:r>
              <a:rPr sz="1500" i="1" spc="4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to</a:t>
            </a:r>
            <a:r>
              <a:rPr sz="1500" i="1" spc="4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access</a:t>
            </a:r>
            <a:r>
              <a:rPr sz="1500" i="1" spc="7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0A1A1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A0A1A1"/>
                </a:solidFill>
                <a:latin typeface="Times New Roman"/>
                <a:cs typeface="Times New Roman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contact</a:t>
            </a:r>
            <a:r>
              <a:rPr sz="1500" i="1" spc="7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form</a:t>
            </a:r>
            <a:endParaRPr sz="1500">
              <a:latin typeface="Arial"/>
              <a:cs typeface="Arial"/>
            </a:endParaRPr>
          </a:p>
          <a:p>
            <a:pPr marL="155575" indent="-132715">
              <a:lnSpc>
                <a:spcPct val="100000"/>
              </a:lnSpc>
              <a:spcBef>
                <a:spcPts val="60"/>
              </a:spcBef>
              <a:buClr>
                <a:srgbClr val="A0A1A1"/>
              </a:buClr>
              <a:buFont typeface="Arial"/>
              <a:buChar char="•"/>
              <a:tabLst>
                <a:tab pos="156210" algn="l"/>
              </a:tabLst>
            </a:pP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Images</a:t>
            </a:r>
            <a:r>
              <a:rPr sz="1500" i="1" spc="9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of</a:t>
            </a:r>
            <a:r>
              <a:rPr sz="1500" i="1" spc="6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trainers</a:t>
            </a:r>
            <a:r>
              <a:rPr sz="1500" i="1" spc="14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with</a:t>
            </a:r>
            <a:r>
              <a:rPr sz="1500" i="1" spc="-3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bias</a:t>
            </a:r>
            <a:r>
              <a:rPr sz="1500" i="1" spc="7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40" dirty="0">
                <a:solidFill>
                  <a:srgbClr val="A0A1A1"/>
                </a:solidFill>
                <a:latin typeface="Arial"/>
                <a:cs typeface="Arial"/>
              </a:rPr>
              <a:t>are</a:t>
            </a:r>
            <a:r>
              <a:rPr sz="1500" i="1" spc="-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needed</a:t>
            </a:r>
            <a:endParaRPr sz="1500">
              <a:latin typeface="Arial"/>
              <a:cs typeface="Arial"/>
            </a:endParaRPr>
          </a:p>
          <a:p>
            <a:pPr marL="155575" indent="-132715">
              <a:lnSpc>
                <a:spcPct val="100000"/>
              </a:lnSpc>
              <a:spcBef>
                <a:spcPts val="65"/>
              </a:spcBef>
              <a:buClr>
                <a:srgbClr val="A0A1A1"/>
              </a:buClr>
              <a:buFont typeface="Arial"/>
              <a:buChar char="•"/>
              <a:tabLst>
                <a:tab pos="156210" algn="l"/>
              </a:tabLst>
            </a:pP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Location</a:t>
            </a:r>
            <a:r>
              <a:rPr sz="1500" i="1" spc="9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map</a:t>
            </a:r>
            <a:r>
              <a:rPr sz="1500" i="1" spc="9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of</a:t>
            </a:r>
            <a:r>
              <a:rPr sz="1500" i="1" spc="4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1A1"/>
                </a:solidFill>
                <a:latin typeface="Arial"/>
                <a:cs typeface="Arial"/>
              </a:rPr>
              <a:t>the</a:t>
            </a:r>
            <a:r>
              <a:rPr sz="1500" i="1" spc="-7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gym</a:t>
            </a:r>
            <a:endParaRPr sz="1500">
              <a:latin typeface="Arial"/>
              <a:cs typeface="Arial"/>
            </a:endParaRPr>
          </a:p>
          <a:p>
            <a:pPr marL="162560" indent="-139700">
              <a:lnSpc>
                <a:spcPts val="1685"/>
              </a:lnSpc>
              <a:spcBef>
                <a:spcPts val="120"/>
              </a:spcBef>
              <a:buClr>
                <a:srgbClr val="A0A1A1"/>
              </a:buClr>
              <a:buFont typeface="Arial"/>
              <a:buChar char="•"/>
              <a:tabLst>
                <a:tab pos="163195" algn="l"/>
              </a:tabLst>
            </a:pP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Users</a:t>
            </a:r>
            <a:r>
              <a:rPr sz="1500" i="1" spc="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to</a:t>
            </a:r>
            <a:r>
              <a:rPr sz="1500" i="1" spc="-1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1A1"/>
                </a:solidFill>
                <a:latin typeface="Arial"/>
                <a:cs typeface="Arial"/>
              </a:rPr>
              <a:t>be</a:t>
            </a:r>
            <a:r>
              <a:rPr sz="1500" i="1" spc="7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able</a:t>
            </a:r>
            <a:r>
              <a:rPr sz="1500" i="1" spc="4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t</a:t>
            </a:r>
            <a:r>
              <a:rPr sz="1500" i="1" spc="180" dirty="0">
                <a:solidFill>
                  <a:srgbClr val="A0A1A1"/>
                </a:solidFill>
                <a:latin typeface="Arial"/>
                <a:cs typeface="Arial"/>
              </a:rPr>
              <a:t>o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join</a:t>
            </a:r>
            <a:r>
              <a:rPr sz="1500" i="1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online</a:t>
            </a:r>
            <a:endParaRPr sz="1500">
              <a:latin typeface="Arial"/>
              <a:cs typeface="Arial"/>
            </a:endParaRPr>
          </a:p>
          <a:p>
            <a:pPr marL="169545" indent="-146685">
              <a:lnSpc>
                <a:spcPts val="1910"/>
              </a:lnSpc>
              <a:buClr>
                <a:srgbClr val="A0A1A1"/>
              </a:buClr>
              <a:buFont typeface="Arial"/>
              <a:buChar char="•"/>
              <a:tabLst>
                <a:tab pos="170180" algn="l"/>
              </a:tabLst>
            </a:pP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The</a:t>
            </a:r>
            <a:r>
              <a:rPr sz="1500" i="1" spc="-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client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 would</a:t>
            </a:r>
            <a:r>
              <a:rPr sz="1500" i="1" spc="-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like</a:t>
            </a:r>
            <a:r>
              <a:rPr sz="1500" i="1" spc="5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0A1A1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A0A1A1"/>
                </a:solidFill>
                <a:latin typeface="Times New Roman"/>
                <a:cs typeface="Times New Roman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website</a:t>
            </a:r>
            <a:r>
              <a:rPr sz="1500" i="1" spc="12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1A1"/>
                </a:solidFill>
                <a:latin typeface="Arial"/>
                <a:cs typeface="Arial"/>
              </a:rPr>
              <a:t>which</a:t>
            </a:r>
            <a:r>
              <a:rPr sz="1500" i="1" spc="-6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looks</a:t>
            </a:r>
            <a:r>
              <a:rPr sz="1500" i="1" spc="9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fun,</a:t>
            </a:r>
            <a:r>
              <a:rPr sz="1500" i="1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1A1"/>
                </a:solidFill>
                <a:latin typeface="Arial"/>
                <a:cs typeface="Arial"/>
              </a:rPr>
              <a:t>professonal,</a:t>
            </a:r>
            <a:r>
              <a:rPr sz="1500" i="1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-1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clean</a:t>
            </a:r>
            <a:r>
              <a:rPr sz="1500" i="1" spc="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1A1"/>
                </a:solidFill>
                <a:latin typeface="Arial"/>
                <a:cs typeface="Arial"/>
              </a:rPr>
              <a:t>and</a:t>
            </a:r>
            <a:r>
              <a:rPr sz="1500" i="1" spc="-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inviting</a:t>
            </a:r>
            <a:endParaRPr sz="1500">
              <a:latin typeface="Arial"/>
              <a:cs typeface="Arial"/>
            </a:endParaRPr>
          </a:p>
          <a:p>
            <a:pPr marL="169545" indent="-149860">
              <a:lnSpc>
                <a:spcPts val="2030"/>
              </a:lnSpc>
              <a:buClr>
                <a:srgbClr val="A0A1A1"/>
              </a:buClr>
              <a:buFont typeface="Arial"/>
              <a:buChar char="•"/>
              <a:tabLst>
                <a:tab pos="170180" algn="l"/>
              </a:tabLst>
            </a:pP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The</a:t>
            </a:r>
            <a:r>
              <a:rPr sz="1500" i="1" spc="-5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1A1"/>
                </a:solidFill>
                <a:latin typeface="Arial"/>
                <a:cs typeface="Arial"/>
              </a:rPr>
              <a:t>client</a:t>
            </a:r>
            <a:r>
              <a:rPr sz="1500" i="1" spc="35" dirty="0">
                <a:solidFill>
                  <a:srgbClr val="A0A1A1"/>
                </a:solidFill>
                <a:latin typeface="Arial"/>
                <a:cs typeface="Arial"/>
              </a:rPr>
              <a:t> would</a:t>
            </a:r>
            <a:r>
              <a:rPr sz="1500" i="1" spc="-2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1A1"/>
                </a:solidFill>
                <a:latin typeface="Arial"/>
                <a:cs typeface="Arial"/>
              </a:rPr>
              <a:t>like</a:t>
            </a:r>
            <a:r>
              <a:rPr sz="1500" i="1" spc="50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A0A1A1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A0A1A1"/>
                </a:solidFill>
                <a:latin typeface="Times New Roman"/>
                <a:cs typeface="Times New Roman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responive</a:t>
            </a:r>
            <a:r>
              <a:rPr sz="1500" i="1" spc="165" dirty="0">
                <a:solidFill>
                  <a:srgbClr val="A0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1A1"/>
                </a:solidFill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4045"/>
              </a:lnSpc>
            </a:pPr>
            <a:r>
              <a:rPr sz="3400" spc="15" dirty="0"/>
              <a:t>Cl</a:t>
            </a:r>
            <a:r>
              <a:rPr sz="3400" spc="-55" dirty="0"/>
              <a:t>i</a:t>
            </a:r>
            <a:r>
              <a:rPr sz="3400" spc="15" dirty="0"/>
              <a:t>ent</a:t>
            </a:r>
            <a:r>
              <a:rPr sz="3400" spc="254" dirty="0"/>
              <a:t> </a:t>
            </a:r>
            <a:r>
              <a:rPr sz="3400" dirty="0"/>
              <a:t>Expectati</a:t>
            </a:r>
            <a:r>
              <a:rPr sz="3400" spc="285" dirty="0"/>
              <a:t>o</a:t>
            </a:r>
            <a:r>
              <a:rPr sz="3400" spc="35" dirty="0"/>
              <a:t>ns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7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9898" y="1374789"/>
            <a:ext cx="9113603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4045"/>
              </a:lnSpc>
            </a:pPr>
            <a:r>
              <a:rPr sz="3400" dirty="0"/>
              <a:t>Tech</a:t>
            </a:r>
            <a:r>
              <a:rPr sz="3400" spc="310" dirty="0"/>
              <a:t>n</a:t>
            </a:r>
            <a:r>
              <a:rPr sz="3400" spc="25" dirty="0"/>
              <a:t>ical</a:t>
            </a:r>
            <a:r>
              <a:rPr sz="3400" spc="30" dirty="0"/>
              <a:t> </a:t>
            </a:r>
            <a:r>
              <a:rPr lang="en-US" sz="3400" dirty="0"/>
              <a:t>Parameters</a:t>
            </a:r>
            <a:endParaRPr sz="3400" dirty="0"/>
          </a:p>
        </p:txBody>
      </p:sp>
      <p:sp>
        <p:nvSpPr>
          <p:cNvPr id="7" name="object 7"/>
          <p:cNvSpPr txBox="1"/>
          <p:nvPr/>
        </p:nvSpPr>
        <p:spPr>
          <a:xfrm>
            <a:off x="821304" y="1865603"/>
            <a:ext cx="5128260" cy="242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795" indent="-125095">
              <a:lnSpc>
                <a:spcPct val="100000"/>
              </a:lnSpc>
              <a:buClr>
                <a:srgbClr val="A0A0A1"/>
              </a:buClr>
              <a:buFont typeface="Arial"/>
              <a:buChar char="•"/>
              <a:tabLst>
                <a:tab pos="138430" algn="l"/>
              </a:tabLst>
            </a:pP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What</a:t>
            </a:r>
            <a:r>
              <a:rPr sz="1500" spc="1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is</a:t>
            </a:r>
            <a:r>
              <a:rPr sz="1500" spc="-8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the</a:t>
            </a:r>
            <a:r>
              <a:rPr sz="1500" spc="10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industry</a:t>
            </a:r>
            <a:r>
              <a:rPr sz="1500" spc="1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standard</a:t>
            </a:r>
            <a:r>
              <a:rPr sz="1500" spc="8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software</a:t>
            </a:r>
            <a:r>
              <a:rPr sz="1500" spc="9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will</a:t>
            </a:r>
            <a:r>
              <a:rPr sz="1500" spc="1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use?</a:t>
            </a:r>
            <a:endParaRPr sz="15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A0A0A1"/>
              </a:buClr>
              <a:buFont typeface="Arial"/>
              <a:buChar char="•"/>
              <a:tabLst>
                <a:tab pos="138430" algn="l"/>
              </a:tabLst>
            </a:pP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What</a:t>
            </a:r>
            <a:r>
              <a:rPr sz="1500" spc="1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resolut</a:t>
            </a:r>
            <a:r>
              <a:rPr sz="1500" spc="-10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on?</a:t>
            </a:r>
            <a:endParaRPr sz="15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A0A0A1"/>
              </a:buClr>
              <a:buFont typeface="Arial"/>
              <a:buChar char="•"/>
              <a:tabLst>
                <a:tab pos="138430" algn="l"/>
              </a:tabLst>
            </a:pPr>
            <a:r>
              <a:rPr sz="1500" spc="25" dirty="0">
                <a:solidFill>
                  <a:srgbClr val="A0A0A1"/>
                </a:solidFill>
                <a:latin typeface="Arial"/>
                <a:cs typeface="Arial"/>
              </a:rPr>
              <a:t>What</a:t>
            </a:r>
            <a:r>
              <a:rPr sz="1500" spc="1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colour</a:t>
            </a:r>
            <a:r>
              <a:rPr sz="1500" spc="1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0A0A1"/>
                </a:solidFill>
                <a:latin typeface="Arial"/>
                <a:cs typeface="Arial"/>
              </a:rPr>
              <a:t>modes</a:t>
            </a:r>
            <a:r>
              <a:rPr sz="1500" spc="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0A0A1"/>
                </a:solidFill>
                <a:latin typeface="Arial"/>
                <a:cs typeface="Arial"/>
              </a:rPr>
              <a:t>do</a:t>
            </a:r>
            <a:r>
              <a:rPr sz="150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you</a:t>
            </a:r>
            <a:r>
              <a:rPr sz="1500" spc="114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require?</a:t>
            </a:r>
            <a:r>
              <a:rPr sz="1500" spc="15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RGB</a:t>
            </a:r>
            <a:r>
              <a:rPr sz="1500" spc="-3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or</a:t>
            </a:r>
            <a:r>
              <a:rPr sz="1500" spc="7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0A0A1"/>
                </a:solidFill>
                <a:latin typeface="Arial"/>
                <a:cs typeface="Arial"/>
              </a:rPr>
              <a:t>CMYK?</a:t>
            </a:r>
            <a:endParaRPr sz="1500" dirty="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65"/>
              </a:spcBef>
              <a:buClr>
                <a:srgbClr val="A0A0A1"/>
              </a:buClr>
              <a:buFont typeface="Arial"/>
              <a:buChar char="•"/>
              <a:tabLst>
                <a:tab pos="142240" algn="l"/>
              </a:tabLst>
            </a:pP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Screen</a:t>
            </a:r>
            <a:r>
              <a:rPr sz="1500" spc="8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0A0A1"/>
                </a:solidFill>
                <a:latin typeface="Arial"/>
                <a:cs typeface="Arial"/>
              </a:rPr>
              <a:t>sizes?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A0A0A1"/>
              </a:buClr>
              <a:buFont typeface="Arial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Example</a:t>
            </a:r>
            <a:endParaRPr sz="1500" dirty="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95"/>
              </a:spcBef>
              <a:buClr>
                <a:srgbClr val="A0A0A1"/>
              </a:buClr>
              <a:buFont typeface="Arial"/>
              <a:buChar char="•"/>
              <a:tabLst>
                <a:tab pos="145415" algn="l"/>
              </a:tabLst>
            </a:pPr>
            <a:r>
              <a:rPr sz="1500" i="1" spc="35" dirty="0">
                <a:solidFill>
                  <a:srgbClr val="A0A0A1"/>
                </a:solidFill>
                <a:latin typeface="Arial"/>
                <a:cs typeface="Arial"/>
              </a:rPr>
              <a:t>I</a:t>
            </a:r>
            <a:r>
              <a:rPr sz="1500" i="1" spc="3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will</a:t>
            </a:r>
            <a:r>
              <a:rPr sz="1500" i="1" spc="-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need</a:t>
            </a:r>
            <a:r>
              <a:rPr sz="1500" i="1" spc="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lang="en-US" sz="1500" i="1" spc="15" dirty="0">
                <a:solidFill>
                  <a:srgbClr val="A0A0A1"/>
                </a:solidFill>
                <a:latin typeface="Arial"/>
                <a:cs typeface="Arial"/>
              </a:rPr>
              <a:t>Figma </a:t>
            </a:r>
            <a:r>
              <a:rPr sz="1500" i="1" dirty="0">
                <a:solidFill>
                  <a:srgbClr val="A0A0A1"/>
                </a:solidFill>
                <a:latin typeface="Arial"/>
                <a:cs typeface="Arial"/>
              </a:rPr>
              <a:t>for</a:t>
            </a:r>
            <a:r>
              <a:rPr sz="1500" i="1" spc="6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0A1"/>
                </a:solidFill>
                <a:latin typeface="Arial"/>
                <a:cs typeface="Arial"/>
              </a:rPr>
              <a:t>the</a:t>
            </a:r>
            <a:r>
              <a:rPr lang="en-US" sz="1500" i="1" spc="3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visual</a:t>
            </a:r>
            <a:r>
              <a:rPr lang="en-US" sz="1500" i="1" spc="15" dirty="0">
                <a:solidFill>
                  <a:srgbClr val="A0A0A1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95"/>
              </a:spcBef>
              <a:buClr>
                <a:srgbClr val="A0A0A1"/>
              </a:buClr>
              <a:buFont typeface="Arial"/>
              <a:buChar char="•"/>
              <a:tabLst>
                <a:tab pos="142240" algn="l"/>
              </a:tabLst>
            </a:pPr>
            <a:r>
              <a:rPr sz="1500" i="1" spc="20" dirty="0">
                <a:solidFill>
                  <a:srgbClr val="A0A0A1"/>
                </a:solidFill>
                <a:latin typeface="Arial"/>
                <a:cs typeface="Arial"/>
              </a:rPr>
              <a:t>Resolution:</a:t>
            </a:r>
            <a:r>
              <a:rPr sz="1500" i="1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-17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0A1"/>
                </a:solidFill>
                <a:latin typeface="Arial"/>
                <a:cs typeface="Arial"/>
              </a:rPr>
              <a:t>72ppi</a:t>
            </a:r>
            <a:r>
              <a:rPr sz="1500" i="1" spc="-5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for</a:t>
            </a:r>
            <a:r>
              <a:rPr sz="1500" i="1" spc="7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0A0A1"/>
                </a:solidFill>
                <a:latin typeface="Arial"/>
                <a:cs typeface="Arial"/>
              </a:rPr>
              <a:t>final</a:t>
            </a:r>
            <a:r>
              <a:rPr sz="1500" i="1" spc="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designs</a:t>
            </a:r>
            <a:endParaRPr sz="1500" dirty="0">
              <a:latin typeface="Arial"/>
              <a:cs typeface="Arial"/>
            </a:endParaRPr>
          </a:p>
          <a:p>
            <a:pPr marL="151765" indent="-139065">
              <a:lnSpc>
                <a:spcPts val="1725"/>
              </a:lnSpc>
              <a:spcBef>
                <a:spcPts val="95"/>
              </a:spcBef>
              <a:buClr>
                <a:srgbClr val="A0A0A1"/>
              </a:buClr>
              <a:buFont typeface="Arial"/>
              <a:buChar char="•"/>
              <a:tabLst>
                <a:tab pos="152400" algn="l"/>
              </a:tabLst>
            </a:pP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Colour</a:t>
            </a: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 Mode:</a:t>
            </a:r>
            <a:r>
              <a:rPr sz="1500" i="1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12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0A0A1"/>
                </a:solidFill>
                <a:latin typeface="Arial"/>
                <a:cs typeface="Arial"/>
              </a:rPr>
              <a:t>RGB</a:t>
            </a:r>
            <a:endParaRPr sz="1500" dirty="0">
              <a:latin typeface="Arial"/>
              <a:cs typeface="Arial"/>
            </a:endParaRPr>
          </a:p>
          <a:p>
            <a:pPr marL="151765" indent="-139065">
              <a:lnSpc>
                <a:spcPts val="2025"/>
              </a:lnSpc>
              <a:buClr>
                <a:srgbClr val="A0A0A1"/>
              </a:buClr>
              <a:buFont typeface="Arial"/>
              <a:buChar char="•"/>
              <a:tabLst>
                <a:tab pos="152400" algn="l"/>
              </a:tabLst>
            </a:pP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Client</a:t>
            </a:r>
            <a:r>
              <a:rPr sz="1500" i="1" spc="1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visuals: Desktop</a:t>
            </a:r>
            <a:r>
              <a:rPr sz="1500" i="1" spc="125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design</a:t>
            </a:r>
            <a:r>
              <a:rPr sz="1500" i="1" spc="7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0A0A1"/>
                </a:solidFill>
                <a:latin typeface="Arial"/>
                <a:cs typeface="Arial"/>
              </a:rPr>
              <a:t>and</a:t>
            </a:r>
            <a:r>
              <a:rPr sz="1500" i="1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750" spc="70" dirty="0">
                <a:solidFill>
                  <a:srgbClr val="A0A0A1"/>
                </a:solidFill>
                <a:latin typeface="Times New Roman"/>
                <a:cs typeface="Times New Roman"/>
              </a:rPr>
              <a:t>a</a:t>
            </a:r>
            <a:r>
              <a:rPr sz="1750" spc="55" dirty="0">
                <a:solidFill>
                  <a:srgbClr val="A0A0A1"/>
                </a:solidFill>
                <a:latin typeface="Times New Roman"/>
                <a:cs typeface="Times New Roman"/>
              </a:rPr>
              <a:t> </a:t>
            </a:r>
            <a:r>
              <a:rPr sz="1500" i="1" spc="15" dirty="0">
                <a:solidFill>
                  <a:srgbClr val="A0A0A1"/>
                </a:solidFill>
                <a:latin typeface="Arial"/>
                <a:cs typeface="Arial"/>
              </a:rPr>
              <a:t>smartphone</a:t>
            </a:r>
            <a:r>
              <a:rPr sz="1500" i="1" spc="160" dirty="0">
                <a:solidFill>
                  <a:srgbClr val="A0A0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0A0A1"/>
                </a:solidFill>
                <a:latin typeface="Arial"/>
                <a:cs typeface="Arial"/>
              </a:rPr>
              <a:t>design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7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z="3400" spc="15" dirty="0"/>
              <a:t>Screen</a:t>
            </a:r>
            <a:r>
              <a:rPr sz="3400" spc="160" dirty="0"/>
              <a:t> </a:t>
            </a:r>
            <a:r>
              <a:rPr sz="3400" dirty="0"/>
              <a:t>Sizes</a:t>
            </a:r>
            <a:r>
              <a:rPr sz="3400" spc="310" dirty="0"/>
              <a:t> </a:t>
            </a:r>
            <a:r>
              <a:rPr sz="3400" spc="45" dirty="0"/>
              <a:t>in</a:t>
            </a:r>
            <a:r>
              <a:rPr sz="3400" spc="-70" dirty="0"/>
              <a:t> </a:t>
            </a:r>
            <a:r>
              <a:rPr sz="3400" spc="20" dirty="0"/>
              <a:t>more</a:t>
            </a:r>
            <a:r>
              <a:rPr sz="3400" spc="85" dirty="0"/>
              <a:t> </a:t>
            </a:r>
            <a:r>
              <a:rPr sz="3400" dirty="0"/>
              <a:t>detail</a:t>
            </a:r>
            <a:endParaRPr sz="3400"/>
          </a:p>
          <a:p>
            <a:pPr marL="26034">
              <a:lnSpc>
                <a:spcPct val="100000"/>
              </a:lnSpc>
              <a:spcBef>
                <a:spcPts val="15"/>
              </a:spcBef>
            </a:pPr>
            <a:r>
              <a:rPr sz="1500" b="0" spc="15" dirty="0">
                <a:solidFill>
                  <a:srgbClr val="A1A1A1"/>
                </a:solidFill>
                <a:latin typeface="Arial"/>
                <a:cs typeface="Arial"/>
              </a:rPr>
              <a:t>As</a:t>
            </a:r>
            <a:r>
              <a:rPr sz="1500" b="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75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b="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designer</a:t>
            </a:r>
            <a:r>
              <a:rPr sz="1500" b="0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you</a:t>
            </a:r>
            <a:r>
              <a:rPr sz="1500" b="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create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5" dirty="0">
                <a:solidFill>
                  <a:srgbClr val="A1A1A1"/>
                </a:solidFill>
                <a:latin typeface="Arial"/>
                <a:cs typeface="Arial"/>
              </a:rPr>
              <a:t>visuals</a:t>
            </a:r>
            <a:r>
              <a:rPr sz="1500" b="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b="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5" dirty="0">
                <a:solidFill>
                  <a:srgbClr val="A1A1A1"/>
                </a:solidFill>
                <a:latin typeface="Arial"/>
                <a:cs typeface="Arial"/>
              </a:rPr>
              <a:t>c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lient,</a:t>
            </a:r>
            <a:r>
              <a:rPr sz="1500" b="0" spc="-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but</a:t>
            </a:r>
            <a:r>
              <a:rPr sz="1500" b="0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you</a:t>
            </a:r>
            <a:r>
              <a:rPr sz="1500" b="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cant</a:t>
            </a:r>
            <a:r>
              <a:rPr sz="1500" b="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show</a:t>
            </a:r>
            <a:r>
              <a:rPr sz="1500" b="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them</a:t>
            </a:r>
            <a:r>
              <a:rPr sz="1500" b="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every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screen</a:t>
            </a:r>
            <a:r>
              <a:rPr sz="1500" b="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s</a:t>
            </a:r>
            <a:r>
              <a:rPr sz="1500" b="0" spc="-2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ze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availab</a:t>
            </a:r>
            <a:r>
              <a:rPr sz="1500" b="0" spc="100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b="0" spc="50" dirty="0">
                <a:solidFill>
                  <a:srgbClr val="A1A1A1"/>
                </a:solidFill>
                <a:latin typeface="Arial"/>
                <a:cs typeface="Arial"/>
              </a:rPr>
              <a:t>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56" y="2334347"/>
            <a:ext cx="9022715" cy="26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interface</a:t>
            </a:r>
            <a:r>
              <a:rPr sz="1500" spc="114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needs</a:t>
            </a:r>
            <a:r>
              <a:rPr sz="1500" spc="-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work</a:t>
            </a:r>
            <a:r>
              <a:rPr sz="1500" spc="10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across</a:t>
            </a:r>
            <a:r>
              <a:rPr sz="1500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Desktop,</a:t>
            </a:r>
            <a:r>
              <a:rPr sz="1500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Tablet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Smartphone.</a:t>
            </a:r>
            <a:r>
              <a:rPr sz="1500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However</a:t>
            </a:r>
            <a:r>
              <a:rPr sz="1500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there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many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 sizes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each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dev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ce,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so</a:t>
            </a:r>
            <a:r>
              <a:rPr sz="1500" spc="-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wh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ch</a:t>
            </a:r>
            <a:r>
              <a:rPr sz="150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do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you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choose?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29259" indent="13970">
              <a:lnSpc>
                <a:spcPct val="105300"/>
              </a:lnSpc>
            </a:pP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now</a:t>
            </a:r>
            <a:r>
              <a:rPr sz="150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design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for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common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desktop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design,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small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smartphone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client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visuals.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-1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Use</a:t>
            </a:r>
            <a:r>
              <a:rPr sz="1500" spc="-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following</a:t>
            </a:r>
            <a:r>
              <a:rPr sz="1500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as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guide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until</a:t>
            </a:r>
            <a:r>
              <a:rPr sz="1500" spc="-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you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become</a:t>
            </a:r>
            <a:r>
              <a:rPr sz="150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more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experienced: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7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500" b="1" spc="25" dirty="0">
                <a:solidFill>
                  <a:srgbClr val="A1A1A1"/>
                </a:solidFill>
                <a:latin typeface="Arial"/>
                <a:cs typeface="Arial"/>
              </a:rPr>
              <a:t>Desktop</a:t>
            </a:r>
            <a:r>
              <a:rPr sz="1500" b="1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(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Web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most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common)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: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-1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1366px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in</a:t>
            </a:r>
            <a:r>
              <a:rPr sz="1500" spc="-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width</a:t>
            </a:r>
            <a:r>
              <a:rPr sz="1500" spc="1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by</a:t>
            </a:r>
            <a:r>
              <a:rPr sz="1500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768px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height,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RGB,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72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ppi</a:t>
            </a:r>
            <a:endParaRPr sz="15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sz="1500" b="1" spc="20" dirty="0">
                <a:solidFill>
                  <a:srgbClr val="A1A1A1"/>
                </a:solidFill>
                <a:latin typeface="Arial"/>
                <a:cs typeface="Arial"/>
              </a:rPr>
              <a:t>Mobile</a:t>
            </a:r>
            <a:r>
              <a:rPr sz="1500" b="1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(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Sma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spc="-1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width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)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:</a:t>
            </a:r>
            <a:r>
              <a:rPr sz="1500" spc="2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320</a:t>
            </a:r>
            <a:r>
              <a:rPr sz="1500" spc="-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or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360 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px</a:t>
            </a:r>
            <a:r>
              <a:rPr sz="1500" spc="-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width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x</a:t>
            </a:r>
            <a:r>
              <a:rPr sz="1500" spc="204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A1A1A1"/>
                </a:solidFill>
                <a:latin typeface="Arial"/>
                <a:cs typeface="Arial"/>
              </a:rPr>
              <a:t>1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024px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height,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RGB,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72</a:t>
            </a:r>
            <a:r>
              <a:rPr sz="1500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ppi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600">
              <a:latin typeface="Times New Roman"/>
              <a:cs typeface="Times New Roman"/>
            </a:endParaRPr>
          </a:p>
          <a:p>
            <a:pPr marL="19050" marR="184150" indent="-3810">
              <a:lnSpc>
                <a:spcPct val="105300"/>
              </a:lnSpc>
            </a:pP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When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coding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des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gn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you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will</a:t>
            </a:r>
            <a:r>
              <a:rPr sz="1500" spc="1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learn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how</a:t>
            </a:r>
            <a:r>
              <a:rPr sz="1500" spc="-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set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breakpo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nts</a:t>
            </a:r>
            <a:r>
              <a:rPr sz="1500" spc="-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adjust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design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respond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screen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size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change.</a:t>
            </a:r>
            <a:r>
              <a:rPr sz="1500" spc="1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But</a:t>
            </a:r>
            <a:r>
              <a:rPr sz="1500" spc="-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only</a:t>
            </a:r>
            <a:r>
              <a:rPr sz="150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114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basic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visual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designs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are</a:t>
            </a:r>
            <a:r>
              <a:rPr sz="1500" spc="7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required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show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your</a:t>
            </a:r>
            <a:r>
              <a:rPr sz="1500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client.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7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/>
              <a:t>Outline</a:t>
            </a:r>
            <a:r>
              <a:rPr sz="3400" spc="125" dirty="0"/>
              <a:t> </a:t>
            </a:r>
            <a:r>
              <a:rPr sz="3400" dirty="0"/>
              <a:t>the</a:t>
            </a:r>
            <a:r>
              <a:rPr sz="3400" spc="114" dirty="0"/>
              <a:t> </a:t>
            </a:r>
            <a:r>
              <a:rPr sz="3400" dirty="0"/>
              <a:t>website</a:t>
            </a:r>
            <a:r>
              <a:rPr sz="3400" spc="370" dirty="0"/>
              <a:t> </a:t>
            </a:r>
            <a:r>
              <a:rPr sz="3400" dirty="0"/>
              <a:t>architecture</a:t>
            </a:r>
            <a:endParaRPr sz="3400"/>
          </a:p>
          <a:p>
            <a:pPr marL="46990" marR="5080" indent="-10795">
              <a:lnSpc>
                <a:spcPts val="1900"/>
              </a:lnSpc>
            </a:pP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This</a:t>
            </a:r>
            <a:r>
              <a:rPr sz="1500" b="0" spc="9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involves</a:t>
            </a:r>
            <a:r>
              <a:rPr sz="1500" b="0" spc="1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planning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b="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5" dirty="0">
                <a:solidFill>
                  <a:srgbClr val="A1A1A1"/>
                </a:solidFill>
                <a:latin typeface="Arial"/>
                <a:cs typeface="Arial"/>
              </a:rPr>
              <a:t>site.</a:t>
            </a:r>
            <a:r>
              <a:rPr sz="1500" b="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5" dirty="0">
                <a:solidFill>
                  <a:srgbClr val="A1A1A1"/>
                </a:solidFill>
                <a:latin typeface="Arial"/>
                <a:cs typeface="Arial"/>
              </a:rPr>
              <a:t>It</a:t>
            </a:r>
            <a:r>
              <a:rPr sz="1500" b="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is</a:t>
            </a:r>
            <a:r>
              <a:rPr sz="1500" b="0" spc="-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b="0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framework</a:t>
            </a:r>
            <a:r>
              <a:rPr sz="1500" b="0" spc="10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of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a</a:t>
            </a:r>
            <a:r>
              <a:rPr sz="1500" b="0" spc="-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web</a:t>
            </a:r>
            <a:r>
              <a:rPr sz="1500" b="0" spc="1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site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 each</a:t>
            </a:r>
            <a:r>
              <a:rPr sz="1500" b="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b="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its</a:t>
            </a:r>
            <a:r>
              <a:rPr sz="1500" b="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pages.</a:t>
            </a:r>
            <a:r>
              <a:rPr sz="1500" b="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-9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t</a:t>
            </a:r>
            <a:r>
              <a:rPr sz="1500" b="0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discusses</a:t>
            </a:r>
            <a:r>
              <a:rPr sz="1500" b="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b="0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re</a:t>
            </a:r>
            <a:r>
              <a:rPr sz="1500" b="0" spc="-35" dirty="0">
                <a:solidFill>
                  <a:srgbClr val="A1A1A1"/>
                </a:solidFill>
                <a:latin typeface="Arial"/>
                <a:cs typeface="Arial"/>
              </a:rPr>
              <a:t>l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ationship</a:t>
            </a:r>
            <a:r>
              <a:rPr sz="1500" b="0" spc="1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0" dirty="0">
                <a:solidFill>
                  <a:srgbClr val="A1A1A1"/>
                </a:solidFill>
                <a:latin typeface="Arial"/>
                <a:cs typeface="Arial"/>
              </a:rPr>
              <a:t>between</a:t>
            </a:r>
            <a:r>
              <a:rPr sz="1500" b="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each</a:t>
            </a:r>
            <a:r>
              <a:rPr sz="1500" b="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b="0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b="0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b="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site 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b="0" spc="40" dirty="0">
                <a:solidFill>
                  <a:srgbClr val="A1A1A1"/>
                </a:solidFill>
                <a:latin typeface="Arial"/>
                <a:cs typeface="Arial"/>
              </a:rPr>
              <a:t> one</a:t>
            </a:r>
            <a:r>
              <a:rPr sz="1500" b="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0" spc="10" dirty="0">
                <a:solidFill>
                  <a:srgbClr val="A1A1A1"/>
                </a:solidFill>
                <a:latin typeface="Arial"/>
                <a:cs typeface="Arial"/>
              </a:rPr>
              <a:t>another.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304" y="2571579"/>
            <a:ext cx="8648065" cy="2195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5080" indent="3175">
              <a:lnSpc>
                <a:spcPct val="105300"/>
              </a:lnSpc>
            </a:pPr>
            <a:r>
              <a:rPr sz="1500" spc="-12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t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is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important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determ</a:t>
            </a:r>
            <a:r>
              <a:rPr sz="1500" spc="110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ne</a:t>
            </a:r>
            <a:r>
              <a:rPr sz="1500" spc="-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amount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spc="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pages</a:t>
            </a:r>
            <a:r>
              <a:rPr sz="1500" spc="-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web</a:t>
            </a:r>
            <a:r>
              <a:rPr sz="1500" spc="1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s</a:t>
            </a:r>
            <a:r>
              <a:rPr sz="1500" spc="-45" dirty="0">
                <a:solidFill>
                  <a:srgbClr val="A1A1A1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te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content</a:t>
            </a:r>
            <a:r>
              <a:rPr sz="1500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spc="9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each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those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pages.</a:t>
            </a:r>
            <a:r>
              <a:rPr sz="15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Navigation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positioning</a:t>
            </a:r>
            <a:r>
              <a:rPr sz="1500" spc="1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A1A1A1"/>
                </a:solidFill>
                <a:latin typeface="Arial"/>
                <a:cs typeface="Arial"/>
              </a:rPr>
              <a:t>may</a:t>
            </a:r>
            <a:r>
              <a:rPr sz="1500" spc="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A1A1A1"/>
                </a:solidFill>
                <a:latin typeface="Arial"/>
                <a:cs typeface="Arial"/>
              </a:rPr>
              <a:t>also</a:t>
            </a:r>
            <a:r>
              <a:rPr sz="1500" spc="1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A1A1A1"/>
                </a:solidFill>
                <a:latin typeface="Arial"/>
                <a:cs typeface="Arial"/>
              </a:rPr>
              <a:t>be</a:t>
            </a:r>
            <a:r>
              <a:rPr sz="1500" spc="-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considered</a:t>
            </a:r>
            <a:r>
              <a:rPr sz="1500" spc="1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A1A1A1"/>
                </a:solidFill>
                <a:latin typeface="Arial"/>
                <a:cs typeface="Arial"/>
              </a:rPr>
              <a:t>at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A1A1A1"/>
                </a:solidFill>
                <a:latin typeface="Arial"/>
                <a:cs typeface="Arial"/>
              </a:rPr>
              <a:t>thi</a:t>
            </a:r>
            <a:r>
              <a:rPr sz="1500" spc="30" dirty="0">
                <a:solidFill>
                  <a:srgbClr val="A1A1A1"/>
                </a:solidFill>
                <a:latin typeface="Arial"/>
                <a:cs typeface="Arial"/>
              </a:rPr>
              <a:t>s</a:t>
            </a:r>
            <a:r>
              <a:rPr sz="1500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A1A1A1"/>
                </a:solidFill>
                <a:latin typeface="Arial"/>
                <a:cs typeface="Arial"/>
              </a:rPr>
              <a:t>stage.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Example</a:t>
            </a:r>
            <a:endParaRPr sz="1500" dirty="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-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four</a:t>
            </a:r>
            <a:r>
              <a:rPr sz="1500" i="1" spc="-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i="1" spc="18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website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for 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my</a:t>
            </a:r>
            <a:r>
              <a:rPr sz="1500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client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has</a:t>
            </a:r>
            <a:r>
              <a:rPr sz="1500" i="1" spc="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simple</a:t>
            </a:r>
            <a:r>
              <a:rPr sz="1500" i="1" spc="1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website</a:t>
            </a:r>
            <a:r>
              <a:rPr sz="1500" i="1" spc="6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architecture</a:t>
            </a:r>
            <a:r>
              <a:rPr sz="1500" i="1" spc="1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includes:</a:t>
            </a:r>
            <a:endParaRPr sz="1500" dirty="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95"/>
              </a:spcBef>
              <a:buClr>
                <a:srgbClr val="A1A1A1"/>
              </a:buClr>
              <a:buFont typeface="Arial"/>
              <a:buChar char="•"/>
              <a:tabLst>
                <a:tab pos="142240" algn="l"/>
              </a:tabLst>
            </a:pPr>
            <a:r>
              <a:rPr sz="1500" b="1" i="1" spc="40" dirty="0">
                <a:solidFill>
                  <a:srgbClr val="A1A1A1"/>
                </a:solidFill>
                <a:latin typeface="Arial"/>
                <a:cs typeface="Arial"/>
              </a:rPr>
              <a:t>Home</a:t>
            </a:r>
            <a:r>
              <a:rPr sz="1500" b="1" i="1" spc="-1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1" i="1" spc="40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b="1" i="1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to</a:t>
            </a:r>
            <a:r>
              <a:rPr sz="1500" i="1" spc="-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give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5" dirty="0">
                <a:solidFill>
                  <a:srgbClr val="A1A1A1"/>
                </a:solidFill>
                <a:latin typeface="Arial"/>
                <a:cs typeface="Arial"/>
              </a:rPr>
              <a:t>an</a:t>
            </a:r>
            <a:r>
              <a:rPr sz="1500" i="1" spc="6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overview</a:t>
            </a:r>
            <a:r>
              <a:rPr sz="1500" i="1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40" dirty="0">
                <a:solidFill>
                  <a:srgbClr val="A1A1A1"/>
                </a:solidFill>
                <a:latin typeface="Arial"/>
                <a:cs typeface="Arial"/>
              </a:rPr>
              <a:t>of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the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site</a:t>
            </a:r>
            <a:endParaRPr sz="1500" dirty="0">
              <a:latin typeface="Arial"/>
              <a:cs typeface="Arial"/>
            </a:endParaRPr>
          </a:p>
          <a:p>
            <a:pPr marL="134620" indent="-121920">
              <a:lnSpc>
                <a:spcPct val="100000"/>
              </a:lnSpc>
              <a:spcBef>
                <a:spcPts val="120"/>
              </a:spcBef>
              <a:buClr>
                <a:srgbClr val="A1A1A1"/>
              </a:buClr>
              <a:buFont typeface="Arial"/>
              <a:buChar char="•"/>
              <a:tabLst>
                <a:tab pos="135255" algn="l"/>
              </a:tabLst>
            </a:pPr>
            <a:r>
              <a:rPr sz="1500" b="1" i="1" spc="15" dirty="0">
                <a:solidFill>
                  <a:srgbClr val="A1A1A1"/>
                </a:solidFill>
                <a:latin typeface="Arial"/>
                <a:cs typeface="Arial"/>
              </a:rPr>
              <a:t>About</a:t>
            </a:r>
            <a:r>
              <a:rPr sz="1500" b="1" i="1" spc="1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1" i="1" spc="25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b="1" i="1" spc="14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lang="en-US" sz="1500" i="1" spc="10" dirty="0">
                <a:solidFill>
                  <a:srgbClr val="A1A1A1"/>
                </a:solidFill>
                <a:latin typeface="Arial"/>
                <a:cs typeface="Arial"/>
              </a:rPr>
              <a:t>to give information about the company</a:t>
            </a:r>
            <a:endParaRPr sz="1500" dirty="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40"/>
              </a:spcBef>
              <a:buClr>
                <a:srgbClr val="A1A1A1"/>
              </a:buClr>
              <a:buFont typeface="Arial"/>
              <a:buChar char="•"/>
              <a:tabLst>
                <a:tab pos="142240" algn="l"/>
              </a:tabLst>
            </a:pPr>
            <a:r>
              <a:rPr lang="en-US" sz="1500" b="1" i="1" spc="10" dirty="0">
                <a:solidFill>
                  <a:srgbClr val="A1A1A1"/>
                </a:solidFill>
                <a:latin typeface="Arial"/>
                <a:cs typeface="Arial"/>
              </a:rPr>
              <a:t>Pricing</a:t>
            </a:r>
            <a:r>
              <a:rPr sz="1500" b="1" i="1" spc="20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1" i="1" spc="25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b="1" i="1" spc="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with</a:t>
            </a:r>
            <a:r>
              <a:rPr sz="1500" i="1" spc="-8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A1A1A1"/>
                </a:solidFill>
                <a:latin typeface="Arial"/>
                <a:cs typeface="Arial"/>
              </a:rPr>
              <a:t>photos</a:t>
            </a:r>
            <a:r>
              <a:rPr sz="1500" i="1" spc="13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and</a:t>
            </a:r>
            <a:r>
              <a:rPr sz="1500" i="1" spc="5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descriptions</a:t>
            </a:r>
            <a:r>
              <a:rPr sz="1500" i="1" spc="13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for</a:t>
            </a:r>
            <a:r>
              <a:rPr sz="1500" i="1" spc="5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A1A1A1"/>
                </a:solidFill>
                <a:latin typeface="Arial"/>
                <a:cs typeface="Arial"/>
              </a:rPr>
              <a:t>each</a:t>
            </a:r>
            <a:r>
              <a:rPr sz="1500" i="1" spc="2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lang="en-US" sz="1500" i="1" spc="15" dirty="0">
                <a:solidFill>
                  <a:srgbClr val="A1A1A1"/>
                </a:solidFill>
                <a:latin typeface="Arial"/>
                <a:cs typeface="Arial"/>
              </a:rPr>
              <a:t>service</a:t>
            </a:r>
            <a:endParaRPr sz="1500" dirty="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150"/>
              </a:spcBef>
              <a:buClr>
                <a:srgbClr val="A1A1A1"/>
              </a:buClr>
              <a:buFont typeface="Arial"/>
              <a:buChar char="•"/>
              <a:tabLst>
                <a:tab pos="152400" algn="l"/>
              </a:tabLst>
            </a:pPr>
            <a:r>
              <a:rPr sz="1500" b="1" i="1" spc="15" dirty="0">
                <a:solidFill>
                  <a:srgbClr val="A1A1A1"/>
                </a:solidFill>
                <a:latin typeface="Arial"/>
                <a:cs typeface="Arial"/>
              </a:rPr>
              <a:t>Contact</a:t>
            </a:r>
            <a:r>
              <a:rPr sz="1500" b="1" i="1" spc="4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b="1" i="1" spc="35" dirty="0">
                <a:solidFill>
                  <a:srgbClr val="A1A1A1"/>
                </a:solidFill>
                <a:latin typeface="Arial"/>
                <a:cs typeface="Arial"/>
              </a:rPr>
              <a:t>Page</a:t>
            </a:r>
            <a:r>
              <a:rPr sz="1500" b="1" i="1" spc="10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25" dirty="0">
                <a:solidFill>
                  <a:srgbClr val="A1A1A1"/>
                </a:solidFill>
                <a:latin typeface="Arial"/>
                <a:cs typeface="Arial"/>
              </a:rPr>
              <a:t>with</a:t>
            </a:r>
            <a:r>
              <a:rPr sz="1500" i="1" spc="-5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contact</a:t>
            </a:r>
            <a:r>
              <a:rPr sz="1500" i="1" spc="70" dirty="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A1A1A1"/>
                </a:solidFill>
                <a:latin typeface="Arial"/>
                <a:cs typeface="Arial"/>
              </a:rPr>
              <a:t>information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803" y="5486400"/>
            <a:ext cx="9499987" cy="97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2568" y="3541051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561684"/>
                </a:moveTo>
                <a:lnTo>
                  <a:pt x="0" y="0"/>
                </a:lnTo>
              </a:path>
            </a:pathLst>
          </a:custGeom>
          <a:ln w="13958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609" y="3520119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3846" y="0"/>
                </a:lnTo>
              </a:path>
            </a:pathLst>
          </a:custGeom>
          <a:ln w="3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588" y="4095758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5">
                <a:moveTo>
                  <a:pt x="0" y="0"/>
                </a:moveTo>
                <a:lnTo>
                  <a:pt x="1060825" y="0"/>
                </a:lnTo>
              </a:path>
            </a:pathLst>
          </a:custGeom>
          <a:ln w="13958">
            <a:solidFill>
              <a:srgbClr val="9C9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435" y="3541051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561684"/>
                </a:moveTo>
                <a:lnTo>
                  <a:pt x="0" y="0"/>
                </a:lnTo>
              </a:path>
            </a:pathLst>
          </a:custGeom>
          <a:ln w="13958">
            <a:solidFill>
              <a:srgbClr val="A09C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860" y="4352178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345" y="0"/>
                </a:lnTo>
              </a:path>
            </a:pathLst>
          </a:custGeom>
          <a:ln w="17447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6943" y="43521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625" y="0"/>
                </a:lnTo>
              </a:path>
            </a:pathLst>
          </a:custGeom>
          <a:ln w="17447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796" y="4352178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5">
                <a:moveTo>
                  <a:pt x="0" y="0"/>
                </a:moveTo>
                <a:lnTo>
                  <a:pt x="1224834" y="0"/>
                </a:lnTo>
              </a:path>
            </a:pathLst>
          </a:custGeom>
          <a:ln w="17447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0860" y="4892930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>
                <a:moveTo>
                  <a:pt x="0" y="0"/>
                </a:moveTo>
                <a:lnTo>
                  <a:pt x="1228324" y="0"/>
                </a:lnTo>
              </a:path>
            </a:pathLst>
          </a:custGeom>
          <a:ln w="10468">
            <a:solidFill>
              <a:srgbClr val="9C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2606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3958">
            <a:solidFill>
              <a:srgbClr val="93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2205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3958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3922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3958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6943" y="489293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605" y="0"/>
                </a:lnTo>
              </a:path>
            </a:pathLst>
          </a:custGeom>
          <a:ln w="10468">
            <a:solidFill>
              <a:srgbClr val="9C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1569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3958">
            <a:solidFill>
              <a:srgbClr val="979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8520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7447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9796" y="4892930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5">
                <a:moveTo>
                  <a:pt x="0" y="0"/>
                </a:moveTo>
                <a:lnTo>
                  <a:pt x="1224834" y="0"/>
                </a:lnTo>
              </a:path>
            </a:pathLst>
          </a:custGeom>
          <a:ln w="10468">
            <a:solidFill>
              <a:srgbClr val="A0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651" y="4343456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706"/>
                </a:moveTo>
                <a:lnTo>
                  <a:pt x="0" y="0"/>
                </a:lnTo>
              </a:path>
            </a:pathLst>
          </a:custGeom>
          <a:ln w="13958">
            <a:solidFill>
              <a:srgbClr val="979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3985"/>
              </a:lnSpc>
            </a:pPr>
            <a:r>
              <a:rPr spc="15" dirty="0"/>
              <a:t>Flow</a:t>
            </a:r>
            <a:r>
              <a:rPr spc="90" dirty="0"/>
              <a:t> </a:t>
            </a:r>
            <a:r>
              <a:rPr spc="35" dirty="0"/>
              <a:t>Chart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3856" y="1865603"/>
            <a:ext cx="905700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5300"/>
              </a:lnSpc>
            </a:pP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1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may</a:t>
            </a:r>
            <a:r>
              <a:rPr sz="1500" spc="-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want</a:t>
            </a:r>
            <a:r>
              <a:rPr sz="1500" spc="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to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create</a:t>
            </a:r>
            <a:r>
              <a:rPr sz="1500" spc="8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a</a:t>
            </a:r>
            <a:r>
              <a:rPr sz="1500" spc="-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flow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chart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assist</a:t>
            </a:r>
            <a:r>
              <a:rPr sz="1500" spc="-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to</a:t>
            </a:r>
            <a:r>
              <a:rPr sz="1500" spc="6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clar</a:t>
            </a:r>
            <a:r>
              <a:rPr sz="1500" spc="-5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fy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your</a:t>
            </a:r>
            <a:r>
              <a:rPr sz="1500" spc="3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website</a:t>
            </a:r>
            <a:r>
              <a:rPr sz="1500" spc="1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architecture.</a:t>
            </a:r>
            <a:r>
              <a:rPr sz="1500" spc="18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Should</a:t>
            </a:r>
            <a:r>
              <a:rPr sz="1500" spc="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you</a:t>
            </a:r>
            <a:r>
              <a:rPr sz="1500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have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a</a:t>
            </a:r>
            <a:r>
              <a:rPr sz="1500" spc="-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website</a:t>
            </a:r>
            <a:r>
              <a:rPr sz="1500" spc="6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with</a:t>
            </a:r>
            <a:r>
              <a:rPr sz="1500" spc="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9E9EA0"/>
                </a:solidFill>
                <a:latin typeface="Arial"/>
                <a:cs typeface="Arial"/>
              </a:rPr>
              <a:t>a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one</a:t>
            </a:r>
            <a:r>
              <a:rPr sz="1500" spc="8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9E9EA0"/>
                </a:solidFill>
                <a:latin typeface="Arial"/>
                <a:cs typeface="Arial"/>
              </a:rPr>
              <a:t>page</a:t>
            </a:r>
            <a:r>
              <a:rPr sz="1500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design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principle</a:t>
            </a:r>
            <a:r>
              <a:rPr sz="1500" spc="15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9E9EA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still</a:t>
            </a:r>
            <a:r>
              <a:rPr sz="1500" spc="-2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9E9EA0"/>
                </a:solidFill>
                <a:latin typeface="Arial"/>
                <a:cs typeface="Arial"/>
              </a:rPr>
              <a:t>the</a:t>
            </a:r>
            <a:r>
              <a:rPr sz="1500" spc="8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9E9EA0"/>
                </a:solidFill>
                <a:latin typeface="Arial"/>
                <a:cs typeface="Arial"/>
              </a:rPr>
              <a:t>same.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7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1500" i="1" spc="15" dirty="0">
                <a:solidFill>
                  <a:srgbClr val="9E9EA0"/>
                </a:solidFill>
                <a:latin typeface="Arial"/>
                <a:cs typeface="Arial"/>
              </a:rPr>
              <a:t>Example</a:t>
            </a:r>
            <a:r>
              <a:rPr sz="1500" i="1" spc="14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9E9EA0"/>
                </a:solidFill>
                <a:latin typeface="Arial"/>
                <a:cs typeface="Arial"/>
              </a:rPr>
              <a:t>of</a:t>
            </a:r>
            <a:r>
              <a:rPr sz="1500" i="1" spc="-1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i="1" spc="35" dirty="0">
                <a:solidFill>
                  <a:srgbClr val="9E9EA0"/>
                </a:solidFill>
                <a:latin typeface="Arial"/>
                <a:cs typeface="Arial"/>
              </a:rPr>
              <a:t>simple</a:t>
            </a:r>
            <a:r>
              <a:rPr sz="1500" i="1" spc="11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9E9EA0"/>
                </a:solidFill>
                <a:latin typeface="Arial"/>
                <a:cs typeface="Arial"/>
              </a:rPr>
              <a:t>4</a:t>
            </a:r>
            <a:r>
              <a:rPr sz="1500" i="1" spc="-10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i="1" spc="30" dirty="0">
                <a:solidFill>
                  <a:srgbClr val="9E9EA0"/>
                </a:solidFill>
                <a:latin typeface="Arial"/>
                <a:cs typeface="Arial"/>
              </a:rPr>
              <a:t>page</a:t>
            </a:r>
            <a:r>
              <a:rPr sz="1500" i="1" spc="204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9E9EA0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2568" y="3541051"/>
            <a:ext cx="104711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ct val="100000"/>
              </a:lnSpc>
            </a:pPr>
            <a:r>
              <a:rPr sz="1850" b="1" spc="80" dirty="0">
                <a:solidFill>
                  <a:srgbClr val="9E75B1"/>
                </a:solidFill>
                <a:latin typeface="Times New Roman"/>
                <a:cs typeface="Times New Roman"/>
              </a:rPr>
              <a:t>Home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1854" y="4060871"/>
            <a:ext cx="309608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7740" algn="l"/>
                <a:tab pos="2499995" algn="l"/>
              </a:tabLst>
            </a:pPr>
            <a:r>
              <a:rPr sz="1050" u="heavy" spc="-5" dirty="0">
                <a:solidFill>
                  <a:srgbClr val="9E9EA0"/>
                </a:solidFill>
                <a:latin typeface="Arial"/>
                <a:cs typeface="Arial"/>
              </a:rPr>
              <a:t> 	</a:t>
            </a:r>
            <a:r>
              <a:rPr sz="1050" u="heavy" spc="100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1050" u="heavy" spc="-5" dirty="0">
                <a:solidFill>
                  <a:srgbClr val="9E9EA0"/>
                </a:solidFill>
                <a:latin typeface="Arial"/>
                <a:cs typeface="Arial"/>
              </a:rPr>
              <a:t> 	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1854" y="4224182"/>
            <a:ext cx="76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4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2832" y="4224182"/>
            <a:ext cx="15906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6540" algn="l"/>
              </a:tabLst>
            </a:pPr>
            <a:r>
              <a:rPr sz="900" spc="14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9E9EA0"/>
                </a:solidFill>
                <a:latin typeface="Arial"/>
                <a:cs typeface="Arial"/>
              </a:rPr>
              <a:t> 	</a:t>
            </a:r>
            <a:r>
              <a:rPr sz="900" spc="14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8940" y="4511502"/>
            <a:ext cx="69596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65" dirty="0">
                <a:solidFill>
                  <a:srgbClr val="9E75B1"/>
                </a:solidFill>
                <a:latin typeface="Times New Roman"/>
                <a:cs typeface="Times New Roman"/>
              </a:rPr>
              <a:t>About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6090" y="4505645"/>
            <a:ext cx="184023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lang="en-US" sz="1850" b="1" spc="40" dirty="0">
                <a:solidFill>
                  <a:srgbClr val="9E75B1"/>
                </a:solidFill>
                <a:latin typeface="Times New Roman"/>
                <a:cs typeface="Times New Roman"/>
              </a:rPr>
              <a:t>Pricing</a:t>
            </a:r>
            <a:endParaRPr sz="1725" baseline="38647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1574" y="4511502"/>
            <a:ext cx="89281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70" dirty="0">
                <a:solidFill>
                  <a:srgbClr val="9E75B1"/>
                </a:solidFill>
                <a:latin typeface="Times New Roman"/>
                <a:cs typeface="Times New Roman"/>
              </a:rPr>
              <a:t>Contact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764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Introduction</vt:lpstr>
      <vt:lpstr>Target Audience</vt:lpstr>
      <vt:lpstr>Client Expectations</vt:lpstr>
      <vt:lpstr>Technical Parameters</vt:lpstr>
      <vt:lpstr>Screen Sizes in more detail As a designer you create visuals for your client, but you cant show them every screen size available.</vt:lpstr>
      <vt:lpstr>Outline the website architecture This involves planning the site. It is a framework of a web site and each of its pages. It discusses the relationship between each page of the site to one another.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Luke Pham</cp:lastModifiedBy>
  <cp:revision>1</cp:revision>
  <dcterms:created xsi:type="dcterms:W3CDTF">2024-12-06T10:31:50Z</dcterms:created>
  <dcterms:modified xsi:type="dcterms:W3CDTF">2024-12-05T23:38:47Z</dcterms:modified>
</cp:coreProperties>
</file>