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29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FB1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FB1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FB1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926" y="1383874"/>
            <a:ext cx="9091547" cy="68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4FB1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363" y="1861649"/>
            <a:ext cx="9058673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641" y="5495974"/>
            <a:ext cx="9503058" cy="957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4045"/>
              </a:lnSpc>
            </a:pPr>
            <a:r>
              <a:rPr sz="3400" spc="160" dirty="0">
                <a:solidFill>
                  <a:srgbClr val="50B1CF"/>
                </a:solidFill>
              </a:rPr>
              <a:t>T</a:t>
            </a:r>
            <a:r>
              <a:rPr sz="3400" spc="55" dirty="0">
                <a:solidFill>
                  <a:srgbClr val="50B1CF"/>
                </a:solidFill>
              </a:rPr>
              <a:t>he</a:t>
            </a:r>
            <a:r>
              <a:rPr sz="3400" spc="15" dirty="0">
                <a:solidFill>
                  <a:srgbClr val="50B1CF"/>
                </a:solidFill>
              </a:rPr>
              <a:t> </a:t>
            </a:r>
            <a:r>
              <a:rPr sz="3400" spc="65" dirty="0">
                <a:solidFill>
                  <a:srgbClr val="50B1CF"/>
                </a:solidFill>
              </a:rPr>
              <a:t>De</a:t>
            </a:r>
            <a:r>
              <a:rPr sz="3400" spc="75" dirty="0">
                <a:solidFill>
                  <a:srgbClr val="50B1CF"/>
                </a:solidFill>
              </a:rPr>
              <a:t>s</a:t>
            </a:r>
            <a:r>
              <a:rPr sz="3400" spc="-50" dirty="0">
                <a:solidFill>
                  <a:srgbClr val="50B1CF"/>
                </a:solidFill>
              </a:rPr>
              <a:t>i</a:t>
            </a:r>
            <a:r>
              <a:rPr sz="3400" spc="50" dirty="0">
                <a:solidFill>
                  <a:srgbClr val="50B1CF"/>
                </a:solidFill>
              </a:rPr>
              <a:t>g</a:t>
            </a:r>
            <a:r>
              <a:rPr sz="3400" spc="145" dirty="0">
                <a:solidFill>
                  <a:srgbClr val="50B1CF"/>
                </a:solidFill>
              </a:rPr>
              <a:t>n</a:t>
            </a:r>
            <a:r>
              <a:rPr sz="3400" spc="-20" dirty="0">
                <a:solidFill>
                  <a:srgbClr val="50B1CF"/>
                </a:solidFill>
              </a:rPr>
              <a:t> </a:t>
            </a:r>
            <a:r>
              <a:rPr sz="3400" spc="15" dirty="0">
                <a:solidFill>
                  <a:srgbClr val="50B1CF"/>
                </a:solidFill>
              </a:rPr>
              <a:t>Process</a:t>
            </a:r>
            <a:endParaRPr sz="3400" dirty="0"/>
          </a:p>
        </p:txBody>
      </p:sp>
      <p:sp>
        <p:nvSpPr>
          <p:cNvPr id="4" name="object 4"/>
          <p:cNvSpPr txBox="1"/>
          <p:nvPr/>
        </p:nvSpPr>
        <p:spPr>
          <a:xfrm>
            <a:off x="753065" y="1831346"/>
            <a:ext cx="9086215" cy="1954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>
              <a:lnSpc>
                <a:spcPct val="104700"/>
              </a:lnSpc>
            </a:pP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After</a:t>
            </a:r>
            <a:r>
              <a:rPr sz="1500" spc="1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c</a:t>
            </a:r>
            <a:r>
              <a:rPr sz="1500" spc="-20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50" dirty="0">
                <a:solidFill>
                  <a:srgbClr val="A0A0A0"/>
                </a:solidFill>
                <a:latin typeface="Arial"/>
                <a:cs typeface="Arial"/>
              </a:rPr>
              <a:t>ar</a:t>
            </a:r>
            <a:r>
              <a:rPr sz="1500" spc="-4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fying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your</a:t>
            </a:r>
            <a:r>
              <a:rPr sz="1500" spc="6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A0A0A0"/>
                </a:solidFill>
                <a:latin typeface="Arial"/>
                <a:cs typeface="Arial"/>
              </a:rPr>
              <a:t>c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ient</a:t>
            </a:r>
            <a:r>
              <a:rPr sz="1500" spc="-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brief</a:t>
            </a:r>
            <a:r>
              <a:rPr sz="1500" spc="-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you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are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 ready</a:t>
            </a:r>
            <a:r>
              <a:rPr sz="1500" spc="-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commence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des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A0A0A0"/>
                </a:solidFill>
                <a:latin typeface="Arial"/>
                <a:cs typeface="Arial"/>
              </a:rPr>
              <a:t>gn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ng.</a:t>
            </a:r>
            <a:r>
              <a:rPr sz="1500" spc="-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Th</a:t>
            </a: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s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process</a:t>
            </a:r>
            <a:r>
              <a:rPr sz="1500" spc="7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usual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ly</a:t>
            </a:r>
            <a:r>
              <a:rPr sz="1500" spc="-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consists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of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14" dirty="0">
                <a:solidFill>
                  <a:srgbClr val="A0A0A0"/>
                </a:solidFill>
                <a:latin typeface="Arial"/>
                <a:cs typeface="Arial"/>
              </a:rPr>
              <a:t>a</a:t>
            </a:r>
            <a:r>
              <a:rPr sz="1500" spc="-9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general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work</a:t>
            </a:r>
            <a:r>
              <a:rPr sz="1500" spc="5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flow</a:t>
            </a:r>
            <a:r>
              <a:rPr sz="1500" spc="13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involving: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1.Research</a:t>
            </a:r>
            <a:endParaRPr sz="1500" dirty="0">
              <a:latin typeface="Arial"/>
              <a:cs typeface="Arial"/>
            </a:endParaRPr>
          </a:p>
          <a:p>
            <a:pPr marL="12700" marR="3503929" indent="4445">
              <a:lnSpc>
                <a:spcPct val="105700"/>
              </a:lnSpc>
              <a:spcBef>
                <a:spcPts val="15"/>
              </a:spcBef>
            </a:pP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2.Concept</a:t>
            </a:r>
            <a:r>
              <a:rPr sz="1500" spc="15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A0A0A0"/>
                </a:solidFill>
                <a:latin typeface="Arial"/>
                <a:cs typeface="Arial"/>
              </a:rPr>
              <a:t>Deve</a:t>
            </a:r>
            <a:r>
              <a:rPr sz="1500" spc="-50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opment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-</a:t>
            </a:r>
            <a:r>
              <a:rPr sz="1500" spc="8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n</a:t>
            </a:r>
            <a:r>
              <a:rPr sz="1500" spc="-9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tial</a:t>
            </a:r>
            <a:r>
              <a:rPr sz="1500" spc="17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deas</a:t>
            </a:r>
            <a:r>
              <a:rPr sz="1500" spc="7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A0A0A0"/>
                </a:solidFill>
                <a:latin typeface="Arial"/>
                <a:cs typeface="Arial"/>
              </a:rPr>
              <a:t>and</a:t>
            </a:r>
            <a:r>
              <a:rPr sz="1500" spc="-5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further</a:t>
            </a:r>
            <a:r>
              <a:rPr sz="1500" spc="20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refining</a:t>
            </a: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3.D</a:t>
            </a:r>
            <a:r>
              <a:rPr sz="1500" spc="-40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gitalisation</a:t>
            </a:r>
            <a:r>
              <a:rPr sz="1500" spc="1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(Creating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the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A0A0A0"/>
                </a:solidFill>
                <a:latin typeface="Arial"/>
                <a:cs typeface="Arial"/>
              </a:rPr>
              <a:t>des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ign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n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lang="en-US" sz="1500" spc="20" dirty="0">
                <a:solidFill>
                  <a:srgbClr val="A0A0A0"/>
                </a:solidFill>
                <a:latin typeface="Arial"/>
                <a:cs typeface="Arial"/>
              </a:rPr>
              <a:t>Figma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)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endParaRPr lang="en-US" sz="1500" spc="15" dirty="0">
              <a:solidFill>
                <a:srgbClr val="A0A0A0"/>
              </a:solidFill>
              <a:latin typeface="Arial"/>
              <a:cs typeface="Arial"/>
            </a:endParaRPr>
          </a:p>
          <a:p>
            <a:pPr marL="12700" marR="3503929" indent="4445">
              <a:lnSpc>
                <a:spcPct val="105700"/>
              </a:lnSpc>
              <a:spcBef>
                <a:spcPts val="15"/>
              </a:spcBef>
            </a:pP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4.Feedback</a:t>
            </a:r>
            <a:r>
              <a:rPr sz="1500" spc="1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and</a:t>
            </a:r>
            <a:r>
              <a:rPr sz="1500" spc="10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80"/>
              </a:spcBef>
            </a:pP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5.Webs</a:t>
            </a:r>
            <a:r>
              <a:rPr sz="1500" spc="-10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te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Deve</a:t>
            </a:r>
            <a:r>
              <a:rPr sz="1500" spc="-25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opment</a:t>
            </a:r>
            <a:r>
              <a:rPr sz="1500" spc="18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(Coding)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4060"/>
              </a:lnSpc>
            </a:pPr>
            <a:r>
              <a:rPr sz="3400" dirty="0">
                <a:solidFill>
                  <a:srgbClr val="44B8D8"/>
                </a:solidFill>
              </a:rPr>
              <a:t>Research</a:t>
            </a:r>
            <a:endParaRPr sz="3400"/>
          </a:p>
          <a:p>
            <a:pPr marL="27305">
              <a:lnSpc>
                <a:spcPts val="1780"/>
              </a:lnSpc>
            </a:pPr>
            <a:r>
              <a:rPr sz="1500" b="0" spc="35" dirty="0">
                <a:solidFill>
                  <a:srgbClr val="9C9C9C"/>
                </a:solidFill>
                <a:latin typeface="Arial"/>
                <a:cs typeface="Arial"/>
              </a:rPr>
              <a:t>This</a:t>
            </a:r>
            <a:r>
              <a:rPr sz="1500" b="0" spc="1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9C9C9C"/>
                </a:solidFill>
                <a:latin typeface="Arial"/>
                <a:cs typeface="Arial"/>
              </a:rPr>
              <a:t>involves</a:t>
            </a:r>
            <a:r>
              <a:rPr sz="1500" b="0" spc="1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9C9C9C"/>
                </a:solidFill>
                <a:latin typeface="Arial"/>
                <a:cs typeface="Arial"/>
              </a:rPr>
              <a:t>looking</a:t>
            </a:r>
            <a:r>
              <a:rPr sz="1500" b="0" spc="1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9C9C9C"/>
                </a:solidFill>
                <a:latin typeface="Arial"/>
                <a:cs typeface="Arial"/>
              </a:rPr>
              <a:t>at</a:t>
            </a:r>
            <a:r>
              <a:rPr sz="1500" b="0" spc="-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9C9C9C"/>
                </a:solidFill>
                <a:latin typeface="Arial"/>
                <a:cs typeface="Arial"/>
              </a:rPr>
              <a:t>des</a:t>
            </a:r>
            <a:r>
              <a:rPr sz="1500" b="0" spc="1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b="0" spc="40" dirty="0">
                <a:solidFill>
                  <a:srgbClr val="9C9C9C"/>
                </a:solidFill>
                <a:latin typeface="Arial"/>
                <a:cs typeface="Arial"/>
              </a:rPr>
              <a:t>gns</a:t>
            </a:r>
            <a:r>
              <a:rPr sz="1500" b="0" spc="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55" dirty="0">
                <a:solidFill>
                  <a:srgbClr val="9C9C9C"/>
                </a:solidFill>
                <a:latin typeface="Arial"/>
                <a:cs typeface="Arial"/>
              </a:rPr>
              <a:t>wh</a:t>
            </a:r>
            <a:r>
              <a:rPr sz="1500" b="0" spc="7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b="0" spc="45" dirty="0">
                <a:solidFill>
                  <a:srgbClr val="9C9C9C"/>
                </a:solidFill>
                <a:latin typeface="Arial"/>
                <a:cs typeface="Arial"/>
              </a:rPr>
              <a:t>ch</a:t>
            </a:r>
            <a:r>
              <a:rPr sz="1500" b="0" spc="4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9C9C9C"/>
                </a:solidFill>
                <a:latin typeface="Arial"/>
                <a:cs typeface="Arial"/>
              </a:rPr>
              <a:t>insp</a:t>
            </a:r>
            <a:r>
              <a:rPr sz="1500" b="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b="0" spc="20" dirty="0">
                <a:solidFill>
                  <a:srgbClr val="9C9C9C"/>
                </a:solidFill>
                <a:latin typeface="Arial"/>
                <a:cs typeface="Arial"/>
              </a:rPr>
              <a:t>re</a:t>
            </a:r>
            <a:r>
              <a:rPr sz="1500" b="0" spc="-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9C9C9C"/>
                </a:solidFill>
                <a:latin typeface="Arial"/>
                <a:cs typeface="Arial"/>
              </a:rPr>
              <a:t>you </a:t>
            </a:r>
            <a:r>
              <a:rPr sz="1500" b="0" spc="25" dirty="0">
                <a:solidFill>
                  <a:srgbClr val="9C9C9C"/>
                </a:solidFill>
                <a:latin typeface="Arial"/>
                <a:cs typeface="Arial"/>
              </a:rPr>
              <a:t>or</a:t>
            </a:r>
            <a:r>
              <a:rPr sz="1500" b="0" spc="-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9C9C9C"/>
                </a:solidFill>
                <a:latin typeface="Arial"/>
                <a:cs typeface="Arial"/>
              </a:rPr>
              <a:t>give</a:t>
            </a:r>
            <a:r>
              <a:rPr sz="1500" b="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b="0" spc="1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b="0" spc="-4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b="0" spc="25" dirty="0">
                <a:solidFill>
                  <a:srgbClr val="9C9C9C"/>
                </a:solidFill>
                <a:latin typeface="Arial"/>
                <a:cs typeface="Arial"/>
              </a:rPr>
              <a:t>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620" y="2337084"/>
            <a:ext cx="8691880" cy="164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indent="-123189">
              <a:lnSpc>
                <a:spcPct val="100000"/>
              </a:lnSpc>
              <a:buClr>
                <a:srgbClr val="9C9C9C"/>
              </a:buClr>
              <a:buFont typeface="Arial"/>
              <a:buChar char="•"/>
              <a:tabLst>
                <a:tab pos="146050" algn="l"/>
              </a:tabLst>
            </a:pP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spc="114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can</a:t>
            </a:r>
            <a:r>
              <a:rPr sz="1500" spc="1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go</a:t>
            </a:r>
            <a:r>
              <a:rPr sz="1500" spc="-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online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-1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examine</a:t>
            </a:r>
            <a:r>
              <a:rPr sz="1500" spc="9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competitor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websites</a:t>
            </a:r>
            <a:endParaRPr sz="1500">
              <a:latin typeface="Arial"/>
              <a:cs typeface="Arial"/>
            </a:endParaRPr>
          </a:p>
          <a:p>
            <a:pPr marL="154940" indent="-132715">
              <a:lnSpc>
                <a:spcPct val="100000"/>
              </a:lnSpc>
              <a:spcBef>
                <a:spcPts val="75"/>
              </a:spcBef>
              <a:buClr>
                <a:srgbClr val="9C9C9C"/>
              </a:buClr>
              <a:buFont typeface="Arial"/>
              <a:buChar char="•"/>
              <a:tabLst>
                <a:tab pos="155575" algn="l"/>
              </a:tabLst>
            </a:pP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Look</a:t>
            </a:r>
            <a:r>
              <a:rPr sz="1500" spc="-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at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sim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lar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business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types</a:t>
            </a:r>
            <a:r>
              <a:rPr sz="1500" spc="9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1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note</a:t>
            </a:r>
            <a:r>
              <a:rPr sz="1500" spc="-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current</a:t>
            </a:r>
            <a:r>
              <a:rPr sz="1500" spc="5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trends</a:t>
            </a:r>
            <a:endParaRPr sz="1500">
              <a:latin typeface="Arial"/>
              <a:cs typeface="Arial"/>
            </a:endParaRPr>
          </a:p>
          <a:p>
            <a:pPr marL="154940" indent="-132715">
              <a:lnSpc>
                <a:spcPct val="100000"/>
              </a:lnSpc>
              <a:spcBef>
                <a:spcPts val="35"/>
              </a:spcBef>
              <a:buClr>
                <a:srgbClr val="9C9C9C"/>
              </a:buClr>
              <a:buFont typeface="Arial"/>
              <a:buChar char="•"/>
              <a:tabLst>
                <a:tab pos="155575" algn="l"/>
              </a:tabLst>
            </a:pP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Randomly</a:t>
            </a:r>
            <a:r>
              <a:rPr sz="1500" spc="9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search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the</a:t>
            </a:r>
            <a:r>
              <a:rPr sz="1500" spc="9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net</a:t>
            </a:r>
            <a:r>
              <a:rPr sz="1500" spc="-7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for</a:t>
            </a:r>
            <a:r>
              <a:rPr sz="1500" spc="10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deas</a:t>
            </a:r>
            <a:endParaRPr sz="1500">
              <a:latin typeface="Arial"/>
              <a:cs typeface="Arial"/>
            </a:endParaRPr>
          </a:p>
          <a:p>
            <a:pPr marL="150495" indent="-128270">
              <a:lnSpc>
                <a:spcPct val="100000"/>
              </a:lnSpc>
              <a:spcBef>
                <a:spcPts val="110"/>
              </a:spcBef>
              <a:buClr>
                <a:srgbClr val="9C9C9C"/>
              </a:buClr>
              <a:buFont typeface="Arial"/>
              <a:buChar char="•"/>
              <a:tabLst>
                <a:tab pos="151130" algn="l"/>
              </a:tabLst>
            </a:pP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Go</a:t>
            </a:r>
            <a:r>
              <a:rPr sz="1500" spc="-1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C9C9C"/>
                </a:solidFill>
                <a:latin typeface="Arial"/>
                <a:cs typeface="Arial"/>
              </a:rPr>
              <a:t>to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the</a:t>
            </a:r>
            <a:r>
              <a:rPr sz="1500" spc="9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library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</a:pP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Take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screenshots</a:t>
            </a:r>
            <a:r>
              <a:rPr sz="1500" spc="1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record</a:t>
            </a:r>
            <a:r>
              <a:rPr sz="1500" spc="7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links</a:t>
            </a:r>
            <a:r>
              <a:rPr sz="1500" spc="-8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of</a:t>
            </a:r>
            <a:r>
              <a:rPr sz="1500" spc="-5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where</a:t>
            </a:r>
            <a:r>
              <a:rPr sz="1500" spc="1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spc="5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so</a:t>
            </a: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u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rce</a:t>
            </a:r>
            <a:r>
              <a:rPr sz="1500" spc="-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your</a:t>
            </a:r>
            <a:r>
              <a:rPr sz="1500" spc="1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deas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from.</a:t>
            </a:r>
            <a:r>
              <a:rPr sz="1500" spc="1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Research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note</a:t>
            </a:r>
            <a:r>
              <a:rPr sz="1500" spc="-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down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what</a:t>
            </a:r>
            <a:r>
              <a:rPr sz="1500" spc="114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t</a:t>
            </a:r>
            <a:r>
              <a:rPr sz="1500" spc="10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C9C9C"/>
                </a:solidFill>
                <a:latin typeface="Arial"/>
                <a:cs typeface="Arial"/>
              </a:rPr>
              <a:t>is</a:t>
            </a:r>
            <a:r>
              <a:rPr sz="1500" spc="-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C9C9C"/>
                </a:solidFill>
                <a:latin typeface="Arial"/>
                <a:cs typeface="Arial"/>
              </a:rPr>
              <a:t>about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each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design</a:t>
            </a:r>
            <a:r>
              <a:rPr sz="1500" spc="5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that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spc="5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like,</a:t>
            </a:r>
            <a:r>
              <a:rPr sz="1500" spc="-6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or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g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ives</a:t>
            </a:r>
            <a:r>
              <a:rPr sz="1500" spc="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spc="9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60D2C30-C17A-E5E9-6BA5-942298F36F42}"/>
              </a:ext>
            </a:extLst>
          </p:cNvPr>
          <p:cNvSpPr/>
          <p:nvPr/>
        </p:nvSpPr>
        <p:spPr>
          <a:xfrm>
            <a:off x="593641" y="5495974"/>
            <a:ext cx="9503058" cy="957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0926" y="1383874"/>
            <a:ext cx="909154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4045"/>
              </a:lnSpc>
            </a:pPr>
            <a:r>
              <a:rPr lang="en-US" sz="3400" dirty="0">
                <a:solidFill>
                  <a:srgbClr val="44B8D8"/>
                </a:solidFill>
              </a:rPr>
              <a:t>Style Tiles &amp; Style Guides</a:t>
            </a:r>
            <a:endParaRPr sz="3400" dirty="0"/>
          </a:p>
        </p:txBody>
      </p:sp>
      <p:sp>
        <p:nvSpPr>
          <p:cNvPr id="9" name="object 9"/>
          <p:cNvSpPr txBox="1"/>
          <p:nvPr/>
        </p:nvSpPr>
        <p:spPr>
          <a:xfrm>
            <a:off x="800926" y="1945415"/>
            <a:ext cx="8413115" cy="293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">
              <a:lnSpc>
                <a:spcPct val="104099"/>
              </a:lnSpc>
            </a:pPr>
            <a:r>
              <a:rPr lang="en-US" sz="1500" spc="45" dirty="0">
                <a:solidFill>
                  <a:srgbClr val="9C9C9C"/>
                </a:solidFill>
                <a:latin typeface="Arial"/>
                <a:cs typeface="Arial"/>
              </a:rPr>
              <a:t>Style Tiles or Style Guides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are 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a</a:t>
            </a:r>
            <a:r>
              <a:rPr sz="1500" spc="-8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great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way</a:t>
            </a:r>
            <a:r>
              <a:rPr sz="1500" spc="7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C9C9C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showing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your</a:t>
            </a:r>
            <a:r>
              <a:rPr sz="1500" spc="1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cl</a:t>
            </a:r>
            <a:r>
              <a:rPr sz="1500" spc="-2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ent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overa</a:t>
            </a:r>
            <a:r>
              <a:rPr sz="1500" spc="70" dirty="0">
                <a:solidFill>
                  <a:srgbClr val="9C9C9C"/>
                </a:solidFill>
                <a:latin typeface="Arial"/>
                <a:cs typeface="Arial"/>
              </a:rPr>
              <a:t>l</a:t>
            </a:r>
            <a:r>
              <a:rPr sz="1500" spc="130" dirty="0">
                <a:solidFill>
                  <a:srgbClr val="9C9C9C"/>
                </a:solidFill>
                <a:latin typeface="Arial"/>
                <a:cs typeface="Arial"/>
              </a:rPr>
              <a:t>l</a:t>
            </a:r>
            <a:r>
              <a:rPr sz="1500" spc="-1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deas,</a:t>
            </a:r>
            <a:r>
              <a:rPr sz="15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them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es</a:t>
            </a:r>
            <a:r>
              <a:rPr sz="1500" spc="-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concepts</a:t>
            </a:r>
            <a:r>
              <a:rPr sz="1500" spc="8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before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commence</a:t>
            </a:r>
            <a:r>
              <a:rPr sz="1500" spc="1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your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design.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78765" indent="-261620">
              <a:lnSpc>
                <a:spcPct val="100000"/>
              </a:lnSpc>
              <a:buClr>
                <a:srgbClr val="9C9C9C"/>
              </a:buClr>
              <a:buFont typeface="Arial"/>
              <a:buChar char="•"/>
              <a:tabLst>
                <a:tab pos="279400" algn="l"/>
              </a:tabLst>
            </a:pP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You</a:t>
            </a:r>
            <a:r>
              <a:rPr lang="en-US" sz="1500" spc="35" dirty="0">
                <a:solidFill>
                  <a:srgbClr val="9C9C9C"/>
                </a:solidFill>
                <a:latin typeface="Arial"/>
                <a:cs typeface="Arial"/>
              </a:rPr>
              <a:t>r</a:t>
            </a:r>
            <a:r>
              <a:rPr sz="1500" spc="114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boards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lang="en-US" sz="1500" spc="15" dirty="0">
                <a:solidFill>
                  <a:srgbClr val="9C9C9C"/>
                </a:solidFill>
                <a:latin typeface="Arial"/>
                <a:cs typeface="Arial"/>
              </a:rPr>
              <a:t>should </a:t>
            </a:r>
            <a:r>
              <a:rPr sz="1500" spc="5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9C9C9C"/>
                </a:solidFill>
                <a:latin typeface="Arial"/>
                <a:cs typeface="Arial"/>
              </a:rPr>
              <a:t>show:</a:t>
            </a:r>
            <a:endParaRPr sz="1500" dirty="0">
              <a:latin typeface="Arial"/>
              <a:cs typeface="Arial"/>
            </a:endParaRPr>
          </a:p>
          <a:p>
            <a:pPr marL="288290" indent="-271145">
              <a:lnSpc>
                <a:spcPct val="100000"/>
              </a:lnSpc>
              <a:spcBef>
                <a:spcPts val="75"/>
              </a:spcBef>
              <a:buClr>
                <a:srgbClr val="9C9C9C"/>
              </a:buClr>
              <a:buFont typeface="Arial"/>
              <a:buChar char="•"/>
              <a:tabLst>
                <a:tab pos="288925" algn="l"/>
              </a:tabLst>
            </a:pP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Font</a:t>
            </a:r>
            <a:r>
              <a:rPr sz="1500" spc="-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styles</a:t>
            </a:r>
            <a:r>
              <a:rPr sz="1500" spc="5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1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9C9C9C"/>
                </a:solidFill>
                <a:latin typeface="Arial"/>
                <a:cs typeface="Arial"/>
              </a:rPr>
              <a:t>s</a:t>
            </a:r>
            <a:r>
              <a:rPr sz="1500" spc="-4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zes</a:t>
            </a:r>
            <a:r>
              <a:rPr sz="1500" spc="1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9C9C9C"/>
                </a:solidFill>
                <a:latin typeface="Arial"/>
                <a:cs typeface="Arial"/>
              </a:rPr>
              <a:t>H</a:t>
            </a:r>
            <a:r>
              <a:rPr sz="1500" spc="-10" dirty="0">
                <a:solidFill>
                  <a:srgbClr val="9C9C9C"/>
                </a:solidFill>
                <a:latin typeface="Arial"/>
                <a:cs typeface="Arial"/>
              </a:rPr>
              <a:t>1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,</a:t>
            </a:r>
            <a:r>
              <a:rPr sz="15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H2</a:t>
            </a:r>
            <a:r>
              <a:rPr sz="1500" spc="-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9C9C9C"/>
                </a:solidFill>
                <a:latin typeface="Arial"/>
                <a:cs typeface="Arial"/>
              </a:rPr>
              <a:t>(ma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90" dirty="0">
                <a:solidFill>
                  <a:srgbClr val="9C9C9C"/>
                </a:solidFill>
                <a:latin typeface="Arial"/>
                <a:cs typeface="Arial"/>
              </a:rPr>
              <a:t>n</a:t>
            </a:r>
            <a:r>
              <a:rPr sz="1500" spc="-7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heading,</a:t>
            </a:r>
            <a:r>
              <a:rPr sz="1500" spc="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sub</a:t>
            </a:r>
            <a:r>
              <a:rPr sz="1500" spc="9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heading,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ge</a:t>
            </a:r>
            <a:r>
              <a:rPr sz="1500" spc="-5" dirty="0">
                <a:solidFill>
                  <a:srgbClr val="9C9C9C"/>
                </a:solidFill>
                <a:latin typeface="Arial"/>
                <a:cs typeface="Arial"/>
              </a:rPr>
              <a:t>n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eral</a:t>
            </a:r>
            <a:r>
              <a:rPr sz="1500" spc="-2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text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etc)</a:t>
            </a:r>
            <a:endParaRPr sz="1500" dirty="0">
              <a:latin typeface="Arial"/>
              <a:cs typeface="Arial"/>
            </a:endParaRPr>
          </a:p>
          <a:p>
            <a:pPr marL="283845" indent="-266700">
              <a:lnSpc>
                <a:spcPts val="1905"/>
              </a:lnSpc>
              <a:buClr>
                <a:srgbClr val="9C9C9C"/>
              </a:buClr>
              <a:buFont typeface="Arial"/>
              <a:buChar char="•"/>
              <a:tabLst>
                <a:tab pos="284480" algn="l"/>
              </a:tabLst>
            </a:pPr>
            <a:r>
              <a:rPr sz="1500" spc="65" dirty="0" err="1">
                <a:solidFill>
                  <a:srgbClr val="9C9C9C"/>
                </a:solidFill>
                <a:latin typeface="Arial"/>
                <a:cs typeface="Arial"/>
              </a:rPr>
              <a:t>Co</a:t>
            </a:r>
            <a:r>
              <a:rPr sz="1500" spc="-30" dirty="0" err="1">
                <a:solidFill>
                  <a:srgbClr val="9C9C9C"/>
                </a:solidFill>
                <a:latin typeface="Arial"/>
                <a:cs typeface="Arial"/>
              </a:rPr>
              <a:t>l</a:t>
            </a:r>
            <a:r>
              <a:rPr sz="1500" spc="40" dirty="0" err="1">
                <a:solidFill>
                  <a:srgbClr val="9C9C9C"/>
                </a:solidFill>
                <a:latin typeface="Arial"/>
                <a:cs typeface="Arial"/>
              </a:rPr>
              <a:t>ours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schemes</a:t>
            </a:r>
            <a:r>
              <a:rPr sz="1500" spc="7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600" i="1" spc="5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600" i="1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ideas</a:t>
            </a:r>
            <a:endParaRPr sz="1500" dirty="0">
              <a:latin typeface="Arial"/>
              <a:cs typeface="Arial"/>
            </a:endParaRPr>
          </a:p>
          <a:p>
            <a:pPr marL="278765" indent="-261620">
              <a:lnSpc>
                <a:spcPct val="100000"/>
              </a:lnSpc>
              <a:spcBef>
                <a:spcPts val="55"/>
              </a:spcBef>
              <a:buClr>
                <a:srgbClr val="9C9C9C"/>
              </a:buClr>
              <a:buFont typeface="Arial"/>
              <a:buChar char="•"/>
              <a:tabLst>
                <a:tab pos="279400" algn="l"/>
              </a:tabLst>
            </a:pP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Types</a:t>
            </a:r>
            <a:r>
              <a:rPr sz="1500" spc="1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of</a:t>
            </a:r>
            <a:r>
              <a:rPr sz="1500" spc="9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mages</a:t>
            </a:r>
            <a:endParaRPr sz="1500" dirty="0">
              <a:latin typeface="Arial"/>
              <a:cs typeface="Arial"/>
            </a:endParaRPr>
          </a:p>
          <a:p>
            <a:pPr marL="283845" indent="-266700">
              <a:lnSpc>
                <a:spcPct val="100000"/>
              </a:lnSpc>
              <a:spcBef>
                <a:spcPts val="110"/>
              </a:spcBef>
              <a:buClr>
                <a:srgbClr val="9C9C9C"/>
              </a:buClr>
              <a:buFont typeface="Arial"/>
              <a:buChar char="•"/>
              <a:tabLst>
                <a:tab pos="284480" algn="l"/>
              </a:tabLst>
            </a:pP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Overall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style/</a:t>
            </a:r>
            <a:r>
              <a:rPr sz="1500" spc="6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theme</a:t>
            </a:r>
            <a:endParaRPr sz="1500" dirty="0">
              <a:latin typeface="Arial"/>
              <a:cs typeface="Arial"/>
            </a:endParaRPr>
          </a:p>
          <a:p>
            <a:pPr marL="288290" indent="-271145">
              <a:lnSpc>
                <a:spcPct val="100000"/>
              </a:lnSpc>
              <a:spcBef>
                <a:spcPts val="185"/>
              </a:spcBef>
              <a:buClr>
                <a:srgbClr val="9C9C9C"/>
              </a:buClr>
              <a:buFont typeface="Arial"/>
              <a:buChar char="•"/>
              <a:tabLst>
                <a:tab pos="288925" algn="l"/>
              </a:tabLst>
            </a:pP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Notes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Brightspace</a:t>
            </a:r>
            <a:r>
              <a:rPr sz="1500" spc="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9C9C9C"/>
                </a:solidFill>
                <a:latin typeface="Arial"/>
                <a:cs typeface="Arial"/>
              </a:rPr>
              <a:t>w</a:t>
            </a:r>
            <a:r>
              <a:rPr sz="1500" spc="80" dirty="0">
                <a:solidFill>
                  <a:srgbClr val="9C9C9C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9C9C9C"/>
                </a:solidFill>
                <a:latin typeface="Arial"/>
                <a:cs typeface="Arial"/>
              </a:rPr>
              <a:t>ll</a:t>
            </a:r>
            <a:r>
              <a:rPr sz="1500" spc="-3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C9C9C"/>
                </a:solidFill>
                <a:latin typeface="Arial"/>
                <a:cs typeface="Arial"/>
              </a:rPr>
              <a:t>have</a:t>
            </a:r>
            <a:r>
              <a:rPr sz="1500" spc="-5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lang="en-US" sz="1500" spc="20" dirty="0">
                <a:solidFill>
                  <a:srgbClr val="9C9C9C"/>
                </a:solidFill>
                <a:latin typeface="Arial"/>
                <a:cs typeface="Arial"/>
              </a:rPr>
              <a:t>a</a:t>
            </a:r>
            <a:r>
              <a:rPr sz="1500" spc="10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C9C9C"/>
                </a:solidFill>
                <a:latin typeface="Arial"/>
                <a:cs typeface="Arial"/>
              </a:rPr>
              <a:t>template</a:t>
            </a:r>
            <a:r>
              <a:rPr sz="1500" spc="14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C9C9C"/>
                </a:solidFill>
                <a:latin typeface="Arial"/>
                <a:cs typeface="Arial"/>
              </a:rPr>
              <a:t>and</a:t>
            </a:r>
            <a:r>
              <a:rPr sz="1500" spc="25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C9C9C"/>
                </a:solidFill>
                <a:latin typeface="Arial"/>
                <a:cs typeface="Arial"/>
              </a:rPr>
              <a:t>examples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54B2A9C-FFEC-305E-AE30-C8EA195E5B5A}"/>
              </a:ext>
            </a:extLst>
          </p:cNvPr>
          <p:cNvSpPr/>
          <p:nvPr/>
        </p:nvSpPr>
        <p:spPr>
          <a:xfrm>
            <a:off x="593641" y="5495974"/>
            <a:ext cx="9503058" cy="957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641" y="5495974"/>
            <a:ext cx="9503058" cy="967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3400" dirty="0">
                <a:solidFill>
                  <a:srgbClr val="52B1CF"/>
                </a:solidFill>
              </a:rPr>
              <a:t>Wireframes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0" spc="15" dirty="0">
                <a:solidFill>
                  <a:srgbClr val="A0A0A0"/>
                </a:solidFill>
                <a:latin typeface="Arial"/>
                <a:cs typeface="Arial"/>
              </a:rPr>
              <a:t>Start</a:t>
            </a:r>
            <a:r>
              <a:rPr sz="1500" b="0" spc="-1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0A0A0"/>
                </a:solidFill>
                <a:latin typeface="Arial"/>
                <a:cs typeface="Arial"/>
              </a:rPr>
              <a:t>w</a:t>
            </a:r>
            <a:r>
              <a:rPr sz="1500" b="0" spc="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b="0" spc="65" dirty="0">
                <a:solidFill>
                  <a:srgbClr val="A0A0A0"/>
                </a:solidFill>
                <a:latin typeface="Arial"/>
                <a:cs typeface="Arial"/>
              </a:rPr>
              <a:t>th</a:t>
            </a:r>
            <a:r>
              <a:rPr sz="1500" b="0" spc="3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b="0" spc="45" dirty="0">
                <a:solidFill>
                  <a:srgbClr val="A0A0A0"/>
                </a:solidFill>
                <a:latin typeface="Arial"/>
                <a:cs typeface="Arial"/>
              </a:rPr>
              <a:t>bas</a:t>
            </a:r>
            <a:r>
              <a:rPr sz="1500" b="0" spc="-3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b="0" spc="110" dirty="0">
                <a:solidFill>
                  <a:srgbClr val="A0A0A0"/>
                </a:solidFill>
                <a:latin typeface="Arial"/>
                <a:cs typeface="Arial"/>
              </a:rPr>
              <a:t>c</a:t>
            </a:r>
            <a:r>
              <a:rPr sz="1500" b="0" spc="-4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0A0A0"/>
                </a:solidFill>
                <a:latin typeface="Arial"/>
                <a:cs typeface="Arial"/>
              </a:rPr>
              <a:t>concepts</a:t>
            </a:r>
            <a:r>
              <a:rPr sz="1500" b="0" spc="8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0A0A0"/>
                </a:solidFill>
                <a:latin typeface="Arial"/>
                <a:cs typeface="Arial"/>
              </a:rPr>
              <a:t>called</a:t>
            </a:r>
            <a:r>
              <a:rPr sz="1500" b="0" spc="-1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0A0A0"/>
                </a:solidFill>
                <a:latin typeface="Arial"/>
                <a:cs typeface="Arial"/>
              </a:rPr>
              <a:t>wireframes.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140" y="2335409"/>
            <a:ext cx="864616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This</a:t>
            </a:r>
            <a:r>
              <a:rPr sz="1500" spc="10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is</a:t>
            </a:r>
            <a:r>
              <a:rPr sz="1500" spc="-4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a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bas</a:t>
            </a:r>
            <a:r>
              <a:rPr sz="1500" spc="-3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c</a:t>
            </a:r>
            <a:r>
              <a:rPr sz="1500" spc="-7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A0A0A0"/>
                </a:solidFill>
                <a:latin typeface="Arial"/>
                <a:cs typeface="Arial"/>
              </a:rPr>
              <a:t>or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skeleton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outline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of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your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A0A0A0"/>
                </a:solidFill>
                <a:latin typeface="Arial"/>
                <a:cs typeface="Arial"/>
              </a:rPr>
              <a:t>web</a:t>
            </a:r>
            <a:r>
              <a:rPr sz="1500" spc="9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page</a:t>
            </a:r>
            <a:r>
              <a:rPr sz="1500" spc="-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desi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gn.</a:t>
            </a:r>
            <a:r>
              <a:rPr sz="1500" spc="-5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A0A0A0"/>
                </a:solidFill>
                <a:latin typeface="Arial"/>
                <a:cs typeface="Arial"/>
              </a:rPr>
              <a:t>Th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s</a:t>
            </a: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is</a:t>
            </a:r>
            <a:r>
              <a:rPr sz="1500" spc="-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starting</a:t>
            </a:r>
            <a:r>
              <a:rPr sz="1500" spc="7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point</a:t>
            </a:r>
            <a:r>
              <a:rPr sz="1500" spc="-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for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you</a:t>
            </a:r>
            <a:r>
              <a:rPr sz="1500" spc="-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A0A0A0"/>
                </a:solidFill>
                <a:latin typeface="Arial"/>
                <a:cs typeface="Arial"/>
              </a:rPr>
              <a:t>to</a:t>
            </a:r>
            <a:r>
              <a:rPr sz="1500" spc="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build</a:t>
            </a: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A0A0A0"/>
                </a:solidFill>
                <a:latin typeface="Arial"/>
                <a:cs typeface="Arial"/>
              </a:rPr>
              <a:t>o</a:t>
            </a:r>
            <a:r>
              <a:rPr sz="1500" spc="75" dirty="0">
                <a:solidFill>
                  <a:srgbClr val="A0A0A0"/>
                </a:solidFill>
                <a:latin typeface="Arial"/>
                <a:cs typeface="Arial"/>
              </a:rPr>
              <a:t>n</a:t>
            </a:r>
            <a:r>
              <a:rPr sz="1500" spc="200" dirty="0">
                <a:solidFill>
                  <a:srgbClr val="A0A0A0"/>
                </a:solidFill>
                <a:latin typeface="Arial"/>
                <a:cs typeface="Arial"/>
              </a:rPr>
              <a:t>.</a:t>
            </a:r>
            <a:r>
              <a:rPr sz="1500" spc="-24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There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are</a:t>
            </a:r>
            <a:r>
              <a:rPr sz="1500" spc="9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ow,</a:t>
            </a:r>
            <a:r>
              <a:rPr sz="1500" spc="11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mid</a:t>
            </a:r>
            <a:r>
              <a:rPr sz="1500" spc="-8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and</a:t>
            </a:r>
            <a:r>
              <a:rPr sz="1500" spc="10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high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range</a:t>
            </a:r>
            <a:r>
              <a:rPr sz="1500" spc="-7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A0A0A0"/>
                </a:solidFill>
                <a:latin typeface="Arial"/>
                <a:cs typeface="Arial"/>
              </a:rPr>
              <a:t>w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reframes.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35560" indent="9525">
              <a:lnSpc>
                <a:spcPct val="104600"/>
              </a:lnSpc>
            </a:pP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Draw</a:t>
            </a:r>
            <a:r>
              <a:rPr sz="1500" spc="-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them</a:t>
            </a:r>
            <a:r>
              <a:rPr sz="1500" spc="114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by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hand</a:t>
            </a:r>
            <a:r>
              <a:rPr sz="1500" spc="-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on</a:t>
            </a:r>
            <a:r>
              <a:rPr sz="1500" spc="5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paper,</a:t>
            </a:r>
            <a:r>
              <a:rPr sz="1500" spc="9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in</a:t>
            </a:r>
            <a:r>
              <a:rPr sz="1500" spc="-5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a</a:t>
            </a:r>
            <a:r>
              <a:rPr sz="1500" spc="-4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program</a:t>
            </a:r>
            <a:r>
              <a:rPr sz="1500" spc="10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60" dirty="0">
                <a:solidFill>
                  <a:srgbClr val="A0A0A0"/>
                </a:solidFill>
                <a:latin typeface="Arial"/>
                <a:cs typeface="Arial"/>
              </a:rPr>
              <a:t>ike</a:t>
            </a:r>
            <a:r>
              <a:rPr sz="1500" spc="-4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lang="en-US" sz="1500" spc="15" dirty="0">
                <a:solidFill>
                  <a:srgbClr val="A0A0A0"/>
                </a:solidFill>
                <a:latin typeface="Arial"/>
                <a:cs typeface="Arial"/>
              </a:rPr>
              <a:t>Figma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.</a:t>
            </a:r>
            <a:r>
              <a:rPr sz="1500" spc="17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Images</a:t>
            </a:r>
            <a:r>
              <a:rPr sz="1500" spc="-4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shou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d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be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0"/>
                </a:solidFill>
                <a:latin typeface="Arial"/>
                <a:cs typeface="Arial"/>
              </a:rPr>
              <a:t>boxes</a:t>
            </a:r>
            <a:r>
              <a:rPr sz="1500" spc="1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and</a:t>
            </a:r>
            <a:r>
              <a:rPr sz="1500" spc="-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0"/>
                </a:solidFill>
                <a:latin typeface="Arial"/>
                <a:cs typeface="Arial"/>
              </a:rPr>
              <a:t>text</a:t>
            </a:r>
            <a:r>
              <a:rPr sz="1500" spc="7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shou</a:t>
            </a:r>
            <a:r>
              <a:rPr sz="1500" spc="45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80" dirty="0">
                <a:solidFill>
                  <a:srgbClr val="A0A0A0"/>
                </a:solidFill>
                <a:latin typeface="Arial"/>
                <a:cs typeface="Arial"/>
              </a:rPr>
              <a:t>d</a:t>
            </a:r>
            <a:r>
              <a:rPr sz="1500" spc="6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be</a:t>
            </a:r>
            <a:r>
              <a:rPr sz="1500" spc="-3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l</a:t>
            </a:r>
            <a:r>
              <a:rPr sz="1500" spc="-65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nes.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500" spc="25" dirty="0">
                <a:solidFill>
                  <a:srgbClr val="A0A0A0"/>
                </a:solidFill>
                <a:latin typeface="Arial"/>
                <a:cs typeface="Arial"/>
              </a:rPr>
              <a:t>See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the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lang="en-US" sz="1500" spc="40" dirty="0">
                <a:solidFill>
                  <a:srgbClr val="A0A0A0"/>
                </a:solidFill>
                <a:latin typeface="Arial"/>
                <a:cs typeface="Arial"/>
              </a:rPr>
              <a:t>Brightspace</a:t>
            </a:r>
            <a:r>
              <a:rPr sz="1500" spc="18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links</a:t>
            </a:r>
            <a:r>
              <a:rPr sz="1500" spc="-7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0"/>
                </a:solidFill>
                <a:latin typeface="Arial"/>
                <a:cs typeface="Arial"/>
              </a:rPr>
              <a:t>for</a:t>
            </a:r>
            <a:r>
              <a:rPr sz="1500" spc="-30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A0A0A0"/>
                </a:solidFill>
                <a:latin typeface="Arial"/>
                <a:cs typeface="Arial"/>
              </a:rPr>
              <a:t>w</a:t>
            </a:r>
            <a:r>
              <a:rPr sz="1500" spc="90" dirty="0">
                <a:solidFill>
                  <a:srgbClr val="A0A0A0"/>
                </a:solidFill>
                <a:latin typeface="Arial"/>
                <a:cs typeface="Arial"/>
              </a:rPr>
              <a:t>i</a:t>
            </a:r>
            <a:r>
              <a:rPr sz="1500" spc="10" dirty="0">
                <a:solidFill>
                  <a:srgbClr val="A0A0A0"/>
                </a:solidFill>
                <a:latin typeface="Arial"/>
                <a:cs typeface="Arial"/>
              </a:rPr>
              <a:t>reframe</a:t>
            </a:r>
            <a:r>
              <a:rPr sz="1500" spc="65" dirty="0">
                <a:solidFill>
                  <a:srgbClr val="A0A0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0"/>
                </a:solidFill>
                <a:latin typeface="Arial"/>
                <a:cs typeface="Arial"/>
              </a:rPr>
              <a:t>examples.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124" y="5486400"/>
            <a:ext cx="9504817" cy="97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4045"/>
              </a:lnSpc>
            </a:pPr>
            <a:r>
              <a:rPr sz="3400" spc="20" dirty="0">
                <a:solidFill>
                  <a:srgbClr val="50B1CF"/>
                </a:solidFill>
              </a:rPr>
              <a:t>Co</a:t>
            </a:r>
            <a:r>
              <a:rPr sz="3400" spc="15" dirty="0">
                <a:solidFill>
                  <a:srgbClr val="50B1CF"/>
                </a:solidFill>
              </a:rPr>
              <a:t>n</a:t>
            </a:r>
            <a:r>
              <a:rPr sz="3400" spc="35" dirty="0">
                <a:solidFill>
                  <a:srgbClr val="50B1CF"/>
                </a:solidFill>
              </a:rPr>
              <a:t>ce</a:t>
            </a:r>
            <a:r>
              <a:rPr sz="3400" spc="-40" dirty="0">
                <a:solidFill>
                  <a:srgbClr val="50B1CF"/>
                </a:solidFill>
              </a:rPr>
              <a:t>p</a:t>
            </a:r>
            <a:r>
              <a:rPr sz="3400" spc="120" dirty="0">
                <a:solidFill>
                  <a:srgbClr val="50B1CF"/>
                </a:solidFill>
              </a:rPr>
              <a:t>t</a:t>
            </a:r>
            <a:r>
              <a:rPr sz="3400" spc="170" dirty="0">
                <a:solidFill>
                  <a:srgbClr val="50B1CF"/>
                </a:solidFill>
              </a:rPr>
              <a:t> </a:t>
            </a:r>
            <a:r>
              <a:rPr sz="3400" spc="20" dirty="0">
                <a:solidFill>
                  <a:srgbClr val="50B1CF"/>
                </a:solidFill>
              </a:rPr>
              <a:t>Deve</a:t>
            </a:r>
            <a:r>
              <a:rPr sz="3400" spc="15" dirty="0">
                <a:solidFill>
                  <a:srgbClr val="50B1CF"/>
                </a:solidFill>
              </a:rPr>
              <a:t>l</a:t>
            </a:r>
            <a:r>
              <a:rPr sz="3400" spc="20" dirty="0">
                <a:solidFill>
                  <a:srgbClr val="50B1CF"/>
                </a:solidFill>
              </a:rPr>
              <a:t>opmen</a:t>
            </a:r>
            <a:r>
              <a:rPr sz="3400" spc="75" dirty="0">
                <a:solidFill>
                  <a:srgbClr val="50B1CF"/>
                </a:solidFill>
              </a:rPr>
              <a:t>t</a:t>
            </a:r>
            <a:r>
              <a:rPr sz="3400" spc="-95" dirty="0">
                <a:solidFill>
                  <a:srgbClr val="50B1CF"/>
                </a:solidFill>
              </a:rPr>
              <a:t> </a:t>
            </a:r>
            <a:r>
              <a:rPr sz="3400" spc="1390" dirty="0">
                <a:solidFill>
                  <a:srgbClr val="50B1CF"/>
                </a:solidFill>
              </a:rPr>
              <a:t>-</a:t>
            </a:r>
            <a:r>
              <a:rPr sz="3400" spc="-245" dirty="0">
                <a:solidFill>
                  <a:srgbClr val="50B1CF"/>
                </a:solidFill>
              </a:rPr>
              <a:t> </a:t>
            </a:r>
            <a:r>
              <a:rPr sz="3400" spc="15" dirty="0">
                <a:solidFill>
                  <a:srgbClr val="50B1CF"/>
                </a:solidFill>
              </a:rPr>
              <a:t>Fur</a:t>
            </a:r>
            <a:r>
              <a:rPr sz="3400" spc="40" dirty="0">
                <a:solidFill>
                  <a:srgbClr val="50B1CF"/>
                </a:solidFill>
              </a:rPr>
              <a:t>t</a:t>
            </a:r>
            <a:r>
              <a:rPr sz="3400" spc="35" dirty="0">
                <a:solidFill>
                  <a:srgbClr val="50B1CF"/>
                </a:solidFill>
              </a:rPr>
              <a:t>her</a:t>
            </a:r>
            <a:r>
              <a:rPr sz="3400" spc="65" dirty="0">
                <a:solidFill>
                  <a:srgbClr val="50B1CF"/>
                </a:solidFill>
              </a:rPr>
              <a:t> </a:t>
            </a:r>
            <a:r>
              <a:rPr sz="3400" spc="15" dirty="0">
                <a:solidFill>
                  <a:srgbClr val="50B1CF"/>
                </a:solidFill>
              </a:rPr>
              <a:t>Refi</a:t>
            </a:r>
            <a:r>
              <a:rPr sz="3400" spc="105" dirty="0">
                <a:solidFill>
                  <a:srgbClr val="50B1CF"/>
                </a:solidFill>
              </a:rPr>
              <a:t>n</a:t>
            </a:r>
            <a:r>
              <a:rPr sz="3400" spc="35" dirty="0">
                <a:solidFill>
                  <a:srgbClr val="50B1CF"/>
                </a:solidFill>
              </a:rPr>
              <a:t>i</a:t>
            </a:r>
            <a:r>
              <a:rPr sz="3400" spc="-95" dirty="0">
                <a:solidFill>
                  <a:srgbClr val="50B1CF"/>
                </a:solidFill>
              </a:rPr>
              <a:t>n</a:t>
            </a:r>
            <a:r>
              <a:rPr sz="3400" spc="60" dirty="0">
                <a:solidFill>
                  <a:srgbClr val="50B1CF"/>
                </a:solidFill>
              </a:rPr>
              <a:t>g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802540" y="2034388"/>
            <a:ext cx="850074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</a:pP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Next</a:t>
            </a:r>
            <a:r>
              <a:rPr sz="155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take</a:t>
            </a:r>
            <a:r>
              <a:rPr sz="1550" spc="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one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or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two</a:t>
            </a: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of</a:t>
            </a:r>
            <a:r>
              <a:rPr sz="1550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50" spc="1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-15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50" spc="-4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tial</a:t>
            </a:r>
            <a:r>
              <a:rPr sz="1550" spc="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ideas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then</a:t>
            </a:r>
            <a:r>
              <a:rPr sz="155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exp</a:t>
            </a:r>
            <a:r>
              <a:rPr sz="1550" spc="-35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ore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them</a:t>
            </a:r>
            <a:r>
              <a:rPr sz="1550" spc="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40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50" spc="-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furth</a:t>
            </a:r>
            <a:r>
              <a:rPr sz="1550" spc="30" dirty="0">
                <a:solidFill>
                  <a:srgbClr val="9E9EA0"/>
                </a:solidFill>
                <a:latin typeface="Arial"/>
                <a:cs typeface="Arial"/>
              </a:rPr>
              <a:t>er</a:t>
            </a:r>
            <a:r>
              <a:rPr sz="1550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deta</a:t>
            </a:r>
            <a:r>
              <a:rPr sz="1550" spc="7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l.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This</a:t>
            </a:r>
            <a:r>
              <a:rPr sz="1550" spc="1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part</a:t>
            </a:r>
            <a:r>
              <a:rPr sz="1550" spc="-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of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 the</a:t>
            </a:r>
            <a:r>
              <a:rPr sz="155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des</a:t>
            </a:r>
            <a:r>
              <a:rPr sz="155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gn</a:t>
            </a:r>
            <a:r>
              <a:rPr sz="1550" spc="-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wi</a:t>
            </a:r>
            <a:r>
              <a:rPr sz="1550" spc="75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50" spc="4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5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involve</a:t>
            </a:r>
            <a:r>
              <a:rPr sz="155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applying</a:t>
            </a:r>
            <a:r>
              <a:rPr sz="155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5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object</a:t>
            </a:r>
            <a:r>
              <a:rPr sz="155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ves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50" spc="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acqu</a:t>
            </a:r>
            <a:r>
              <a:rPr sz="1550" spc="7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red</a:t>
            </a:r>
            <a:r>
              <a:rPr sz="1550" spc="-1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wh</a:t>
            </a:r>
            <a:r>
              <a:rPr sz="1550" spc="10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le</a:t>
            </a:r>
            <a:r>
              <a:rPr sz="155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clarify</a:t>
            </a:r>
            <a:r>
              <a:rPr sz="1550" spc="7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ng</a:t>
            </a:r>
            <a:r>
              <a:rPr sz="1550" spc="-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50" spc="1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cl</a:t>
            </a:r>
            <a:r>
              <a:rPr sz="155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ent</a:t>
            </a:r>
            <a:r>
              <a:rPr sz="155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brief.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Cons</a:t>
            </a:r>
            <a:r>
              <a:rPr sz="1550" spc="-3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der</a:t>
            </a:r>
            <a:r>
              <a:rPr sz="1550" spc="4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50" spc="7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note</a:t>
            </a:r>
            <a:r>
              <a:rPr sz="1550" spc="-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following: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987" y="3261932"/>
            <a:ext cx="2091689" cy="11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colour</a:t>
            </a:r>
            <a:r>
              <a:rPr sz="155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scheme</a:t>
            </a:r>
            <a:endParaRPr sz="1550">
              <a:latin typeface="Arial"/>
              <a:cs typeface="Arial"/>
            </a:endParaRPr>
          </a:p>
          <a:p>
            <a:pPr marL="140970" indent="-128270">
              <a:lnSpc>
                <a:spcPts val="1845"/>
              </a:lnSpc>
              <a:spcBef>
                <a:spcPts val="125"/>
              </a:spcBef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typography</a:t>
            </a:r>
            <a:endParaRPr sz="1550">
              <a:latin typeface="Arial"/>
              <a:cs typeface="Arial"/>
            </a:endParaRPr>
          </a:p>
          <a:p>
            <a:pPr marL="150495" indent="-137795">
              <a:lnSpc>
                <a:spcPts val="1845"/>
              </a:lnSpc>
              <a:buClr>
                <a:srgbClr val="9E9EA0"/>
              </a:buClr>
              <a:buFont typeface="Arial"/>
              <a:buChar char="•"/>
              <a:tabLst>
                <a:tab pos="151130" algn="l"/>
              </a:tabLst>
            </a:pP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layo</a:t>
            </a:r>
            <a:r>
              <a:rPr sz="1550" spc="-90" dirty="0">
                <a:solidFill>
                  <a:srgbClr val="9E9EA0"/>
                </a:solidFill>
                <a:latin typeface="Arial"/>
                <a:cs typeface="Arial"/>
              </a:rPr>
              <a:t>u</a:t>
            </a:r>
            <a:r>
              <a:rPr sz="1550" spc="25" dirty="0">
                <a:solidFill>
                  <a:srgbClr val="9E9EA0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  <a:p>
            <a:pPr marL="150495" indent="-137795">
              <a:lnSpc>
                <a:spcPct val="100000"/>
              </a:lnSpc>
              <a:spcBef>
                <a:spcPts val="5"/>
              </a:spcBef>
              <a:buClr>
                <a:srgbClr val="9E9EA0"/>
              </a:buClr>
              <a:buFont typeface="Arial"/>
              <a:buChar char="•"/>
              <a:tabLst>
                <a:tab pos="151130" algn="l"/>
              </a:tabLst>
            </a:pP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usabi</a:t>
            </a:r>
            <a:r>
              <a:rPr sz="1550" spc="35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50" spc="-7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ty</a:t>
            </a:r>
            <a:endParaRPr sz="1550">
              <a:latin typeface="Arial"/>
              <a:cs typeface="Arial"/>
            </a:endParaRPr>
          </a:p>
          <a:p>
            <a:pPr marL="140970" indent="-128270">
              <a:lnSpc>
                <a:spcPct val="100000"/>
              </a:lnSpc>
              <a:spcBef>
                <a:spcPts val="85"/>
              </a:spcBef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50" spc="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avigat</a:t>
            </a:r>
            <a:r>
              <a:rPr sz="155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spc="40" dirty="0">
                <a:solidFill>
                  <a:srgbClr val="9E9EA0"/>
                </a:solidFill>
                <a:latin typeface="Arial"/>
                <a:cs typeface="Arial"/>
              </a:rPr>
              <a:t>on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system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6795" y="3261932"/>
            <a:ext cx="187071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indent="-128270">
              <a:lnSpc>
                <a:spcPct val="100000"/>
              </a:lnSpc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9E9EA0"/>
                </a:solidFill>
                <a:latin typeface="Arial"/>
                <a:cs typeface="Arial"/>
              </a:rPr>
              <a:t>target</a:t>
            </a:r>
            <a:r>
              <a:rPr sz="1550" spc="1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9E9EA0"/>
                </a:solidFill>
                <a:latin typeface="Arial"/>
                <a:cs typeface="Arial"/>
              </a:rPr>
              <a:t>aud</a:t>
            </a:r>
            <a:r>
              <a:rPr sz="1550" spc="1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ence</a:t>
            </a:r>
            <a:endParaRPr sz="155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45"/>
              </a:spcBef>
              <a:buClr>
                <a:srgbClr val="9E9EA0"/>
              </a:buClr>
              <a:buFont typeface="Arial"/>
              <a:buChar char="·"/>
              <a:tabLst>
                <a:tab pos="146685" algn="l"/>
              </a:tabLst>
            </a:pP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space</a:t>
            </a:r>
            <a:endParaRPr sz="1550">
              <a:latin typeface="Arial"/>
              <a:cs typeface="Arial"/>
            </a:endParaRPr>
          </a:p>
          <a:p>
            <a:pPr marL="150495" indent="-137795">
              <a:lnSpc>
                <a:spcPct val="100000"/>
              </a:lnSpc>
              <a:spcBef>
                <a:spcPts val="45"/>
              </a:spcBef>
              <a:buClr>
                <a:srgbClr val="9E9EA0"/>
              </a:buClr>
              <a:buFont typeface="Arial"/>
              <a:buChar char="•"/>
              <a:tabLst>
                <a:tab pos="151130" algn="l"/>
              </a:tabLst>
            </a:pP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magery</a:t>
            </a:r>
            <a:endParaRPr sz="1550">
              <a:latin typeface="Arial"/>
              <a:cs typeface="Arial"/>
            </a:endParaRPr>
          </a:p>
          <a:p>
            <a:pPr marL="140970" indent="-128270">
              <a:lnSpc>
                <a:spcPct val="100000"/>
              </a:lnSpc>
              <a:spcBef>
                <a:spcPts val="5"/>
              </a:spcBef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50" dirty="0">
                <a:solidFill>
                  <a:srgbClr val="9E9EA0"/>
                </a:solidFill>
                <a:latin typeface="Arial"/>
                <a:cs typeface="Arial"/>
              </a:rPr>
              <a:t>text</a:t>
            </a:r>
            <a:endParaRPr sz="1550">
              <a:latin typeface="Arial"/>
              <a:cs typeface="Arial"/>
            </a:endParaRPr>
          </a:p>
          <a:p>
            <a:pPr marL="150495" indent="-137795">
              <a:lnSpc>
                <a:spcPct val="100000"/>
              </a:lnSpc>
              <a:spcBef>
                <a:spcPts val="45"/>
              </a:spcBef>
              <a:buClr>
                <a:srgbClr val="9E9EA0"/>
              </a:buClr>
              <a:buFont typeface="Arial"/>
              <a:buChar char="•"/>
              <a:tabLst>
                <a:tab pos="151130" algn="l"/>
              </a:tabLst>
            </a:pPr>
            <a:r>
              <a:rPr sz="1550" spc="5" dirty="0">
                <a:solidFill>
                  <a:srgbClr val="9E9EA0"/>
                </a:solidFill>
                <a:latin typeface="Arial"/>
                <a:cs typeface="Arial"/>
              </a:rPr>
              <a:t>hierarchy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124" y="5496285"/>
            <a:ext cx="9504817" cy="968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35" dirty="0">
                <a:solidFill>
                  <a:srgbClr val="50B1CF"/>
                </a:solidFill>
              </a:rPr>
              <a:t>Create</a:t>
            </a:r>
            <a:r>
              <a:rPr sz="3400" spc="10" dirty="0">
                <a:solidFill>
                  <a:srgbClr val="50B1CF"/>
                </a:solidFill>
              </a:rPr>
              <a:t> </a:t>
            </a:r>
            <a:r>
              <a:rPr sz="3400" spc="15" dirty="0">
                <a:solidFill>
                  <a:srgbClr val="50B1CF"/>
                </a:solidFill>
              </a:rPr>
              <a:t>the</a:t>
            </a:r>
            <a:r>
              <a:rPr sz="3400" spc="195" dirty="0">
                <a:solidFill>
                  <a:srgbClr val="50B1CF"/>
                </a:solidFill>
              </a:rPr>
              <a:t> </a:t>
            </a:r>
            <a:r>
              <a:rPr sz="3400" spc="15" dirty="0">
                <a:solidFill>
                  <a:srgbClr val="50B1CF"/>
                </a:solidFill>
              </a:rPr>
              <a:t>design</a:t>
            </a:r>
            <a:r>
              <a:rPr sz="3400" spc="220" dirty="0">
                <a:solidFill>
                  <a:srgbClr val="50B1CF"/>
                </a:solidFill>
              </a:rPr>
              <a:t> </a:t>
            </a:r>
            <a:r>
              <a:rPr sz="3400" spc="120" dirty="0">
                <a:solidFill>
                  <a:srgbClr val="50B1CF"/>
                </a:solidFill>
              </a:rPr>
              <a:t>D</a:t>
            </a:r>
            <a:r>
              <a:rPr sz="3400" spc="-110" dirty="0">
                <a:solidFill>
                  <a:srgbClr val="50B1CF"/>
                </a:solidFill>
              </a:rPr>
              <a:t>i</a:t>
            </a:r>
            <a:r>
              <a:rPr sz="3400" spc="75" dirty="0">
                <a:solidFill>
                  <a:srgbClr val="50B1CF"/>
                </a:solidFill>
              </a:rPr>
              <a:t>g</a:t>
            </a:r>
            <a:r>
              <a:rPr sz="3400" spc="-180" dirty="0">
                <a:solidFill>
                  <a:srgbClr val="50B1CF"/>
                </a:solidFill>
              </a:rPr>
              <a:t>i</a:t>
            </a:r>
            <a:r>
              <a:rPr sz="3400" spc="10" dirty="0">
                <a:solidFill>
                  <a:srgbClr val="50B1CF"/>
                </a:solidFill>
              </a:rPr>
              <a:t>tally</a:t>
            </a:r>
            <a:endParaRPr sz="3400"/>
          </a:p>
          <a:p>
            <a:pPr marL="28575">
              <a:lnSpc>
                <a:spcPct val="100000"/>
              </a:lnSpc>
              <a:spcBef>
                <a:spcPts val="35"/>
              </a:spcBef>
            </a:pPr>
            <a:r>
              <a:rPr sz="1500" b="0" spc="50" dirty="0">
                <a:solidFill>
                  <a:srgbClr val="9E9EA0"/>
                </a:solidFill>
                <a:latin typeface="Arial"/>
                <a:cs typeface="Arial"/>
              </a:rPr>
              <a:t>Now</a:t>
            </a:r>
            <a:r>
              <a:rPr sz="1500" b="0" spc="-7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15" dirty="0">
                <a:solidFill>
                  <a:srgbClr val="9E9EA0"/>
                </a:solidFill>
                <a:latin typeface="Arial"/>
                <a:cs typeface="Arial"/>
              </a:rPr>
              <a:t>that</a:t>
            </a:r>
            <a:r>
              <a:rPr sz="1500" b="0" spc="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b="0" spc="1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9E9EA0"/>
                </a:solidFill>
                <a:latin typeface="Arial"/>
                <a:cs typeface="Arial"/>
              </a:rPr>
              <a:t>have</a:t>
            </a:r>
            <a:r>
              <a:rPr sz="1500" b="0" spc="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9E9EA0"/>
                </a:solidFill>
                <a:latin typeface="Arial"/>
                <a:cs typeface="Arial"/>
              </a:rPr>
              <a:t>ideas</a:t>
            </a:r>
            <a:r>
              <a:rPr sz="1500" b="0" spc="-1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35" dirty="0">
                <a:solidFill>
                  <a:srgbClr val="9E9EA0"/>
                </a:solidFill>
                <a:latin typeface="Arial"/>
                <a:cs typeface="Arial"/>
              </a:rPr>
              <a:t>formu</a:t>
            </a:r>
            <a:r>
              <a:rPr sz="1500" b="0" spc="7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b="0" spc="20" dirty="0">
                <a:solidFill>
                  <a:srgbClr val="9E9EA0"/>
                </a:solidFill>
                <a:latin typeface="Arial"/>
                <a:cs typeface="Arial"/>
              </a:rPr>
              <a:t>ated</a:t>
            </a:r>
            <a:r>
              <a:rPr sz="1500" b="0" spc="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b="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9E9EA0"/>
                </a:solidFill>
                <a:latin typeface="Arial"/>
                <a:cs typeface="Arial"/>
              </a:rPr>
              <a:t>can</a:t>
            </a:r>
            <a:r>
              <a:rPr sz="1500" b="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9E9EA0"/>
                </a:solidFill>
                <a:latin typeface="Arial"/>
                <a:cs typeface="Arial"/>
              </a:rPr>
              <a:t>begin</a:t>
            </a:r>
            <a:r>
              <a:rPr sz="1500" b="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9E9EA0"/>
                </a:solidFill>
                <a:latin typeface="Arial"/>
                <a:cs typeface="Arial"/>
              </a:rPr>
              <a:t>construct</a:t>
            </a:r>
            <a:r>
              <a:rPr sz="1500" b="0" spc="10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b="0" spc="55" dirty="0">
                <a:solidFill>
                  <a:srgbClr val="9E9EA0"/>
                </a:solidFill>
                <a:latin typeface="Arial"/>
                <a:cs typeface="Arial"/>
              </a:rPr>
              <a:t>ng</a:t>
            </a:r>
            <a:r>
              <a:rPr sz="1500" b="0" spc="-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b="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45" dirty="0">
                <a:solidFill>
                  <a:srgbClr val="9E9EA0"/>
                </a:solidFill>
                <a:latin typeface="Arial"/>
                <a:cs typeface="Arial"/>
              </a:rPr>
              <a:t>des</a:t>
            </a:r>
            <a:r>
              <a:rPr sz="1500" b="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b="0" spc="65" dirty="0">
                <a:solidFill>
                  <a:srgbClr val="9E9EA0"/>
                </a:solidFill>
                <a:latin typeface="Arial"/>
                <a:cs typeface="Arial"/>
              </a:rPr>
              <a:t>gn</a:t>
            </a:r>
            <a:r>
              <a:rPr sz="1500" b="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b="0" spc="45" dirty="0">
                <a:solidFill>
                  <a:srgbClr val="9E9EA0"/>
                </a:solidFill>
                <a:latin typeface="Arial"/>
                <a:cs typeface="Arial"/>
              </a:rPr>
              <a:t>dig</a:t>
            </a:r>
            <a:r>
              <a:rPr sz="1500" b="0" spc="-3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b="0" spc="15" dirty="0">
                <a:solidFill>
                  <a:srgbClr val="9E9EA0"/>
                </a:solidFill>
                <a:latin typeface="Arial"/>
                <a:cs typeface="Arial"/>
              </a:rPr>
              <a:t>tally.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22" y="2338129"/>
            <a:ext cx="810704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Start</a:t>
            </a:r>
            <a:r>
              <a:rPr sz="1500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with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desktop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design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first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6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Set</a:t>
            </a:r>
            <a:r>
              <a:rPr sz="1500" spc="8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up</a:t>
            </a:r>
            <a:r>
              <a:rPr sz="1500" spc="-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d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ocument</a:t>
            </a:r>
            <a:r>
              <a:rPr sz="1500" spc="1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choose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size,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co</a:t>
            </a:r>
            <a:r>
              <a:rPr sz="1500" spc="-5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our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mode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resolut</a:t>
            </a:r>
            <a:r>
              <a:rPr sz="1500" spc="-5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on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Create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t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h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e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basic</a:t>
            </a:r>
            <a:r>
              <a:rPr sz="1500" spc="6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ayout</a:t>
            </a:r>
            <a:r>
              <a:rPr sz="1500" spc="8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of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design</a:t>
            </a:r>
            <a:r>
              <a:rPr sz="1500" spc="8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using</a:t>
            </a:r>
            <a:r>
              <a:rPr sz="1500" spc="-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boxes</a:t>
            </a:r>
            <a:endParaRPr sz="1500" dirty="0">
              <a:latin typeface="Arial"/>
              <a:cs typeface="Arial"/>
            </a:endParaRPr>
          </a:p>
          <a:p>
            <a:pPr marL="150495" indent="-137795">
              <a:lnSpc>
                <a:spcPct val="100000"/>
              </a:lnSpc>
              <a:spcBef>
                <a:spcPts val="65"/>
              </a:spcBef>
              <a:buClr>
                <a:srgbClr val="9E9EA0"/>
              </a:buClr>
              <a:buFont typeface="Arial"/>
              <a:buChar char="•"/>
              <a:tabLst>
                <a:tab pos="151130" algn="l"/>
              </a:tabLst>
            </a:pP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Base</a:t>
            </a:r>
            <a:r>
              <a:rPr sz="1500" spc="-8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structure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 on</a:t>
            </a:r>
            <a:r>
              <a:rPr sz="150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yo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u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r</a:t>
            </a:r>
            <a:r>
              <a:rPr sz="1500" spc="-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wireframe</a:t>
            </a:r>
            <a:r>
              <a:rPr sz="1500" spc="1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-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adjust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as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needed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Start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 creating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styl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ng</a:t>
            </a:r>
            <a:r>
              <a:rPr sz="1500" spc="-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navigat</a:t>
            </a:r>
            <a:r>
              <a:rPr sz="1500" spc="-5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on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 and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header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section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Create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main</a:t>
            </a:r>
            <a:r>
              <a:rPr sz="1500" spc="-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content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section,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6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Create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footer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section</a:t>
            </a:r>
            <a:endParaRPr sz="1500" dirty="0">
              <a:latin typeface="Arial"/>
              <a:cs typeface="Arial"/>
            </a:endParaRPr>
          </a:p>
          <a:p>
            <a:pPr marL="140970" indent="-128270">
              <a:lnSpc>
                <a:spcPct val="100000"/>
              </a:lnSpc>
              <a:spcBef>
                <a:spcPts val="105"/>
              </a:spcBef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Tweak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yo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u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r</a:t>
            </a:r>
            <a:r>
              <a:rPr sz="1500" spc="-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des</a:t>
            </a:r>
            <a:r>
              <a:rPr sz="1500" spc="-2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9E9EA0"/>
                </a:solidFill>
                <a:latin typeface="Arial"/>
                <a:cs typeface="Arial"/>
              </a:rPr>
              <a:t>gn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unt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spc="-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are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satisfied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that</a:t>
            </a:r>
            <a:r>
              <a:rPr sz="1500" spc="9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have</a:t>
            </a:r>
            <a:r>
              <a:rPr sz="1500" spc="-1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fu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filled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client</a:t>
            </a:r>
            <a:r>
              <a:rPr sz="1500" spc="6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brief</a:t>
            </a:r>
            <a:endParaRPr sz="15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5"/>
              </a:spcBef>
              <a:buClr>
                <a:srgbClr val="9E9EA0"/>
              </a:buClr>
              <a:buFont typeface="Arial"/>
              <a:buChar char="•"/>
              <a:tabLst>
                <a:tab pos="146685" algn="l"/>
              </a:tabLst>
            </a:pP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Go</a:t>
            </a:r>
            <a:r>
              <a:rPr sz="150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through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00" spc="9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name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600" i="1" spc="2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600" i="1" spc="-6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group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layers</a:t>
            </a:r>
            <a:endParaRPr sz="1500" dirty="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145"/>
              </a:spcBef>
              <a:buClr>
                <a:srgbClr val="9E9EA0"/>
              </a:buClr>
              <a:buFont typeface="Arial"/>
              <a:buChar char="•"/>
              <a:tabLst>
                <a:tab pos="156210" algn="l"/>
              </a:tabLst>
            </a:pP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Use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p</a:t>
            </a:r>
            <a:r>
              <a:rPr sz="1500" spc="-65" dirty="0">
                <a:solidFill>
                  <a:srgbClr val="9E9EA0"/>
                </a:solidFill>
                <a:latin typeface="Arial"/>
                <a:cs typeface="Arial"/>
              </a:rPr>
              <a:t>l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aceholder</a:t>
            </a:r>
            <a:r>
              <a:rPr sz="1500" spc="1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images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and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text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70" dirty="0">
                <a:solidFill>
                  <a:srgbClr val="9E9EA0"/>
                </a:solidFill>
                <a:latin typeface="Arial"/>
                <a:cs typeface="Arial"/>
              </a:rPr>
              <a:t>f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have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not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rece</a:t>
            </a:r>
            <a:r>
              <a:rPr sz="1500" spc="-5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ved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fi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al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content</a:t>
            </a:r>
            <a:r>
              <a:rPr sz="150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from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client.</a:t>
            </a:r>
            <a:endParaRPr sz="1500" dirty="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5"/>
              </a:spcBef>
              <a:buClr>
                <a:srgbClr val="9E9EA0"/>
              </a:buClr>
              <a:buFont typeface="Arial"/>
              <a:buChar char="•"/>
              <a:tabLst>
                <a:tab pos="156210" algn="l"/>
              </a:tabLst>
            </a:pP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Use</a:t>
            </a:r>
            <a:r>
              <a:rPr sz="1500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copyri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ght</a:t>
            </a:r>
            <a:r>
              <a:rPr sz="1500" spc="-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free</a:t>
            </a:r>
            <a:r>
              <a:rPr sz="1500" spc="8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image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sources</a:t>
            </a:r>
            <a:r>
              <a:rPr sz="1500" spc="1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such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as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14D95"/>
                </a:solidFill>
                <a:latin typeface="Arial"/>
                <a:cs typeface="Arial"/>
              </a:rPr>
              <a:t>u</a:t>
            </a:r>
            <a:r>
              <a:rPr sz="1500" spc="45" dirty="0">
                <a:solidFill>
                  <a:srgbClr val="414D95"/>
                </a:solidFill>
                <a:latin typeface="Arial"/>
                <a:cs typeface="Arial"/>
              </a:rPr>
              <a:t>ns</a:t>
            </a:r>
            <a:r>
              <a:rPr sz="1500" spc="15" dirty="0">
                <a:solidFill>
                  <a:srgbClr val="414D95"/>
                </a:solidFill>
                <a:latin typeface="Arial"/>
                <a:cs typeface="Arial"/>
              </a:rPr>
              <a:t>p</a:t>
            </a:r>
            <a:r>
              <a:rPr sz="1500" spc="25" dirty="0">
                <a:solidFill>
                  <a:srgbClr val="414D95"/>
                </a:solidFill>
                <a:latin typeface="Arial"/>
                <a:cs typeface="Arial"/>
              </a:rPr>
              <a:t>lash</a:t>
            </a:r>
            <a:r>
              <a:rPr sz="1500" spc="-5" dirty="0">
                <a:solidFill>
                  <a:srgbClr val="414D95"/>
                </a:solidFill>
                <a:latin typeface="Arial"/>
                <a:cs typeface="Arial"/>
              </a:rPr>
              <a:t>.</a:t>
            </a:r>
            <a:r>
              <a:rPr sz="1500" spc="45" dirty="0">
                <a:solidFill>
                  <a:srgbClr val="414D95"/>
                </a:solidFill>
                <a:latin typeface="Arial"/>
                <a:cs typeface="Arial"/>
              </a:rPr>
              <a:t>com</a:t>
            </a:r>
            <a:endParaRPr sz="1500" dirty="0">
              <a:latin typeface="Arial"/>
              <a:cs typeface="Arial"/>
            </a:endParaRPr>
          </a:p>
          <a:p>
            <a:pPr marL="140970" indent="-128270">
              <a:lnSpc>
                <a:spcPct val="100000"/>
              </a:lnSpc>
              <a:spcBef>
                <a:spcPts val="105"/>
              </a:spcBef>
              <a:buClr>
                <a:srgbClr val="9E9EA0"/>
              </a:buClr>
              <a:buFont typeface="Arial"/>
              <a:buChar char="•"/>
              <a:tabLst>
                <a:tab pos="141605" algn="l"/>
              </a:tabLst>
            </a:pP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When</a:t>
            </a:r>
            <a:r>
              <a:rPr sz="1500" spc="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desktop</a:t>
            </a:r>
            <a:r>
              <a:rPr sz="1500" spc="1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s</a:t>
            </a:r>
            <a:r>
              <a:rPr sz="150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created,</a:t>
            </a:r>
            <a:r>
              <a:rPr sz="1500" spc="1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proceed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to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smartphone</a:t>
            </a:r>
            <a:r>
              <a:rPr sz="1500" spc="1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A0"/>
                </a:solidFill>
                <a:latin typeface="Arial"/>
                <a:cs typeface="Arial"/>
              </a:rPr>
              <a:t>d</a:t>
            </a:r>
            <a:r>
              <a:rPr sz="1500" spc="45" dirty="0">
                <a:solidFill>
                  <a:srgbClr val="9E9EA0"/>
                </a:solidFill>
                <a:latin typeface="Arial"/>
                <a:cs typeface="Arial"/>
              </a:rPr>
              <a:t>es</a:t>
            </a:r>
            <a:r>
              <a:rPr sz="1500" spc="-3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95" dirty="0">
                <a:solidFill>
                  <a:srgbClr val="9E9EA0"/>
                </a:solidFill>
                <a:latin typeface="Arial"/>
                <a:cs typeface="Arial"/>
              </a:rPr>
              <a:t>g</a:t>
            </a:r>
            <a:r>
              <a:rPr sz="1500" spc="75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in</a:t>
            </a:r>
            <a:r>
              <a:rPr sz="1500" spc="-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same</a:t>
            </a:r>
            <a:r>
              <a:rPr sz="1500" spc="1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ma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n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ner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851" y="5486400"/>
            <a:ext cx="9502877" cy="963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4045"/>
              </a:lnSpc>
            </a:pPr>
            <a:r>
              <a:rPr sz="3400" spc="-125" dirty="0"/>
              <a:t>F</a:t>
            </a:r>
            <a:r>
              <a:rPr sz="3400" spc="15" dirty="0"/>
              <a:t>eed</a:t>
            </a:r>
            <a:r>
              <a:rPr sz="3400" spc="55" dirty="0"/>
              <a:t>b</a:t>
            </a:r>
            <a:r>
              <a:rPr sz="3400" spc="35" dirty="0"/>
              <a:t>ack</a:t>
            </a:r>
            <a:r>
              <a:rPr sz="3400" spc="80" dirty="0"/>
              <a:t> </a:t>
            </a:r>
            <a:r>
              <a:rPr sz="3400" spc="20" dirty="0"/>
              <a:t>and</a:t>
            </a:r>
            <a:r>
              <a:rPr sz="3400" spc="170" dirty="0"/>
              <a:t> </a:t>
            </a:r>
            <a:r>
              <a:rPr sz="3400" spc="20" dirty="0"/>
              <a:t>Eva</a:t>
            </a:r>
            <a:r>
              <a:rPr sz="3400" spc="75" dirty="0"/>
              <a:t>l</a:t>
            </a:r>
            <a:r>
              <a:rPr sz="3400" dirty="0"/>
              <a:t>uation</a:t>
            </a:r>
            <a:endParaRPr sz="3400"/>
          </a:p>
        </p:txBody>
      </p:sp>
      <p:sp>
        <p:nvSpPr>
          <p:cNvPr id="7" name="object 7"/>
          <p:cNvSpPr txBox="1"/>
          <p:nvPr/>
        </p:nvSpPr>
        <p:spPr>
          <a:xfrm>
            <a:off x="813165" y="1865910"/>
            <a:ext cx="8726170" cy="188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05400"/>
              </a:lnSpc>
            </a:pP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Once</a:t>
            </a:r>
            <a:r>
              <a:rPr sz="1500" spc="-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you</a:t>
            </a:r>
            <a:r>
              <a:rPr sz="1500" spc="1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have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created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your</a:t>
            </a:r>
            <a:r>
              <a:rPr sz="1500" spc="1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nit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al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d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esigns</a:t>
            </a:r>
            <a:r>
              <a:rPr sz="1500" spc="1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(mock</a:t>
            </a:r>
            <a:r>
              <a:rPr sz="1500" spc="9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up)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t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s</a:t>
            </a:r>
            <a:r>
              <a:rPr sz="1500" spc="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important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to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seek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feedback</a:t>
            </a:r>
            <a:r>
              <a:rPr sz="1500" spc="2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evaluate</a:t>
            </a:r>
            <a:r>
              <a:rPr sz="1500" spc="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your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9E9E9E"/>
                </a:solidFill>
                <a:latin typeface="Arial"/>
                <a:cs typeface="Arial"/>
              </a:rPr>
              <a:t>own</a:t>
            </a:r>
            <a:r>
              <a:rPr sz="1500" spc="-7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work.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00">
              <a:latin typeface="Times New Roman"/>
              <a:cs typeface="Times New Roman"/>
            </a:endParaRPr>
          </a:p>
          <a:p>
            <a:pPr marL="154940" indent="-137795">
              <a:lnSpc>
                <a:spcPct val="100000"/>
              </a:lnSpc>
              <a:buClr>
                <a:srgbClr val="9E9E9E"/>
              </a:buClr>
              <a:buFont typeface="Arial"/>
              <a:buChar char="•"/>
              <a:tabLst>
                <a:tab pos="155575" algn="l"/>
              </a:tabLst>
            </a:pP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Gat</a:t>
            </a:r>
            <a:r>
              <a:rPr sz="1500" spc="-25" dirty="0">
                <a:solidFill>
                  <a:srgbClr val="9E9E9E"/>
                </a:solidFill>
                <a:latin typeface="Arial"/>
                <a:cs typeface="Arial"/>
              </a:rPr>
              <a:t>h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er</a:t>
            </a:r>
            <a:r>
              <a:rPr sz="1500" spc="-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feedback</a:t>
            </a:r>
            <a:r>
              <a:rPr sz="1500" spc="1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from</a:t>
            </a:r>
            <a:r>
              <a:rPr sz="1500" spc="-1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fellow</a:t>
            </a:r>
            <a:r>
              <a:rPr sz="1500" spc="1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peers</a:t>
            </a:r>
            <a:r>
              <a:rPr sz="1500" spc="-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such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as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other</a:t>
            </a:r>
            <a:r>
              <a:rPr sz="1500" spc="9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designers</a:t>
            </a:r>
            <a:r>
              <a:rPr sz="1500" spc="8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web</a:t>
            </a:r>
            <a:r>
              <a:rPr sz="1500" spc="114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deve</a:t>
            </a:r>
            <a:r>
              <a:rPr sz="1500" spc="-5" dirty="0">
                <a:solidFill>
                  <a:srgbClr val="9E9E9E"/>
                </a:solidFill>
                <a:latin typeface="Arial"/>
                <a:cs typeface="Arial"/>
              </a:rPr>
              <a:t>l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opers</a:t>
            </a:r>
            <a:endParaRPr sz="1500">
              <a:latin typeface="Arial"/>
              <a:cs typeface="Arial"/>
            </a:endParaRPr>
          </a:p>
          <a:p>
            <a:pPr marL="154940" indent="-137795">
              <a:lnSpc>
                <a:spcPct val="100000"/>
              </a:lnSpc>
              <a:spcBef>
                <a:spcPts val="95"/>
              </a:spcBef>
              <a:buClr>
                <a:srgbClr val="9E9E9E"/>
              </a:buClr>
              <a:buFont typeface="Arial"/>
              <a:buChar char="•"/>
              <a:tabLst>
                <a:tab pos="155575" algn="l"/>
              </a:tabLst>
            </a:pP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Eva</a:t>
            </a:r>
            <a:r>
              <a:rPr sz="1500" spc="-5" dirty="0">
                <a:solidFill>
                  <a:srgbClr val="9E9E9E"/>
                </a:solidFill>
                <a:latin typeface="Arial"/>
                <a:cs typeface="Arial"/>
              </a:rPr>
              <a:t>l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uate</a:t>
            </a:r>
            <a:r>
              <a:rPr sz="1500" spc="-2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this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feedback</a:t>
            </a:r>
            <a:r>
              <a:rPr sz="1500" spc="2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make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 any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necessary</a:t>
            </a:r>
            <a:r>
              <a:rPr sz="1500" spc="9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changes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or</a:t>
            </a:r>
            <a:r>
              <a:rPr sz="15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adjustments</a:t>
            </a:r>
            <a:r>
              <a:rPr sz="1500" spc="8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to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your</a:t>
            </a:r>
            <a:r>
              <a:rPr sz="1500" spc="1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des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9E9E9E"/>
                </a:solidFill>
                <a:latin typeface="Arial"/>
                <a:cs typeface="Arial"/>
              </a:rPr>
              <a:t>gn</a:t>
            </a:r>
            <a:endParaRPr sz="1500">
              <a:latin typeface="Arial"/>
              <a:cs typeface="Arial"/>
            </a:endParaRPr>
          </a:p>
          <a:p>
            <a:pPr marL="149860" indent="-132715">
              <a:lnSpc>
                <a:spcPct val="100000"/>
              </a:lnSpc>
              <a:spcBef>
                <a:spcPts val="55"/>
              </a:spcBef>
              <a:buClr>
                <a:srgbClr val="9E9E9E"/>
              </a:buClr>
              <a:buFont typeface="Arial"/>
              <a:buChar char="•"/>
              <a:tabLst>
                <a:tab pos="150495" algn="l"/>
              </a:tabLst>
            </a:pP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Save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export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your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work</a:t>
            </a:r>
            <a:r>
              <a:rPr sz="1500" spc="9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as</a:t>
            </a:r>
            <a:r>
              <a:rPr sz="1500" spc="-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a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pdf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7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meet</a:t>
            </a:r>
            <a:r>
              <a:rPr sz="1500" spc="-9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with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the</a:t>
            </a:r>
            <a:r>
              <a:rPr sz="1500" spc="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cl</a:t>
            </a:r>
            <a:r>
              <a:rPr sz="1500" spc="-1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ent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for</a:t>
            </a:r>
            <a:r>
              <a:rPr sz="1500" spc="9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rev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ew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At</a:t>
            </a:r>
            <a:r>
              <a:rPr sz="1500" spc="1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th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s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point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the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client</a:t>
            </a:r>
            <a:r>
              <a:rPr sz="1500" spc="-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9E9E9E"/>
                </a:solidFill>
                <a:latin typeface="Arial"/>
                <a:cs typeface="Arial"/>
              </a:rPr>
              <a:t>wi</a:t>
            </a:r>
            <a:r>
              <a:rPr sz="1500" spc="95" dirty="0">
                <a:solidFill>
                  <a:srgbClr val="9E9E9E"/>
                </a:solidFill>
                <a:latin typeface="Arial"/>
                <a:cs typeface="Arial"/>
              </a:rPr>
              <a:t>l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l</a:t>
            </a:r>
            <a:r>
              <a:rPr sz="1500" spc="-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assess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concepts</a:t>
            </a:r>
            <a:r>
              <a:rPr sz="1500" spc="9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-1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give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 you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addit</a:t>
            </a:r>
            <a:r>
              <a:rPr sz="1500" spc="-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onal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feedback.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124" y="5486400"/>
            <a:ext cx="9504817" cy="963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5"/>
              </a:lnSpc>
            </a:pPr>
            <a:r>
              <a:rPr spc="50" dirty="0"/>
              <a:t>We</a:t>
            </a:r>
            <a:r>
              <a:rPr spc="150" dirty="0"/>
              <a:t>b</a:t>
            </a:r>
            <a:r>
              <a:rPr spc="110" dirty="0"/>
              <a:t>s</a:t>
            </a:r>
            <a:r>
              <a:rPr spc="-75" dirty="0"/>
              <a:t>i</a:t>
            </a:r>
            <a:r>
              <a:rPr spc="70" dirty="0"/>
              <a:t>te</a:t>
            </a:r>
            <a:r>
              <a:rPr spc="260" dirty="0"/>
              <a:t> </a:t>
            </a:r>
            <a:r>
              <a:rPr spc="60" dirty="0"/>
              <a:t>Deve</a:t>
            </a:r>
            <a:r>
              <a:rPr spc="-10" dirty="0"/>
              <a:t>l</a:t>
            </a:r>
            <a:r>
              <a:rPr spc="110" dirty="0"/>
              <a:t>o</a:t>
            </a:r>
            <a:r>
              <a:rPr spc="80" dirty="0"/>
              <a:t>p</a:t>
            </a:r>
            <a:r>
              <a:rPr spc="5" dirty="0"/>
              <a:t>m</a:t>
            </a:r>
            <a:r>
              <a:rPr spc="90" dirty="0"/>
              <a:t>e</a:t>
            </a:r>
            <a:r>
              <a:rPr spc="5" dirty="0"/>
              <a:t>n</a:t>
            </a:r>
            <a:r>
              <a:rPr spc="85"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363" y="1861649"/>
            <a:ext cx="8839835" cy="1982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05900"/>
              </a:lnSpc>
            </a:pP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Once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you</a:t>
            </a:r>
            <a:r>
              <a:rPr sz="1500" spc="1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have</a:t>
            </a:r>
            <a:r>
              <a:rPr sz="1500" spc="-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obta</a:t>
            </a:r>
            <a:r>
              <a:rPr sz="1500" spc="7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-20" dirty="0">
                <a:solidFill>
                  <a:srgbClr val="9E9E9E"/>
                </a:solidFill>
                <a:latin typeface="Arial"/>
                <a:cs typeface="Arial"/>
              </a:rPr>
              <a:t>n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ed</a:t>
            </a:r>
            <a:r>
              <a:rPr sz="1500" spc="-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final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approval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from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the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client</a:t>
            </a:r>
            <a:r>
              <a:rPr sz="1500" spc="-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you</a:t>
            </a:r>
            <a:r>
              <a:rPr sz="1500" spc="7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are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now</a:t>
            </a:r>
            <a:r>
              <a:rPr sz="1500" spc="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ready</a:t>
            </a:r>
            <a:r>
              <a:rPr sz="1500" spc="-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to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commence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9E"/>
                </a:solidFill>
                <a:latin typeface="Arial"/>
                <a:cs typeface="Arial"/>
              </a:rPr>
              <a:t>final</a:t>
            </a:r>
            <a:r>
              <a:rPr sz="1500" spc="-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website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evelopment.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This</a:t>
            </a:r>
            <a:r>
              <a:rPr sz="1500" spc="1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incl</a:t>
            </a:r>
            <a:r>
              <a:rPr sz="1500" spc="-30" dirty="0">
                <a:solidFill>
                  <a:srgbClr val="9E9E9E"/>
                </a:solidFill>
                <a:latin typeface="Arial"/>
                <a:cs typeface="Arial"/>
              </a:rPr>
              <a:t>u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des: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50495" indent="-133350">
              <a:lnSpc>
                <a:spcPct val="100000"/>
              </a:lnSpc>
              <a:buClr>
                <a:srgbClr val="9E9E9E"/>
              </a:buClr>
              <a:buFont typeface="Arial"/>
              <a:buChar char="•"/>
              <a:tabLst>
                <a:tab pos="151130" algn="l"/>
              </a:tabLst>
            </a:pP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Slic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ng</a:t>
            </a:r>
            <a:r>
              <a:rPr sz="1500" spc="-5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the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des</a:t>
            </a:r>
            <a:r>
              <a:rPr sz="1500" spc="-2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gn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image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preparation</a:t>
            </a:r>
            <a:endParaRPr sz="1500" dirty="0">
              <a:latin typeface="Arial"/>
              <a:cs typeface="Arial"/>
            </a:endParaRPr>
          </a:p>
          <a:p>
            <a:pPr marL="150495" indent="-133350">
              <a:lnSpc>
                <a:spcPct val="100000"/>
              </a:lnSpc>
              <a:spcBef>
                <a:spcPts val="65"/>
              </a:spcBef>
              <a:buClr>
                <a:srgbClr val="9E9E9E"/>
              </a:buClr>
              <a:buFont typeface="Arial"/>
              <a:buChar char="•"/>
              <a:tabLst>
                <a:tab pos="151130" algn="l"/>
              </a:tabLst>
            </a:pP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Cod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ng</a:t>
            </a:r>
            <a:r>
              <a:rPr sz="1500" spc="-6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and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developing</a:t>
            </a:r>
            <a:r>
              <a:rPr sz="1500" spc="1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9E"/>
                </a:solidFill>
                <a:latin typeface="Arial"/>
                <a:cs typeface="Arial"/>
              </a:rPr>
              <a:t>the</a:t>
            </a:r>
            <a:r>
              <a:rPr sz="1500" spc="-8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website</a:t>
            </a:r>
            <a:r>
              <a:rPr sz="1500" spc="15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9E9E9E"/>
                </a:solidFill>
                <a:latin typeface="Arial"/>
                <a:cs typeface="Arial"/>
              </a:rPr>
              <a:t>n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9E9E9E"/>
                </a:solidFill>
                <a:latin typeface="Arial"/>
                <a:cs typeface="Arial"/>
              </a:rPr>
              <a:t>a</a:t>
            </a:r>
            <a:r>
              <a:rPr sz="1500" spc="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program</a:t>
            </a:r>
            <a:r>
              <a:rPr sz="1500" spc="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9E"/>
                </a:solidFill>
                <a:latin typeface="Arial"/>
                <a:cs typeface="Arial"/>
              </a:rPr>
              <a:t>such</a:t>
            </a:r>
            <a:r>
              <a:rPr sz="1500" spc="6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9E9E9E"/>
                </a:solidFill>
                <a:latin typeface="Arial"/>
                <a:cs typeface="Arial"/>
              </a:rPr>
              <a:t>as</a:t>
            </a:r>
            <a:r>
              <a:rPr sz="1500" spc="-3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lang="en-US" sz="1500" spc="25" dirty="0" err="1">
                <a:solidFill>
                  <a:srgbClr val="9E9E9E"/>
                </a:solidFill>
                <a:latin typeface="Arial"/>
                <a:cs typeface="Arial"/>
              </a:rPr>
              <a:t>Webflow</a:t>
            </a:r>
            <a:r>
              <a:rPr lang="en-US" sz="1500" spc="25" dirty="0">
                <a:solidFill>
                  <a:srgbClr val="9E9E9E"/>
                </a:solidFill>
                <a:latin typeface="Arial"/>
                <a:cs typeface="Arial"/>
              </a:rPr>
              <a:t>, Framer, </a:t>
            </a:r>
            <a:r>
              <a:rPr lang="en-US" sz="1500" spc="25" dirty="0" err="1">
                <a:solidFill>
                  <a:srgbClr val="9E9E9E"/>
                </a:solidFill>
                <a:latin typeface="Arial"/>
                <a:cs typeface="Arial"/>
              </a:rPr>
              <a:t>etc</a:t>
            </a:r>
            <a:endParaRPr sz="1500" dirty="0">
              <a:latin typeface="Arial"/>
              <a:cs typeface="Arial"/>
            </a:endParaRPr>
          </a:p>
          <a:p>
            <a:pPr marL="155575" indent="-138430">
              <a:lnSpc>
                <a:spcPct val="100000"/>
              </a:lnSpc>
              <a:spcBef>
                <a:spcPts val="185"/>
              </a:spcBef>
              <a:buClr>
                <a:srgbClr val="9E9E9E"/>
              </a:buClr>
              <a:buFont typeface="Arial"/>
              <a:buChar char="•"/>
              <a:tabLst>
                <a:tab pos="156210" algn="l"/>
              </a:tabLst>
            </a:pPr>
            <a:r>
              <a:rPr sz="1500" spc="60" dirty="0">
                <a:solidFill>
                  <a:srgbClr val="9E9E9E"/>
                </a:solidFill>
                <a:latin typeface="Arial"/>
                <a:cs typeface="Arial"/>
              </a:rPr>
              <a:t>F</a:t>
            </a:r>
            <a:r>
              <a:rPr sz="1500" spc="-4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9E9E9E"/>
                </a:solidFill>
                <a:latin typeface="Arial"/>
                <a:cs typeface="Arial"/>
              </a:rPr>
              <a:t>nal</a:t>
            </a:r>
            <a:r>
              <a:rPr sz="1500" spc="-1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9E"/>
                </a:solidFill>
                <a:latin typeface="Arial"/>
                <a:cs typeface="Arial"/>
              </a:rPr>
              <a:t>Test</a:t>
            </a:r>
            <a:r>
              <a:rPr sz="1500" spc="5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9E9E9E"/>
                </a:solidFill>
                <a:latin typeface="Arial"/>
                <a:cs typeface="Arial"/>
              </a:rPr>
              <a:t>ng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609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The Design Process</vt:lpstr>
      <vt:lpstr>Research This involves looking at designs which inspire you or give you ideas.</vt:lpstr>
      <vt:lpstr>Style Tiles &amp; Style Guides</vt:lpstr>
      <vt:lpstr>Wireframes Start with basic concepts called wireframes.</vt:lpstr>
      <vt:lpstr>Concept Development - Further Refining</vt:lpstr>
      <vt:lpstr>Create the design Digitally Now that you have ideas formulated you can begin constructing the design digitally.</vt:lpstr>
      <vt:lpstr>Feedback and Evaluation</vt:lpstr>
      <vt:lpstr>Website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Luke Pham</cp:lastModifiedBy>
  <cp:revision>1</cp:revision>
  <dcterms:created xsi:type="dcterms:W3CDTF">2024-12-06T10:31:24Z</dcterms:created>
  <dcterms:modified xsi:type="dcterms:W3CDTF">2024-12-05T23:36:01Z</dcterms:modified>
</cp:coreProperties>
</file>