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 b="def" i="def"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 b="def" i="def"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 b="def" i="def"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2" name="Title Text"/>
          <p:cNvSpPr txBox="1"/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/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icture Placeholder 7"/>
          <p:cNvSpPr/>
          <p:nvPr>
            <p:ph type="pic" sz="half" idx="13"/>
          </p:nvPr>
        </p:nvSpPr>
        <p:spPr>
          <a:xfrm>
            <a:off x="1596572" y="1554465"/>
            <a:ext cx="4126316" cy="4126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/>
          <p:nvPr>
            <p:ph type="pic" sz="quarter" idx="13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" name="Picture Placeholder 7"/>
          <p:cNvSpPr/>
          <p:nvPr>
            <p:ph type="pic" sz="quarter" idx="14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Picture Placeholder 7"/>
          <p:cNvSpPr/>
          <p:nvPr>
            <p:ph type="pic" sz="quarter" idx="15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/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sz="4000"/>
            </a:lvl1pPr>
          </a:lstStyle>
          <a:p>
            <a:pPr/>
            <a:r>
              <a:t>Title Text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7" name="Body Level One…"/>
          <p:cNvSpPr txBox="1"/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i="1" sz="900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51" strike="noStrike" sz="4400" u="none">
          <a:ln>
            <a:noFill/>
          </a:ln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800" u="none">
          <a:ln>
            <a:noFill/>
          </a:ln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Placeholder 1" descr="Picture Placeholder 1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2975" r="0" b="29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7" name="Title 2"/>
          <p:cNvSpPr txBox="1"/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What </a:t>
            </a:r>
          </a:p>
          <a:p>
            <a:pPr>
              <a:defRPr spc="-200"/>
            </a:pPr>
            <a:r>
              <a:t>Is Git?</a:t>
            </a:r>
          </a:p>
        </p:txBody>
      </p:sp>
      <p:sp>
        <p:nvSpPr>
          <p:cNvPr id="88" name="Slide Number Placeholder 3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" name="Text Placeholder 4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90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GitHub, GitLab, BitBucket</a:t>
            </a:r>
          </a:p>
        </p:txBody>
      </p:sp>
      <p:sp>
        <p:nvSpPr>
          <p:cNvPr id="91" name="TextBox 6"/>
          <p:cNvSpPr txBox="1"/>
          <p:nvPr/>
        </p:nvSpPr>
        <p:spPr>
          <a:xfrm>
            <a:off x="1596569" y="5113549"/>
            <a:ext cx="272890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400">
                <a:solidFill>
                  <a:schemeClr val="accent3"/>
                </a:solidFill>
              </a:defRPr>
            </a:lvl1pPr>
          </a:lstStyle>
          <a:p>
            <a:pPr/>
            <a:r>
              <a:t>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Git</a:t>
            </a:r>
          </a:p>
        </p:txBody>
      </p:sp>
      <p:sp>
        <p:nvSpPr>
          <p:cNvPr id="94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pic>
        <p:nvPicPr>
          <p:cNvPr id="96" name="Picture Placeholder 4" descr="Picture Placeholder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25127" t="0" r="25127" b="0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97" name="TextBox 6"/>
          <p:cNvSpPr txBox="1"/>
          <p:nvPr/>
        </p:nvSpPr>
        <p:spPr>
          <a:xfrm>
            <a:off x="1596569" y="3512770"/>
            <a:ext cx="5320527" cy="1770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Git is a version control application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Different companies offer git as a service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Git can be used on it’s own with out the need for a web service using command line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t>But using a web service like GitHub makes the process easier and allows </a:t>
            </a:r>
            <a:br/>
            <a:r>
              <a:t>us to sync our application to an online repository to backup and collaborate </a:t>
            </a:r>
          </a:p>
        </p:txBody>
      </p:sp>
      <p:sp>
        <p:nvSpPr>
          <p:cNvPr id="98" name="TextBox 7"/>
          <p:cNvSpPr txBox="1"/>
          <p:nvPr/>
        </p:nvSpPr>
        <p:spPr>
          <a:xfrm>
            <a:off x="1596569" y="2984159"/>
            <a:ext cx="121652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>
                <a:solidFill>
                  <a:schemeClr val="accent3"/>
                </a:solidFill>
              </a:defRPr>
            </a:lvl1pPr>
          </a:lstStyle>
          <a:p>
            <a:pPr/>
            <a:r>
              <a:t>What is Git?</a:t>
            </a:r>
          </a:p>
        </p:txBody>
      </p:sp>
      <p:pic>
        <p:nvPicPr>
          <p:cNvPr id="99" name="branching-illustration@2x.png" descr="branching-illustration@2x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25754" y="2622550"/>
            <a:ext cx="4940301" cy="318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Git-Logo-2Color.png" descr="Git-Logo-2Colo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571465" y="1207052"/>
            <a:ext cx="3048879" cy="12731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lide Number Placeholder 1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Text Placeholder 2"/>
          <p:cNvSpPr txBox="1"/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sp>
        <p:nvSpPr>
          <p:cNvPr id="104" name="TextBox 9"/>
          <p:cNvSpPr txBox="1"/>
          <p:nvPr/>
        </p:nvSpPr>
        <p:spPr>
          <a:xfrm>
            <a:off x="2568847" y="4748317"/>
            <a:ext cx="72767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GitHub</a:t>
            </a:r>
          </a:p>
        </p:txBody>
      </p:sp>
      <p:sp>
        <p:nvSpPr>
          <p:cNvPr id="105" name="TextBox 10"/>
          <p:cNvSpPr txBox="1"/>
          <p:nvPr/>
        </p:nvSpPr>
        <p:spPr>
          <a:xfrm>
            <a:off x="2017784" y="5075266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Free</a:t>
            </a:r>
          </a:p>
        </p:txBody>
      </p:sp>
      <p:sp>
        <p:nvSpPr>
          <p:cNvPr id="106" name="TextBox 11"/>
          <p:cNvSpPr txBox="1"/>
          <p:nvPr/>
        </p:nvSpPr>
        <p:spPr>
          <a:xfrm>
            <a:off x="5732839" y="4748317"/>
            <a:ext cx="676177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GitLab</a:t>
            </a:r>
          </a:p>
        </p:txBody>
      </p:sp>
      <p:sp>
        <p:nvSpPr>
          <p:cNvPr id="107" name="TextBox 12"/>
          <p:cNvSpPr txBox="1"/>
          <p:nvPr/>
        </p:nvSpPr>
        <p:spPr>
          <a:xfrm>
            <a:off x="5156029" y="5075266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Private Free Plans</a:t>
            </a:r>
          </a:p>
        </p:txBody>
      </p:sp>
      <p:sp>
        <p:nvSpPr>
          <p:cNvPr id="108" name="TextBox 13"/>
          <p:cNvSpPr txBox="1"/>
          <p:nvPr/>
        </p:nvSpPr>
        <p:spPr>
          <a:xfrm>
            <a:off x="8680331" y="4748317"/>
            <a:ext cx="100419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b="1" sz="1600"/>
            </a:lvl1pPr>
          </a:lstStyle>
          <a:p>
            <a:pPr/>
            <a:r>
              <a:t>BitBucket</a:t>
            </a:r>
          </a:p>
        </p:txBody>
      </p:sp>
      <p:sp>
        <p:nvSpPr>
          <p:cNvPr id="109" name="TextBox 14"/>
          <p:cNvSpPr txBox="1"/>
          <p:nvPr/>
        </p:nvSpPr>
        <p:spPr>
          <a:xfrm>
            <a:off x="8267530" y="5075266"/>
            <a:ext cx="182979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Private Free Plans</a:t>
            </a:r>
          </a:p>
        </p:txBody>
      </p:sp>
      <p:sp>
        <p:nvSpPr>
          <p:cNvPr id="110" name="Git Platforms"/>
          <p:cNvSpPr txBox="1"/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 fontScale="100000" lnSpcReduction="0"/>
          </a:bodyPr>
          <a:lstStyle>
            <a:lvl1pPr>
              <a:defRPr b="1" spc="-200" sz="36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Git Platforms</a:t>
            </a:r>
          </a:p>
        </p:txBody>
      </p:sp>
      <p:pic>
        <p:nvPicPr>
          <p:cNvPr id="111" name="github-logo-icon-16.png" descr="github-logo-icon-1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19710" y="2369470"/>
            <a:ext cx="2425946" cy="20165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gitlab.png" descr="gitlab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97086" y="2278839"/>
            <a:ext cx="2197828" cy="2197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68747470733a2f2f7365656b6c6f676f2e636f6d2f696d616765732f422f6269746275636b65742d6c6f676f2d443037323231343732352d7365656b6c6f676f2e636f6d2e706e67.png" descr="68747470733a2f2f7365656b6c6f676f2e636f6d2f696d616765732f422f6269746275636b65742d6c6f676f2d443037323231343732352d7365656b6c6f676f2e636f6d2e706e67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298112" y="2495643"/>
            <a:ext cx="1768631" cy="15917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116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pic>
        <p:nvPicPr>
          <p:cNvPr id="118" name="Picture Placeholder 4" descr="Picture Placeholder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8348" t="23182" r="32211" b="1805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19" name="TextBox 6"/>
          <p:cNvSpPr txBox="1"/>
          <p:nvPr/>
        </p:nvSpPr>
        <p:spPr>
          <a:xfrm>
            <a:off x="1596569" y="3512770"/>
            <a:ext cx="532052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9700" indent="-139700" defTabSz="12700">
              <a:buSzPct val="100000"/>
              <a:buFont typeface="Helvetica"/>
              <a:buAutoNum type="arabicPeriod" startAt="1"/>
              <a:tabLst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Git is the actual application</a:t>
            </a:r>
          </a:p>
          <a:p>
            <a:pPr marL="139700" indent="-139700" defTabSz="12700">
              <a:buSzPct val="100000"/>
              <a:buFont typeface="Helvetica"/>
              <a:buAutoNum type="arabicPeriod" startAt="1"/>
              <a:tabLst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GitHub is a web service that runs the git application</a:t>
            </a:r>
          </a:p>
          <a:p>
            <a:pPr marL="139700" indent="-139700" defTabSz="12700">
              <a:buSzPct val="100000"/>
              <a:buFont typeface="Helvetica"/>
              <a:buAutoNum type="arabicPeriod" startAt="1"/>
              <a:tabLst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We will be using GitHub to learn Git</a:t>
            </a:r>
          </a:p>
        </p:txBody>
      </p:sp>
      <p:sp>
        <p:nvSpPr>
          <p:cNvPr id="120" name="TextBox 7"/>
          <p:cNvSpPr txBox="1"/>
          <p:nvPr/>
        </p:nvSpPr>
        <p:spPr>
          <a:xfrm>
            <a:off x="1596569" y="2984159"/>
            <a:ext cx="136700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pPr/>
            <a:r>
              <a:t>What is Git?</a:t>
            </a:r>
          </a:p>
        </p:txBody>
      </p:sp>
      <p:pic>
        <p:nvPicPr>
          <p:cNvPr id="121" name="68747470733a2f2f7777772e69636f6e66696e6465722e636f6d2f646174612f69636f6e732f6f637469636f6e732f313032342f6d61726b2d6769746875622d3235362e706e67.png" descr="68747470733a2f2f7777772e69636f6e66696e6465722e636f6d2f646174612f69636f6e732f6f637469636f6e732f313032342f6d61726b2d6769746875622d3235362e706e6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2797" y="1274080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1"/>
          <p:cNvSpPr txBox="1"/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Have you ever had a folder </a:t>
            </a:r>
          </a:p>
          <a:p>
            <a:pPr>
              <a:defRPr spc="-200"/>
            </a:pPr>
            <a:r>
              <a:t>that looks like this?</a:t>
            </a:r>
          </a:p>
        </p:txBody>
      </p:sp>
      <p:sp>
        <p:nvSpPr>
          <p:cNvPr id="124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peep at some distant orb has power to raise and purify our thoughts like a strain of sacred music</a:t>
            </a:r>
          </a:p>
        </p:txBody>
      </p:sp>
      <p:pic>
        <p:nvPicPr>
          <p:cNvPr id="126" name="Folder-icon.png" descr="Folder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52081" y="2508435"/>
            <a:ext cx="1170137" cy="1170138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Box 16"/>
          <p:cNvSpPr txBox="1"/>
          <p:nvPr/>
        </p:nvSpPr>
        <p:spPr>
          <a:xfrm>
            <a:off x="2986492" y="2979204"/>
            <a:ext cx="7017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</a:t>
            </a:r>
          </a:p>
        </p:txBody>
      </p:sp>
      <p:pic>
        <p:nvPicPr>
          <p:cNvPr id="128" name="Apple_Pages_6_-_Old_Mac_and_Old_Windows_Icon_Pack_8362719.png" descr="Apple_Pages_6_-_Old_Mac_and_Old_Windows_Icon_Pack_83627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2081" y="3857476"/>
            <a:ext cx="1170137" cy="117013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16"/>
          <p:cNvSpPr txBox="1"/>
          <p:nvPr/>
        </p:nvSpPr>
        <p:spPr>
          <a:xfrm>
            <a:off x="2719792" y="4302844"/>
            <a:ext cx="111859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Report.doc</a:t>
            </a:r>
          </a:p>
        </p:txBody>
      </p:sp>
      <p:pic>
        <p:nvPicPr>
          <p:cNvPr id="130" name="Apple_Pages_6_-_Old_Mac_and_Old_Windows_Icon_Pack_8362719.png" descr="Apple_Pages_6_-_Old_Mac_and_Old_Windows_Icon_Pack_83627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5848" y="3857476"/>
            <a:ext cx="1170137" cy="1170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extBox 16"/>
          <p:cNvSpPr txBox="1"/>
          <p:nvPr/>
        </p:nvSpPr>
        <p:spPr>
          <a:xfrm>
            <a:off x="5993559" y="4302844"/>
            <a:ext cx="12345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Report2.doc</a:t>
            </a:r>
          </a:p>
        </p:txBody>
      </p:sp>
      <p:pic>
        <p:nvPicPr>
          <p:cNvPr id="132" name="Apple_Pages_6_-_Old_Mac_and_Old_Windows_Icon_Pack_8362719.png" descr="Apple_Pages_6_-_Old_Mac_and_Old_Windows_Icon_Pack_83627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2948" y="3857476"/>
            <a:ext cx="1170137" cy="1170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Box 16"/>
          <p:cNvSpPr txBox="1"/>
          <p:nvPr/>
        </p:nvSpPr>
        <p:spPr>
          <a:xfrm>
            <a:off x="9460659" y="4302844"/>
            <a:ext cx="123458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Report3.doc</a:t>
            </a:r>
          </a:p>
        </p:txBody>
      </p:sp>
      <p:pic>
        <p:nvPicPr>
          <p:cNvPr id="134" name="Apple_Pages_6_-_Old_Mac_and_Old_Windows_Icon_Pack_8362719.png" descr="Apple_Pages_6_-_Old_Mac_and_Old_Windows_Icon_Pack_83627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9248" y="5356076"/>
            <a:ext cx="1170137" cy="1170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TextBox 16"/>
          <p:cNvSpPr txBox="1"/>
          <p:nvPr/>
        </p:nvSpPr>
        <p:spPr>
          <a:xfrm>
            <a:off x="2716959" y="5801444"/>
            <a:ext cx="169396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Report_Final.doc</a:t>
            </a:r>
          </a:p>
        </p:txBody>
      </p:sp>
      <p:pic>
        <p:nvPicPr>
          <p:cNvPr id="136" name="Apple_Pages_6_-_Old_Mac_and_Old_Windows_Icon_Pack_8362719.png" descr="Apple_Pages_6_-_Old_Mac_and_Old_Windows_Icon_Pack_83627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00448" y="5356076"/>
            <a:ext cx="1170137" cy="117013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Box 16"/>
          <p:cNvSpPr txBox="1"/>
          <p:nvPr/>
        </p:nvSpPr>
        <p:spPr>
          <a:xfrm>
            <a:off x="5968159" y="5801444"/>
            <a:ext cx="226933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Report_Final_Final.doc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pPr/>
            <a:r>
              <a:t>GitHub</a:t>
            </a:r>
          </a:p>
        </p:txBody>
      </p:sp>
      <p:sp>
        <p:nvSpPr>
          <p:cNvPr id="140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1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Server Side Development  / Web Programming</a:t>
            </a:r>
          </a:p>
        </p:txBody>
      </p:sp>
      <p:pic>
        <p:nvPicPr>
          <p:cNvPr id="142" name="Picture Placeholder 4" descr="Picture Placeholder 4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8348" t="23182" r="32211" b="1805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43" name="TextBox 6"/>
          <p:cNvSpPr txBox="1"/>
          <p:nvPr/>
        </p:nvSpPr>
        <p:spPr>
          <a:xfrm>
            <a:off x="1596569" y="2877770"/>
            <a:ext cx="5320527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39700" indent="-139700" defTabSz="12700">
              <a:buSzPct val="100000"/>
              <a:buFont typeface="Helvetica"/>
              <a:buAutoNum type="arabicPeriod" startAt="1"/>
              <a:tabLst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 Github is a collaboration tool largely used for software development</a:t>
            </a:r>
          </a:p>
          <a:p>
            <a:pPr marL="139700" indent="-139700" defTabSz="12700">
              <a:buSzPct val="100000"/>
              <a:buFont typeface="Helvetica"/>
              <a:buAutoNum type="arabicPeriod" startAt="1"/>
              <a:tabLst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 Github is designed to address this problem</a:t>
            </a:r>
          </a:p>
          <a:p>
            <a:pPr marL="139700" indent="-139700" defTabSz="12700">
              <a:buSzPct val="100000"/>
              <a:buFont typeface="Helvetica"/>
              <a:buAutoNum type="arabicPeriod" startAt="1"/>
              <a:tabLst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 One of it’s best features is version control</a:t>
            </a:r>
          </a:p>
          <a:p>
            <a:pPr marL="139700" indent="-139700" defTabSz="12700">
              <a:buSzPct val="100000"/>
              <a:buFont typeface="Helvetica"/>
              <a:buAutoNum type="arabicPeriod" startAt="1"/>
              <a:tabLst>
                <a:tab pos="711200" algn="l"/>
                <a:tab pos="1079500" algn="l"/>
                <a:tab pos="1435100" algn="l"/>
                <a:tab pos="1790700" algn="l"/>
                <a:tab pos="2159000" algn="l"/>
                <a:tab pos="2514600" algn="l"/>
                <a:tab pos="2870200" algn="l"/>
                <a:tab pos="3238500" algn="l"/>
                <a:tab pos="3594100" algn="l"/>
                <a:tab pos="3949700" algn="l"/>
                <a:tab pos="4318000" algn="l"/>
              </a:tabLst>
              <a:defRPr sz="1300">
                <a:latin typeface="+mn-lt"/>
                <a:ea typeface="+mn-ea"/>
                <a:cs typeface="+mn-cs"/>
                <a:sym typeface="Helvetica"/>
              </a:defRPr>
            </a:pPr>
            <a:r>
              <a:t> It also works really well for collaboration as it allows 2 people to work on the same file at the same time</a:t>
            </a:r>
          </a:p>
        </p:txBody>
      </p:sp>
      <p:sp>
        <p:nvSpPr>
          <p:cNvPr id="144" name="TextBox 7"/>
          <p:cNvSpPr txBox="1"/>
          <p:nvPr/>
        </p:nvSpPr>
        <p:spPr>
          <a:xfrm>
            <a:off x="1596569" y="2349159"/>
            <a:ext cx="1367000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>
                <a:solidFill>
                  <a:schemeClr val="accent3"/>
                </a:solidFill>
              </a:defRPr>
            </a:lvl1pPr>
          </a:lstStyle>
          <a:p>
            <a:pPr/>
            <a:r>
              <a:t>What is Git?</a:t>
            </a:r>
          </a:p>
        </p:txBody>
      </p:sp>
      <p:pic>
        <p:nvPicPr>
          <p:cNvPr id="145" name="68747470733a2f2f7777772e69636f6e66696e6465722e636f6d2f646174612f69636f6e732f6f637469636f6e732f313032342f6d61726b2d6769746875622d3235362e706e67.png" descr="68747470733a2f2f7777772e69636f6e66696e6465722e636f6d2f646174612f69636f6e732f6f637469636f6e732f313032342f6d61726b2d6769746875622d3235362e706e67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92797" y="1274080"/>
            <a:ext cx="914401" cy="91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/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Git Fixes This Problem</a:t>
            </a:r>
          </a:p>
        </p:txBody>
      </p:sp>
      <p:sp>
        <p:nvSpPr>
          <p:cNvPr id="148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9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peep at some distant orb has power to raise and purify our thoughts like a strain of sacred music</a:t>
            </a:r>
          </a:p>
        </p:txBody>
      </p:sp>
      <p:pic>
        <p:nvPicPr>
          <p:cNvPr id="150" name="Folder-icon.png" descr="Folder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9089" y="2606836"/>
            <a:ext cx="1170138" cy="1170137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Box 16"/>
          <p:cNvSpPr txBox="1"/>
          <p:nvPr/>
        </p:nvSpPr>
        <p:spPr>
          <a:xfrm>
            <a:off x="2976639" y="3083151"/>
            <a:ext cx="7017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</a:t>
            </a:r>
          </a:p>
        </p:txBody>
      </p:sp>
      <p:pic>
        <p:nvPicPr>
          <p:cNvPr id="152" name="Apple_Pages_6_-_Old_Mac_and_Old_Windows_Icon_Pack_8362719.png" descr="Apple_Pages_6_-_Old_Mac_and_Old_Windows_Icon_Pack_83627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9089" y="4077003"/>
            <a:ext cx="1170138" cy="1170137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traight Connector 8"/>
          <p:cNvSpPr/>
          <p:nvPr/>
        </p:nvSpPr>
        <p:spPr>
          <a:xfrm>
            <a:off x="2158769" y="5751927"/>
            <a:ext cx="6861569" cy="1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54" name="TextBox 9"/>
          <p:cNvSpPr txBox="1"/>
          <p:nvPr/>
        </p:nvSpPr>
        <p:spPr>
          <a:xfrm>
            <a:off x="2797744" y="5437929"/>
            <a:ext cx="87757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Started Report</a:t>
            </a:r>
          </a:p>
        </p:txBody>
      </p:sp>
      <p:sp>
        <p:nvSpPr>
          <p:cNvPr id="155" name="TextBox 10"/>
          <p:cNvSpPr txBox="1"/>
          <p:nvPr/>
        </p:nvSpPr>
        <p:spPr>
          <a:xfrm>
            <a:off x="2797744" y="5806519"/>
            <a:ext cx="8520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1 week age</a:t>
            </a:r>
          </a:p>
        </p:txBody>
      </p:sp>
      <p:sp>
        <p:nvSpPr>
          <p:cNvPr id="156" name="TextBox 11"/>
          <p:cNvSpPr txBox="1"/>
          <p:nvPr/>
        </p:nvSpPr>
        <p:spPr>
          <a:xfrm>
            <a:off x="3962612" y="5437929"/>
            <a:ext cx="71200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Rough draft</a:t>
            </a:r>
          </a:p>
        </p:txBody>
      </p:sp>
      <p:sp>
        <p:nvSpPr>
          <p:cNvPr id="157" name="TextBox 12"/>
          <p:cNvSpPr txBox="1"/>
          <p:nvPr/>
        </p:nvSpPr>
        <p:spPr>
          <a:xfrm>
            <a:off x="3962612" y="5806519"/>
            <a:ext cx="7979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3 days age</a:t>
            </a:r>
          </a:p>
        </p:txBody>
      </p:sp>
      <p:sp>
        <p:nvSpPr>
          <p:cNvPr id="158" name="Oval 14"/>
          <p:cNvSpPr/>
          <p:nvPr/>
        </p:nvSpPr>
        <p:spPr>
          <a:xfrm>
            <a:off x="2799338" y="5722588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9" name="Oval 16"/>
          <p:cNvSpPr/>
          <p:nvPr/>
        </p:nvSpPr>
        <p:spPr>
          <a:xfrm>
            <a:off x="3969921" y="5724771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0" name="TextBox 9"/>
          <p:cNvSpPr txBox="1"/>
          <p:nvPr/>
        </p:nvSpPr>
        <p:spPr>
          <a:xfrm>
            <a:off x="5083744" y="5437929"/>
            <a:ext cx="50805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Finished</a:t>
            </a:r>
          </a:p>
        </p:txBody>
      </p:sp>
      <p:sp>
        <p:nvSpPr>
          <p:cNvPr id="161" name="TextBox 10"/>
          <p:cNvSpPr txBox="1"/>
          <p:nvPr/>
        </p:nvSpPr>
        <p:spPr>
          <a:xfrm>
            <a:off x="5083744" y="5806519"/>
            <a:ext cx="7979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2 days age</a:t>
            </a:r>
          </a:p>
        </p:txBody>
      </p:sp>
      <p:sp>
        <p:nvSpPr>
          <p:cNvPr id="162" name="TextBox 11"/>
          <p:cNvSpPr txBox="1"/>
          <p:nvPr/>
        </p:nvSpPr>
        <p:spPr>
          <a:xfrm>
            <a:off x="6121612" y="5437929"/>
            <a:ext cx="18067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Spelling and Grammar Update</a:t>
            </a:r>
          </a:p>
        </p:txBody>
      </p:sp>
      <p:sp>
        <p:nvSpPr>
          <p:cNvPr id="163" name="TextBox 12"/>
          <p:cNvSpPr txBox="1"/>
          <p:nvPr/>
        </p:nvSpPr>
        <p:spPr>
          <a:xfrm>
            <a:off x="6121612" y="5806519"/>
            <a:ext cx="7979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1 days age</a:t>
            </a:r>
          </a:p>
        </p:txBody>
      </p:sp>
      <p:sp>
        <p:nvSpPr>
          <p:cNvPr id="164" name="Oval 14"/>
          <p:cNvSpPr/>
          <p:nvPr/>
        </p:nvSpPr>
        <p:spPr>
          <a:xfrm>
            <a:off x="5085338" y="5722588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5" name="Oval 16"/>
          <p:cNvSpPr/>
          <p:nvPr/>
        </p:nvSpPr>
        <p:spPr>
          <a:xfrm>
            <a:off x="6128921" y="5724771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6" name="Oval 13"/>
          <p:cNvSpPr/>
          <p:nvPr/>
        </p:nvSpPr>
        <p:spPr>
          <a:xfrm>
            <a:off x="1983006" y="5544788"/>
            <a:ext cx="416561" cy="4165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7" name="TextBox 16"/>
          <p:cNvSpPr txBox="1"/>
          <p:nvPr/>
        </p:nvSpPr>
        <p:spPr>
          <a:xfrm>
            <a:off x="2922108" y="4474985"/>
            <a:ext cx="111859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Report.doc</a:t>
            </a:r>
          </a:p>
        </p:txBody>
      </p:sp>
      <p:sp>
        <p:nvSpPr>
          <p:cNvPr id="168" name="TextBox 11"/>
          <p:cNvSpPr txBox="1"/>
          <p:nvPr/>
        </p:nvSpPr>
        <p:spPr>
          <a:xfrm>
            <a:off x="8102812" y="5434282"/>
            <a:ext cx="182561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Added feedback from the boss</a:t>
            </a:r>
          </a:p>
        </p:txBody>
      </p:sp>
      <p:sp>
        <p:nvSpPr>
          <p:cNvPr id="169" name="TextBox 12"/>
          <p:cNvSpPr txBox="1"/>
          <p:nvPr/>
        </p:nvSpPr>
        <p:spPr>
          <a:xfrm>
            <a:off x="8102812" y="5802872"/>
            <a:ext cx="4598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Today</a:t>
            </a:r>
          </a:p>
        </p:txBody>
      </p:sp>
      <p:sp>
        <p:nvSpPr>
          <p:cNvPr id="170" name="Oval 16"/>
          <p:cNvSpPr/>
          <p:nvPr/>
        </p:nvSpPr>
        <p:spPr>
          <a:xfrm>
            <a:off x="8110121" y="5721124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itle 1"/>
          <p:cNvSpPr txBox="1"/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Git Fixes This Problem</a:t>
            </a:r>
          </a:p>
        </p:txBody>
      </p:sp>
      <p:sp>
        <p:nvSpPr>
          <p:cNvPr id="173" name="Slide Number Placeholder 2"/>
          <p:cNvSpPr txBox="1"/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4" name="Text Placeholder 3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peep at some distant orb has power to raise and purify our thoughts like a strain of sacred music</a:t>
            </a:r>
          </a:p>
        </p:txBody>
      </p:sp>
      <p:pic>
        <p:nvPicPr>
          <p:cNvPr id="175" name="Folder-icon.png" descr="Folder-ic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9089" y="2606836"/>
            <a:ext cx="1170138" cy="1170137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TextBox 16"/>
          <p:cNvSpPr txBox="1"/>
          <p:nvPr/>
        </p:nvSpPr>
        <p:spPr>
          <a:xfrm>
            <a:off x="2976639" y="3083151"/>
            <a:ext cx="701775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</a:t>
            </a:r>
          </a:p>
        </p:txBody>
      </p:sp>
      <p:pic>
        <p:nvPicPr>
          <p:cNvPr id="177" name="Apple_Pages_6_-_Old_Mac_and_Old_Windows_Icon_Pack_8362719.png" descr="Apple_Pages_6_-_Old_Mac_and_Old_Windows_Icon_Pack_836271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79089" y="4077003"/>
            <a:ext cx="1170138" cy="117013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Straight Connector 8"/>
          <p:cNvSpPr/>
          <p:nvPr/>
        </p:nvSpPr>
        <p:spPr>
          <a:xfrm>
            <a:off x="2158769" y="5751927"/>
            <a:ext cx="8001264" cy="1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79" name="TextBox 9"/>
          <p:cNvSpPr txBox="1"/>
          <p:nvPr/>
        </p:nvSpPr>
        <p:spPr>
          <a:xfrm>
            <a:off x="2797744" y="5437929"/>
            <a:ext cx="87757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Started Report</a:t>
            </a:r>
          </a:p>
        </p:txBody>
      </p:sp>
      <p:sp>
        <p:nvSpPr>
          <p:cNvPr id="180" name="TextBox 10"/>
          <p:cNvSpPr txBox="1"/>
          <p:nvPr/>
        </p:nvSpPr>
        <p:spPr>
          <a:xfrm>
            <a:off x="2797744" y="5806519"/>
            <a:ext cx="85209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1 week age</a:t>
            </a:r>
          </a:p>
        </p:txBody>
      </p:sp>
      <p:sp>
        <p:nvSpPr>
          <p:cNvPr id="181" name="TextBox 11"/>
          <p:cNvSpPr txBox="1"/>
          <p:nvPr/>
        </p:nvSpPr>
        <p:spPr>
          <a:xfrm>
            <a:off x="3962612" y="5437929"/>
            <a:ext cx="712007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Rough draft</a:t>
            </a:r>
          </a:p>
        </p:txBody>
      </p:sp>
      <p:sp>
        <p:nvSpPr>
          <p:cNvPr id="182" name="TextBox 12"/>
          <p:cNvSpPr txBox="1"/>
          <p:nvPr/>
        </p:nvSpPr>
        <p:spPr>
          <a:xfrm>
            <a:off x="3962612" y="5806519"/>
            <a:ext cx="7979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3 days age</a:t>
            </a:r>
          </a:p>
        </p:txBody>
      </p:sp>
      <p:sp>
        <p:nvSpPr>
          <p:cNvPr id="183" name="Oval 14"/>
          <p:cNvSpPr/>
          <p:nvPr/>
        </p:nvSpPr>
        <p:spPr>
          <a:xfrm>
            <a:off x="2799338" y="5722588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Oval 16"/>
          <p:cNvSpPr/>
          <p:nvPr/>
        </p:nvSpPr>
        <p:spPr>
          <a:xfrm>
            <a:off x="3969921" y="5724771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5" name="TextBox 9"/>
          <p:cNvSpPr txBox="1"/>
          <p:nvPr/>
        </p:nvSpPr>
        <p:spPr>
          <a:xfrm>
            <a:off x="5083744" y="5437929"/>
            <a:ext cx="50805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Finished</a:t>
            </a:r>
          </a:p>
        </p:txBody>
      </p:sp>
      <p:sp>
        <p:nvSpPr>
          <p:cNvPr id="186" name="TextBox 10"/>
          <p:cNvSpPr txBox="1"/>
          <p:nvPr/>
        </p:nvSpPr>
        <p:spPr>
          <a:xfrm>
            <a:off x="5083744" y="5806519"/>
            <a:ext cx="7979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2 days age</a:t>
            </a:r>
          </a:p>
        </p:txBody>
      </p:sp>
      <p:sp>
        <p:nvSpPr>
          <p:cNvPr id="187" name="TextBox 11"/>
          <p:cNvSpPr txBox="1"/>
          <p:nvPr/>
        </p:nvSpPr>
        <p:spPr>
          <a:xfrm>
            <a:off x="6121612" y="5437929"/>
            <a:ext cx="18067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Spelling and Grammar Update</a:t>
            </a:r>
          </a:p>
        </p:txBody>
      </p:sp>
      <p:sp>
        <p:nvSpPr>
          <p:cNvPr id="188" name="TextBox 12"/>
          <p:cNvSpPr txBox="1"/>
          <p:nvPr/>
        </p:nvSpPr>
        <p:spPr>
          <a:xfrm>
            <a:off x="6121612" y="5806519"/>
            <a:ext cx="79799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1 days age</a:t>
            </a:r>
          </a:p>
        </p:txBody>
      </p:sp>
      <p:sp>
        <p:nvSpPr>
          <p:cNvPr id="189" name="Oval 14"/>
          <p:cNvSpPr/>
          <p:nvPr/>
        </p:nvSpPr>
        <p:spPr>
          <a:xfrm>
            <a:off x="5085338" y="5722588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Oval 16"/>
          <p:cNvSpPr/>
          <p:nvPr/>
        </p:nvSpPr>
        <p:spPr>
          <a:xfrm>
            <a:off x="6128921" y="5724771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1" name="Oval 13"/>
          <p:cNvSpPr/>
          <p:nvPr/>
        </p:nvSpPr>
        <p:spPr>
          <a:xfrm>
            <a:off x="1983006" y="5544788"/>
            <a:ext cx="416561" cy="416561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2" name="TextBox 16"/>
          <p:cNvSpPr txBox="1"/>
          <p:nvPr/>
        </p:nvSpPr>
        <p:spPr>
          <a:xfrm>
            <a:off x="2922108" y="4474985"/>
            <a:ext cx="111859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600"/>
            </a:lvl1pPr>
          </a:lstStyle>
          <a:p>
            <a:pPr/>
            <a:r>
              <a:t>Report.doc</a:t>
            </a:r>
          </a:p>
        </p:txBody>
      </p:sp>
      <p:sp>
        <p:nvSpPr>
          <p:cNvPr id="193" name="TextBox 11"/>
          <p:cNvSpPr txBox="1"/>
          <p:nvPr/>
        </p:nvSpPr>
        <p:spPr>
          <a:xfrm>
            <a:off x="8102812" y="5434282"/>
            <a:ext cx="1825613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Added feedback from the boss</a:t>
            </a:r>
          </a:p>
        </p:txBody>
      </p:sp>
      <p:sp>
        <p:nvSpPr>
          <p:cNvPr id="194" name="TextBox 12"/>
          <p:cNvSpPr txBox="1"/>
          <p:nvPr/>
        </p:nvSpPr>
        <p:spPr>
          <a:xfrm>
            <a:off x="8102812" y="5802872"/>
            <a:ext cx="45985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Today</a:t>
            </a:r>
          </a:p>
        </p:txBody>
      </p:sp>
      <p:sp>
        <p:nvSpPr>
          <p:cNvPr id="195" name="Oval 16"/>
          <p:cNvSpPr/>
          <p:nvPr/>
        </p:nvSpPr>
        <p:spPr>
          <a:xfrm>
            <a:off x="8110121" y="5721124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6" name="Straight Connector 8"/>
          <p:cNvSpPr/>
          <p:nvPr/>
        </p:nvSpPr>
        <p:spPr>
          <a:xfrm>
            <a:off x="6155346" y="4563885"/>
            <a:ext cx="1" cy="1170137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197" name="TextBox 11"/>
          <p:cNvSpPr txBox="1"/>
          <p:nvPr/>
        </p:nvSpPr>
        <p:spPr>
          <a:xfrm>
            <a:off x="6121612" y="4240482"/>
            <a:ext cx="1000238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Jens Suggestions</a:t>
            </a:r>
          </a:p>
        </p:txBody>
      </p:sp>
      <p:sp>
        <p:nvSpPr>
          <p:cNvPr id="198" name="Oval 16"/>
          <p:cNvSpPr/>
          <p:nvPr/>
        </p:nvSpPr>
        <p:spPr>
          <a:xfrm>
            <a:off x="6128921" y="4527324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Straight Connector 8"/>
          <p:cNvSpPr/>
          <p:nvPr/>
        </p:nvSpPr>
        <p:spPr>
          <a:xfrm>
            <a:off x="6168907" y="4557803"/>
            <a:ext cx="3943388" cy="1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0" name="TextBox 11"/>
          <p:cNvSpPr txBox="1"/>
          <p:nvPr/>
        </p:nvSpPr>
        <p:spPr>
          <a:xfrm>
            <a:off x="10084012" y="4240482"/>
            <a:ext cx="112593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Added Illustrations</a:t>
            </a:r>
          </a:p>
        </p:txBody>
      </p:sp>
      <p:sp>
        <p:nvSpPr>
          <p:cNvPr id="201" name="Oval 16"/>
          <p:cNvSpPr/>
          <p:nvPr/>
        </p:nvSpPr>
        <p:spPr>
          <a:xfrm>
            <a:off x="10091321" y="4527324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Oval 16"/>
          <p:cNvSpPr/>
          <p:nvPr/>
        </p:nvSpPr>
        <p:spPr>
          <a:xfrm>
            <a:off x="10091321" y="5721124"/>
            <a:ext cx="60961" cy="60961"/>
          </a:xfrm>
          <a:prstGeom prst="ellipse">
            <a:avLst/>
          </a:pr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Straight Connector 8"/>
          <p:cNvSpPr/>
          <p:nvPr/>
        </p:nvSpPr>
        <p:spPr>
          <a:xfrm>
            <a:off x="10117746" y="4563885"/>
            <a:ext cx="1" cy="1170137"/>
          </a:xfrm>
          <a:prstGeom prst="line">
            <a:avLst/>
          </a:prstGeom>
          <a:ln w="6350">
            <a:solidFill>
              <a:srgbClr val="000000">
                <a:alpha val="20000"/>
              </a:srgbClr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204" name="TextBox 11"/>
          <p:cNvSpPr txBox="1"/>
          <p:nvPr/>
        </p:nvSpPr>
        <p:spPr>
          <a:xfrm>
            <a:off x="10096712" y="5434282"/>
            <a:ext cx="1285615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pPr/>
            <a:r>
              <a:t>Merged Jens Changes</a:t>
            </a:r>
          </a:p>
        </p:txBody>
      </p:sp>
      <p:sp>
        <p:nvSpPr>
          <p:cNvPr id="205" name="TextBox 12"/>
          <p:cNvSpPr txBox="1"/>
          <p:nvPr/>
        </p:nvSpPr>
        <p:spPr>
          <a:xfrm>
            <a:off x="10096712" y="5802872"/>
            <a:ext cx="5811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b="1" sz="1200"/>
            </a:lvl1pPr>
          </a:lstStyle>
          <a:p>
            <a:pPr/>
            <a:r>
              <a:t>1hr ago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