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1" r:id="rId4"/>
    <p:sldId id="288" r:id="rId5"/>
    <p:sldId id="291" r:id="rId6"/>
    <p:sldId id="289" r:id="rId7"/>
    <p:sldId id="290" r:id="rId8"/>
    <p:sldId id="292" r:id="rId9"/>
    <p:sldId id="293" r:id="rId10"/>
    <p:sldId id="294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63" d="100"/>
          <a:sy n="63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930A3-C3D1-40F7-DC0D-8D5E1E05F66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5" r:id="rId3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hoto-1519241047957-be31d7379a5d.jpeg" descr="photo-1519241047957-be31d7379a5d.jpeg"/>
          <p:cNvPicPr>
            <a:picLocks noChangeAspect="1"/>
          </p:cNvPicPr>
          <p:nvPr/>
        </p:nvPicPr>
        <p:blipFill>
          <a:blip r:embed="rId2"/>
          <a:srcRect l="1148" t="17290" r="1148" b="305"/>
          <a:stretch>
            <a:fillRect/>
          </a:stretch>
        </p:blipFill>
        <p:spPr>
          <a:xfrm>
            <a:off x="-2382" y="0"/>
            <a:ext cx="12196764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Rectangle"/>
          <p:cNvSpPr/>
          <p:nvPr/>
        </p:nvSpPr>
        <p:spPr>
          <a:xfrm>
            <a:off x="-25400" y="-1270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Server Side Development"/>
          <p:cNvSpPr txBox="1">
            <a:spLocks noGrp="1"/>
          </p:cNvSpPr>
          <p:nvPr>
            <p:ph type="title" idx="4294967295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spc="-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Version Control - GitHub</a:t>
            </a:r>
            <a:endParaRPr dirty="0"/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037F-45AD-346D-0534-DF183166D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C7015BB3-C0BA-45EA-8D5B-2E9CB26A58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US" dirty="0"/>
              <a:t>Merge requests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A4FCB157-BC0E-3A9B-E13D-924AFBCA505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67E4B6BD-9986-71D9-8382-1D95AD2D73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704DF09D-FB46-575F-35A0-6EFD6BC71CE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8AB46B74-D872-81B5-F474-A09BB08A46D2}"/>
              </a:ext>
            </a:extLst>
          </p:cNvPr>
          <p:cNvSpPr txBox="1"/>
          <p:nvPr/>
        </p:nvSpPr>
        <p:spPr>
          <a:xfrm>
            <a:off x="1596569" y="2821651"/>
            <a:ext cx="5117307" cy="1745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A merge request can be create when you wish to merge a branch back into the main.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This can happen remotely or locally.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The merge request must be finished on the </a:t>
            </a:r>
            <a:r>
              <a:rPr lang="en-US" sz="1600"/>
              <a:t>server however.</a:t>
            </a:r>
            <a:endParaRPr lang="en-US"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1003C71C-FE8E-5E12-7F17-D870F1FF29E4}"/>
              </a:ext>
            </a:extLst>
          </p:cNvPr>
          <p:cNvSpPr txBox="1"/>
          <p:nvPr/>
        </p:nvSpPr>
        <p:spPr>
          <a:xfrm>
            <a:off x="1596569" y="2293041"/>
            <a:ext cx="149880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sz="2000" dirty="0">
                <a:solidFill>
                  <a:srgbClr val="00B0F0"/>
                </a:solidFill>
              </a:rPr>
              <a:t>Advantages</a:t>
            </a: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64047F32-77D5-8223-0CCD-4E4CD9D2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D595AB7-E94F-D254-908A-A02DA9FE7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78335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3054" b="305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6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What </a:t>
            </a:r>
          </a:p>
          <a:p>
            <a:pPr>
              <a:defRPr spc="-200"/>
            </a:pPr>
            <a:r>
              <a:t>Will We </a:t>
            </a:r>
          </a:p>
          <a:p>
            <a:pPr>
              <a:defRPr spc="-200"/>
            </a:pPr>
            <a:r>
              <a:t>Learn?</a:t>
            </a:r>
          </a:p>
        </p:txBody>
      </p:sp>
      <p:sp>
        <p:nvSpPr>
          <p:cNvPr id="127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28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sp>
        <p:nvSpPr>
          <p:cNvPr id="129" name="TextBox 5"/>
          <p:cNvSpPr txBox="1"/>
          <p:nvPr/>
        </p:nvSpPr>
        <p:spPr>
          <a:xfrm>
            <a:off x="1596570" y="5348404"/>
            <a:ext cx="1984831" cy="167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rPr dirty="0"/>
              <a:t>But which </a:t>
            </a:r>
            <a:r>
              <a:rPr lang="en-AU" dirty="0"/>
              <a:t>version</a:t>
            </a:r>
            <a:r>
              <a:rPr dirty="0"/>
              <a:t>?</a:t>
            </a:r>
          </a:p>
        </p:txBody>
      </p:sp>
      <p:sp>
        <p:nvSpPr>
          <p:cNvPr id="130" name="TextBox 6"/>
          <p:cNvSpPr txBox="1"/>
          <p:nvPr/>
        </p:nvSpPr>
        <p:spPr>
          <a:xfrm>
            <a:off x="1596569" y="5113549"/>
            <a:ext cx="31899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chemeClr val="accent3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dirty="0">
                <a:solidFill>
                  <a:srgbClr val="00B0F0"/>
                </a:solidFill>
              </a:rPr>
              <a:t>VCS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31" name="Rectangle"/>
          <p:cNvSpPr/>
          <p:nvPr/>
        </p:nvSpPr>
        <p:spPr>
          <a:xfrm>
            <a:off x="5113276" y="1538499"/>
            <a:ext cx="5945541" cy="3858841"/>
          </a:xfrm>
          <a:prstGeom prst="rect">
            <a:avLst/>
          </a:prstGeom>
          <a:solidFill>
            <a:srgbClr val="000000">
              <a:alpha val="29401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solidFill>
                  <a:srgbClr val="000000">
                    <a:alpha val="25321"/>
                  </a:srgbClr>
                </a:solidFill>
              </a:defRPr>
            </a:pPr>
            <a:endParaRPr/>
          </a:p>
        </p:txBody>
      </p:sp>
      <p:sp>
        <p:nvSpPr>
          <p:cNvPr id="132" name="?"/>
          <p:cNvSpPr txBox="1"/>
          <p:nvPr/>
        </p:nvSpPr>
        <p:spPr>
          <a:xfrm>
            <a:off x="7100139" y="2986101"/>
            <a:ext cx="1970875" cy="178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algn="ctr" defTabSz="758883">
              <a:lnSpc>
                <a:spcPct val="75000"/>
              </a:lnSpc>
              <a:defRPr sz="11620" b="1" spc="-581">
                <a:solidFill>
                  <a:srgbClr val="FFFFFF"/>
                </a:solidFill>
              </a:defRPr>
            </a:lvl1pPr>
          </a:lstStyle>
          <a:p>
            <a:r>
              <a:rPr dirty="0"/>
              <a:t>?</a:t>
            </a:r>
          </a:p>
        </p:txBody>
      </p:sp>
      <p:pic>
        <p:nvPicPr>
          <p:cNvPr id="12" name="Picture 11" descr="A picture containing star, dark, night, black&#10;&#10;Description automatically generated">
            <a:extLst>
              <a:ext uri="{FF2B5EF4-FFF2-40B4-BE49-F238E27FC236}">
                <a16:creationId xmlns:a16="http://schemas.microsoft.com/office/drawing/2014/main" id="{D55E1B7B-4046-654D-86F2-70E5599B8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645" y="5725054"/>
            <a:ext cx="2219140" cy="10006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/>
              <a:t>Git Hub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57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/>
          <p:cNvSpPr txBox="1"/>
          <p:nvPr/>
        </p:nvSpPr>
        <p:spPr>
          <a:xfrm>
            <a:off x="1596569" y="2821651"/>
            <a:ext cx="5117307" cy="85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A way to track changes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Can be used in teams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Everyone works on the same code at the same time</a:t>
            </a:r>
            <a:endParaRPr sz="1600" dirty="0"/>
          </a:p>
        </p:txBody>
      </p:sp>
      <p:sp>
        <p:nvSpPr>
          <p:cNvPr id="160" name="TextBox 7"/>
          <p:cNvSpPr txBox="1"/>
          <p:nvPr/>
        </p:nvSpPr>
        <p:spPr>
          <a:xfrm>
            <a:off x="1596569" y="2293041"/>
            <a:ext cx="45525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lang="en-AU" sz="2000" dirty="0">
                <a:solidFill>
                  <a:srgbClr val="00B0F0"/>
                </a:solidFill>
              </a:rPr>
              <a:t>VCS</a:t>
            </a:r>
            <a:endParaRPr sz="2000" dirty="0">
              <a:solidFill>
                <a:srgbClr val="00B0F0"/>
              </a:solidFill>
            </a:endParaRPr>
          </a:p>
        </p:txBody>
      </p:sp>
      <p:pic>
        <p:nvPicPr>
          <p:cNvPr id="161" name="js-cube.png" descr="js-cu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037F-45AD-346D-0534-DF183166D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C7015BB3-C0BA-45EA-8D5B-2E9CB26A58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US" dirty="0"/>
              <a:t>Terminology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A4FCB157-BC0E-3A9B-E13D-924AFBCA505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67E4B6BD-9986-71D9-8382-1D95AD2D73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704DF09D-FB46-575F-35A0-6EFD6BC71CE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8AB46B74-D872-81B5-F474-A09BB08A46D2}"/>
              </a:ext>
            </a:extLst>
          </p:cNvPr>
          <p:cNvSpPr txBox="1"/>
          <p:nvPr/>
        </p:nvSpPr>
        <p:spPr>
          <a:xfrm>
            <a:off x="1596569" y="2821651"/>
            <a:ext cx="5117307" cy="1745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FontTx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Repository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Branches</a:t>
            </a:r>
            <a:endParaRPr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Pull</a:t>
            </a:r>
            <a:endParaRPr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Push</a:t>
            </a:r>
            <a:endParaRPr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Local / remote</a:t>
            </a:r>
            <a:endParaRPr sz="1600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/>
              <a:t>Merges</a:t>
            </a: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1003C71C-FE8E-5E12-7F17-D870F1FF29E4}"/>
              </a:ext>
            </a:extLst>
          </p:cNvPr>
          <p:cNvSpPr txBox="1"/>
          <p:nvPr/>
        </p:nvSpPr>
        <p:spPr>
          <a:xfrm>
            <a:off x="1596569" y="2293041"/>
            <a:ext cx="149880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sz="2000" dirty="0">
                <a:solidFill>
                  <a:srgbClr val="00B0F0"/>
                </a:solidFill>
              </a:rPr>
              <a:t>Advantages</a:t>
            </a: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64047F32-77D5-8223-0CCD-4E4CD9D2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D595AB7-E94F-D254-908A-A02DA9FE7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692055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037F-45AD-346D-0534-DF183166D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C7015BB3-C0BA-45EA-8D5B-2E9CB26A58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US" dirty="0"/>
              <a:t>Repository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A4FCB157-BC0E-3A9B-E13D-924AFBCA505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67E4B6BD-9986-71D9-8382-1D95AD2D73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704DF09D-FB46-575F-35A0-6EFD6BC71CE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8AB46B74-D872-81B5-F474-A09BB08A46D2}"/>
              </a:ext>
            </a:extLst>
          </p:cNvPr>
          <p:cNvSpPr txBox="1"/>
          <p:nvPr/>
        </p:nvSpPr>
        <p:spPr>
          <a:xfrm>
            <a:off x="1596569" y="2821651"/>
            <a:ext cx="5117307" cy="1745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The repository is where all the code is stored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It can have many branches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It can be public or private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It can be single user or team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Others can clone / copy your code and work on their own version</a:t>
            </a: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1003C71C-FE8E-5E12-7F17-D870F1FF29E4}"/>
              </a:ext>
            </a:extLst>
          </p:cNvPr>
          <p:cNvSpPr txBox="1"/>
          <p:nvPr/>
        </p:nvSpPr>
        <p:spPr>
          <a:xfrm>
            <a:off x="1596569" y="2293041"/>
            <a:ext cx="149880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sz="2000" dirty="0">
                <a:solidFill>
                  <a:srgbClr val="00B0F0"/>
                </a:solidFill>
              </a:rPr>
              <a:t>Advantages</a:t>
            </a: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64047F32-77D5-8223-0CCD-4E4CD9D2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D595AB7-E94F-D254-908A-A02DA9FE7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25201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037F-45AD-346D-0534-DF183166D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C7015BB3-C0BA-45EA-8D5B-2E9CB26A58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US" dirty="0"/>
              <a:t>Branches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A4FCB157-BC0E-3A9B-E13D-924AFBCA505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67E4B6BD-9986-71D9-8382-1D95AD2D73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704DF09D-FB46-575F-35A0-6EFD6BC71CE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8AB46B74-D872-81B5-F474-A09BB08A46D2}"/>
              </a:ext>
            </a:extLst>
          </p:cNvPr>
          <p:cNvSpPr txBox="1"/>
          <p:nvPr/>
        </p:nvSpPr>
        <p:spPr>
          <a:xfrm>
            <a:off x="1596569" y="2821651"/>
            <a:ext cx="5117307" cy="1745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A branch is a user only code section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Something you can work on without damaging working code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All new code should be in a branch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Can create branches locally or remotely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1003C71C-FE8E-5E12-7F17-D870F1FF29E4}"/>
              </a:ext>
            </a:extLst>
          </p:cNvPr>
          <p:cNvSpPr txBox="1"/>
          <p:nvPr/>
        </p:nvSpPr>
        <p:spPr>
          <a:xfrm>
            <a:off x="1596569" y="2293041"/>
            <a:ext cx="149880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sz="2000" dirty="0">
                <a:solidFill>
                  <a:srgbClr val="00B0F0"/>
                </a:solidFill>
              </a:rPr>
              <a:t>Advantages</a:t>
            </a: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64047F32-77D5-8223-0CCD-4E4CD9D2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D595AB7-E94F-D254-908A-A02DA9FE7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086659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037F-45AD-346D-0534-DF183166D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C7015BB3-C0BA-45EA-8D5B-2E9CB26A58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US" dirty="0"/>
              <a:t>Pull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A4FCB157-BC0E-3A9B-E13D-924AFBCA505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67E4B6BD-9986-71D9-8382-1D95AD2D73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704DF09D-FB46-575F-35A0-6EFD6BC71CE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8AB46B74-D872-81B5-F474-A09BB08A46D2}"/>
              </a:ext>
            </a:extLst>
          </p:cNvPr>
          <p:cNvSpPr txBox="1"/>
          <p:nvPr/>
        </p:nvSpPr>
        <p:spPr>
          <a:xfrm>
            <a:off x="1596569" y="2821651"/>
            <a:ext cx="5117307" cy="8592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A Pull request is getting code from the server (locally)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On the local host we ‘pull’ down any new updates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1003C71C-FE8E-5E12-7F17-D870F1FF29E4}"/>
              </a:ext>
            </a:extLst>
          </p:cNvPr>
          <p:cNvSpPr txBox="1"/>
          <p:nvPr/>
        </p:nvSpPr>
        <p:spPr>
          <a:xfrm>
            <a:off x="1596569" y="2293041"/>
            <a:ext cx="149880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sz="2000" dirty="0">
                <a:solidFill>
                  <a:srgbClr val="00B0F0"/>
                </a:solidFill>
              </a:rPr>
              <a:t>Advantages</a:t>
            </a: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64047F32-77D5-8223-0CCD-4E4CD9D2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D595AB7-E94F-D254-908A-A02DA9FE7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3790579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037F-45AD-346D-0534-DF183166D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C7015BB3-C0BA-45EA-8D5B-2E9CB26A58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US" dirty="0"/>
              <a:t>Push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A4FCB157-BC0E-3A9B-E13D-924AFBCA505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67E4B6BD-9986-71D9-8382-1D95AD2D73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704DF09D-FB46-575F-35A0-6EFD6BC71CE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8AB46B74-D872-81B5-F474-A09BB08A46D2}"/>
              </a:ext>
            </a:extLst>
          </p:cNvPr>
          <p:cNvSpPr txBox="1"/>
          <p:nvPr/>
        </p:nvSpPr>
        <p:spPr>
          <a:xfrm>
            <a:off x="1596569" y="2821651"/>
            <a:ext cx="5117307" cy="115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A Push request is submitting code to the server (locally)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On the local host we ‘push’ up any new updates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1003C71C-FE8E-5E12-7F17-D870F1FF29E4}"/>
              </a:ext>
            </a:extLst>
          </p:cNvPr>
          <p:cNvSpPr txBox="1"/>
          <p:nvPr/>
        </p:nvSpPr>
        <p:spPr>
          <a:xfrm>
            <a:off x="1596569" y="2293041"/>
            <a:ext cx="149880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sz="2000" dirty="0">
                <a:solidFill>
                  <a:srgbClr val="00B0F0"/>
                </a:solidFill>
              </a:rPr>
              <a:t>Advantages</a:t>
            </a: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64047F32-77D5-8223-0CCD-4E4CD9D2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D595AB7-E94F-D254-908A-A02DA9FE7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944966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B037F-45AD-346D-0534-DF183166D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>
            <a:extLst>
              <a:ext uri="{FF2B5EF4-FFF2-40B4-BE49-F238E27FC236}">
                <a16:creationId xmlns:a16="http://schemas.microsoft.com/office/drawing/2014/main" id="{C7015BB3-C0BA-45EA-8D5B-2E9CB26A58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US" dirty="0"/>
              <a:t>Local / Remote</a:t>
            </a:r>
            <a:endParaRPr dirty="0"/>
          </a:p>
        </p:txBody>
      </p:sp>
      <p:sp>
        <p:nvSpPr>
          <p:cNvPr id="156" name="Slide Number Placeholder 2">
            <a:extLst>
              <a:ext uri="{FF2B5EF4-FFF2-40B4-BE49-F238E27FC236}">
                <a16:creationId xmlns:a16="http://schemas.microsoft.com/office/drawing/2014/main" id="{A4FCB157-BC0E-3A9B-E13D-924AFBCA505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57" name="Text Placeholder 3">
            <a:extLst>
              <a:ext uri="{FF2B5EF4-FFF2-40B4-BE49-F238E27FC236}">
                <a16:creationId xmlns:a16="http://schemas.microsoft.com/office/drawing/2014/main" id="{67E4B6BD-9986-71D9-8382-1D95AD2D736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AU" dirty="0"/>
              <a:t>JavaScript</a:t>
            </a:r>
            <a:endParaRPr dirty="0"/>
          </a:p>
        </p:txBody>
      </p:sp>
      <p:pic>
        <p:nvPicPr>
          <p:cNvPr id="158" name="Picture Placeholder 4" descr="Picture Placeholder 4">
            <a:extLst>
              <a:ext uri="{FF2B5EF4-FFF2-40B4-BE49-F238E27FC236}">
                <a16:creationId xmlns:a16="http://schemas.microsoft.com/office/drawing/2014/main" id="{704DF09D-FB46-575F-35A0-6EFD6BC71CE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9" name="TextBox 6">
            <a:extLst>
              <a:ext uri="{FF2B5EF4-FFF2-40B4-BE49-F238E27FC236}">
                <a16:creationId xmlns:a16="http://schemas.microsoft.com/office/drawing/2014/main" id="{8AB46B74-D872-81B5-F474-A09BB08A46D2}"/>
              </a:ext>
            </a:extLst>
          </p:cNvPr>
          <p:cNvSpPr txBox="1"/>
          <p:nvPr/>
        </p:nvSpPr>
        <p:spPr>
          <a:xfrm>
            <a:off x="1596569" y="2821651"/>
            <a:ext cx="5117307" cy="1745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A Local repository is on your desktop / laptop.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Its where you are working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Remote is the Git server. 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In this case the GitHub server / website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US" sz="1600" dirty="0"/>
              <a:t>All requests can be done locally or remotely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sz="1600" dirty="0"/>
          </a:p>
        </p:txBody>
      </p:sp>
      <p:sp>
        <p:nvSpPr>
          <p:cNvPr id="160" name="TextBox 7">
            <a:extLst>
              <a:ext uri="{FF2B5EF4-FFF2-40B4-BE49-F238E27FC236}">
                <a16:creationId xmlns:a16="http://schemas.microsoft.com/office/drawing/2014/main" id="{1003C71C-FE8E-5E12-7F17-D870F1FF29E4}"/>
              </a:ext>
            </a:extLst>
          </p:cNvPr>
          <p:cNvSpPr txBox="1"/>
          <p:nvPr/>
        </p:nvSpPr>
        <p:spPr>
          <a:xfrm>
            <a:off x="1596569" y="2293041"/>
            <a:ext cx="1498808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/>
                </a:solidFill>
                <a:latin typeface="Open Sans Bold"/>
                <a:ea typeface="Open Sans Bold"/>
                <a:cs typeface="Open Sans Bold"/>
                <a:sym typeface="Open Sans Bold"/>
              </a:defRPr>
            </a:lvl1pPr>
          </a:lstStyle>
          <a:p>
            <a:r>
              <a:rPr sz="2000" dirty="0">
                <a:solidFill>
                  <a:srgbClr val="00B0F0"/>
                </a:solidFill>
              </a:rPr>
              <a:t>Advantages</a:t>
            </a:r>
          </a:p>
        </p:txBody>
      </p:sp>
      <p:pic>
        <p:nvPicPr>
          <p:cNvPr id="161" name="js-cube.png" descr="js-cube.png">
            <a:extLst>
              <a:ext uri="{FF2B5EF4-FFF2-40B4-BE49-F238E27FC236}">
                <a16:creationId xmlns:a16="http://schemas.microsoft.com/office/drawing/2014/main" id="{64047F32-77D5-8223-0CCD-4E4CD9D24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D595AB7-E94F-D254-908A-A02DA9FE7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980396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273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Helvetica</vt:lpstr>
      <vt:lpstr>Montserrat-Bold</vt:lpstr>
      <vt:lpstr>Open Sans Bold</vt:lpstr>
      <vt:lpstr>Open Sans Regular</vt:lpstr>
      <vt:lpstr>Ravi Powerpoint Template</vt:lpstr>
      <vt:lpstr>Version Control - GitHub</vt:lpstr>
      <vt:lpstr>What  Will We  Learn?</vt:lpstr>
      <vt:lpstr>Git Hub</vt:lpstr>
      <vt:lpstr>Terminology</vt:lpstr>
      <vt:lpstr>Repository</vt:lpstr>
      <vt:lpstr>Branches</vt:lpstr>
      <vt:lpstr>Pull</vt:lpstr>
      <vt:lpstr>Push</vt:lpstr>
      <vt:lpstr>Local / Remote</vt:lpstr>
      <vt:lpstr>Merge requests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 </dc:title>
  <cp:lastModifiedBy>Deepika Saxena</cp:lastModifiedBy>
  <cp:revision>8</cp:revision>
  <dcterms:modified xsi:type="dcterms:W3CDTF">2025-02-09T21:18:25Z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2025-02-09T05:36:29Z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7ed7eafa-9be5-4557-8f8c-551334659883</vt:lpwstr>
  </property>
  <property fmtid="{D5CDD505-2E9C-101B-9397-08002B2CF9AE}" pid="8" name="MSIP_Label_41a614bb-7b8e-4b4e-afa5-3fac8d0b6cac_ContentBits">
    <vt:lpwstr>2</vt:lpwstr>
  </property>
  <property fmtid="{D5CDD505-2E9C-101B-9397-08002B2CF9AE}" pid="9" name="MSIP_Label_41a614bb-7b8e-4b4e-afa5-3fac8d0b6cac_Tag">
    <vt:lpwstr>10, 3, 0, 1</vt:lpwstr>
  </property>
  <property fmtid="{D5CDD505-2E9C-101B-9397-08002B2CF9AE}" pid="10" name="ClassificationContentMarkingFooterLocations">
    <vt:lpwstr>Ravi Powerpoint Template:6</vt:lpwstr>
  </property>
  <property fmtid="{D5CDD505-2E9C-101B-9397-08002B2CF9AE}" pid="11" name="ClassificationContentMarkingFooterText">
    <vt:lpwstr>OFFICIAL</vt:lpwstr>
  </property>
</Properties>
</file>