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  <p:sldId id="268" r:id="rId12"/>
    <p:sldId id="269" r:id="rId13"/>
    <p:sldId id="271" r:id="rId14"/>
    <p:sldId id="272" r:id="rId15"/>
    <p:sldId id="273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1pPr>
    <a:lvl2pPr marL="0" marR="0" indent="45716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2pPr>
    <a:lvl3pPr marL="0" marR="0" indent="91433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3pPr>
    <a:lvl4pPr marL="0" marR="0" indent="1371494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4pPr>
    <a:lvl5pPr marL="0" marR="0" indent="182866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5pPr>
    <a:lvl6pPr marL="0" marR="0" indent="228582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6pPr>
    <a:lvl7pPr marL="0" marR="0" indent="2742989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7pPr>
    <a:lvl8pPr marL="0" marR="0" indent="3200155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8pPr>
    <a:lvl9pPr marL="0" marR="0" indent="3657320" algn="l" defTabSz="9143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Open Sans"/>
        <a:ea typeface="Open Sans"/>
        <a:cs typeface="Open Sans"/>
        <a:sym typeface="Open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3D1"/>
          </a:solidFill>
        </a:fill>
      </a:tcStyle>
    </a:wholeTbl>
    <a:band2H>
      <a:tcTxStyle/>
      <a:tcStyle>
        <a:tcBdr/>
        <a:fill>
          <a:solidFill>
            <a:srgbClr val="FFF9EA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5CA"/>
          </a:solidFill>
        </a:fill>
      </a:tcStyle>
    </a:wholeTbl>
    <a:band2H>
      <a:tcTxStyle/>
      <a:tcStyle>
        <a:tcBdr/>
        <a:fill>
          <a:solidFill>
            <a:srgbClr val="FDEB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7DCCA"/>
          </a:solidFill>
        </a:fill>
      </a:tcStyle>
    </a:wholeTbl>
    <a:band2H>
      <a:tcTxStyle/>
      <a:tcStyle>
        <a:tcBdr/>
        <a:fill>
          <a:solidFill>
            <a:srgbClr val="ECEE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Open Sans"/>
          <a:ea typeface="Open Sans"/>
          <a:cs typeface="Open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8" y="5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Title Text"/>
          <p:cNvSpPr txBox="1">
            <a:spLocks noGrp="1"/>
          </p:cNvSpPr>
          <p:nvPr>
            <p:ph type="title"/>
          </p:nvPr>
        </p:nvSpPr>
        <p:spPr>
          <a:xfrm>
            <a:off x="1596570" y="1432830"/>
            <a:ext cx="9833431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5069272" cy="1028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Picture Placeholder 7"/>
          <p:cNvSpPr>
            <a:spLocks noGrp="1"/>
          </p:cNvSpPr>
          <p:nvPr>
            <p:ph type="pic" idx="13"/>
          </p:nvPr>
        </p:nvSpPr>
        <p:spPr>
          <a:xfrm>
            <a:off x="7074638" y="0"/>
            <a:ext cx="511736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2" name="Picture Placeholder 7"/>
          <p:cNvSpPr>
            <a:spLocks noGrp="1"/>
          </p:cNvSpPr>
          <p:nvPr>
            <p:ph type="pic" sz="half" idx="13"/>
          </p:nvPr>
        </p:nvSpPr>
        <p:spPr>
          <a:xfrm>
            <a:off x="1596572" y="1554465"/>
            <a:ext cx="4126316" cy="41263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596571" y="1977275"/>
            <a:ext cx="2638604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Oval 9"/>
          <p:cNvSpPr/>
          <p:nvPr/>
        </p:nvSpPr>
        <p:spPr>
          <a:xfrm>
            <a:off x="5883283" y="1060172"/>
            <a:ext cx="7261609" cy="7261609"/>
          </a:xfrm>
          <a:prstGeom prst="ellipse">
            <a:avLst/>
          </a:prstGeom>
          <a:ln w="6350">
            <a:solidFill>
              <a:srgbClr val="000000">
                <a:alpha val="10000"/>
              </a:srgbClr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4736929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7877286" y="1977275"/>
            <a:ext cx="2638603" cy="26386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4"/>
          <p:cNvSpPr/>
          <p:nvPr/>
        </p:nvSpPr>
        <p:spPr>
          <a:xfrm>
            <a:off x="11458267" y="308240"/>
            <a:ext cx="370115" cy="370114"/>
          </a:xfrm>
          <a:prstGeom prst="ellipse">
            <a:avLst/>
          </a:prstGeom>
          <a:solidFill>
            <a:srgbClr val="000000">
              <a:alpha val="10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7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193" y="1277827"/>
            <a:ext cx="7881707" cy="4627673"/>
          </a:xfrm>
          <a:prstGeom prst="rect">
            <a:avLst/>
          </a:prstGeom>
          <a:ln w="12700">
            <a:miter lim="400000"/>
          </a:ln>
        </p:spPr>
      </p:pic>
      <p:sp>
        <p:nvSpPr>
          <p:cNvPr id="74" name="Picture Placeholder 4"/>
          <p:cNvSpPr>
            <a:spLocks noGrp="1"/>
          </p:cNvSpPr>
          <p:nvPr>
            <p:ph type="pic" sz="half" idx="13"/>
          </p:nvPr>
        </p:nvSpPr>
        <p:spPr>
          <a:xfrm>
            <a:off x="5109454" y="1602012"/>
            <a:ext cx="5952246" cy="37319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178344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t>Title Text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96572" y="471526"/>
            <a:ext cx="3006426" cy="91440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1pPr>
            <a:lvl2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2pPr>
            <a:lvl3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3pPr>
            <a:lvl4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4pPr>
            <a:lvl5pPr>
              <a:lnSpc>
                <a:spcPct val="100000"/>
              </a:lnSpc>
              <a:defRPr sz="900" i="1">
                <a:solidFill>
                  <a:srgbClr val="000000">
                    <a:alpha val="70000"/>
                  </a:srgbClr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73152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ctr">
              <a:defRPr sz="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72A56B-984A-A124-5CF0-F25AFF1E852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4350" y="6626860"/>
            <a:ext cx="53498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1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transition spd="med"/>
  <p:txStyles>
    <p:titleStyle>
      <a:lvl1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1pPr>
      <a:lvl2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2pPr>
      <a:lvl3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3pPr>
      <a:lvl4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4pPr>
      <a:lvl5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5pPr>
      <a:lvl6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6pPr>
      <a:lvl7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7pPr>
      <a:lvl8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8pPr>
      <a:lvl9pPr marL="0" marR="0" indent="0" algn="l" defTabSz="914318" rtl="0" latinLnBrk="0">
        <a:lnSpc>
          <a:spcPct val="75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151" baseline="0">
          <a:solidFill>
            <a:srgbClr val="000000"/>
          </a:solidFill>
          <a:uFillTx/>
          <a:latin typeface="Montserrat Bold"/>
          <a:ea typeface="Montserrat Bold"/>
          <a:cs typeface="Montserrat Bold"/>
          <a:sym typeface="Montserrat Bold"/>
        </a:defRPr>
      </a:lvl9pPr>
    </p:titleStyle>
    <p:bodyStyle>
      <a:lvl1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0" marR="0" indent="0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264136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3098522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3555680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4012838" marR="0" indent="-355568" algn="l" defTabSz="914318" rtl="0" latinLnBrk="0">
        <a:lnSpc>
          <a:spcPct val="15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1pPr>
      <a:lvl2pPr marL="0" marR="0" indent="45716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2pPr>
      <a:lvl3pPr marL="0" marR="0" indent="91433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3pPr>
      <a:lvl4pPr marL="0" marR="0" indent="1371494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4pPr>
      <a:lvl5pPr marL="0" marR="0" indent="182866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5pPr>
      <a:lvl6pPr marL="0" marR="0" indent="228582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6pPr>
      <a:lvl7pPr marL="0" marR="0" indent="2742989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7pPr>
      <a:lvl8pPr marL="0" marR="0" indent="3200155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8pPr>
      <a:lvl9pPr marL="0" marR="0" indent="3657320" algn="ctr" defTabSz="91433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Open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29100" b="2910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87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2292139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DOM</a:t>
            </a:r>
          </a:p>
          <a:p>
            <a:pPr>
              <a:defRPr spc="-200"/>
            </a:pPr>
            <a:r>
              <a:t>document</a:t>
            </a:r>
          </a:p>
          <a:p>
            <a:pPr>
              <a:defRPr spc="-200"/>
            </a:pPr>
            <a:r>
              <a:t>object</a:t>
            </a:r>
          </a:p>
          <a:p>
            <a:pPr>
              <a:defRPr spc="-200"/>
            </a:pPr>
            <a:r>
              <a:t>model</a:t>
            </a:r>
          </a:p>
        </p:txBody>
      </p:sp>
      <p:sp>
        <p:nvSpPr>
          <p:cNvPr id="8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  <p:sp>
        <p:nvSpPr>
          <p:cNvPr id="89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sp>
        <p:nvSpPr>
          <p:cNvPr id="90" name="TextBox 5"/>
          <p:cNvSpPr txBox="1"/>
          <p:nvPr/>
        </p:nvSpPr>
        <p:spPr>
          <a:xfrm>
            <a:off x="1596570" y="5348404"/>
            <a:ext cx="19848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t>The DOM is GOOD!</a:t>
            </a:r>
          </a:p>
        </p:txBody>
      </p:sp>
      <p:sp>
        <p:nvSpPr>
          <p:cNvPr id="91" name="TextBox 6"/>
          <p:cNvSpPr txBox="1"/>
          <p:nvPr/>
        </p:nvSpPr>
        <p:spPr>
          <a:xfrm>
            <a:off x="1596569" y="5113549"/>
            <a:ext cx="8245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accent3"/>
                </a:solidFill>
              </a:defRPr>
            </a:lvl1pPr>
          </a:lstStyle>
          <a:p>
            <a:r>
              <a:t>The DOM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 txBox="1">
            <a:spLocks noGrp="1"/>
          </p:cNvSpPr>
          <p:nvPr>
            <p:ph type="title"/>
          </p:nvPr>
        </p:nvSpPr>
        <p:spPr>
          <a:xfrm>
            <a:off x="1528975" y="928726"/>
            <a:ext cx="5069272" cy="1028701"/>
          </a:xfrm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dirty="0"/>
              <a:t>Creating HTML Elements</a:t>
            </a:r>
          </a:p>
        </p:txBody>
      </p:sp>
      <p:sp>
        <p:nvSpPr>
          <p:cNvPr id="152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153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JavaScript</a:t>
            </a:r>
          </a:p>
        </p:txBody>
      </p:sp>
      <p:pic>
        <p:nvPicPr>
          <p:cNvPr id="154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55" name="TextBox 6"/>
          <p:cNvSpPr txBox="1"/>
          <p:nvPr/>
        </p:nvSpPr>
        <p:spPr>
          <a:xfrm>
            <a:off x="1131995" y="1957427"/>
            <a:ext cx="5208013" cy="17519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Sometimes you will want or need to create HTML elements on the fly.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To do this we can use JavaScript to create new DOM elements and insert them into the DOM</a:t>
            </a:r>
            <a:endParaRPr lang="en-AU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endParaRPr lang="en-AU" dirty="0"/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lang="en-AU" dirty="0"/>
              <a:t>See creating_elements.js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itle 1"/>
          <p:cNvSpPr txBox="1">
            <a:spLocks noGrp="1"/>
          </p:cNvSpPr>
          <p:nvPr>
            <p:ph type="title"/>
          </p:nvPr>
        </p:nvSpPr>
        <p:spPr>
          <a:xfrm>
            <a:off x="1217395" y="1537513"/>
            <a:ext cx="9935010" cy="1028701"/>
          </a:xfrm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Add &amp; Delete - JavaScript DOM Methods &amp; Properties </a:t>
            </a:r>
          </a:p>
        </p:txBody>
      </p:sp>
      <p:sp>
        <p:nvSpPr>
          <p:cNvPr id="15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159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graphicFrame>
        <p:nvGraphicFramePr>
          <p:cNvPr id="160" name="Table"/>
          <p:cNvGraphicFramePr/>
          <p:nvPr/>
        </p:nvGraphicFramePr>
        <p:xfrm>
          <a:off x="1892577" y="2724150"/>
          <a:ext cx="8406843" cy="25908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284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document.createElement(</a:t>
                      </a:r>
                      <a:r>
                        <a:rPr i="1"/>
                        <a:t>element</a:t>
                      </a:r>
                      <a:r>
                        <a:t>)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Create an HTML element</a:t>
                      </a:r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document.removeChild(</a:t>
                      </a:r>
                      <a:r>
                        <a:rPr i="1"/>
                        <a:t>element</a:t>
                      </a:r>
                      <a:r>
                        <a:t>)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Remove an HTML element</a:t>
                      </a:r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document.appendChild(</a:t>
                      </a:r>
                      <a:r>
                        <a:rPr i="1"/>
                        <a:t>element</a:t>
                      </a:r>
                      <a:r>
                        <a:t>)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 an HTML element</a:t>
                      </a:r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document.replaceChild(</a:t>
                      </a:r>
                      <a:r>
                        <a:rPr i="1"/>
                        <a:t>new, old</a:t>
                      </a:r>
                      <a:r>
                        <a:t>)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Replace an HTML element</a:t>
                      </a:r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document.write(</a:t>
                      </a:r>
                      <a:r>
                        <a:rPr i="1"/>
                        <a:t>text</a:t>
                      </a:r>
                      <a:r>
                        <a:t>)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Write into the HTML output stream</a:t>
                      </a:r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itle 1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9473543" cy="1028701"/>
          </a:xfrm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Change - JavaScript DOM Methods &amp; Properties </a:t>
            </a:r>
          </a:p>
        </p:txBody>
      </p:sp>
      <p:sp>
        <p:nvSpPr>
          <p:cNvPr id="163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164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graphicFrame>
        <p:nvGraphicFramePr>
          <p:cNvPr id="165" name="Table"/>
          <p:cNvGraphicFramePr/>
          <p:nvPr/>
        </p:nvGraphicFramePr>
        <p:xfrm>
          <a:off x="1272683" y="2730500"/>
          <a:ext cx="9646631" cy="25908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54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8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Property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500" i="1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element</a:t>
                      </a:r>
                      <a:r>
                        <a:rPr i="0"/>
                        <a:t>.innerHTML =  </a:t>
                      </a:r>
                      <a:r>
                        <a:t>new html content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Change the inner HTML of an element</a:t>
                      </a:r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500" i="1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element</a:t>
                      </a:r>
                      <a:r>
                        <a:rPr i="0"/>
                        <a:t>.</a:t>
                      </a:r>
                      <a:r>
                        <a:t>attribute = new value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Change the attribute value of an HTML element</a:t>
                      </a:r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500" i="1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element</a:t>
                      </a:r>
                      <a:r>
                        <a:rPr i="0"/>
                        <a:t>.style.</a:t>
                      </a:r>
                      <a:r>
                        <a:t>property = new style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Change the style of an HTML element</a:t>
                      </a:r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500" i="1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element</a:t>
                      </a:r>
                      <a:r>
                        <a:rPr i="0"/>
                        <a:t>.setAttribute</a:t>
                      </a:r>
                      <a:r>
                        <a:t>(attribute, value)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Change the attribute value of an HTML element</a:t>
                      </a:r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2975" b="2975"/>
          <a:stretch>
            <a:fillRect/>
          </a:stretch>
        </p:blipFill>
        <p:spPr>
          <a:xfrm>
            <a:off x="5109454" y="1602012"/>
            <a:ext cx="5952246" cy="3731989"/>
          </a:xfrm>
          <a:prstGeom prst="rect">
            <a:avLst/>
          </a:prstGeom>
        </p:spPr>
      </p:pic>
      <p:sp>
        <p:nvSpPr>
          <p:cNvPr id="171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229213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Events</a:t>
            </a:r>
          </a:p>
        </p:txBody>
      </p:sp>
      <p:sp>
        <p:nvSpPr>
          <p:cNvPr id="17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73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sp>
        <p:nvSpPr>
          <p:cNvPr id="174" name="TextBox 5"/>
          <p:cNvSpPr txBox="1"/>
          <p:nvPr/>
        </p:nvSpPr>
        <p:spPr>
          <a:xfrm>
            <a:off x="1596570" y="5348404"/>
            <a:ext cx="19848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t>WOW!</a:t>
            </a:r>
          </a:p>
        </p:txBody>
      </p:sp>
      <p:sp>
        <p:nvSpPr>
          <p:cNvPr id="175" name="TextBox 6"/>
          <p:cNvSpPr txBox="1"/>
          <p:nvPr/>
        </p:nvSpPr>
        <p:spPr>
          <a:xfrm>
            <a:off x="1596569" y="5113549"/>
            <a:ext cx="60088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accent3"/>
                </a:solidFill>
              </a:defRPr>
            </a:lvl1pPr>
          </a:lstStyle>
          <a:p>
            <a:r>
              <a:t>Events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rPr dirty="0"/>
              <a:t>What is a</a:t>
            </a:r>
            <a:r>
              <a:rPr lang="en-AU" dirty="0"/>
              <a:t>n</a:t>
            </a:r>
            <a:r>
              <a:rPr dirty="0"/>
              <a:t> event</a:t>
            </a:r>
          </a:p>
        </p:txBody>
      </p:sp>
      <p:sp>
        <p:nvSpPr>
          <p:cNvPr id="178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79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pic>
        <p:nvPicPr>
          <p:cNvPr id="180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81" name="TextBox 6"/>
          <p:cNvSpPr txBox="1"/>
          <p:nvPr/>
        </p:nvSpPr>
        <p:spPr>
          <a:xfrm>
            <a:off x="1596569" y="2217370"/>
            <a:ext cx="5208013" cy="4338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An event in JavaScript refers to when something happens 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This may be input from a user. Like clicking on a button or it may be an event in the document. Like the page finishes loading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Events happen all the time in HTML documents but ignorer to do something when a event occurs we need to listen for the event.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There are many different types of events</a:t>
            </a:r>
          </a:p>
          <a:p>
            <a:pPr defTabSz="457200">
              <a:lnSpc>
                <a:spcPts val="3200"/>
              </a:lnSpc>
              <a:defRPr sz="1200" i="1">
                <a:solidFill>
                  <a:srgbClr val="54545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i="0" dirty="0">
              <a:solidFill>
                <a:schemeClr val="tx1"/>
              </a:solidFill>
            </a:endParaRPr>
          </a:p>
          <a:p>
            <a:pPr defTabSz="457200">
              <a:lnSpc>
                <a:spcPts val="3200"/>
              </a:lnSpc>
              <a:defRPr sz="1200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>
                <a:solidFill>
                  <a:schemeClr val="tx1"/>
                </a:solidFill>
              </a:rPr>
              <a:t>var button = </a:t>
            </a:r>
            <a:r>
              <a:rPr dirty="0" err="1">
                <a:solidFill>
                  <a:schemeClr val="tx1"/>
                </a:solidFill>
              </a:rPr>
              <a:t>document.getElementById</a:t>
            </a:r>
            <a:r>
              <a:rPr dirty="0">
                <a:solidFill>
                  <a:schemeClr val="tx1"/>
                </a:solidFill>
              </a:rPr>
              <a:t>('button').</a:t>
            </a:r>
            <a:r>
              <a:rPr dirty="0" err="1">
                <a:solidFill>
                  <a:schemeClr val="tx1"/>
                </a:solidFill>
              </a:rPr>
              <a:t>addEventListener</a:t>
            </a:r>
            <a:r>
              <a:rPr dirty="0">
                <a:solidFill>
                  <a:schemeClr val="tx1"/>
                </a:solidFill>
              </a:rPr>
              <a:t>('click', </a:t>
            </a:r>
            <a:r>
              <a:rPr dirty="0" err="1">
                <a:solidFill>
                  <a:schemeClr val="tx1"/>
                </a:solidFill>
              </a:rPr>
              <a:t>buttonClick</a:t>
            </a:r>
            <a:r>
              <a:rPr dirty="0">
                <a:solidFill>
                  <a:schemeClr val="tx1"/>
                </a:solidFill>
              </a:rPr>
              <a:t>);</a:t>
            </a:r>
          </a:p>
          <a:p>
            <a:pPr defTabSz="457200">
              <a:lnSpc>
                <a:spcPts val="3200"/>
              </a:lnSpc>
              <a:defRPr sz="1200">
                <a:solidFill>
                  <a:srgbClr val="82AAFF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>
              <a:solidFill>
                <a:srgbClr val="EEFFFF"/>
              </a:solidFill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itle 1"/>
          <p:cNvSpPr txBox="1">
            <a:spLocks noGrp="1"/>
          </p:cNvSpPr>
          <p:nvPr>
            <p:ph type="title"/>
          </p:nvPr>
        </p:nvSpPr>
        <p:spPr>
          <a:xfrm>
            <a:off x="1217395" y="1537513"/>
            <a:ext cx="9935010" cy="1028701"/>
          </a:xfrm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Adding Events</a:t>
            </a:r>
          </a:p>
        </p:txBody>
      </p:sp>
      <p:sp>
        <p:nvSpPr>
          <p:cNvPr id="184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185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graphicFrame>
        <p:nvGraphicFramePr>
          <p:cNvPr id="186" name="Table"/>
          <p:cNvGraphicFramePr/>
          <p:nvPr/>
        </p:nvGraphicFramePr>
        <p:xfrm>
          <a:off x="1614775" y="2870200"/>
          <a:ext cx="9140249" cy="10922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466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document.getElementById(</a:t>
                      </a:r>
                      <a:r>
                        <a:rPr i="1"/>
                        <a:t>id</a:t>
                      </a:r>
                      <a:r>
                        <a:t>).onclick = function(){</a:t>
                      </a:r>
                      <a:r>
                        <a:rPr i="1"/>
                        <a:t>code</a:t>
                      </a:r>
                      <a:r>
                        <a:t>}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Adding event handler code to an onclick event</a:t>
                      </a:r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DOM</a:t>
            </a:r>
          </a:p>
        </p:txBody>
      </p:sp>
      <p:sp>
        <p:nvSpPr>
          <p:cNvPr id="94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95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pic>
        <p:nvPicPr>
          <p:cNvPr id="96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97" name="TextBox 6"/>
          <p:cNvSpPr txBox="1"/>
          <p:nvPr/>
        </p:nvSpPr>
        <p:spPr>
          <a:xfrm>
            <a:off x="1596569" y="2217370"/>
            <a:ext cx="5208013" cy="2342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DOM stands for document object model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It is a fancy way of referring to the HTML structure of a HTML document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The DOM is made of nodes/elements created b</a:t>
            </a:r>
            <a:r>
              <a:rPr lang="en-AU" dirty="0"/>
              <a:t>y</a:t>
            </a:r>
            <a:r>
              <a:rPr dirty="0"/>
              <a:t> the browser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The DOM is </a:t>
            </a:r>
            <a:r>
              <a:rPr dirty="0" err="1"/>
              <a:t>organise</a:t>
            </a:r>
            <a:r>
              <a:rPr lang="en-AU" dirty="0"/>
              <a:t>d</a:t>
            </a:r>
            <a:r>
              <a:rPr dirty="0"/>
              <a:t> in a tree like structure of nodes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rPr dirty="0"/>
              <a:t>JavaScript can be used to read/write/manipulate the DOM</a:t>
            </a:r>
          </a:p>
        </p:txBody>
      </p:sp>
      <p:pic>
        <p:nvPicPr>
          <p:cNvPr id="98" name="js-cube.png" descr="js-cub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048" y="1884593"/>
            <a:ext cx="2980720" cy="384046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 Placeholder 1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01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596572" y="992226"/>
            <a:ext cx="3006426" cy="914401"/>
          </a:xfrm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sp>
        <p:nvSpPr>
          <p:cNvPr id="102" name="DOM Nodes"/>
          <p:cNvSpPr txBox="1">
            <a:spLocks noGrp="1"/>
          </p:cNvSpPr>
          <p:nvPr>
            <p:ph type="title" idx="4294967295"/>
          </p:nvPr>
        </p:nvSpPr>
        <p:spPr>
          <a:xfrm>
            <a:off x="1571172" y="416830"/>
            <a:ext cx="5069272" cy="74171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DOM Nodes</a:t>
            </a:r>
          </a:p>
        </p:txBody>
      </p:sp>
      <p:sp>
        <p:nvSpPr>
          <p:cNvPr id="103" name="TextBox 9"/>
          <p:cNvSpPr txBox="1"/>
          <p:nvPr/>
        </p:nvSpPr>
        <p:spPr>
          <a:xfrm>
            <a:off x="4514750" y="1662217"/>
            <a:ext cx="3365700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defRPr sz="1600" b="1"/>
            </a:lvl1pPr>
          </a:lstStyle>
          <a:p>
            <a:r>
              <a:t>Example Structure of DOM nodes</a:t>
            </a:r>
          </a:p>
        </p:txBody>
      </p:sp>
      <p:pic>
        <p:nvPicPr>
          <p:cNvPr id="104" name="pic_htmltree.gif" descr="pic_htmltre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100312"/>
            <a:ext cx="6172200" cy="3378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2975" b="2975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07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229213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Selectors</a:t>
            </a:r>
          </a:p>
        </p:txBody>
      </p:sp>
      <p:sp>
        <p:nvSpPr>
          <p:cNvPr id="108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09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sp>
        <p:nvSpPr>
          <p:cNvPr id="110" name="TextBox 5"/>
          <p:cNvSpPr txBox="1"/>
          <p:nvPr/>
        </p:nvSpPr>
        <p:spPr>
          <a:xfrm>
            <a:off x="1596570" y="5348404"/>
            <a:ext cx="19848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t>The DOM is GOOD!</a:t>
            </a:r>
          </a:p>
        </p:txBody>
      </p:sp>
      <p:sp>
        <p:nvSpPr>
          <p:cNvPr id="111" name="TextBox 6"/>
          <p:cNvSpPr txBox="1"/>
          <p:nvPr/>
        </p:nvSpPr>
        <p:spPr>
          <a:xfrm>
            <a:off x="1596569" y="5113549"/>
            <a:ext cx="8245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accent3"/>
                </a:solidFill>
              </a:defRPr>
            </a:lvl1pPr>
          </a:lstStyle>
          <a:p>
            <a:r>
              <a:t>The DOM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Selectors</a:t>
            </a:r>
          </a:p>
        </p:txBody>
      </p:sp>
      <p:sp>
        <p:nvSpPr>
          <p:cNvPr id="114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15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pic>
        <p:nvPicPr>
          <p:cNvPr id="116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25127" r="25127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17" name="TextBox 6"/>
          <p:cNvSpPr txBox="1"/>
          <p:nvPr/>
        </p:nvSpPr>
        <p:spPr>
          <a:xfrm>
            <a:off x="1596569" y="2217370"/>
            <a:ext cx="5208013" cy="949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t>Selectors find things in the DOM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t>We can find html elements by: </a:t>
            </a:r>
            <a:br/>
            <a:r>
              <a:t>class, id, tag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>
            <a:spLocks noGrp="1"/>
          </p:cNvSpPr>
          <p:nvPr>
            <p:ph type="title"/>
          </p:nvPr>
        </p:nvSpPr>
        <p:spPr>
          <a:xfrm>
            <a:off x="1596572" y="1432830"/>
            <a:ext cx="8292221" cy="1028701"/>
          </a:xfrm>
          <a:prstGeom prst="rect">
            <a:avLst/>
          </a:prstGeom>
        </p:spPr>
        <p:txBody>
          <a:bodyPr/>
          <a:lstStyle>
            <a:lvl1pPr>
              <a:defRPr b="1" spc="-200">
                <a:latin typeface="Montserrat-Bold"/>
                <a:ea typeface="Montserrat-Bold"/>
                <a:cs typeface="Montserrat-Bold"/>
                <a:sym typeface="Montserrat-Bold"/>
              </a:defRPr>
            </a:lvl1pPr>
          </a:lstStyle>
          <a:p>
            <a:r>
              <a:t>Find - JavaScript DOM Methods</a:t>
            </a:r>
          </a:p>
        </p:txBody>
      </p:sp>
      <p:sp>
        <p:nvSpPr>
          <p:cNvPr id="120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21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graphicFrame>
        <p:nvGraphicFramePr>
          <p:cNvPr id="122" name="Table"/>
          <p:cNvGraphicFramePr/>
          <p:nvPr>
            <p:extLst>
              <p:ext uri="{D42A27DB-BD31-4B8C-83A1-F6EECF244321}">
                <p14:modId xmlns:p14="http://schemas.microsoft.com/office/powerpoint/2010/main" val="4078710353"/>
              </p:ext>
            </p:extLst>
          </p:nvPr>
        </p:nvGraphicFramePr>
        <p:xfrm>
          <a:off x="1582419" y="2311400"/>
          <a:ext cx="8320523" cy="3251200"/>
        </p:xfrm>
        <a:graphic>
          <a:graphicData uri="http://schemas.openxmlformats.org/drawingml/2006/table">
            <a:tbl>
              <a:tblPr bandRow="1">
                <a:tableStyleId>{4C3C2611-4C71-4FC5-86AE-919BDF0F9419}</a:tableStyleId>
              </a:tblPr>
              <a:tblGrid>
                <a:gridCol w="4877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3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Method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b="1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Description</a:t>
                      </a:r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document.getElementById(</a:t>
                      </a:r>
                      <a:r>
                        <a:rPr i="1"/>
                        <a:t>id</a:t>
                      </a:r>
                      <a:r>
                        <a:t>)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 an element by element id</a:t>
                      </a:r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document.getElementsByTagName(</a:t>
                      </a:r>
                      <a:r>
                        <a:rPr i="1"/>
                        <a:t>name</a:t>
                      </a:r>
                      <a:r>
                        <a:t>)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 elements by tag name</a:t>
                      </a:r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document.getElementsByClassName(</a:t>
                      </a:r>
                      <a:r>
                        <a:rPr i="1"/>
                        <a:t>name</a:t>
                      </a:r>
                      <a:r>
                        <a:t>)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 elements by class name</a:t>
                      </a:r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500">
                          <a:latin typeface="Verdana"/>
                          <a:ea typeface="Verdana"/>
                          <a:cs typeface="Verdana"/>
                          <a:sym typeface="Verdana"/>
                        </a:defRPr>
                      </a:pPr>
                      <a:r>
                        <a:t>document.getElementsByTagName(</a:t>
                      </a:r>
                      <a:r>
                        <a:rPr i="1"/>
                        <a:t>name</a:t>
                      </a:r>
                      <a:r>
                        <a:t>)</a:t>
                      </a:r>
                    </a:p>
                  </a:txBody>
                  <a:tcPr marL="203200" marR="101600" marT="101600" marB="101600" horzOverflow="overflow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 elements by tag name</a:t>
                      </a:r>
                    </a:p>
                  </a:txBody>
                  <a:tcPr marL="101600" marR="101600" marT="101600" marB="101600" horzOverflow="overflow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document.querySelector('.title');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 a</a:t>
                      </a:r>
                      <a:r>
                        <a:rPr lang="en-AU" sz="15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</a:t>
                      </a:r>
                      <a:r>
                        <a:rPr sz="15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element by </a:t>
                      </a:r>
                      <a:r>
                        <a:rPr lang="en-AU" sz="15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CSS</a:t>
                      </a:r>
                      <a:r>
                        <a:rPr sz="15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selector</a:t>
                      </a:r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document.querySelectorAll('.title');</a:t>
                      </a:r>
                    </a:p>
                  </a:txBody>
                  <a:tcPr marL="203200" marR="101600" marT="101600" marB="101600" horzOverflow="overflow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5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Find all matching elements by </a:t>
                      </a:r>
                      <a:r>
                        <a:rPr lang="en-AU" sz="15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CSS</a:t>
                      </a:r>
                      <a:r>
                        <a:rPr sz="1500" dirty="0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selector</a:t>
                      </a:r>
                    </a:p>
                  </a:txBody>
                  <a:tcPr marL="101600" marR="101600" marT="101600" marB="101600" horzOverflow="overflow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29100" b="2910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28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4187373" cy="2292139"/>
          </a:xfrm>
          <a:prstGeom prst="rect">
            <a:avLst/>
          </a:prstGeom>
        </p:spPr>
        <p:txBody>
          <a:bodyPr/>
          <a:lstStyle/>
          <a:p>
            <a:pPr>
              <a:defRPr spc="-200"/>
            </a:pPr>
            <a:r>
              <a:t>Traversing </a:t>
            </a:r>
          </a:p>
          <a:p>
            <a:pPr>
              <a:defRPr spc="-200"/>
            </a:pPr>
            <a:r>
              <a:t>The DOM </a:t>
            </a:r>
          </a:p>
        </p:txBody>
      </p:sp>
      <p:sp>
        <p:nvSpPr>
          <p:cNvPr id="12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30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sp>
        <p:nvSpPr>
          <p:cNvPr id="131" name="TextBox 5"/>
          <p:cNvSpPr txBox="1"/>
          <p:nvPr/>
        </p:nvSpPr>
        <p:spPr>
          <a:xfrm>
            <a:off x="1596570" y="5348404"/>
            <a:ext cx="19848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t>The DOM is GOOD!</a:t>
            </a:r>
          </a:p>
        </p:txBody>
      </p:sp>
      <p:sp>
        <p:nvSpPr>
          <p:cNvPr id="132" name="TextBox 6"/>
          <p:cNvSpPr txBox="1"/>
          <p:nvPr/>
        </p:nvSpPr>
        <p:spPr>
          <a:xfrm>
            <a:off x="1596569" y="5113549"/>
            <a:ext cx="82452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accent3"/>
                </a:solidFill>
              </a:defRPr>
            </a:lvl1pPr>
          </a:lstStyle>
          <a:p>
            <a:r>
              <a:t>The DOM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4000" spc="-200"/>
            </a:lvl1pPr>
          </a:lstStyle>
          <a:p>
            <a:r>
              <a:t>Traversing the DOM </a:t>
            </a:r>
          </a:p>
        </p:txBody>
      </p:sp>
      <p:sp>
        <p:nvSpPr>
          <p:cNvPr id="135" name="Slide Number Placeholder 2"/>
          <p:cNvSpPr txBox="1">
            <a:spLocks noGrp="1"/>
          </p:cNvSpPr>
          <p:nvPr>
            <p:ph type="sldNum" sz="quarter" idx="2"/>
          </p:nvPr>
        </p:nvSpPr>
        <p:spPr>
          <a:xfrm>
            <a:off x="11579824" y="423447"/>
            <a:ext cx="127001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36" name="Text Placeholder 3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pic>
        <p:nvPicPr>
          <p:cNvPr id="137" name="Picture Placeholder 4" descr="Picture Placeholder 4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5304" r="1" b="5304"/>
          <a:stretch>
            <a:fillRect/>
          </a:stretch>
        </p:blipFill>
        <p:spPr>
          <a:xfrm>
            <a:off x="7074638" y="0"/>
            <a:ext cx="5117307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548" y="0"/>
                </a:moveTo>
                <a:lnTo>
                  <a:pt x="6317" y="149"/>
                </a:lnTo>
                <a:cubicBezTo>
                  <a:pt x="2436" y="2781"/>
                  <a:pt x="0" y="6578"/>
                  <a:pt x="0" y="10800"/>
                </a:cubicBezTo>
                <a:cubicBezTo>
                  <a:pt x="0" y="15022"/>
                  <a:pt x="2436" y="18819"/>
                  <a:pt x="6317" y="21451"/>
                </a:cubicBezTo>
                <a:lnTo>
                  <a:pt x="6548" y="21600"/>
                </a:lnTo>
                <a:lnTo>
                  <a:pt x="21600" y="21600"/>
                </a:lnTo>
                <a:lnTo>
                  <a:pt x="21600" y="0"/>
                </a:lnTo>
                <a:lnTo>
                  <a:pt x="6548" y="0"/>
                </a:lnTo>
                <a:close/>
              </a:path>
            </a:pathLst>
          </a:custGeom>
        </p:spPr>
      </p:pic>
      <p:sp>
        <p:nvSpPr>
          <p:cNvPr id="138" name="TextBox 6"/>
          <p:cNvSpPr txBox="1"/>
          <p:nvPr/>
        </p:nvSpPr>
        <p:spPr>
          <a:xfrm>
            <a:off x="1596569" y="2217370"/>
            <a:ext cx="5208013" cy="121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28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traverse</a:t>
            </a:r>
          </a:p>
          <a:p>
            <a:pPr defTabSz="457200">
              <a:defRPr sz="1400">
                <a:solidFill>
                  <a:srgbClr val="70757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/ˈtravəs,trəˈvəːs/</a:t>
            </a:r>
          </a:p>
          <a:p>
            <a:pPr defTabSz="457200">
              <a:defRPr sz="1400" i="1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verb</a:t>
            </a:r>
            <a:endParaRPr i="0"/>
          </a:p>
          <a:p>
            <a:pPr defTabSz="457200">
              <a:defRPr sz="1400">
                <a:solidFill>
                  <a:srgbClr val="878787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gerund or present participle: </a:t>
            </a:r>
            <a:r>
              <a:rPr b="1"/>
              <a:t>traversing</a:t>
            </a:r>
            <a:br/>
            <a:r>
              <a:t>travel across or through.</a:t>
            </a:r>
          </a:p>
        </p:txBody>
      </p:sp>
      <p:sp>
        <p:nvSpPr>
          <p:cNvPr id="139" name="TextBox 6"/>
          <p:cNvSpPr txBox="1"/>
          <p:nvPr/>
        </p:nvSpPr>
        <p:spPr>
          <a:xfrm>
            <a:off x="1596569" y="3830270"/>
            <a:ext cx="5208013" cy="949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/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t>Traversing the DOM refers to navigating the DOM</a:t>
            </a:r>
          </a:p>
          <a:p>
            <a:pPr marL="100263" indent="-100263">
              <a:lnSpc>
                <a:spcPct val="120000"/>
              </a:lnSpc>
              <a:buSzPct val="100000"/>
              <a:buChar char="•"/>
              <a:defRPr sz="1600">
                <a:solidFill>
                  <a:srgbClr val="000000">
                    <a:alpha val="70000"/>
                  </a:srgbClr>
                </a:solidFill>
              </a:defRPr>
            </a:pPr>
            <a:r>
              <a:t>Selecting one element and then moving to other elements from that point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Placeholder 1" descr="Picture Placeholder 1"/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l="1550" t="36736" r="27564" b="29930"/>
          <a:stretch>
            <a:fillRect/>
          </a:stretch>
        </p:blipFill>
        <p:spPr>
          <a:xfrm>
            <a:off x="5109454" y="1602012"/>
            <a:ext cx="5952247" cy="3731989"/>
          </a:xfrm>
          <a:prstGeom prst="rect">
            <a:avLst/>
          </a:prstGeom>
        </p:spPr>
      </p:pic>
      <p:sp>
        <p:nvSpPr>
          <p:cNvPr id="145" name="Title 2"/>
          <p:cNvSpPr txBox="1">
            <a:spLocks noGrp="1"/>
          </p:cNvSpPr>
          <p:nvPr>
            <p:ph type="title"/>
          </p:nvPr>
        </p:nvSpPr>
        <p:spPr>
          <a:xfrm>
            <a:off x="1596570" y="2389411"/>
            <a:ext cx="3419023" cy="2292139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Creating HTML Elements</a:t>
            </a:r>
          </a:p>
        </p:txBody>
      </p:sp>
      <p:sp>
        <p:nvSpPr>
          <p:cNvPr id="146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11578881" y="423447"/>
            <a:ext cx="128886" cy="1397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147" name="Text Placeholder 4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JavaScript</a:t>
            </a:r>
          </a:p>
        </p:txBody>
      </p:sp>
      <p:sp>
        <p:nvSpPr>
          <p:cNvPr id="148" name="TextBox 5"/>
          <p:cNvSpPr txBox="1"/>
          <p:nvPr/>
        </p:nvSpPr>
        <p:spPr>
          <a:xfrm>
            <a:off x="1596570" y="5348404"/>
            <a:ext cx="1984831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ct val="120000"/>
              </a:lnSpc>
              <a:defRPr sz="1000">
                <a:solidFill>
                  <a:srgbClr val="000000">
                    <a:alpha val="70000"/>
                  </a:srgbClr>
                </a:solidFill>
              </a:defRPr>
            </a:lvl1pPr>
          </a:lstStyle>
          <a:p>
            <a:r>
              <a:t>It’s a &lt;div&gt;&lt;/div&gt;</a:t>
            </a:r>
          </a:p>
        </p:txBody>
      </p:sp>
      <p:sp>
        <p:nvSpPr>
          <p:cNvPr id="149" name="TextBox 6"/>
          <p:cNvSpPr txBox="1"/>
          <p:nvPr/>
        </p:nvSpPr>
        <p:spPr>
          <a:xfrm>
            <a:off x="1596569" y="5113549"/>
            <a:ext cx="1486584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 b="1">
                <a:solidFill>
                  <a:schemeClr val="accent3"/>
                </a:solidFill>
              </a:defRPr>
            </a:lvl1pPr>
          </a:lstStyle>
          <a:p>
            <a:r>
              <a:t>Congratulations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avi Powerpoint Template">
  <a:themeElements>
    <a:clrScheme name="Ravi Powerpoint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EDF62"/>
      </a:accent1>
      <a:accent2>
        <a:srgbClr val="FFC900"/>
      </a:accent2>
      <a:accent3>
        <a:srgbClr val="F77803"/>
      </a:accent3>
      <a:accent4>
        <a:srgbClr val="CE004E"/>
      </a:accent4>
      <a:accent5>
        <a:srgbClr val="4F003F"/>
      </a:accent5>
      <a:accent6>
        <a:srgbClr val="809600"/>
      </a:accent6>
      <a:hlink>
        <a:srgbClr val="0000FF"/>
      </a:hlink>
      <a:folHlink>
        <a:srgbClr val="FF00FF"/>
      </a:folHlink>
    </a:clrScheme>
    <a:fontScheme name="Ravi Powerpoint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avi Powerpoint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3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Open Sans"/>
            <a:ea typeface="Open Sans"/>
            <a:cs typeface="Open Sans"/>
            <a:sym typeface="Open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572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Montserrat Bold</vt:lpstr>
      <vt:lpstr>Open Sans</vt:lpstr>
      <vt:lpstr>Verdana</vt:lpstr>
      <vt:lpstr>Ravi Powerpoint Template</vt:lpstr>
      <vt:lpstr>DOM document object model</vt:lpstr>
      <vt:lpstr>DOM</vt:lpstr>
      <vt:lpstr>DOM Nodes</vt:lpstr>
      <vt:lpstr>Selectors</vt:lpstr>
      <vt:lpstr>Selectors</vt:lpstr>
      <vt:lpstr>Find - JavaScript DOM Methods</vt:lpstr>
      <vt:lpstr>Traversing  The DOM </vt:lpstr>
      <vt:lpstr>Traversing the DOM </vt:lpstr>
      <vt:lpstr>Creating HTML Elements</vt:lpstr>
      <vt:lpstr>Creating HTML Elements</vt:lpstr>
      <vt:lpstr>Add &amp; Delete - JavaScript DOM Methods &amp; Properties </vt:lpstr>
      <vt:lpstr>Change - JavaScript DOM Methods &amp; Properties </vt:lpstr>
      <vt:lpstr>Events</vt:lpstr>
      <vt:lpstr>What is an event</vt:lpstr>
      <vt:lpstr>Adding Events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 document object model</dc:title>
  <cp:lastModifiedBy>Amberle Seidl</cp:lastModifiedBy>
  <cp:revision>4</cp:revision>
  <dcterms:modified xsi:type="dcterms:W3CDTF">2024-02-13T01:04:32Z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a614bb-7b8e-4b4e-afa5-3fac8d0b6cac_Enabled">
    <vt:lpwstr>true</vt:lpwstr>
  </property>
  <property fmtid="{D5CDD505-2E9C-101B-9397-08002B2CF9AE}" pid="3" name="MSIP_Label_41a614bb-7b8e-4b4e-afa5-3fac8d0b6cac_SetDate">
    <vt:lpwstr>2024-02-13T00:49:56Z</vt:lpwstr>
  </property>
  <property fmtid="{D5CDD505-2E9C-101B-9397-08002B2CF9AE}" pid="4" name="MSIP_Label_41a614bb-7b8e-4b4e-afa5-3fac8d0b6cac_Method">
    <vt:lpwstr>Standard</vt:lpwstr>
  </property>
  <property fmtid="{D5CDD505-2E9C-101B-9397-08002B2CF9AE}" pid="5" name="MSIP_Label_41a614bb-7b8e-4b4e-afa5-3fac8d0b6cac_Name">
    <vt:lpwstr>OFFICIAL</vt:lpwstr>
  </property>
  <property fmtid="{D5CDD505-2E9C-101B-9397-08002B2CF9AE}" pid="6" name="MSIP_Label_41a614bb-7b8e-4b4e-afa5-3fac8d0b6cac_SiteId">
    <vt:lpwstr>435f6007-b395-4841-9bdb-dcba52302216</vt:lpwstr>
  </property>
  <property fmtid="{D5CDD505-2E9C-101B-9397-08002B2CF9AE}" pid="7" name="MSIP_Label_41a614bb-7b8e-4b4e-afa5-3fac8d0b6cac_ActionId">
    <vt:lpwstr>3150653c-7fa3-4fe3-9271-36e4f2f8dac5</vt:lpwstr>
  </property>
  <property fmtid="{D5CDD505-2E9C-101B-9397-08002B2CF9AE}" pid="8" name="MSIP_Label_41a614bb-7b8e-4b4e-afa5-3fac8d0b6cac_ContentBits">
    <vt:lpwstr>2</vt:lpwstr>
  </property>
  <property fmtid="{D5CDD505-2E9C-101B-9397-08002B2CF9AE}" pid="9" name="ClassificationContentMarkingFooterLocations">
    <vt:lpwstr>Ravi Powerpoint Template:6</vt:lpwstr>
  </property>
  <property fmtid="{D5CDD505-2E9C-101B-9397-08002B2CF9AE}" pid="10" name="ClassificationContentMarkingFooterText">
    <vt:lpwstr>OFFICIAL</vt:lpwstr>
  </property>
</Properties>
</file>