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AA40D-5328-0483-6890-74E323885D1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UML Class</a:t>
            </a:r>
          </a:p>
          <a:p>
            <a:pPr>
              <a:defRPr spc="-200"/>
            </a:pPr>
            <a:r>
              <a:t>Diagrams</a:t>
            </a:r>
          </a:p>
        </p:txBody>
      </p:sp>
      <p:sp>
        <p:nvSpPr>
          <p:cNvPr id="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89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YAY picture time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85395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Diagrams</a:t>
            </a:r>
          </a:p>
        </p:txBody>
      </p:sp>
      <p:sp>
        <p:nvSpPr>
          <p:cNvPr id="92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93" name="?"/>
          <p:cNvSpPr txBox="1"/>
          <p:nvPr/>
        </p:nvSpPr>
        <p:spPr>
          <a:xfrm>
            <a:off x="7100609" y="2576198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49740">
              <a:lnSpc>
                <a:spcPct val="75000"/>
              </a:lnSpc>
              <a:defRPr sz="11480" spc="-57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0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207" name="Diagram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Challenge  </a:t>
            </a:r>
            <a:endParaRPr dirty="0"/>
          </a:p>
        </p:txBody>
      </p:sp>
      <p:graphicFrame>
        <p:nvGraphicFramePr>
          <p:cNvPr id="208" name="Table"/>
          <p:cNvGraphicFramePr/>
          <p:nvPr/>
        </p:nvGraphicFramePr>
        <p:xfrm>
          <a:off x="5139249" y="191095"/>
          <a:ext cx="2167499" cy="166089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 i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9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+name: string
+weight: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+eat()
+sleep()
+wakeUp()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 flipV="1">
            <a:off x="6184899" y="1909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e"/>
          <p:cNvSpPr/>
          <p:nvPr/>
        </p:nvSpPr>
        <p:spPr>
          <a:xfrm flipV="1">
            <a:off x="6096000" y="4526081"/>
            <a:ext cx="1" cy="588862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214" name="Table"/>
          <p:cNvGraphicFramePr/>
          <p:nvPr/>
        </p:nvGraphicFramePr>
        <p:xfrm>
          <a:off x="5139249" y="2842829"/>
          <a:ext cx="2167499" cy="157480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+climbTrees()
+pondChest()
+showVigour()
+dailyRoutine()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" name="Table"/>
          <p:cNvGraphicFramePr/>
          <p:nvPr/>
        </p:nvGraphicFramePr>
        <p:xfrm>
          <a:off x="5101149" y="5103429"/>
          <a:ext cx="2167499" cy="134620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Trained 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+hatColour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+removeHat
+putOnHat
+dailyRoutine()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6">
            <a:extLst>
              <a:ext uri="{FF2B5EF4-FFF2-40B4-BE49-F238E27FC236}">
                <a16:creationId xmlns:a16="http://schemas.microsoft.com/office/drawing/2014/main" id="{78685754-5C36-CF46-82E8-F9C4324DFA61}"/>
              </a:ext>
            </a:extLst>
          </p:cNvPr>
          <p:cNvSpPr txBox="1"/>
          <p:nvPr/>
        </p:nvSpPr>
        <p:spPr>
          <a:xfrm>
            <a:off x="7476512" y="5114943"/>
            <a:ext cx="3649832" cy="240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Build the trained Gorilla class/module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0001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97" name="Diagram Basics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Diagram Basics</a:t>
            </a:r>
          </a:p>
        </p:txBody>
      </p:sp>
      <p:graphicFrame>
        <p:nvGraphicFramePr>
          <p:cNvPr id="98" name="Table"/>
          <p:cNvGraphicFramePr/>
          <p:nvPr/>
        </p:nvGraphicFramePr>
        <p:xfrm>
          <a:off x="1572699" y="1638300"/>
          <a:ext cx="3672995" cy="4533304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67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944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416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94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Title 1"/>
          <p:cNvSpPr txBox="1"/>
          <p:nvPr/>
        </p:nvSpPr>
        <p:spPr>
          <a:xfrm>
            <a:off x="5711371" y="1928130"/>
            <a:ext cx="3516599" cy="74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Class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5711371" y="3439431"/>
            <a:ext cx="3516599" cy="74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Properties</a:t>
            </a:r>
          </a:p>
        </p:txBody>
      </p:sp>
      <p:sp>
        <p:nvSpPr>
          <p:cNvPr id="101" name="Title 1"/>
          <p:cNvSpPr txBox="1"/>
          <p:nvPr/>
        </p:nvSpPr>
        <p:spPr>
          <a:xfrm>
            <a:off x="5711371" y="5077731"/>
            <a:ext cx="3516599" cy="74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Methods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05" name="Visibility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Visibility</a:t>
            </a:r>
          </a:p>
        </p:txBody>
      </p:sp>
      <p:graphicFrame>
        <p:nvGraphicFramePr>
          <p:cNvPr id="106" name="Table"/>
          <p:cNvGraphicFramePr/>
          <p:nvPr/>
        </p:nvGraphicFramePr>
        <p:xfrm>
          <a:off x="4646099" y="1638300"/>
          <a:ext cx="3672995" cy="4533304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67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944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416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94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Title 1"/>
          <p:cNvSpPr txBox="1"/>
          <p:nvPr/>
        </p:nvSpPr>
        <p:spPr>
          <a:xfrm>
            <a:off x="8784772" y="1928130"/>
            <a:ext cx="3516599" cy="74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Class</a:t>
            </a:r>
          </a:p>
        </p:txBody>
      </p:sp>
      <p:sp>
        <p:nvSpPr>
          <p:cNvPr id="108" name="Title 1"/>
          <p:cNvSpPr txBox="1"/>
          <p:nvPr/>
        </p:nvSpPr>
        <p:spPr>
          <a:xfrm>
            <a:off x="8784772" y="3439431"/>
            <a:ext cx="3516599" cy="74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Properties</a:t>
            </a:r>
          </a:p>
        </p:txBody>
      </p:sp>
      <p:sp>
        <p:nvSpPr>
          <p:cNvPr id="109" name="Title 1"/>
          <p:cNvSpPr txBox="1"/>
          <p:nvPr/>
        </p:nvSpPr>
        <p:spPr>
          <a:xfrm>
            <a:off x="8784772" y="5077731"/>
            <a:ext cx="3516599" cy="74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318">
              <a:lnSpc>
                <a:spcPct val="75000"/>
              </a:lnSpc>
              <a:defRPr sz="3600" b="1" spc="-200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Methods</a:t>
            </a:r>
          </a:p>
        </p:txBody>
      </p:sp>
      <p:sp>
        <p:nvSpPr>
          <p:cNvPr id="110" name="Oval"/>
          <p:cNvSpPr/>
          <p:nvPr/>
        </p:nvSpPr>
        <p:spPr>
          <a:xfrm>
            <a:off x="4445000" y="2971912"/>
            <a:ext cx="600770" cy="3438129"/>
          </a:xfrm>
          <a:prstGeom prst="ellips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1" name="TextBox 6"/>
          <p:cNvSpPr txBox="1"/>
          <p:nvPr/>
        </p:nvSpPr>
        <p:spPr>
          <a:xfrm>
            <a:off x="2481587" y="3493367"/>
            <a:ext cx="2028200" cy="239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 sz="3000" b="1">
                <a:solidFill>
                  <a:srgbClr val="000000">
                    <a:alpha val="70000"/>
                  </a:srgbClr>
                </a:solidFill>
              </a:defRPr>
            </a:pPr>
            <a:r>
              <a:t>Visibility</a:t>
            </a:r>
          </a:p>
          <a:p>
            <a:pPr>
              <a:lnSpc>
                <a:spcPct val="120000"/>
              </a:lnSpc>
              <a:defRPr sz="3000">
                <a:solidFill>
                  <a:srgbClr val="000000">
                    <a:alpha val="70000"/>
                  </a:srgbClr>
                </a:solidFill>
              </a:defRPr>
            </a:pPr>
            <a:r>
              <a:t>-private</a:t>
            </a:r>
          </a:p>
          <a:p>
            <a:pPr>
              <a:lnSpc>
                <a:spcPct val="120000"/>
              </a:lnSpc>
              <a:defRPr sz="3000">
                <a:solidFill>
                  <a:srgbClr val="000000">
                    <a:alpha val="70000"/>
                  </a:srgbClr>
                </a:solidFill>
              </a:defRPr>
            </a:pPr>
            <a:r>
              <a:t>+private</a:t>
            </a:r>
          </a:p>
          <a:p>
            <a:pPr>
              <a:lnSpc>
                <a:spcPct val="120000"/>
              </a:lnSpc>
              <a:defRPr sz="3000">
                <a:solidFill>
                  <a:srgbClr val="000000">
                    <a:alpha val="70000"/>
                  </a:srgbClr>
                </a:solidFill>
              </a:defRPr>
            </a:pPr>
            <a:r>
              <a:t>#protected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15" name="Visibility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Visibility</a:t>
            </a:r>
          </a:p>
        </p:txBody>
      </p:sp>
      <p:graphicFrame>
        <p:nvGraphicFramePr>
          <p:cNvPr id="116" name="Table"/>
          <p:cNvGraphicFramePr/>
          <p:nvPr/>
        </p:nvGraphicFramePr>
        <p:xfrm>
          <a:off x="4272202" y="1612900"/>
          <a:ext cx="3920240" cy="4925266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3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316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</a:rPr>
                        <a:t>Employee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8946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-name: string
-id: int
-phone: int
-department: string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16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2400"/>
                        <a:t>+updatePhone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20" name="Inheritance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Inheritance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5012249" y="5060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Line"/>
          <p:cNvSpPr/>
          <p:nvPr/>
        </p:nvSpPr>
        <p:spPr>
          <a:xfrm flipV="1">
            <a:off x="6057899" y="2417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Line"/>
          <p:cNvSpPr/>
          <p:nvPr/>
        </p:nvSpPr>
        <p:spPr>
          <a:xfrm flipV="1">
            <a:off x="5295899" y="2417881"/>
            <a:ext cx="1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Line"/>
          <p:cNvSpPr/>
          <p:nvPr/>
        </p:nvSpPr>
        <p:spPr>
          <a:xfrm flipV="1">
            <a:off x="6858000" y="2417881"/>
            <a:ext cx="0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25" name="Table"/>
          <p:cNvGraphicFramePr/>
          <p:nvPr/>
        </p:nvGraphicFramePr>
        <p:xfrm>
          <a:off x="50122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-whiskerLength: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" name="Line"/>
          <p:cNvSpPr/>
          <p:nvPr/>
        </p:nvSpPr>
        <p:spPr>
          <a:xfrm>
            <a:off x="2678269" y="3189326"/>
            <a:ext cx="2654191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>
            <a:off x="6821440" y="3189135"/>
            <a:ext cx="2654190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Line"/>
          <p:cNvSpPr/>
          <p:nvPr/>
        </p:nvSpPr>
        <p:spPr>
          <a:xfrm flipV="1">
            <a:off x="2717799" y="3154481"/>
            <a:ext cx="1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 flipV="1">
            <a:off x="9436100" y="3154481"/>
            <a:ext cx="0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30" name="Table"/>
          <p:cNvGraphicFramePr/>
          <p:nvPr/>
        </p:nvGraphicFramePr>
        <p:xfrm>
          <a:off x="86444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5578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Tortoise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" name="Title 1"/>
          <p:cNvSpPr txBox="1"/>
          <p:nvPr/>
        </p:nvSpPr>
        <p:spPr>
          <a:xfrm>
            <a:off x="7250234" y="467630"/>
            <a:ext cx="1495513" cy="598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914318">
              <a:lnSpc>
                <a:spcPct val="75000"/>
              </a:lnSpc>
              <a:defRPr sz="1600" b="1" spc="-88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Superclass</a:t>
            </a:r>
          </a:p>
          <a:p>
            <a:pPr defTabSz="914318">
              <a:lnSpc>
                <a:spcPct val="75000"/>
              </a:lnSpc>
              <a:defRPr sz="1600" b="1" spc="-88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Parent class</a:t>
            </a:r>
          </a:p>
        </p:txBody>
      </p:sp>
      <p:sp>
        <p:nvSpPr>
          <p:cNvPr id="133" name="Title 1"/>
          <p:cNvSpPr txBox="1"/>
          <p:nvPr/>
        </p:nvSpPr>
        <p:spPr>
          <a:xfrm>
            <a:off x="10869734" y="3553731"/>
            <a:ext cx="3516599" cy="37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defTabSz="795456">
              <a:lnSpc>
                <a:spcPct val="75000"/>
              </a:lnSpc>
              <a:defRPr sz="1392" b="1" spc="-77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Superclass</a:t>
            </a:r>
          </a:p>
          <a:p>
            <a:pPr defTabSz="795456">
              <a:lnSpc>
                <a:spcPct val="75000"/>
              </a:lnSpc>
              <a:defRPr sz="1392" b="1" spc="-77">
                <a:solidFill>
                  <a:srgbClr val="535353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Parent class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37" name="Inheritance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Inheritance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5012249" y="5060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Line"/>
          <p:cNvSpPr/>
          <p:nvPr/>
        </p:nvSpPr>
        <p:spPr>
          <a:xfrm flipV="1">
            <a:off x="6057899" y="2417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Line"/>
          <p:cNvSpPr/>
          <p:nvPr/>
        </p:nvSpPr>
        <p:spPr>
          <a:xfrm flipV="1">
            <a:off x="5295899" y="2417881"/>
            <a:ext cx="1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Line"/>
          <p:cNvSpPr/>
          <p:nvPr/>
        </p:nvSpPr>
        <p:spPr>
          <a:xfrm flipV="1">
            <a:off x="6858000" y="2417881"/>
            <a:ext cx="0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42" name="Table"/>
          <p:cNvGraphicFramePr/>
          <p:nvPr/>
        </p:nvGraphicFramePr>
        <p:xfrm>
          <a:off x="50122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-whiskerLength: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Line"/>
          <p:cNvSpPr/>
          <p:nvPr/>
        </p:nvSpPr>
        <p:spPr>
          <a:xfrm>
            <a:off x="2678269" y="3189326"/>
            <a:ext cx="2654191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Line"/>
          <p:cNvSpPr/>
          <p:nvPr/>
        </p:nvSpPr>
        <p:spPr>
          <a:xfrm>
            <a:off x="6821440" y="3189135"/>
            <a:ext cx="2654190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Line"/>
          <p:cNvSpPr/>
          <p:nvPr/>
        </p:nvSpPr>
        <p:spPr>
          <a:xfrm flipV="1">
            <a:off x="2717799" y="3154481"/>
            <a:ext cx="1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V="1">
            <a:off x="9436100" y="3154481"/>
            <a:ext cx="0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47" name="Table"/>
          <p:cNvGraphicFramePr/>
          <p:nvPr/>
        </p:nvGraphicFramePr>
        <p:xfrm>
          <a:off x="86444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15578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Tortoise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" name="TextBox 6"/>
          <p:cNvSpPr txBox="1"/>
          <p:nvPr/>
        </p:nvSpPr>
        <p:spPr>
          <a:xfrm>
            <a:off x="7378541" y="833070"/>
            <a:ext cx="3649832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The properties and methods from Animal are inherited by Tortoise, Lion and Gorilla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As a result they do not need to be repeated in the diagram</a:t>
            </a:r>
          </a:p>
        </p:txBody>
      </p:sp>
      <p:sp>
        <p:nvSpPr>
          <p:cNvPr id="150" name="TextBox 6"/>
          <p:cNvSpPr txBox="1"/>
          <p:nvPr/>
        </p:nvSpPr>
        <p:spPr>
          <a:xfrm>
            <a:off x="5033084" y="5570170"/>
            <a:ext cx="3649832" cy="53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Here we can see we added an additional property to Lion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6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70" name="Abstraction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Abstraction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5012249" y="5060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 i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" name="Line"/>
          <p:cNvSpPr/>
          <p:nvPr/>
        </p:nvSpPr>
        <p:spPr>
          <a:xfrm flipV="1">
            <a:off x="6057899" y="2417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V="1">
            <a:off x="5295899" y="2417881"/>
            <a:ext cx="1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6858000" y="2417881"/>
            <a:ext cx="0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75" name="Table"/>
          <p:cNvGraphicFramePr/>
          <p:nvPr/>
        </p:nvGraphicFramePr>
        <p:xfrm>
          <a:off x="50122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-whiskerLength: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"/>
          <p:cNvSpPr/>
          <p:nvPr/>
        </p:nvSpPr>
        <p:spPr>
          <a:xfrm>
            <a:off x="2678269" y="3189326"/>
            <a:ext cx="2654191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Line"/>
          <p:cNvSpPr/>
          <p:nvPr/>
        </p:nvSpPr>
        <p:spPr>
          <a:xfrm>
            <a:off x="6821440" y="3189135"/>
            <a:ext cx="2654190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Line"/>
          <p:cNvSpPr/>
          <p:nvPr/>
        </p:nvSpPr>
        <p:spPr>
          <a:xfrm flipV="1">
            <a:off x="2717799" y="3154481"/>
            <a:ext cx="1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V="1">
            <a:off x="9436100" y="3154481"/>
            <a:ext cx="0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80" name="Table"/>
          <p:cNvGraphicFramePr/>
          <p:nvPr/>
        </p:nvGraphicFramePr>
        <p:xfrm>
          <a:off x="86444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1" name="Table"/>
          <p:cNvGraphicFramePr/>
          <p:nvPr/>
        </p:nvGraphicFramePr>
        <p:xfrm>
          <a:off x="1557849" y="3604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Tortoise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2" name="TextBox 6"/>
          <p:cNvSpPr txBox="1"/>
          <p:nvPr/>
        </p:nvSpPr>
        <p:spPr>
          <a:xfrm>
            <a:off x="7378541" y="833070"/>
            <a:ext cx="3649832" cy="197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If a class is only used to keep the code DRY and share code, then it is an Abstract Class. E.g. A class that is not made into an object </a:t>
            </a:r>
            <a:br>
              <a:rPr dirty="0"/>
            </a:br>
            <a:endParaRPr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We indicate this be making the class name italic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86" name="Association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Association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5139249" y="1250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 i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-name: string
-id: int
-age: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-setName()
-eat()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8" name="Line"/>
          <p:cNvSpPr/>
          <p:nvPr/>
        </p:nvSpPr>
        <p:spPr>
          <a:xfrm flipV="1">
            <a:off x="6184899" y="2036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5422899" y="2036881"/>
            <a:ext cx="1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6985000" y="2036881"/>
            <a:ext cx="0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Line"/>
          <p:cNvSpPr/>
          <p:nvPr/>
        </p:nvSpPr>
        <p:spPr>
          <a:xfrm>
            <a:off x="2805269" y="2808326"/>
            <a:ext cx="2654191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Line"/>
          <p:cNvSpPr/>
          <p:nvPr/>
        </p:nvSpPr>
        <p:spPr>
          <a:xfrm>
            <a:off x="6948440" y="2808135"/>
            <a:ext cx="2654190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2844799" y="2773481"/>
            <a:ext cx="1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9563100" y="2773481"/>
            <a:ext cx="0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95" name="Table"/>
          <p:cNvGraphicFramePr/>
          <p:nvPr/>
        </p:nvGraphicFramePr>
        <p:xfrm>
          <a:off x="8771449" y="2969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1684849" y="2969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Tortoise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5840570" y="5846379"/>
            <a:ext cx="510860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 flipV="1">
            <a:off x="5880099" y="4502849"/>
            <a:ext cx="1" cy="137524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5139249" y="2969829"/>
          <a:ext cx="2167499" cy="188679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-whiskerLength: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6282249" y="5348516"/>
          <a:ext cx="2167499" cy="136254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Buffalo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8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1" name="Rectangle"/>
          <p:cNvSpPr/>
          <p:nvPr/>
        </p:nvSpPr>
        <p:spPr>
          <a:xfrm>
            <a:off x="5003800" y="5143951"/>
            <a:ext cx="1270000" cy="3833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Title 1"/>
          <p:cNvSpPr txBox="1"/>
          <p:nvPr/>
        </p:nvSpPr>
        <p:spPr>
          <a:xfrm>
            <a:off x="5364329" y="5125169"/>
            <a:ext cx="1031542" cy="37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318">
              <a:lnSpc>
                <a:spcPct val="75000"/>
              </a:lnSpc>
              <a:defRPr sz="2300" b="1" spc="-127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Eats</a:t>
            </a:r>
          </a:p>
        </p:txBody>
      </p:sp>
      <p:sp>
        <p:nvSpPr>
          <p:cNvPr id="203" name="TextBox 6"/>
          <p:cNvSpPr txBox="1"/>
          <p:nvPr/>
        </p:nvSpPr>
        <p:spPr>
          <a:xfrm>
            <a:off x="2336466" y="5291389"/>
            <a:ext cx="3147834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Association indicates there is some type of association between the classes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It does not denote any dependancy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0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207" name="Diagram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Diagram</a:t>
            </a:r>
          </a:p>
        </p:txBody>
      </p:sp>
      <p:graphicFrame>
        <p:nvGraphicFramePr>
          <p:cNvPr id="208" name="Table"/>
          <p:cNvGraphicFramePr/>
          <p:nvPr/>
        </p:nvGraphicFramePr>
        <p:xfrm>
          <a:off x="5139249" y="191095"/>
          <a:ext cx="2167499" cy="166089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 i="1">
                          <a:solidFill>
                            <a:srgbClr val="FFFFFF"/>
                          </a:solidFill>
                        </a:rPr>
                        <a:t>Animal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9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+name: string
+weight: int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+eat()
+sleep()
+wakeUp()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 flipV="1">
            <a:off x="6184899" y="1909881"/>
            <a:ext cx="1" cy="1618709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e"/>
          <p:cNvSpPr/>
          <p:nvPr/>
        </p:nvSpPr>
        <p:spPr>
          <a:xfrm flipV="1">
            <a:off x="6096000" y="4526081"/>
            <a:ext cx="1" cy="588862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e"/>
          <p:cNvSpPr/>
          <p:nvPr/>
        </p:nvSpPr>
        <p:spPr>
          <a:xfrm>
            <a:off x="2805269" y="2681326"/>
            <a:ext cx="2654191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844799" y="2646481"/>
            <a:ext cx="1" cy="91440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213" name="Table"/>
          <p:cNvGraphicFramePr/>
          <p:nvPr/>
        </p:nvGraphicFramePr>
        <p:xfrm>
          <a:off x="1684849" y="2842829"/>
          <a:ext cx="2167499" cy="144758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Ants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88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+antColour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+searchForFood()
+collectLeaves()
+dailyRoutine()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5139249" y="2842829"/>
          <a:ext cx="2167499" cy="157480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914318">
                        <a:defRPr sz="1500"/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+climbTrees()
+pondChest()
+showVigour()
+dailyRoutine()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 flipV="1">
            <a:off x="5422900" y="1909881"/>
            <a:ext cx="0" cy="74171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Line"/>
          <p:cNvSpPr/>
          <p:nvPr/>
        </p:nvSpPr>
        <p:spPr>
          <a:xfrm>
            <a:off x="3243694" y="5628312"/>
            <a:ext cx="1997517" cy="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3283224" y="4284782"/>
            <a:ext cx="1" cy="1375241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2406924" y="4925883"/>
            <a:ext cx="1270001" cy="38335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9" name="Title 1"/>
          <p:cNvSpPr txBox="1"/>
          <p:nvPr/>
        </p:nvSpPr>
        <p:spPr>
          <a:xfrm>
            <a:off x="2767454" y="4907102"/>
            <a:ext cx="1031541" cy="37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318">
              <a:lnSpc>
                <a:spcPct val="75000"/>
              </a:lnSpc>
              <a:defRPr sz="2300" b="1" spc="-127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Eats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5101149" y="5103429"/>
          <a:ext cx="2167499" cy="134620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defTabSz="914318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</a:rPr>
                        <a:t>Trained Gorilla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+hatColour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l" defTabSz="914318">
                        <a:defRPr sz="1800"/>
                      </a:pPr>
                      <a:r>
                        <a:rPr sz="1500"/>
                        <a:t>+removeHat
+putOnHat
+dailyRoutine()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Montserrat Bold</vt:lpstr>
      <vt:lpstr>Open Sans</vt:lpstr>
      <vt:lpstr>Ravi Powerpoint Template</vt:lpstr>
      <vt:lpstr>UML Class Diagrams</vt:lpstr>
      <vt:lpstr>Diagram Basics</vt:lpstr>
      <vt:lpstr>Visibility</vt:lpstr>
      <vt:lpstr>Visibility</vt:lpstr>
      <vt:lpstr>Inheritance</vt:lpstr>
      <vt:lpstr>Inheritance</vt:lpstr>
      <vt:lpstr>Abstraction</vt:lpstr>
      <vt:lpstr>Association</vt:lpstr>
      <vt:lpstr>Diagram</vt:lpstr>
      <vt:lpstr>Challenge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Diagrams</dc:title>
  <cp:lastModifiedBy>Amberle Seidl</cp:lastModifiedBy>
  <cp:revision>2</cp:revision>
  <dcterms:modified xsi:type="dcterms:W3CDTF">2024-03-12T06:24:47Z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2024-03-12T06:24:46Z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c083b830-b24d-4550-bd8c-1942f74dacf2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