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4" r:id="rId3"/>
    <p:sldId id="275" r:id="rId4"/>
    <p:sldId id="276" r:id="rId5"/>
    <p:sldId id="277" r:id="rId6"/>
    <p:sldId id="278" r:id="rId7"/>
    <p:sldId id="274" r:id="rId8"/>
    <p:sldId id="258" r:id="rId9"/>
    <p:sldId id="271" r:id="rId10"/>
    <p:sldId id="259" r:id="rId11"/>
    <p:sldId id="265" r:id="rId12"/>
    <p:sldId id="260" r:id="rId13"/>
    <p:sldId id="272" r:id="rId14"/>
    <p:sldId id="261" r:id="rId15"/>
    <p:sldId id="262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1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-128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C6EC0-2478-9041-86D3-E4EFA1C3987D}" type="datetimeFigureOut">
              <a:rPr lang="en-US" smtClean="0"/>
              <a:t>27/2/19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6B5BE-F33F-4B45-BE0E-126539DBD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5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0DF3-7DB7-824C-8B59-6F2ABFB6E058}" type="datetimeFigureOut">
              <a:rPr lang="en-US" smtClean="0"/>
              <a:t>27/2/19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99874-4240-7348-972D-87EC79076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49271" y="268288"/>
            <a:ext cx="755904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58587" y="268289"/>
            <a:ext cx="24384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208929"/>
            <a:ext cx="7278624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257800"/>
            <a:ext cx="7278624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68800" y="390526"/>
            <a:ext cx="7339584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6F46F7B-B565-9B49-8EF7-1D09984C5FDB}" type="datetime1">
              <a:rPr lang="en-AU" smtClean="0"/>
              <a:t>27/2/19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91584" y="6356351"/>
            <a:ext cx="6315456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8659" y="6356351"/>
            <a:ext cx="9144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AF37-01F8-004F-AD1E-FC47B93A5273}" type="datetime1">
              <a:rPr lang="en-AU" smtClean="0"/>
              <a:t>27/2/19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992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CA47-77D4-8843-84F6-4CBE80AA814E}" type="datetime1">
              <a:rPr lang="en-AU" smtClean="0"/>
              <a:t>27/2/19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570992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09600" y="2214562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09600" y="4224973"/>
            <a:ext cx="475488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1A1B-07D3-2042-B397-0FD5AA7739C9}" type="datetime1">
              <a:rPr lang="en-AU" smtClean="0"/>
              <a:t>27/2/19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65225" y="268288"/>
            <a:ext cx="957431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4E3D-6030-B242-B645-EA73E15D239D}" type="datetime1">
              <a:rPr lang="en-AU" smtClean="0"/>
              <a:t>27/2/19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3" y="990600"/>
            <a:ext cx="475488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0D3B-9393-2040-86B4-86EA0BCF0C51}" type="datetime1">
              <a:rPr lang="en-AU" smtClean="0"/>
              <a:t>27/2/19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29081" y="268288"/>
            <a:ext cx="54864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475488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1"/>
            <a:ext cx="475488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5153" y="6124015"/>
            <a:ext cx="2336800" cy="365125"/>
          </a:xfrm>
        </p:spPr>
        <p:txBody>
          <a:bodyPr/>
          <a:lstStyle>
            <a:lvl1pPr algn="l">
              <a:defRPr/>
            </a:lvl1pPr>
          </a:lstStyle>
          <a:p>
            <a:fld id="{FAD61342-B0D8-3F44-882E-B9F9A32709EF}" type="datetime1">
              <a:rPr lang="en-AU" smtClean="0"/>
              <a:t>27/2/19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083" y="6356351"/>
            <a:ext cx="51517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347011" y="990600"/>
            <a:ext cx="5462016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22367" y="268288"/>
            <a:ext cx="2185943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9144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5A0C-D33E-F643-9702-DFCF7CFA67FE}" type="datetime1">
              <a:rPr lang="en-AU" smtClean="0"/>
              <a:t>27/2/19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47295" y="268288"/>
            <a:ext cx="961015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7" y="4267200"/>
            <a:ext cx="8636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9832" y="268288"/>
            <a:ext cx="4008968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717" y="4840942"/>
            <a:ext cx="8633883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301A-EAF7-5346-8FB9-8903DB77DEFA}" type="datetime1">
              <a:rPr lang="en-AU" smtClean="0"/>
              <a:t>27/2/19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4470400" y="268289"/>
            <a:ext cx="6269317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470400" y="2131936"/>
            <a:ext cx="3072384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7667333" y="2131936"/>
            <a:ext cx="3072384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16141" y="268288"/>
            <a:ext cx="219456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FCF3-E208-2F49-8C66-E8C1C381A376}" type="datetime1">
              <a:rPr lang="en-AU" smtClean="0"/>
              <a:t>27/2/19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65225" y="268288"/>
            <a:ext cx="957431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1035425"/>
            <a:ext cx="1763060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35425"/>
            <a:ext cx="80264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B63F-C118-5649-AE47-0D491E1D023C}" type="datetime1">
              <a:rPr lang="en-AU" smtClean="0"/>
              <a:t>27/2/19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616141" y="268288"/>
            <a:ext cx="219456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16141" y="6356351"/>
            <a:ext cx="2336800" cy="365125"/>
          </a:xfrm>
        </p:spPr>
        <p:txBody>
          <a:bodyPr/>
          <a:lstStyle/>
          <a:p>
            <a:fld id="{C00B4FDA-9B90-C844-83C7-081BA9EEE074}" type="datetime1">
              <a:rPr lang="en-AU" smtClean="0"/>
              <a:t>27/2/19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49271" y="268288"/>
            <a:ext cx="755904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171950"/>
            <a:ext cx="7277225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1" y="5257800"/>
            <a:ext cx="7277224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68801" y="389966"/>
            <a:ext cx="7333129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FA4D06A3-D5A4-E040-9C8C-D875D61E4CEC}" type="datetime1">
              <a:rPr lang="en-AU" smtClean="0"/>
              <a:t>27/2/19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5130" y="6356351"/>
            <a:ext cx="631214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0612" y="6356351"/>
            <a:ext cx="9144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267201" y="2877671"/>
            <a:ext cx="7529156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358587" y="268289"/>
            <a:ext cx="24384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9833" y="268288"/>
            <a:ext cx="219456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565" y="914400"/>
            <a:ext cx="867783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5" y="2209801"/>
            <a:ext cx="8677836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16141" y="6356351"/>
            <a:ext cx="2336800" cy="365125"/>
          </a:xfrm>
        </p:spPr>
        <p:txBody>
          <a:bodyPr/>
          <a:lstStyle/>
          <a:p>
            <a:fld id="{85BCF056-3122-EA4C-AFEE-65026E09CA80}" type="datetime1">
              <a:rPr lang="en-AU" smtClean="0"/>
              <a:t>27/2/19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04564" y="6356351"/>
            <a:ext cx="656913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2259" y="361017"/>
            <a:ext cx="675341" cy="365125"/>
          </a:xfrm>
        </p:spPr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3" y="1976718"/>
            <a:ext cx="219456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45270" y="268288"/>
            <a:ext cx="1465431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401" y="3429000"/>
            <a:ext cx="6621928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1" y="4824414"/>
            <a:ext cx="6621928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800" y="6356351"/>
            <a:ext cx="2163483" cy="365125"/>
          </a:xfrm>
        </p:spPr>
        <p:txBody>
          <a:bodyPr/>
          <a:lstStyle/>
          <a:p>
            <a:fld id="{7160D5E3-BA37-3648-8037-3BDFF0F65B84}" type="datetime1">
              <a:rPr lang="en-AU" smtClean="0"/>
              <a:t>27/2/19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3083" y="6356351"/>
            <a:ext cx="708211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9833" y="4773706"/>
            <a:ext cx="39624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472" y="3429001"/>
            <a:ext cx="6621928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472" y="4824414"/>
            <a:ext cx="6621928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283" y="6104966"/>
            <a:ext cx="675341" cy="365125"/>
          </a:xfrm>
        </p:spPr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59832" y="268288"/>
            <a:ext cx="39624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920" y="2214563"/>
            <a:ext cx="475488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5DCA-5A6D-B642-AD7D-8D51FD2A38BA}" type="datetime1">
              <a:rPr lang="en-AU" smtClean="0"/>
              <a:t>27/2/19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985113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5855" y="2054132"/>
            <a:ext cx="475488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5855" y="2689412"/>
            <a:ext cx="475488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E843-DC03-834B-B999-E95DC2362879}" type="datetime1">
              <a:rPr lang="en-AU" smtClean="0"/>
              <a:t>27/2/19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65225" y="268288"/>
            <a:ext cx="95743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98552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14562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0FAC-D7C9-E444-B6FB-845C4D0BDF5C}" type="datetime1">
              <a:rPr lang="en-AU" smtClean="0"/>
              <a:t>27/2/19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09599" y="4224973"/>
            <a:ext cx="9861551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914400"/>
            <a:ext cx="8677836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209801"/>
            <a:ext cx="8677836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98212" y="6356351"/>
            <a:ext cx="233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774C6F2-2D3A-E240-A766-87CB4F61A915}" type="datetime1">
              <a:rPr lang="en-AU" smtClean="0"/>
              <a:t>27/2/19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083" y="6356351"/>
            <a:ext cx="8009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659" y="361017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4455D537-92BA-4154-8668-6B2B313D6FE8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pa.org.au/code-of-ethic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pa.org.au/code-of-ethics/" TargetMode="External"/><Relationship Id="rId3" Type="http://schemas.openxmlformats.org/officeDocument/2006/relationships/hyperlink" Target="https://www.betterteam.com/code-of-ethics-and-professional-conduc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iffen.com/difference/Ethics_vs_Mora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AU" dirty="0" smtClean="0"/>
              <a:t>Ethics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545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4000" dirty="0"/>
              <a:t>Individual</a:t>
            </a:r>
            <a:r>
              <a:rPr lang="en-AU" b="1" dirty="0"/>
              <a:t> </a:t>
            </a:r>
            <a:r>
              <a:rPr lang="en-AU" sz="4000" dirty="0"/>
              <a:t>Ethical</a:t>
            </a:r>
            <a:r>
              <a:rPr lang="en-AU" b="1" dirty="0"/>
              <a:t> </a:t>
            </a:r>
            <a:r>
              <a:rPr lang="en-AU" sz="4000" dirty="0"/>
              <a:t>Behaviour</a:t>
            </a:r>
            <a:endParaRPr lang="en-US" sz="4000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13613" y="2297296"/>
            <a:ext cx="6346483" cy="38288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Influenced by: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AU" sz="2400" dirty="0" smtClean="0"/>
              <a:t>Family </a:t>
            </a:r>
            <a:r>
              <a:rPr lang="en-AU" sz="2400" dirty="0"/>
              <a:t>influences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AU" sz="2400" dirty="0" smtClean="0"/>
              <a:t>Life </a:t>
            </a:r>
            <a:r>
              <a:rPr lang="en-AU" sz="2400" dirty="0"/>
              <a:t>experience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AU" sz="2400" dirty="0" smtClean="0"/>
              <a:t>Education</a:t>
            </a:r>
            <a:endParaRPr lang="en-AU" sz="2400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AU" sz="2400" dirty="0" smtClean="0"/>
              <a:t>Religious </a:t>
            </a:r>
            <a:r>
              <a:rPr lang="en-AU" sz="2400" dirty="0"/>
              <a:t>beliefs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AU" sz="2400" dirty="0" smtClean="0"/>
              <a:t>Personal </a:t>
            </a:r>
            <a:r>
              <a:rPr lang="en-AU" sz="2400" dirty="0"/>
              <a:t>values</a:t>
            </a:r>
          </a:p>
          <a:p>
            <a:pPr lvl="1">
              <a:spcAft>
                <a:spcPts val="600"/>
              </a:spcAft>
            </a:pPr>
            <a:r>
              <a:rPr lang="en-AU" sz="2400" dirty="0" smtClean="0"/>
              <a:t>Peer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AU" sz="2400" dirty="0"/>
              <a:t>influences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CFCB0576-2DC5-4DF8-956C-570425D22123}" type="slidenum">
              <a:rPr lang="en-AU"/>
              <a:pPr>
                <a:defRPr/>
              </a:pPr>
              <a:t>10</a:t>
            </a:fld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374" y="2204864"/>
            <a:ext cx="15049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008659" y="361017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55D537-92BA-4154-8668-6B2B313D6FE8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6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Ethics</a:t>
            </a:r>
            <a:r>
              <a:rPr lang="en-AU" b="1" dirty="0"/>
              <a:t> </a:t>
            </a:r>
            <a:r>
              <a:rPr lang="en-AU" sz="4000" dirty="0"/>
              <a:t>in</a:t>
            </a:r>
            <a:r>
              <a:rPr lang="en-AU" b="1" dirty="0"/>
              <a:t> </a:t>
            </a:r>
            <a:r>
              <a:rPr lang="en-AU" sz="4000" dirty="0"/>
              <a:t>the</a:t>
            </a:r>
            <a:r>
              <a:rPr lang="en-AU" b="1" dirty="0"/>
              <a:t> </a:t>
            </a:r>
            <a:r>
              <a:rPr lang="en-AU" sz="4000" dirty="0"/>
              <a:t>Workplace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09801"/>
            <a:ext cx="11091867" cy="39163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A workplace may establish a </a:t>
            </a:r>
            <a:r>
              <a:rPr lang="en-AU" sz="2600" b="1" dirty="0" smtClean="0"/>
              <a:t>Code </a:t>
            </a:r>
            <a:r>
              <a:rPr lang="en-AU" sz="2600" b="1" dirty="0"/>
              <a:t>of </a:t>
            </a:r>
            <a:r>
              <a:rPr lang="en-AU" sz="2600" b="1" dirty="0" smtClean="0"/>
              <a:t>Ethics </a:t>
            </a:r>
            <a:r>
              <a:rPr lang="en-AU" sz="2600" dirty="0"/>
              <a:t>to assist employees understand the difference between right and wrong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A Code of Ethics may set out operational principles or guidelines about organizational beliefs on matters such as the environment, mission and quality </a:t>
            </a:r>
            <a:r>
              <a:rPr lang="en-AU" sz="2600" dirty="0" smtClean="0"/>
              <a:t>control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Professional values formed by our experiences in the workplace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AU" sz="2600" dirty="0"/>
          </a:p>
          <a:p>
            <a:endParaRPr lang="en-AU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51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Ethics</a:t>
            </a:r>
            <a:r>
              <a:rPr lang="en-AU" b="1" dirty="0"/>
              <a:t> </a:t>
            </a:r>
            <a:r>
              <a:rPr lang="en-AU" sz="4000" dirty="0"/>
              <a:t>in</a:t>
            </a:r>
            <a:r>
              <a:rPr lang="en-AU" b="1" dirty="0"/>
              <a:t> </a:t>
            </a:r>
            <a:r>
              <a:rPr lang="en-AU" sz="4000" dirty="0"/>
              <a:t>the</a:t>
            </a:r>
            <a:r>
              <a:rPr lang="en-AU" b="1" dirty="0"/>
              <a:t> </a:t>
            </a:r>
            <a:r>
              <a:rPr lang="en-AU" sz="4000" dirty="0"/>
              <a:t>Workplace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24070"/>
            <a:ext cx="11049057" cy="39163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 smtClean="0"/>
              <a:t>Organisations </a:t>
            </a:r>
            <a:r>
              <a:rPr lang="en-AU" sz="2600" dirty="0"/>
              <a:t>have their own set of values or beliefs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Employees expected to follow as described in policies and procedures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To act ethically in the workplace abide by these values or beliefs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Considered professional behaviour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Conflict occurs when individual’s ethics do not align with organisation’s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DE3E1-1EAD-462A-996B-731095165428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51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Company</a:t>
            </a:r>
            <a:r>
              <a:rPr lang="en-AU" dirty="0" smtClean="0"/>
              <a:t> </a:t>
            </a:r>
            <a:r>
              <a:rPr lang="en-AU" sz="4000" dirty="0"/>
              <a:t>Ethics</a:t>
            </a:r>
            <a:r>
              <a:rPr lang="en-AU" dirty="0" smtClean="0"/>
              <a:t> vs </a:t>
            </a:r>
            <a:r>
              <a:rPr lang="en-AU" sz="4000" dirty="0"/>
              <a:t>Personal</a:t>
            </a:r>
            <a:r>
              <a:rPr lang="en-AU" dirty="0" smtClean="0"/>
              <a:t> </a:t>
            </a:r>
            <a:r>
              <a:rPr lang="en-AU" sz="4000" dirty="0" smtClean="0"/>
              <a:t>Morality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09801"/>
            <a:ext cx="10977706" cy="41684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Company Ethics may play against personal morality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Corporations may create unreasonable demands on employees who may feel pressured to choose between family obligations in particularly when there is a demanding, stressful and consuming work ethic in place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On the other hand theft and or fraud, reflect poor morals for those employees who engage in that type of behaviour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AU" dirty="0" smtClean="0"/>
              <a:t> </a:t>
            </a:r>
            <a:r>
              <a:rPr lang="en-AU" sz="2200" dirty="0"/>
              <a:t>These morals result in job </a:t>
            </a:r>
            <a:r>
              <a:rPr lang="en-AU" sz="2200" dirty="0" smtClean="0"/>
              <a:t>losses</a:t>
            </a:r>
            <a:endParaRPr lang="en-AU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AU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57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Organisation’s</a:t>
            </a:r>
            <a:r>
              <a:rPr lang="en-AU" b="1" dirty="0"/>
              <a:t> </a:t>
            </a:r>
            <a:r>
              <a:rPr lang="en-AU" sz="4000" dirty="0"/>
              <a:t>Ethical</a:t>
            </a:r>
            <a:r>
              <a:rPr lang="en-AU" b="1" dirty="0"/>
              <a:t> </a:t>
            </a:r>
            <a:r>
              <a:rPr lang="en-AU" sz="4000" dirty="0"/>
              <a:t>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11887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8000" dirty="0">
                <a:solidFill>
                  <a:schemeClr val="tx1"/>
                </a:solidFill>
              </a:rPr>
              <a:t>Influenced by: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AU" sz="6200" dirty="0"/>
              <a:t>Organisation’s values and beliefs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AU" sz="6200" dirty="0"/>
              <a:t>Individuals values and/or beliefs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AU" sz="6200" dirty="0"/>
              <a:t>Laws and legislation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AU" sz="6200" dirty="0"/>
              <a:t>Customers and Suppliers</a:t>
            </a:r>
          </a:p>
          <a:p>
            <a:endParaRPr lang="en-AU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94446" y="2243101"/>
            <a:ext cx="4754880" cy="39116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endParaRPr lang="en-AU" sz="6300" dirty="0" smtClean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AU" sz="6300" dirty="0" smtClean="0"/>
              <a:t>Society</a:t>
            </a:r>
            <a:endParaRPr lang="en-AU" sz="63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AU" sz="6300" dirty="0"/>
              <a:t>Governments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AU" sz="6300" dirty="0"/>
              <a:t>Professional bodies – Australian Computer Society (ASC)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AU" sz="6300" dirty="0"/>
              <a:t>Media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DE3E1-1EAD-462A-996B-731095165428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4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4000" dirty="0"/>
              <a:t>Ethical</a:t>
            </a:r>
            <a:r>
              <a:rPr lang="en-AU" b="1" dirty="0"/>
              <a:t> </a:t>
            </a:r>
            <a:r>
              <a:rPr lang="en-AU" sz="4000" dirty="0"/>
              <a:t>Business</a:t>
            </a:r>
            <a:endParaRPr lang="en-US" sz="4000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703948" y="2402638"/>
            <a:ext cx="10926167" cy="3832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 smtClean="0"/>
              <a:t>It </a:t>
            </a:r>
            <a:r>
              <a:rPr lang="en-AU" sz="2600" dirty="0"/>
              <a:t>helps gain the community’s goodwill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 smtClean="0"/>
              <a:t>It </a:t>
            </a:r>
            <a:r>
              <a:rPr lang="en-AU" sz="2600" dirty="0"/>
              <a:t>creates an organisation that operates consistently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 smtClean="0"/>
              <a:t>It </a:t>
            </a:r>
            <a:r>
              <a:rPr lang="en-AU" sz="2600" dirty="0"/>
              <a:t>produces good business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 smtClean="0"/>
              <a:t>It </a:t>
            </a:r>
            <a:r>
              <a:rPr lang="en-AU" sz="2600" dirty="0"/>
              <a:t>protects businesses and employees from legal action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 smtClean="0"/>
              <a:t>It </a:t>
            </a:r>
            <a:r>
              <a:rPr lang="en-AU" sz="2600" dirty="0"/>
              <a:t>avoids poor publicity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CFCB0576-2DC5-4DF8-956C-570425D22123}" type="slidenum">
              <a:rPr lang="en-AU"/>
              <a:pPr>
                <a:defRPr/>
              </a:pPr>
              <a:t>15</a:t>
            </a:fld>
            <a:endParaRPr lang="en-AU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08659" y="361017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55D537-92BA-4154-8668-6B2B313D6FE8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068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4000" dirty="0"/>
              <a:t>Improving</a:t>
            </a:r>
            <a:r>
              <a:rPr lang="en-AU" b="1" dirty="0"/>
              <a:t> </a:t>
            </a:r>
            <a:r>
              <a:rPr lang="en-AU" sz="4000" dirty="0"/>
              <a:t>Business</a:t>
            </a:r>
            <a:r>
              <a:rPr lang="en-AU" b="1" dirty="0"/>
              <a:t> </a:t>
            </a:r>
            <a:r>
              <a:rPr lang="en-AU" sz="4000" dirty="0"/>
              <a:t>Ethics</a:t>
            </a:r>
            <a:endParaRPr lang="en-US" sz="40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805154" y="2302093"/>
            <a:ext cx="10939121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Appoint an employee in charge of developing policy that set standards, and builds awareness of ethical behaviour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Develop an overarching Code of Conduct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Train employees in ethics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Equal opportunity for employment is often specified in writing as part of a code of conduct or mission </a:t>
            </a:r>
            <a:r>
              <a:rPr lang="en-AU" sz="2600" dirty="0" smtClean="0"/>
              <a:t>statement</a:t>
            </a:r>
            <a:endParaRPr lang="en-AU" sz="2600" dirty="0"/>
          </a:p>
          <a:p>
            <a:endParaRPr lang="en-A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CFCB0576-2DC5-4DF8-956C-570425D22123}" type="slidenum">
              <a:rPr lang="en-AU"/>
              <a:pPr>
                <a:defRPr/>
              </a:pPr>
              <a:t>16</a:t>
            </a:fld>
            <a:endParaRPr lang="en-AU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08659" y="361017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55D537-92BA-4154-8668-6B2B313D6FE8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81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4000" dirty="0"/>
              <a:t>Ethical</a:t>
            </a:r>
            <a:r>
              <a:rPr lang="en-AU" b="1" dirty="0"/>
              <a:t> </a:t>
            </a:r>
            <a:r>
              <a:rPr lang="en-AU" sz="4000" dirty="0"/>
              <a:t>Decision</a:t>
            </a:r>
            <a:r>
              <a:rPr lang="en-AU" b="1" dirty="0"/>
              <a:t> </a:t>
            </a:r>
            <a:r>
              <a:rPr lang="en-AU" sz="4000" dirty="0"/>
              <a:t>Making</a:t>
            </a:r>
            <a:endParaRPr lang="en-US" sz="4000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Get the facts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Identify stakeholders and their positions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Consider the consequences of the decision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Weigh various guidelines and principles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Develop and evaluate options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Review the decision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Evaluate the results of the decision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CFCB0576-2DC5-4DF8-956C-570425D22123}" type="slidenum">
              <a:rPr lang="en-AU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08659" y="361017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55D537-92BA-4154-8668-6B2B313D6FE8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0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Code</a:t>
            </a:r>
            <a:r>
              <a:rPr lang="en-AU" dirty="0" smtClean="0"/>
              <a:t> of </a:t>
            </a:r>
            <a:r>
              <a:rPr lang="en-AU" sz="4000" dirty="0" smtClean="0"/>
              <a:t>Ethics</a:t>
            </a:r>
            <a:r>
              <a:rPr lang="en-AU" dirty="0" smtClean="0"/>
              <a:t> – </a:t>
            </a:r>
            <a:r>
              <a:rPr lang="en-AU" sz="4000" dirty="0"/>
              <a:t>Legal</a:t>
            </a:r>
            <a:r>
              <a:rPr lang="en-AU" dirty="0" smtClean="0"/>
              <a:t> </a:t>
            </a:r>
            <a:r>
              <a:rPr lang="en-AU" sz="4000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09801"/>
            <a:ext cx="10963436" cy="42112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Each person in a business must follow the law of their country and state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AU" dirty="0" smtClean="0">
                <a:solidFill>
                  <a:srgbClr val="000000"/>
                </a:solidFill>
              </a:rPr>
              <a:t>Legal </a:t>
            </a:r>
            <a:r>
              <a:rPr lang="en-AU" dirty="0">
                <a:solidFill>
                  <a:srgbClr val="000000"/>
                </a:solidFill>
              </a:rPr>
              <a:t>code of conducts are generally not written down in each business, but there may be instances where specific legalities may be </a:t>
            </a:r>
            <a:r>
              <a:rPr lang="en-AU" dirty="0" smtClean="0">
                <a:solidFill>
                  <a:srgbClr val="000000"/>
                </a:solidFill>
              </a:rPr>
              <a:t>specified</a:t>
            </a:r>
            <a:endParaRPr lang="en-AU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For example on public transport may specify</a:t>
            </a:r>
          </a:p>
          <a:p>
            <a:pPr lvl="1">
              <a:spcAft>
                <a:spcPts val="600"/>
              </a:spcAft>
            </a:pPr>
            <a:r>
              <a:rPr lang="en-AU" dirty="0">
                <a:solidFill>
                  <a:srgbClr val="000000"/>
                </a:solidFill>
              </a:rPr>
              <a:t>passenger limits</a:t>
            </a:r>
          </a:p>
          <a:p>
            <a:pPr lvl="1">
              <a:spcAft>
                <a:spcPts val="600"/>
              </a:spcAft>
            </a:pPr>
            <a:r>
              <a:rPr lang="en-AU" dirty="0">
                <a:solidFill>
                  <a:srgbClr val="000000"/>
                </a:solidFill>
              </a:rPr>
              <a:t>bus driver etiquette</a:t>
            </a:r>
          </a:p>
          <a:p>
            <a:pPr lvl="1">
              <a:spcAft>
                <a:spcPts val="600"/>
              </a:spcAft>
            </a:pPr>
            <a:r>
              <a:rPr lang="en-AU" dirty="0">
                <a:solidFill>
                  <a:srgbClr val="000000"/>
                </a:solidFill>
              </a:rPr>
              <a:t>acceptable passenger behaviour in accordance with the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15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95082"/>
            <a:ext cx="9836100" cy="1035424"/>
          </a:xfrm>
        </p:spPr>
        <p:txBody>
          <a:bodyPr/>
          <a:lstStyle/>
          <a:p>
            <a:r>
              <a:rPr lang="en-AU" sz="4000" dirty="0"/>
              <a:t>Code</a:t>
            </a:r>
            <a:r>
              <a:rPr lang="en-AU" dirty="0"/>
              <a:t> </a:t>
            </a:r>
            <a:r>
              <a:rPr lang="en-AU" sz="4000" dirty="0"/>
              <a:t>of</a:t>
            </a:r>
            <a:r>
              <a:rPr lang="en-AU" dirty="0"/>
              <a:t> </a:t>
            </a:r>
            <a:r>
              <a:rPr lang="en-AU" sz="4000" dirty="0"/>
              <a:t>E</a:t>
            </a:r>
            <a:r>
              <a:rPr lang="en-AU" sz="4000" dirty="0" smtClean="0"/>
              <a:t>thics</a:t>
            </a:r>
            <a:r>
              <a:rPr lang="en-AU" dirty="0" smtClean="0"/>
              <a:t> </a:t>
            </a:r>
            <a:r>
              <a:rPr lang="en-AU" dirty="0"/>
              <a:t>– </a:t>
            </a:r>
            <a:r>
              <a:rPr lang="en-AU" sz="4000" dirty="0"/>
              <a:t>Moral</a:t>
            </a:r>
            <a:r>
              <a:rPr lang="en-AU" dirty="0" smtClean="0"/>
              <a:t> </a:t>
            </a:r>
            <a:r>
              <a:rPr lang="en-AU" sz="4000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9512" y="2382910"/>
            <a:ext cx="4754880" cy="3671909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AU" sz="2600" dirty="0" smtClean="0"/>
              <a:t>Core </a:t>
            </a:r>
            <a:r>
              <a:rPr lang="en-AU" sz="2600" dirty="0"/>
              <a:t>fundamental morals include:</a:t>
            </a:r>
          </a:p>
          <a:p>
            <a:pPr marL="457200" lvl="3"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Not harming others</a:t>
            </a:r>
          </a:p>
          <a:p>
            <a:pPr marL="457200" lvl="3"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Making things better</a:t>
            </a:r>
          </a:p>
          <a:p>
            <a:pPr marL="457200" lvl="3"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Respecting others</a:t>
            </a:r>
          </a:p>
          <a:p>
            <a:pPr marL="457200" lvl="3"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Being fair</a:t>
            </a:r>
          </a:p>
          <a:p>
            <a:pPr marL="457200" lvl="3"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Being loving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AU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2409" y="2299973"/>
            <a:ext cx="4754880" cy="3657601"/>
          </a:xfrm>
        </p:spPr>
        <p:txBody>
          <a:bodyPr/>
          <a:lstStyle/>
          <a:p>
            <a:pPr marL="228600" indent="-2286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 2" pitchFamily="18" charset="2"/>
              <a:buChar char="¡"/>
            </a:pPr>
            <a:r>
              <a:rPr lang="en-AU" sz="2200" dirty="0"/>
              <a:t>This relates to personal character</a:t>
            </a:r>
          </a:p>
          <a:p>
            <a:pPr marL="228600" indent="-228600">
              <a:lnSpc>
                <a:spcPct val="80000"/>
              </a:lnSpc>
              <a:spcBef>
                <a:spcPts val="1800"/>
              </a:spcBef>
              <a:spcAft>
                <a:spcPts val="600"/>
              </a:spcAft>
              <a:buFont typeface="Wingdings 2" pitchFamily="18" charset="2"/>
              <a:buChar char="¡"/>
            </a:pPr>
            <a:r>
              <a:rPr lang="en-AU" sz="2200" dirty="0"/>
              <a:t>Respect for yourself and others is the fundamental principal behind ethical behaviour in the workplace</a:t>
            </a:r>
          </a:p>
          <a:p>
            <a:endParaRPr lang="en-AU" sz="20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8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Dilemma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09801"/>
            <a:ext cx="11148947" cy="3916363"/>
          </a:xfrm>
        </p:spPr>
        <p:txBody>
          <a:bodyPr/>
          <a:lstStyle/>
          <a:p>
            <a:pPr marL="0" lvl="1" inden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/>
              </a:buClr>
              <a:buNone/>
            </a:pPr>
            <a:r>
              <a:rPr lang="en-AU" sz="2600" dirty="0"/>
              <a:t>You see a workmate taking money out of the cash </a:t>
            </a:r>
            <a:r>
              <a:rPr lang="en-AU" sz="2600" dirty="0" smtClean="0"/>
              <a:t>register</a:t>
            </a:r>
            <a:endParaRPr lang="en-AU" sz="2600" dirty="0"/>
          </a:p>
          <a:p>
            <a:pPr marL="457200" lvl="2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What do you do?  </a:t>
            </a:r>
          </a:p>
          <a:p>
            <a:pPr marL="457200" lvl="2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Why?  </a:t>
            </a:r>
          </a:p>
          <a:p>
            <a:pPr marL="457200" lvl="2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What have you used to come to this decision?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29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Code</a:t>
            </a:r>
            <a:r>
              <a:rPr lang="en-AU" dirty="0"/>
              <a:t> of </a:t>
            </a:r>
            <a:r>
              <a:rPr lang="en-AU" sz="4000" dirty="0"/>
              <a:t>E</a:t>
            </a:r>
            <a:r>
              <a:rPr lang="en-AU" sz="4000" dirty="0" smtClean="0"/>
              <a:t>thics</a:t>
            </a:r>
            <a:r>
              <a:rPr lang="en-AU" dirty="0" smtClean="0"/>
              <a:t> </a:t>
            </a:r>
            <a:r>
              <a:rPr lang="en-AU" dirty="0"/>
              <a:t>– </a:t>
            </a:r>
            <a:r>
              <a:rPr lang="en-AU" sz="4000" dirty="0"/>
              <a:t>Professional</a:t>
            </a:r>
            <a:r>
              <a:rPr lang="en-AU" dirty="0" smtClean="0"/>
              <a:t> </a:t>
            </a:r>
            <a:r>
              <a:rPr lang="en-AU" sz="4000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09801"/>
            <a:ext cx="11305918" cy="3916363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A professional code of conduct often includes information regarding employee behaviour such as how to treat other staff, clients and </a:t>
            </a:r>
            <a:r>
              <a:rPr lang="en-AU" sz="2600" dirty="0" smtClean="0"/>
              <a:t>customers</a:t>
            </a:r>
            <a:endParaRPr lang="en-AU" sz="2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These code of ethics vary from business to </a:t>
            </a:r>
            <a:r>
              <a:rPr lang="en-AU" sz="2600" dirty="0" smtClean="0"/>
              <a:t>business</a:t>
            </a:r>
            <a:endParaRPr lang="en-AU" sz="2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Example </a:t>
            </a:r>
            <a:r>
              <a:rPr lang="en-AU" sz="2600" dirty="0">
                <a:hlinkClick r:id="rId2"/>
              </a:rPr>
              <a:t>https://www.itpa.org.au/code-of-ethics/</a:t>
            </a:r>
            <a:r>
              <a:rPr lang="en-AU" sz="2600" dirty="0"/>
              <a:t>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1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Distribution</a:t>
            </a:r>
            <a:r>
              <a:rPr lang="en-AU" dirty="0" smtClean="0"/>
              <a:t> of Code of E</a:t>
            </a:r>
            <a:r>
              <a:rPr lang="en-AU" sz="4000" dirty="0" smtClean="0"/>
              <a:t>thics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09801"/>
            <a:ext cx="11049057" cy="413986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800" dirty="0">
                <a:solidFill>
                  <a:srgbClr val="000000"/>
                </a:solidFill>
              </a:rPr>
              <a:t>Update and review code of ethics in the workplace as laws change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800" dirty="0">
                <a:solidFill>
                  <a:srgbClr val="000000"/>
                </a:solidFill>
              </a:rPr>
              <a:t>Update and review policy can be distributed via</a:t>
            </a:r>
          </a:p>
          <a:p>
            <a:pPr marL="457200" lvl="3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M</a:t>
            </a:r>
            <a:r>
              <a:rPr lang="en-AU" sz="2600" dirty="0" smtClean="0"/>
              <a:t>eetings</a:t>
            </a:r>
            <a:endParaRPr lang="en-AU" sz="2600" dirty="0"/>
          </a:p>
          <a:p>
            <a:pPr marL="457200" lvl="3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 smtClean="0"/>
              <a:t>E-Mails</a:t>
            </a:r>
            <a:endParaRPr lang="en-AU" sz="2600" dirty="0"/>
          </a:p>
          <a:p>
            <a:pPr marL="457200" lvl="3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N</a:t>
            </a:r>
            <a:r>
              <a:rPr lang="en-AU" sz="2600" dirty="0" smtClean="0"/>
              <a:t>oticeboards</a:t>
            </a:r>
            <a:endParaRPr lang="en-AU" sz="2600" dirty="0"/>
          </a:p>
          <a:p>
            <a:pPr marL="457200" lvl="3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 smtClean="0"/>
              <a:t>Internet / </a:t>
            </a:r>
            <a:r>
              <a:rPr lang="en-AU" sz="2600" dirty="0"/>
              <a:t>intranet</a:t>
            </a:r>
          </a:p>
          <a:p>
            <a:pPr marL="457200" lvl="3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 smtClean="0"/>
              <a:t>Apps / </a:t>
            </a:r>
            <a:r>
              <a:rPr lang="en-AU" sz="2600" dirty="0"/>
              <a:t>multimedia presentations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35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</a:t>
            </a:r>
            <a:r>
              <a:rPr lang="en-AU" sz="4000" dirty="0" smtClean="0"/>
              <a:t>d</a:t>
            </a:r>
            <a:r>
              <a:rPr lang="en-AU" dirty="0" smtClean="0"/>
              <a:t>e of </a:t>
            </a:r>
            <a:r>
              <a:rPr lang="en-AU" sz="4000" dirty="0" smtClean="0"/>
              <a:t>Ethics Examples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497061"/>
            <a:ext cx="11263108" cy="36291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600" dirty="0">
                <a:hlinkClick r:id="rId2"/>
              </a:rPr>
              <a:t>https://www.itpa.org.au/code-of-ethics/</a:t>
            </a:r>
            <a:r>
              <a:rPr lang="en-AU" sz="26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AU" sz="2600" dirty="0"/>
          </a:p>
          <a:p>
            <a:pPr>
              <a:lnSpc>
                <a:spcPct val="90000"/>
              </a:lnSpc>
            </a:pPr>
            <a:r>
              <a:rPr lang="en-AU" sz="2600" dirty="0">
                <a:hlinkClick r:id="rId3"/>
              </a:rPr>
              <a:t>https://www.betterteam.com/code-of-ethics-and-professional-conduct</a:t>
            </a:r>
            <a:r>
              <a:rPr lang="en-AU" sz="2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87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What is a Policy</a:t>
            </a:r>
            <a:r>
              <a:rPr lang="en-AU" b="1" dirty="0" smtClean="0"/>
              <a:t> </a:t>
            </a:r>
            <a:endParaRPr lang="en-US" b="1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209801"/>
            <a:ext cx="10977706" cy="3916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600" dirty="0"/>
              <a:t>A </a:t>
            </a:r>
            <a:r>
              <a:rPr lang="en-AU" sz="2600" b="1" dirty="0"/>
              <a:t>plan</a:t>
            </a:r>
            <a:r>
              <a:rPr lang="en-AU" sz="2600" dirty="0"/>
              <a:t> or course of action used </a:t>
            </a:r>
            <a:r>
              <a:rPr lang="en-US" sz="2600" dirty="0"/>
              <a:t>to guide decisions and actions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Political, management, financial, and administrative mechanisms arranged to reach explicit goals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D77A-04BE-BB43-AE48-DD7CD435034D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8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smtClean="0"/>
              <a:t>What is a Procedure</a:t>
            </a:r>
            <a:endParaRPr lang="en-US" sz="40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209801"/>
            <a:ext cx="11220298" cy="3916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/>
              <a:t>Series of </a:t>
            </a:r>
            <a:r>
              <a:rPr lang="en-US" sz="2600" dirty="0"/>
              <a:t>activities, tasks, </a:t>
            </a:r>
            <a:r>
              <a:rPr lang="en-US" sz="2600" b="1" dirty="0"/>
              <a:t>steps</a:t>
            </a:r>
            <a:r>
              <a:rPr lang="en-US" sz="2600" dirty="0"/>
              <a:t>, decisions, calculations and other processes, that when undertaken in the sequence laid down produces the described result, product or outcome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3F6F-DC9C-194F-82E5-01D14C5037B8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400" dirty="0"/>
              <a:t>Professional</a:t>
            </a:r>
            <a:r>
              <a:rPr lang="en-AU" sz="4000" b="1" dirty="0"/>
              <a:t> </a:t>
            </a:r>
            <a:r>
              <a:rPr lang="en-AU" sz="4400" dirty="0"/>
              <a:t>Codes</a:t>
            </a:r>
            <a:r>
              <a:rPr lang="en-AU" sz="4000" b="1" dirty="0"/>
              <a:t> </a:t>
            </a:r>
            <a:r>
              <a:rPr lang="en-AU" sz="4400" dirty="0"/>
              <a:t>of</a:t>
            </a:r>
            <a:r>
              <a:rPr lang="en-AU" sz="4000" b="1" dirty="0"/>
              <a:t> </a:t>
            </a:r>
            <a:r>
              <a:rPr lang="en-AU" sz="4400" dirty="0"/>
              <a:t>Ethics</a:t>
            </a:r>
            <a:r>
              <a:rPr lang="en-AU" sz="4000" b="1" dirty="0"/>
              <a:t> </a:t>
            </a:r>
            <a:r>
              <a:rPr lang="en-AU" sz="4400" dirty="0"/>
              <a:t>and</a:t>
            </a:r>
            <a:r>
              <a:rPr lang="en-AU" sz="4000" b="1" dirty="0"/>
              <a:t> </a:t>
            </a:r>
            <a:r>
              <a:rPr lang="en-AU" sz="4400" dirty="0"/>
              <a:t>Codes</a:t>
            </a:r>
            <a:r>
              <a:rPr lang="en-AU" sz="4000" b="1" dirty="0"/>
              <a:t> </a:t>
            </a:r>
            <a:r>
              <a:rPr lang="en-AU" sz="4400" dirty="0"/>
              <a:t>of</a:t>
            </a:r>
            <a:r>
              <a:rPr lang="en-AU" sz="4000" b="1" dirty="0"/>
              <a:t> </a:t>
            </a:r>
            <a:r>
              <a:rPr lang="en-AU" sz="4400" dirty="0"/>
              <a:t>Conduct</a:t>
            </a:r>
            <a:endParaRPr lang="en-US" sz="44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12799" y="2468523"/>
            <a:ext cx="10774505" cy="37036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600" dirty="0"/>
              <a:t>Codes state the principles and core values that are essential to the work of an occupational group</a:t>
            </a:r>
            <a:r>
              <a:rPr lang="en-US" sz="2600" dirty="0"/>
              <a:t>.</a:t>
            </a:r>
          </a:p>
          <a:p>
            <a:pPr>
              <a:lnSpc>
                <a:spcPct val="90000"/>
              </a:lnSpc>
            </a:pPr>
            <a:r>
              <a:rPr lang="en-AU" sz="2600" dirty="0" smtClean="0"/>
              <a:t>Includes </a:t>
            </a:r>
            <a:r>
              <a:rPr lang="en-AU" sz="2600" dirty="0"/>
              <a:t>the purpose of the industry, values that should be upheld, and principles that guide professionals actions</a:t>
            </a:r>
            <a:r>
              <a:rPr lang="en-US" sz="26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FE82-697B-6540-8B2F-A70CDC232253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5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Negative</a:t>
            </a:r>
            <a:r>
              <a:rPr lang="en-AU" b="1" dirty="0"/>
              <a:t> </a:t>
            </a:r>
            <a:r>
              <a:rPr lang="en-AU" sz="4000" dirty="0" smtClean="0"/>
              <a:t>Aspects of Codes of Conduct</a:t>
            </a:r>
            <a:endParaRPr lang="en-US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42372" y="2286000"/>
            <a:ext cx="11038428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600" dirty="0"/>
              <a:t>Vague because they are generic</a:t>
            </a:r>
          </a:p>
          <a:p>
            <a:pPr>
              <a:lnSpc>
                <a:spcPct val="90000"/>
              </a:lnSpc>
            </a:pPr>
            <a:r>
              <a:rPr lang="en-AU" sz="2600" dirty="0"/>
              <a:t>unrealistic</a:t>
            </a:r>
          </a:p>
          <a:p>
            <a:pPr>
              <a:lnSpc>
                <a:spcPct val="90000"/>
              </a:lnSpc>
            </a:pPr>
            <a:r>
              <a:rPr lang="en-AU" sz="2600" dirty="0"/>
              <a:t>incomplete</a:t>
            </a:r>
          </a:p>
          <a:p>
            <a:pPr>
              <a:lnSpc>
                <a:spcPct val="90000"/>
              </a:lnSpc>
            </a:pPr>
            <a:r>
              <a:rPr lang="en-AU" sz="2600" dirty="0"/>
              <a:t>what is the punishment, if the code is not upheld?</a:t>
            </a:r>
          </a:p>
          <a:p>
            <a:pPr>
              <a:lnSpc>
                <a:spcPct val="90000"/>
              </a:lnSpc>
            </a:pPr>
            <a:r>
              <a:rPr lang="en-AU" sz="2600" dirty="0"/>
              <a:t>for IT industry, professionals not required to be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1711-13D3-B44D-8ECC-2446FD344A48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38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Professional</a:t>
            </a:r>
            <a:r>
              <a:rPr lang="en-AU" b="1" dirty="0"/>
              <a:t> </a:t>
            </a:r>
            <a:r>
              <a:rPr lang="en-AU" sz="4000" dirty="0"/>
              <a:t>Organisations</a:t>
            </a:r>
            <a:endParaRPr lang="en-US" sz="40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56533" y="2340103"/>
            <a:ext cx="10742593" cy="3734374"/>
          </a:xfrm>
        </p:spPr>
        <p:txBody>
          <a:bodyPr>
            <a:normAutofit/>
          </a:bodyPr>
          <a:lstStyle/>
          <a:p>
            <a:r>
              <a:rPr lang="en-AU" sz="2800" dirty="0"/>
              <a:t>Serve the industry by</a:t>
            </a:r>
          </a:p>
          <a:p>
            <a:pPr lvl="1"/>
            <a:r>
              <a:rPr lang="en-AU" sz="2400" dirty="0"/>
              <a:t>P</a:t>
            </a:r>
            <a:r>
              <a:rPr lang="en-AU" sz="2400" dirty="0" smtClean="0"/>
              <a:t>ublishing new developments in the field</a:t>
            </a:r>
          </a:p>
          <a:p>
            <a:pPr lvl="1"/>
            <a:r>
              <a:rPr lang="en-AU" sz="2400" dirty="0"/>
              <a:t>A</a:t>
            </a:r>
            <a:r>
              <a:rPr lang="en-AU" sz="2400" dirty="0" smtClean="0"/>
              <a:t>llows </a:t>
            </a:r>
            <a:r>
              <a:rPr lang="en-AU" sz="2400" dirty="0"/>
              <a:t>networking with others in the industry</a:t>
            </a:r>
          </a:p>
          <a:p>
            <a:pPr lvl="1"/>
            <a:r>
              <a:rPr lang="en-AU" sz="2400" dirty="0" smtClean="0"/>
              <a:t>Seeking </a:t>
            </a:r>
            <a:r>
              <a:rPr lang="en-AU" sz="2400" dirty="0"/>
              <a:t>out new ideas</a:t>
            </a:r>
          </a:p>
          <a:p>
            <a:pPr lvl="1"/>
            <a:r>
              <a:rPr lang="en-AU" sz="2400" dirty="0" smtClean="0"/>
              <a:t>Building </a:t>
            </a:r>
            <a:r>
              <a:rPr lang="en-AU" sz="2400" dirty="0"/>
              <a:t>personal skills and expertise</a:t>
            </a:r>
          </a:p>
          <a:p>
            <a:pPr lvl="1"/>
            <a:r>
              <a:rPr lang="en-AU" sz="2400" dirty="0" smtClean="0"/>
              <a:t>Provides </a:t>
            </a:r>
            <a:r>
              <a:rPr lang="en-AU" sz="2400" dirty="0"/>
              <a:t>a first port of call </a:t>
            </a:r>
            <a:r>
              <a:rPr lang="en-AU" sz="2400" dirty="0" smtClean="0"/>
              <a:t>service</a:t>
            </a:r>
          </a:p>
          <a:p>
            <a:r>
              <a:rPr lang="en-AU" sz="2600" i="1" dirty="0" smtClean="0"/>
              <a:t>Is there a professional organisation for the ICT Industry?</a:t>
            </a:r>
            <a:endParaRPr lang="en-US" sz="26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73A9-C0FD-4B42-8140-12F635B1B61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Professional</a:t>
            </a:r>
            <a:r>
              <a:rPr lang="en-AU" b="1" dirty="0"/>
              <a:t> </a:t>
            </a:r>
            <a:r>
              <a:rPr lang="en-AU" sz="4000" dirty="0"/>
              <a:t>Obligation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13613" y="2286000"/>
            <a:ext cx="10663987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600" dirty="0"/>
              <a:t>To be worthy of their client’s trust</a:t>
            </a:r>
          </a:p>
          <a:p>
            <a:pPr lvl="1">
              <a:lnSpc>
                <a:spcPct val="90000"/>
              </a:lnSpc>
            </a:pPr>
            <a:r>
              <a:rPr lang="en-AU" sz="2400" dirty="0" smtClean="0"/>
              <a:t>honest</a:t>
            </a:r>
            <a:endParaRPr lang="en-AU" sz="2400" dirty="0"/>
          </a:p>
          <a:p>
            <a:pPr lvl="1">
              <a:lnSpc>
                <a:spcPct val="90000"/>
              </a:lnSpc>
            </a:pPr>
            <a:r>
              <a:rPr lang="en-AU" sz="2400" dirty="0"/>
              <a:t>candid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competent 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diligent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loyal and discreet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D3EA-EA88-9F4F-A098-8092CF05174E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err="1"/>
              <a:t>Dilema</a:t>
            </a:r>
            <a:endParaRPr lang="en-US" sz="40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209801"/>
            <a:ext cx="11006247" cy="3916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600" dirty="0"/>
              <a:t>Do you trust your doctor?  Is your doctor a professional?</a:t>
            </a:r>
          </a:p>
          <a:p>
            <a:pPr>
              <a:lnSpc>
                <a:spcPct val="90000"/>
              </a:lnSpc>
            </a:pPr>
            <a:r>
              <a:rPr lang="en-AU" sz="2600" dirty="0"/>
              <a:t>Do you trust a workman?  If a workman a professional?</a:t>
            </a:r>
          </a:p>
          <a:p>
            <a:pPr>
              <a:lnSpc>
                <a:spcPct val="90000"/>
              </a:lnSpc>
            </a:pPr>
            <a:r>
              <a:rPr lang="en-AU" sz="2600" dirty="0"/>
              <a:t>Is an IT worker a professional?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4F-57C9-F54E-891B-F35A1C278EF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 err="1"/>
              <a:t>Dilema</a:t>
            </a:r>
            <a:endParaRPr lang="en-US" sz="40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209801"/>
            <a:ext cx="11020517" cy="3916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600" dirty="0"/>
              <a:t>How can IT Professionals ensure consistent responses to moral or ethical dilemmas?  </a:t>
            </a:r>
          </a:p>
          <a:p>
            <a:pPr>
              <a:lnSpc>
                <a:spcPct val="90000"/>
              </a:lnSpc>
            </a:pPr>
            <a:r>
              <a:rPr lang="en-AU" sz="2600" dirty="0"/>
              <a:t>How can employers ensure that their staff are performing in a consistent manner?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B9BD-6C44-CD46-A164-8C96639750F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Professional</a:t>
            </a:r>
            <a:r>
              <a:rPr lang="en-AU" b="1" dirty="0"/>
              <a:t> </a:t>
            </a:r>
            <a:r>
              <a:rPr lang="en-AU" sz="4000" dirty="0"/>
              <a:t>Relationships</a:t>
            </a:r>
            <a:endParaRPr lang="en-US" sz="40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10363200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600" dirty="0"/>
              <a:t>Relationships exist between IT Professional and:</a:t>
            </a:r>
          </a:p>
          <a:p>
            <a:pPr marL="457200" lvl="2">
              <a:lnSpc>
                <a:spcPct val="90000"/>
              </a:lnSpc>
              <a:spcBef>
                <a:spcPts val="1800"/>
              </a:spcBef>
            </a:pPr>
            <a:r>
              <a:rPr lang="en-AU" sz="2600" dirty="0"/>
              <a:t>Employers</a:t>
            </a:r>
          </a:p>
          <a:p>
            <a:pPr marL="457200" lvl="2">
              <a:lnSpc>
                <a:spcPct val="90000"/>
              </a:lnSpc>
              <a:spcBef>
                <a:spcPts val="1800"/>
              </a:spcBef>
            </a:pPr>
            <a:r>
              <a:rPr lang="en-AU" sz="2600" dirty="0"/>
              <a:t>Clients</a:t>
            </a:r>
          </a:p>
          <a:p>
            <a:pPr marL="457200" lvl="2">
              <a:lnSpc>
                <a:spcPct val="90000"/>
              </a:lnSpc>
              <a:spcBef>
                <a:spcPts val="1800"/>
              </a:spcBef>
            </a:pPr>
            <a:r>
              <a:rPr lang="en-AU" sz="2600" dirty="0"/>
              <a:t>Suppliers</a:t>
            </a:r>
          </a:p>
          <a:p>
            <a:pPr marL="457200" lvl="2">
              <a:lnSpc>
                <a:spcPct val="90000"/>
              </a:lnSpc>
              <a:spcBef>
                <a:spcPts val="1800"/>
              </a:spcBef>
            </a:pPr>
            <a:r>
              <a:rPr lang="en-AU" sz="2600" dirty="0"/>
              <a:t>Other Professionals</a:t>
            </a:r>
          </a:p>
          <a:p>
            <a:pPr marL="457200" lvl="2">
              <a:lnSpc>
                <a:spcPct val="90000"/>
              </a:lnSpc>
              <a:spcBef>
                <a:spcPts val="1800"/>
              </a:spcBef>
            </a:pPr>
            <a:r>
              <a:rPr lang="en-AU" sz="2600" dirty="0"/>
              <a:t>Community / Society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836A-1708-EE45-A63B-E67D7CC072C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Justifying</a:t>
            </a:r>
            <a:r>
              <a:rPr lang="en-AU" b="1" dirty="0"/>
              <a:t> </a:t>
            </a:r>
            <a:r>
              <a:rPr lang="en-AU" sz="4000" dirty="0"/>
              <a:t>a </a:t>
            </a:r>
            <a:r>
              <a:rPr lang="en-AU" sz="4000" dirty="0" smtClean="0"/>
              <a:t>Position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368641"/>
            <a:ext cx="10991976" cy="37575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2600" dirty="0"/>
              <a:t>Are IT workers </a:t>
            </a:r>
            <a:r>
              <a:rPr lang="en-AU" sz="2600" dirty="0" smtClean="0"/>
              <a:t>professionals</a:t>
            </a:r>
            <a:r>
              <a:rPr lang="en-AU" sz="2600" dirty="0"/>
              <a:t>?</a:t>
            </a:r>
          </a:p>
          <a:p>
            <a:pPr>
              <a:lnSpc>
                <a:spcPct val="90000"/>
              </a:lnSpc>
            </a:pPr>
            <a:r>
              <a:rPr lang="en-AU" sz="2600" dirty="0"/>
              <a:t>Define an IT worker</a:t>
            </a:r>
          </a:p>
          <a:p>
            <a:pPr>
              <a:lnSpc>
                <a:spcPct val="90000"/>
              </a:lnSpc>
            </a:pPr>
            <a:r>
              <a:rPr lang="en-AU" sz="2600" dirty="0"/>
              <a:t>Do IT </a:t>
            </a:r>
            <a:r>
              <a:rPr lang="en-AU" sz="2600" dirty="0" smtClean="0"/>
              <a:t>professionals </a:t>
            </a:r>
            <a:r>
              <a:rPr lang="en-AU" sz="2600" dirty="0"/>
              <a:t>have any special moral or ethical responsibilities?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7192-117F-9A46-B2E1-59C4978202BD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4000" dirty="0"/>
              <a:t>Ethics</a:t>
            </a:r>
            <a:endParaRPr lang="en-US" sz="40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209801"/>
            <a:ext cx="10906356" cy="39163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Beliefs about right and wrong behaviour or conduct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Standards of behaviour or conduct based on moral values – knowing what is right and what is wrong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Impacts on how  to behave in certain situations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Ethical behaviour or conduct conforms to accepted social norms </a:t>
            </a:r>
            <a:r>
              <a:rPr lang="en-AU" sz="2600" i="1" dirty="0"/>
              <a:t>eg thou shalt not kill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CFCB0576-2DC5-4DF8-956C-570425D22123}" type="slidenum">
              <a:rPr lang="en-AU"/>
              <a:pPr>
                <a:defRPr/>
              </a:pPr>
              <a:t>8</a:t>
            </a:fld>
            <a:endParaRPr lang="en-AU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008659" y="361017"/>
            <a:ext cx="6753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55D537-92BA-4154-8668-6B2B313D6FE8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56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D</a:t>
            </a:r>
            <a:r>
              <a:rPr lang="en-AU" sz="4000" dirty="0" smtClean="0"/>
              <a:t>ifference</a:t>
            </a:r>
            <a:r>
              <a:rPr lang="en-AU" dirty="0" smtClean="0"/>
              <a:t> </a:t>
            </a:r>
            <a:r>
              <a:rPr lang="en-AU" dirty="0"/>
              <a:t>between </a:t>
            </a:r>
            <a:r>
              <a:rPr lang="en-AU" dirty="0" smtClean="0"/>
              <a:t>Ethics </a:t>
            </a:r>
            <a:r>
              <a:rPr lang="en-AU" dirty="0"/>
              <a:t>and </a:t>
            </a:r>
            <a:r>
              <a:rPr lang="en-AU" sz="4000" dirty="0"/>
              <a:t>M</a:t>
            </a:r>
            <a:r>
              <a:rPr lang="en-AU" sz="4000" dirty="0" smtClean="0"/>
              <a:t>orals 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209801"/>
            <a:ext cx="11034787" cy="4225482"/>
          </a:xfrm>
        </p:spPr>
        <p:txBody>
          <a:bodyPr>
            <a:normAutofit fontScale="92500" lnSpcReduction="20000"/>
          </a:bodyPr>
          <a:lstStyle/>
          <a:p>
            <a:pPr marL="228600" lvl="2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Morals define personal character and the difference between right and wrong</a:t>
            </a:r>
          </a:p>
          <a:p>
            <a:pPr marL="228600" lvl="2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Ethics point towards a social </a:t>
            </a:r>
            <a:r>
              <a:rPr lang="en-AU" sz="2600" dirty="0" smtClean="0"/>
              <a:t>system</a:t>
            </a:r>
          </a:p>
          <a:p>
            <a:pPr marL="457200" lvl="3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It is within this social system that morals are applied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/>
              <a:t>Ethics point to standards (or codes) of behaviour belonging to a body of people</a:t>
            </a:r>
          </a:p>
          <a:p>
            <a:pPr marL="457200" lvl="3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AU" sz="2600" dirty="0"/>
              <a:t>Anyone who belongs to a group are expected to uphold those standards of that group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2600" dirty="0">
                <a:hlinkClick r:id="rId2"/>
              </a:rPr>
              <a:t>https://www.diffen.com/difference/Ethics_vs_Morals</a:t>
            </a:r>
            <a:r>
              <a:rPr lang="en-AU" sz="2600" dirty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AU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AU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0" lvl="2" indent="0">
              <a:spcBef>
                <a:spcPts val="600"/>
              </a:spcBef>
              <a:spcAft>
                <a:spcPts val="600"/>
              </a:spcAft>
              <a:buNone/>
            </a:pPr>
            <a:endParaRPr lang="en-AU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D537-92BA-4154-8668-6B2B313D6FE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190976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88</TotalTime>
  <Words>1058</Words>
  <Application>Microsoft Macintosh PowerPoint</Application>
  <PresentationFormat>Custom</PresentationFormat>
  <Paragraphs>183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Plaza</vt:lpstr>
      <vt:lpstr>Ethics</vt:lpstr>
      <vt:lpstr>Dilemma</vt:lpstr>
      <vt:lpstr>Professional Obligation</vt:lpstr>
      <vt:lpstr>Dilema</vt:lpstr>
      <vt:lpstr>Dilema</vt:lpstr>
      <vt:lpstr>Professional Relationships</vt:lpstr>
      <vt:lpstr>Justifying a Position </vt:lpstr>
      <vt:lpstr>Ethics</vt:lpstr>
      <vt:lpstr>Difference between Ethics and Morals </vt:lpstr>
      <vt:lpstr>Individual Ethical Behaviour</vt:lpstr>
      <vt:lpstr>Ethics in the Workplace</vt:lpstr>
      <vt:lpstr>Ethics in the Workplace</vt:lpstr>
      <vt:lpstr>Company Ethics vs Personal Morality</vt:lpstr>
      <vt:lpstr>Organisation’s Ethical Behaviour</vt:lpstr>
      <vt:lpstr>Ethical Business</vt:lpstr>
      <vt:lpstr>Improving Business Ethics</vt:lpstr>
      <vt:lpstr>Ethical Decision Making</vt:lpstr>
      <vt:lpstr>Code of Ethics – Legal Basics</vt:lpstr>
      <vt:lpstr>Code of Ethics – Moral Basics</vt:lpstr>
      <vt:lpstr>Code of Ethics – Professional Basics</vt:lpstr>
      <vt:lpstr>Distribution of Code of Ethics</vt:lpstr>
      <vt:lpstr>Code of Ethics Examples</vt:lpstr>
      <vt:lpstr>What is a Policy </vt:lpstr>
      <vt:lpstr>What is a Procedure</vt:lpstr>
      <vt:lpstr>Professional Codes of Ethics and Codes of Conduct</vt:lpstr>
      <vt:lpstr>Negative Aspects of Codes of Conduct</vt:lpstr>
      <vt:lpstr>Professional Organisations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</dc:title>
  <dc:creator>Instructor</dc:creator>
  <cp:lastModifiedBy>Agnes Hennessy</cp:lastModifiedBy>
  <cp:revision>15</cp:revision>
  <dcterms:created xsi:type="dcterms:W3CDTF">2018-05-21T01:57:37Z</dcterms:created>
  <dcterms:modified xsi:type="dcterms:W3CDTF">2019-02-27T00:34:46Z</dcterms:modified>
</cp:coreProperties>
</file>