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9" r:id="rId3"/>
    <p:sldId id="257" r:id="rId4"/>
    <p:sldId id="280" r:id="rId5"/>
    <p:sldId id="258" r:id="rId6"/>
    <p:sldId id="259" r:id="rId7"/>
    <p:sldId id="260" r:id="rId8"/>
    <p:sldId id="261" r:id="rId9"/>
    <p:sldId id="262" r:id="rId10"/>
    <p:sldId id="281" r:id="rId11"/>
    <p:sldId id="284" r:id="rId12"/>
    <p:sldId id="283" r:id="rId13"/>
    <p:sldId id="263" r:id="rId14"/>
    <p:sldId id="264" r:id="rId15"/>
    <p:sldId id="265" r:id="rId16"/>
    <p:sldId id="267" r:id="rId17"/>
    <p:sldId id="268" r:id="rId18"/>
    <p:sldId id="269" r:id="rId19"/>
    <p:sldId id="278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0" y="1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C6EC0-2478-9041-86D3-E4EFA1C3987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6B5BE-F33F-4B45-BE0E-126539D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5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0DF3-7DB7-824C-8B59-6F2ABFB6E058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99874-4240-7348-972D-87EC7907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49271" y="268288"/>
            <a:ext cx="755904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58587" y="268289"/>
            <a:ext cx="24384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4208929"/>
            <a:ext cx="7278624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257800"/>
            <a:ext cx="7278624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68800" y="390526"/>
            <a:ext cx="7339584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F46F7B-B565-9B49-8EF7-1D09984C5FDB}" type="datetime1">
              <a:rPr lang="en-AU" smtClean="0"/>
              <a:t>25/7/21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1584" y="6356351"/>
            <a:ext cx="6315456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659" y="6356351"/>
            <a:ext cx="9144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F37-01F8-004F-AD1E-FC47B93A5273}" type="datetime1">
              <a:rPr lang="en-AU" smtClean="0"/>
              <a:t>25/7/21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CA47-77D4-8843-84F6-4CBE80AA814E}" type="datetime1">
              <a:rPr lang="en-AU" smtClean="0"/>
              <a:t>25/7/21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1A1B-07D3-2042-B397-0FD5AA7739C9}" type="datetime1">
              <a:rPr lang="en-AU" smtClean="0"/>
              <a:t>25/7/21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5225" y="268288"/>
            <a:ext cx="957431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4E3D-6030-B242-B645-EA73E15D239D}" type="datetime1">
              <a:rPr lang="en-AU" smtClean="0"/>
              <a:t>25/7/21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0D3B-9393-2040-86B4-86EA0BCF0C51}" type="datetime1">
              <a:rPr lang="en-AU" smtClean="0"/>
              <a:t>25/7/21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29081" y="268288"/>
            <a:ext cx="54864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5153" y="6124015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fld id="{FAD61342-B0D8-3F44-882E-B9F9A32709EF}" type="datetime1">
              <a:rPr lang="en-AU" smtClean="0"/>
              <a:t>25/7/21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083" y="6356351"/>
            <a:ext cx="51517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22367" y="268288"/>
            <a:ext cx="2185943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A0C-D33E-F643-9702-DFCF7CFA67FE}" type="datetime1">
              <a:rPr lang="en-AU" smtClean="0"/>
              <a:t>25/7/21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47295" y="268288"/>
            <a:ext cx="961015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301A-EAF7-5346-8FB9-8903DB77DEFA}" type="datetime1">
              <a:rPr lang="en-AU" smtClean="0"/>
              <a:t>25/7/21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16141" y="268288"/>
            <a:ext cx="219456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FCF3-E208-2F49-8C66-E8C1C381A376}" type="datetime1">
              <a:rPr lang="en-AU" smtClean="0"/>
              <a:t>25/7/21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65225" y="268288"/>
            <a:ext cx="957431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63F-C118-5649-AE47-0D491E1D023C}" type="datetime1">
              <a:rPr lang="en-AU" smtClean="0"/>
              <a:t>25/7/21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16141" y="268288"/>
            <a:ext cx="219456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62" y="768217"/>
            <a:ext cx="867783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09801"/>
            <a:ext cx="11158679" cy="421307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49271" y="268288"/>
            <a:ext cx="755904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4171950"/>
            <a:ext cx="7277225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1" y="5257800"/>
            <a:ext cx="7277224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68801" y="389966"/>
            <a:ext cx="7333129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FA4D06A3-D5A4-E040-9C8C-D875D61E4CEC}" type="datetime1">
              <a:rPr lang="en-AU" smtClean="0"/>
              <a:t>25/7/21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5130" y="6356351"/>
            <a:ext cx="631214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0612" y="6356351"/>
            <a:ext cx="9144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267201" y="2877671"/>
            <a:ext cx="7529156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358587" y="268289"/>
            <a:ext cx="24384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9833" y="268288"/>
            <a:ext cx="219456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16141" y="6356351"/>
            <a:ext cx="2336800" cy="365125"/>
          </a:xfrm>
        </p:spPr>
        <p:txBody>
          <a:bodyPr/>
          <a:lstStyle/>
          <a:p>
            <a:fld id="{85BCF056-3122-EA4C-AFEE-65026E09CA80}" type="datetime1">
              <a:rPr lang="en-AU" smtClean="0"/>
              <a:t>25/7/21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4564" y="6356351"/>
            <a:ext cx="656913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2259" y="361017"/>
            <a:ext cx="675341" cy="365125"/>
          </a:xfrm>
        </p:spPr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45270" y="268288"/>
            <a:ext cx="1465431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800" y="6356351"/>
            <a:ext cx="2163483" cy="365125"/>
          </a:xfrm>
        </p:spPr>
        <p:txBody>
          <a:bodyPr/>
          <a:lstStyle/>
          <a:p>
            <a:fld id="{7160D5E3-BA37-3648-8037-3BDFF0F65B84}" type="datetime1">
              <a:rPr lang="en-AU" smtClean="0"/>
              <a:t>25/7/21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083" y="6356351"/>
            <a:ext cx="708211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9833" y="4773706"/>
            <a:ext cx="39624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283" y="6104966"/>
            <a:ext cx="675341" cy="365125"/>
          </a:xfrm>
        </p:spPr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DCA-5A6D-B642-AD7D-8D51FD2A38BA}" type="datetime1">
              <a:rPr lang="en-AU" smtClean="0"/>
              <a:t>25/7/21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E843-DC03-834B-B999-E95DC2362879}" type="datetime1">
              <a:rPr lang="en-AU" smtClean="0"/>
              <a:t>25/7/21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0FAC-D7C9-E444-B6FB-845C4D0BDF5C}" type="datetime1">
              <a:rPr lang="en-AU" smtClean="0"/>
              <a:t>25/7/21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8677836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209801"/>
            <a:ext cx="8677836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8212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774C6F2-2D3A-E240-A766-87CB4F61A915}" type="datetime1">
              <a:rPr lang="en-AU" smtClean="0"/>
              <a:t>25/7/21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08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659" y="361017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tlaw.com.au/insights/groundhog-day-privacy-tort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aic.gov.au/privacy/australian-privacy-principl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aic.gov.au/privacy/australian-privacy-principle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olmesglen.edu.au/Privacy-Policy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ivacy.gov.au" TargetMode="External"/><Relationship Id="rId3" Type="http://schemas.openxmlformats.org/officeDocument/2006/relationships/hyperlink" Target="https://www.oaic.gov.au/individuals/faqs-for-individuals/workplac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fp.gov.au/what-we-do/crime-types/fraud/identity-crime#q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sumer.ftc.gov/articles/0272-how-keep-your-personal-information-secur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mer.ftc.gov/articles/0272-how-keep-your-personal-information-secure" TargetMode="External"/><Relationship Id="rId4" Type="http://schemas.openxmlformats.org/officeDocument/2006/relationships/hyperlink" Target="https://www.oaic.gov.au/agencies-and-organisations/app-guidelines/chapter-11-app-11-security-of-personal-inform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uides.wsj.com/small-business/technology/how-to-keep-your-business-information-secur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wireless-home-network-security-tips-818355" TargetMode="External"/><Relationship Id="rId4" Type="http://schemas.openxmlformats.org/officeDocument/2006/relationships/hyperlink" Target="https://www.intego.com/mac-security-blog/how-to-secure-your-wifi-networ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roadbandnow.com/guides/how-to-secure-home-networ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aic.gov.au/privacy/guidance-and-advice/guide-to-securing-personal-information/" TargetMode="External"/><Relationship Id="rId3" Type="http://schemas.openxmlformats.org/officeDocument/2006/relationships/hyperlink" Target="https://www.cyber.gov.a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0" y="1913404"/>
            <a:ext cx="7278624" cy="1048684"/>
          </a:xfrm>
        </p:spPr>
        <p:txBody>
          <a:bodyPr/>
          <a:lstStyle/>
          <a:p>
            <a:pPr algn="r"/>
            <a:r>
              <a:rPr lang="en-AU" dirty="0">
                <a:solidFill>
                  <a:schemeClr val="bg1"/>
                </a:solidFill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134545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Legal Privacy Rights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Human Rights &amp; Conventions</a:t>
            </a:r>
          </a:p>
          <a:p>
            <a:pPr lvl="1"/>
            <a:r>
              <a:rPr lang="en-US" dirty="0" smtClean="0"/>
              <a:t>EU Charter (Article 8): States a right to home life privacy</a:t>
            </a:r>
          </a:p>
          <a:p>
            <a:pPr lvl="1"/>
            <a:r>
              <a:rPr lang="en-US" dirty="0" smtClean="0"/>
              <a:t>ICCPR (Article 17): “No one shall be subjected to arbitrary or unlawful interferences with privacy”</a:t>
            </a:r>
          </a:p>
          <a:p>
            <a:r>
              <a:rPr lang="en-US" b="1" dirty="0" smtClean="0"/>
              <a:t>Domestic Laws/Statutes</a:t>
            </a:r>
          </a:p>
          <a:p>
            <a:pPr lvl="1"/>
            <a:r>
              <a:rPr lang="en-US" dirty="0" smtClean="0"/>
              <a:t>Privacy Act 1998(</a:t>
            </a:r>
            <a:r>
              <a:rPr lang="en-US" dirty="0" err="1" smtClean="0"/>
              <a:t>Cth</a:t>
            </a:r>
            <a:r>
              <a:rPr lang="en-US" dirty="0" smtClean="0"/>
              <a:t>): Slightly weak law (no cause of action between private parties, regime which dictates how government &amp; non-government bodies must abide by certain privacy principles (see later) &amp; media exemptions</a:t>
            </a:r>
          </a:p>
          <a:p>
            <a:r>
              <a:rPr lang="en-US" b="1" dirty="0" smtClean="0"/>
              <a:t>”Soft” law </a:t>
            </a:r>
          </a:p>
          <a:p>
            <a:pPr lvl="1"/>
            <a:r>
              <a:rPr lang="en-US" dirty="0" smtClean="0"/>
              <a:t>Media entertainment &amp; arts alliance code of conduct</a:t>
            </a:r>
          </a:p>
          <a:p>
            <a:pPr lvl="1"/>
            <a:r>
              <a:rPr lang="en-US" dirty="0" smtClean="0"/>
              <a:t>Australian Press Council (privacy infringement = formal complaint)</a:t>
            </a:r>
          </a:p>
          <a:p>
            <a:pPr lvl="1"/>
            <a:r>
              <a:rPr lang="en-US" dirty="0" smtClean="0"/>
              <a:t>Broadcaster Services Act (codes of practice including privacy complaints handling)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42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Tort of Privacy </a:t>
            </a:r>
            <a:r>
              <a:rPr lang="mr-IN" dirty="0" smtClean="0"/>
              <a:t>–</a:t>
            </a:r>
            <a:r>
              <a:rPr lang="en-US" dirty="0" smtClean="0"/>
              <a:t> recommended but not enacted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“Tort of Privacy”</a:t>
            </a:r>
          </a:p>
          <a:p>
            <a:pPr lvl="1"/>
            <a:r>
              <a:rPr lang="en-US" dirty="0" smtClean="0"/>
              <a:t>The tort of privacy, protecting </a:t>
            </a:r>
            <a:r>
              <a:rPr lang="en-US" dirty="0" err="1" smtClean="0"/>
              <a:t>indivudals</a:t>
            </a:r>
            <a:r>
              <a:rPr lang="en-US" dirty="0" smtClean="0"/>
              <a:t> against invasions of privacy, has long been recommended to be enacted into law</a:t>
            </a:r>
          </a:p>
          <a:p>
            <a:pPr lvl="1"/>
            <a:r>
              <a:rPr lang="en-US" dirty="0" smtClean="0"/>
              <a:t>Has been debated by courts and regulators for over 20 years (see ABC v Lenah Game Meats (</a:t>
            </a:r>
            <a:r>
              <a:rPr lang="en-US" i="1" dirty="0" smtClean="0"/>
              <a:t>2001</a:t>
            </a:r>
            <a:r>
              <a:rPr lang="en-US" dirty="0" smtClean="0"/>
              <a:t>) OR even as far back as </a:t>
            </a:r>
            <a:r>
              <a:rPr lang="en-AU" i="1" dirty="0"/>
              <a:t>Victoria Park Racing v Taylor </a:t>
            </a:r>
            <a:r>
              <a:rPr lang="en-AU" dirty="0"/>
              <a:t>(1937</a:t>
            </a:r>
            <a:r>
              <a:rPr lang="en-A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Most recent example in 2019 by </a:t>
            </a:r>
            <a:r>
              <a:rPr lang="en-US" dirty="0"/>
              <a:t>ACCC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www.gtlaw.com.au/insights/groundhog-day-privacy-tort)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Still questionable how much an individual's right to privacy is protected in Australia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However </a:t>
            </a:r>
            <a:r>
              <a:rPr lang="mr-IN" dirty="0" smtClean="0"/>
              <a:t>–</a:t>
            </a:r>
            <a:r>
              <a:rPr lang="en-US" dirty="0" smtClean="0"/>
              <a:t> government &amp; organisations appear better protected + through the use of privacy principles and policies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79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Blurring of lines between Breach of Privacy &amp; Breach of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Breach of Confidence</a:t>
            </a:r>
          </a:p>
          <a:p>
            <a:pPr lvl="1"/>
            <a:r>
              <a:rPr lang="en-AU" dirty="0" smtClean="0"/>
              <a:t>Designed as a traditional defence to protect confidential secrets, where they have been uttered in circumstances giving rise to an ”obligation of confidence”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Now this defence has been extended and blurred with breach of privacy 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Private information IS NOT THE SAME as confidential information</a:t>
            </a:r>
          </a:p>
          <a:p>
            <a:pPr lvl="1"/>
            <a:endParaRPr lang="en-AU" dirty="0"/>
          </a:p>
          <a:p>
            <a:pPr lvl="1"/>
            <a:r>
              <a:rPr lang="en-AU" b="1" dirty="0" smtClean="0"/>
              <a:t>E.G </a:t>
            </a:r>
            <a:r>
              <a:rPr lang="en-AU" dirty="0" smtClean="0"/>
              <a:t>If confidential information is made public, it loses its confidential nature.  However, if private information is made public, arguably that information is still private in nature.</a:t>
            </a:r>
            <a:endParaRPr lang="en-AU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1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Organisations &amp; Privacy </a:t>
            </a:r>
            <a:r>
              <a:rPr lang="en-US" dirty="0"/>
              <a:t>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Clearly communicates how an organisation handles personal </a:t>
            </a:r>
            <a:r>
              <a:rPr lang="en-US" dirty="0" smtClean="0"/>
              <a:t>information (</a:t>
            </a:r>
            <a:r>
              <a:rPr lang="en-US" i="1" dirty="0" smtClean="0"/>
              <a:t>more protected under the Freedom of Information legislation than privacy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Enhances the transparency of an </a:t>
            </a:r>
            <a:r>
              <a:rPr lang="en-US" dirty="0" err="1"/>
              <a:t>organisation’s</a:t>
            </a:r>
            <a:r>
              <a:rPr lang="en-US" dirty="0"/>
              <a:t> operations</a:t>
            </a:r>
          </a:p>
          <a:p>
            <a:r>
              <a:rPr lang="en-US" dirty="0"/>
              <a:t>Gives individuals a better understanding of the sort of personal information an </a:t>
            </a:r>
            <a:r>
              <a:rPr lang="en-US" dirty="0" err="1"/>
              <a:t>organisation</a:t>
            </a:r>
            <a:r>
              <a:rPr lang="en-US" dirty="0"/>
              <a:t> holds and how it handles information</a:t>
            </a:r>
          </a:p>
          <a:p>
            <a:r>
              <a:rPr lang="en-US" b="1" dirty="0"/>
              <a:t>The Australian Privacy Principles </a:t>
            </a:r>
            <a:r>
              <a:rPr lang="en-US" dirty="0"/>
              <a:t>(or APPs) are the cornerstone of the privacy protection framework in the Privacy Act 1988 (Privacy Act). They apply to any </a:t>
            </a:r>
            <a:r>
              <a:rPr lang="en-US" dirty="0" err="1"/>
              <a:t>organisation</a:t>
            </a:r>
            <a:r>
              <a:rPr lang="en-US" dirty="0"/>
              <a:t> or agency the Privacy Act covers</a:t>
            </a:r>
          </a:p>
          <a:p>
            <a:r>
              <a:rPr lang="en-US" dirty="0"/>
              <a:t>This gives an </a:t>
            </a:r>
            <a:r>
              <a:rPr lang="en-US" dirty="0" err="1"/>
              <a:t>organisation</a:t>
            </a:r>
            <a:r>
              <a:rPr lang="en-US" dirty="0"/>
              <a:t> or agency flexibility to tailor their personal information handling practices to their business models and the diverse needs of individuals</a:t>
            </a:r>
            <a:r>
              <a:rPr lang="en-US" b="0" i="0" dirty="0">
                <a:solidFill>
                  <a:srgbClr val="003347"/>
                </a:solidFill>
                <a:effectLst/>
                <a:latin typeface="Segoe UI" panose="020B0502040204020203" pitchFamily="34" charset="0"/>
              </a:rPr>
              <a:t>. </a:t>
            </a:r>
            <a:endParaRPr lang="en-US" dirty="0"/>
          </a:p>
          <a:p>
            <a:pPr marL="0" indent="0">
              <a:buNone/>
            </a:pPr>
            <a:r>
              <a:rPr lang="en-AU" dirty="0">
                <a:hlinkClick r:id="rId2"/>
              </a:rPr>
              <a:t>Australian Privacy Principles — OAIC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02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Australian Privacy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13 Australian Privacy Principles (APP), and they govern standards, rights and obligations around:</a:t>
            </a:r>
          </a:p>
          <a:p>
            <a:pPr fontAlgn="base"/>
            <a:r>
              <a:rPr lang="en-US" sz="2400" dirty="0"/>
              <a:t>The collection use and disclosure of personal information </a:t>
            </a:r>
          </a:p>
          <a:p>
            <a:pPr fontAlgn="base"/>
            <a:r>
              <a:rPr lang="en-US" sz="2400" dirty="0"/>
              <a:t>An </a:t>
            </a:r>
            <a:r>
              <a:rPr lang="en-US" sz="2400" dirty="0" err="1"/>
              <a:t>organisation</a:t>
            </a:r>
            <a:r>
              <a:rPr lang="en-US" sz="2400" dirty="0"/>
              <a:t> or agency’s governance and accountability</a:t>
            </a:r>
          </a:p>
          <a:p>
            <a:pPr fontAlgn="base"/>
            <a:r>
              <a:rPr lang="en-US" sz="2400" dirty="0"/>
              <a:t>Integrity and correction of personal information</a:t>
            </a:r>
          </a:p>
          <a:p>
            <a:pPr fontAlgn="base"/>
            <a:r>
              <a:rPr lang="en-US" sz="2400" dirty="0"/>
              <a:t>The rights of individuals to access their personal information</a:t>
            </a:r>
            <a:r>
              <a:rPr lang="en-US" sz="2000" dirty="0"/>
              <a:t/>
            </a:r>
            <a:br>
              <a:rPr lang="en-US" sz="2000" dirty="0"/>
            </a:br>
            <a:endParaRPr lang="en-US" dirty="0"/>
          </a:p>
          <a:p>
            <a:pPr marL="0" indent="0" fontAlgn="base">
              <a:buNone/>
            </a:pPr>
            <a:r>
              <a:rPr lang="en-AU" dirty="0">
                <a:hlinkClick r:id="rId2"/>
              </a:rPr>
              <a:t>Australian Privacy Principles — OAIC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79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13 Australian Privacy 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462" y="2283904"/>
            <a:ext cx="11158679" cy="4213079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 1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Open and transparent management of personal information</a:t>
            </a:r>
            <a:endParaRPr lang="en-US" sz="22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 2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AU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Anonymity and pseudonymity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 3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Collection of solicited personal information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 4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Dealing with unsolicited personal information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 5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Notification of the collection of personal information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 6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Use or disclosure of personal information</a:t>
            </a:r>
            <a:endParaRPr lang="en-US" sz="2200" b="1" u="none" strike="noStrike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 7: </a:t>
            </a:r>
            <a:r>
              <a:rPr lang="en-AU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Direct marketing</a:t>
            </a:r>
            <a:endParaRPr lang="en-AU" sz="22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 8: Cross-border disclosure of personal information</a:t>
            </a:r>
            <a:endParaRPr lang="en-US" sz="2200" b="1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 9: Adoption, use or disclosure of government related identifiers</a:t>
            </a:r>
            <a:endParaRPr lang="en-US" sz="22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12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 10: </a:t>
            </a:r>
            <a:r>
              <a:rPr lang="en-A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of personal information</a:t>
            </a:r>
            <a:endParaRPr lang="en-AU" b="1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 11: </a:t>
            </a:r>
            <a:r>
              <a:rPr lang="en-A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Security of personal information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 12: </a:t>
            </a:r>
            <a:r>
              <a:rPr lang="en-A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Access to personal information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 13: </a:t>
            </a:r>
            <a:r>
              <a:rPr lang="en-A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Correction of personal information</a:t>
            </a:r>
            <a:endParaRPr lang="en-AU" b="1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63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Organisations</a:t>
            </a:r>
            <a:r>
              <a:rPr lang="en-US" sz="2400" dirty="0"/>
              <a:t> are recommended to develop a Privacy policy informed by either the IPP’s or the NPP’s</a:t>
            </a:r>
          </a:p>
          <a:p>
            <a:r>
              <a:rPr lang="en-US" sz="2400" dirty="0"/>
              <a:t>These policies need to be accessible to all staff and any external stakeholder of the </a:t>
            </a:r>
            <a:r>
              <a:rPr lang="en-US" sz="2400" dirty="0" err="1"/>
              <a:t>organisation</a:t>
            </a:r>
            <a:r>
              <a:rPr lang="en-US" sz="2400" dirty="0"/>
              <a:t> such as customers</a:t>
            </a:r>
          </a:p>
          <a:p>
            <a:r>
              <a:rPr lang="en-US" sz="2400" dirty="0"/>
              <a:t>It is advisable to have your policy as a link on your </a:t>
            </a:r>
            <a:r>
              <a:rPr lang="en-US" sz="2400" dirty="0" err="1"/>
              <a:t>organisation’s</a:t>
            </a:r>
            <a:r>
              <a:rPr lang="en-US" sz="2400" dirty="0"/>
              <a:t> website</a:t>
            </a:r>
          </a:p>
          <a:p>
            <a:pPr lvl="1"/>
            <a:r>
              <a:rPr lang="en-US" sz="2200" dirty="0">
                <a:hlinkClick r:id="rId2"/>
              </a:rPr>
              <a:t>https://holmesglen.edu.au/Privacy-Policy/</a:t>
            </a:r>
            <a:r>
              <a:rPr lang="en-US" sz="2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42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useful information sheets at this website: </a:t>
            </a:r>
            <a:r>
              <a:rPr lang="en-US" dirty="0">
                <a:hlinkClick r:id="rId2"/>
              </a:rPr>
              <a:t>http://www.privacy.gov.au</a:t>
            </a:r>
            <a:endParaRPr lang="en-US" dirty="0"/>
          </a:p>
          <a:p>
            <a:r>
              <a:rPr lang="en-US" dirty="0"/>
              <a:t>Link below discusses the two instances where personal information is not accessible by an employee: </a:t>
            </a:r>
            <a:r>
              <a:rPr lang="en-US" dirty="0">
                <a:hlinkClick r:id="rId3"/>
              </a:rPr>
              <a:t>https://www.oaic.gov.au/individuals/faqs-for-individuals/workplace/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01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protect yourself from Identity Theft?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AFP has a great bullet outline of how to secure your identity (halfway down the page): </a:t>
            </a:r>
            <a:r>
              <a:rPr lang="en-US" dirty="0">
                <a:hlinkClick r:id="rId2"/>
              </a:rPr>
              <a:t>https://www.afp.gov.au/what-we-do/crime-types/fraud/identity-crime#q6</a:t>
            </a:r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62" y="740809"/>
            <a:ext cx="8677836" cy="1143000"/>
          </a:xfrm>
        </p:spPr>
        <p:txBody>
          <a:bodyPr/>
          <a:lstStyle/>
          <a:p>
            <a:r>
              <a:rPr lang="en-US" dirty="0" smtClean="0"/>
              <a:t>What does Privacy actually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09801"/>
            <a:ext cx="10948531" cy="3916363"/>
          </a:xfrm>
        </p:spPr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Control of information related to oneself?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Prevent others accessing information we consider “personal” or “confidential”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Where does one draw the line between private and public information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difficult to define and shifts with who you ask!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78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Handling and Portable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Portable Storage Decides (PSD)</a:t>
            </a:r>
          </a:p>
          <a:p>
            <a:r>
              <a:rPr lang="en-US" dirty="0"/>
              <a:t>Five key steps to enhance the security of personal information on PSD:</a:t>
            </a:r>
          </a:p>
          <a:p>
            <a:pPr lvl="1"/>
            <a:r>
              <a:rPr lang="en-US" dirty="0"/>
              <a:t>Risk assessment</a:t>
            </a:r>
          </a:p>
          <a:p>
            <a:pPr lvl="1"/>
            <a:r>
              <a:rPr lang="en-US" dirty="0"/>
              <a:t>Documented policies</a:t>
            </a:r>
          </a:p>
          <a:p>
            <a:pPr lvl="1"/>
            <a:r>
              <a:rPr lang="en-US" dirty="0"/>
              <a:t>Staff awareness</a:t>
            </a:r>
          </a:p>
          <a:p>
            <a:pPr lvl="1"/>
            <a:r>
              <a:rPr lang="en-US" dirty="0"/>
              <a:t>Software controls</a:t>
            </a:r>
          </a:p>
          <a:p>
            <a:pPr lvl="1"/>
            <a:r>
              <a:rPr lang="en-US" dirty="0"/>
              <a:t>Response procedures</a:t>
            </a:r>
          </a:p>
          <a:p>
            <a:r>
              <a:rPr lang="en-US" dirty="0"/>
              <a:t>Keeping your personal information secure: </a:t>
            </a:r>
            <a:r>
              <a:rPr lang="en-US" dirty="0">
                <a:hlinkClick r:id="rId2"/>
              </a:rPr>
              <a:t>https://www.consumer.ftc.gov/articles/0272-how-keep-your-personal-information-secure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897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Handling and Portable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Risk assessment:</a:t>
            </a:r>
          </a:p>
          <a:p>
            <a:pPr lvl="1"/>
            <a:r>
              <a:rPr lang="en-US" sz="2400" dirty="0"/>
              <a:t>Identify the risks associated with use of the PSD</a:t>
            </a:r>
          </a:p>
          <a:p>
            <a:pPr lvl="1"/>
            <a:r>
              <a:rPr lang="en-US" sz="2400" dirty="0"/>
              <a:t>Evaluate the likelihood of occurrence of risks</a:t>
            </a:r>
          </a:p>
          <a:p>
            <a:pPr lvl="1"/>
            <a:r>
              <a:rPr lang="en-US" sz="2400" dirty="0"/>
              <a:t>Put safeguards in place to manage the risks</a:t>
            </a:r>
          </a:p>
          <a:p>
            <a:pPr lvl="1"/>
            <a:r>
              <a:rPr lang="en-US" sz="2400" dirty="0"/>
              <a:t>Documented policies</a:t>
            </a:r>
          </a:p>
          <a:p>
            <a:pPr lvl="2"/>
            <a:r>
              <a:rPr lang="en-US" sz="2000" dirty="0"/>
              <a:t>Should outline how staff should use PSD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91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Handling and Portable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Staff awareness</a:t>
            </a:r>
          </a:p>
          <a:p>
            <a:pPr lvl="1"/>
            <a:r>
              <a:rPr lang="en-US" sz="2000" dirty="0"/>
              <a:t>Need to be aware of terms and conditions of use, policies and procedures</a:t>
            </a:r>
          </a:p>
          <a:p>
            <a:pPr lvl="1"/>
            <a:r>
              <a:rPr lang="en-US" sz="2000" dirty="0"/>
              <a:t>Consider how staff will be informed initially</a:t>
            </a:r>
          </a:p>
          <a:p>
            <a:pPr lvl="1"/>
            <a:r>
              <a:rPr lang="en-US" sz="2000" dirty="0"/>
              <a:t>Consider how staff will continue to be made aware of the terms and conditions, or changes to these</a:t>
            </a:r>
          </a:p>
          <a:p>
            <a:r>
              <a:rPr lang="en-US" sz="2400" dirty="0"/>
              <a:t>Acceptable Use Agreement to be signed by staff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70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Handling and Portable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Software controls:</a:t>
            </a:r>
          </a:p>
          <a:p>
            <a:pPr lvl="1"/>
            <a:r>
              <a:rPr lang="en-US" sz="2000" dirty="0"/>
              <a:t>Install specific control software, firewalls, system policies and operating system controls</a:t>
            </a:r>
          </a:p>
          <a:p>
            <a:pPr lvl="1"/>
            <a:r>
              <a:rPr lang="en-US" sz="2000" dirty="0"/>
              <a:t>Consider encryption, access controls, digital wipe software, malware protection, tracking the use of PSD</a:t>
            </a:r>
          </a:p>
          <a:p>
            <a:r>
              <a:rPr lang="en-US" sz="2400" dirty="0"/>
              <a:t>Response procedures</a:t>
            </a:r>
          </a:p>
          <a:p>
            <a:pPr lvl="1"/>
            <a:r>
              <a:rPr lang="en-US" sz="2000" dirty="0"/>
              <a:t>Policies and procedures to be developed in the event of a breach</a:t>
            </a:r>
          </a:p>
          <a:p>
            <a:pPr lvl="1"/>
            <a:r>
              <a:rPr lang="en-US" sz="2000" dirty="0"/>
              <a:t>What staff should do, as well as what the </a:t>
            </a:r>
            <a:r>
              <a:rPr lang="en-US" sz="2000" dirty="0" err="1"/>
              <a:t>organisation</a:t>
            </a:r>
            <a:r>
              <a:rPr lang="en-US" sz="2000" dirty="0"/>
              <a:t> should do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65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online business information Secure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guides.wsj.com</a:t>
            </a:r>
            <a:r>
              <a:rPr lang="en-US" dirty="0">
                <a:hlinkClick r:id="rId2"/>
              </a:rPr>
              <a:t>/small-business/technology/how-to-keep-your-business-information-secure/</a:t>
            </a:r>
            <a:endParaRPr lang="en-US" dirty="0"/>
          </a:p>
          <a:p>
            <a:r>
              <a:rPr lang="en-US" dirty="0"/>
              <a:t>Keeping your personal information secure online. Keeping your devices secure</a:t>
            </a:r>
          </a:p>
          <a:p>
            <a:pPr lvl="1"/>
            <a:r>
              <a:rPr lang="en-US" dirty="0">
                <a:hlinkClick r:id="rId3"/>
              </a:rPr>
              <a:t>https://www.consumer.ftc.gov/articles/0272-how-keep-your-personal-information-secure</a:t>
            </a:r>
            <a:r>
              <a:rPr lang="en-US" dirty="0"/>
              <a:t> </a:t>
            </a:r>
          </a:p>
          <a:p>
            <a:r>
              <a:rPr lang="en-US" dirty="0"/>
              <a:t>APP 11 Security of personal information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www.oaic.gov.au</a:t>
            </a:r>
            <a:r>
              <a:rPr lang="en-US" dirty="0">
                <a:hlinkClick r:id="rId4"/>
              </a:rPr>
              <a:t>/agencies-and-</a:t>
            </a:r>
            <a:r>
              <a:rPr lang="en-US" dirty="0" err="1">
                <a:hlinkClick r:id="rId4"/>
              </a:rPr>
              <a:t>organisations</a:t>
            </a:r>
            <a:r>
              <a:rPr lang="en-US" dirty="0">
                <a:hlinkClick r:id="rId4"/>
              </a:rPr>
              <a:t>/app-guidelines/chapter-11-app-11-security-of-personal-information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23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Home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How can you make your home network more secure?</a:t>
            </a:r>
          </a:p>
          <a:p>
            <a:pPr lvl="1"/>
            <a:r>
              <a:rPr lang="en-US" sz="2000" dirty="0">
                <a:hlinkClick r:id="rId2"/>
              </a:rPr>
              <a:t>How to Secure Your Home Network and </a:t>
            </a:r>
            <a:r>
              <a:rPr lang="en-US" sz="2000" dirty="0" err="1">
                <a:hlinkClick r:id="rId2"/>
              </a:rPr>
              <a:t>WiFi</a:t>
            </a:r>
            <a:r>
              <a:rPr lang="en-US" sz="2000" dirty="0">
                <a:hlinkClick r:id="rId2"/>
              </a:rPr>
              <a:t> Router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Top 10 Tips for Wireless Home Network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Mac Security Blog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30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62" y="740809"/>
            <a:ext cx="8677836" cy="1143000"/>
          </a:xfrm>
        </p:spPr>
        <p:txBody>
          <a:bodyPr/>
          <a:lstStyle/>
          <a:p>
            <a:r>
              <a:rPr lang="en-US" dirty="0"/>
              <a:t>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09801"/>
            <a:ext cx="10948531" cy="3916363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The right to be left alone </a:t>
            </a:r>
            <a:r>
              <a:rPr lang="en-AU" dirty="0" smtClean="0">
                <a:solidFill>
                  <a:schemeClr val="tx1"/>
                </a:solidFill>
              </a:rPr>
              <a:t>(free from intrusion &amp; interference)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The right of individuals to control the collection and use of information about themselves  </a:t>
            </a:r>
          </a:p>
          <a:p>
            <a:r>
              <a:rPr lang="en-AU" dirty="0">
                <a:solidFill>
                  <a:schemeClr val="tx1"/>
                </a:solidFill>
              </a:rPr>
              <a:t>Freedom from interference into one’s personal </a:t>
            </a:r>
            <a:r>
              <a:rPr lang="en-AU" dirty="0" smtClean="0">
                <a:solidFill>
                  <a:schemeClr val="tx1"/>
                </a:solidFill>
              </a:rPr>
              <a:t>affairs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Freedom to associate freely with whom you want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58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62" y="740809"/>
            <a:ext cx="8677836" cy="1143000"/>
          </a:xfrm>
        </p:spPr>
        <p:txBody>
          <a:bodyPr/>
          <a:lstStyle/>
          <a:p>
            <a:r>
              <a:rPr lang="en-US" dirty="0" smtClean="0"/>
              <a:t>Categories of Private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09801"/>
            <a:ext cx="10948531" cy="3916363"/>
          </a:xfrm>
        </p:spPr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Information privacy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Bodily privacy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Privacy of communications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Territorial privacy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b="1" dirty="0" smtClean="0">
                <a:solidFill>
                  <a:schemeClr val="tx1"/>
                </a:solidFill>
              </a:rPr>
              <a:t>Competing rights: </a:t>
            </a:r>
            <a:r>
              <a:rPr lang="en-AU" dirty="0" smtClean="0">
                <a:solidFill>
                  <a:schemeClr val="tx1"/>
                </a:solidFill>
              </a:rPr>
              <a:t>Rights of privacy vs rights of disclosure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Often, the public right to disclosure outweighs privacy,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64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and Cyber Technology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Concerns about personal privacy existed long before the advent of computers and cyber technology</a:t>
            </a:r>
          </a:p>
          <a:p>
            <a:r>
              <a:rPr lang="en-US" dirty="0"/>
              <a:t>Changes in technology have had an impact on privacy</a:t>
            </a:r>
          </a:p>
          <a:p>
            <a:r>
              <a:rPr lang="en-US" dirty="0"/>
              <a:t>Consider the: </a:t>
            </a:r>
          </a:p>
          <a:p>
            <a:pPr lvl="1"/>
            <a:r>
              <a:rPr lang="en-US" dirty="0"/>
              <a:t>Amount of personal information gathered</a:t>
            </a:r>
          </a:p>
          <a:p>
            <a:pPr lvl="1"/>
            <a:r>
              <a:rPr lang="en-US" dirty="0"/>
              <a:t>Speed at which personal information can be transmitted</a:t>
            </a:r>
          </a:p>
          <a:p>
            <a:pPr lvl="1"/>
            <a:r>
              <a:rPr lang="en-US" dirty="0"/>
              <a:t>Duration of time information can be retained</a:t>
            </a:r>
          </a:p>
          <a:p>
            <a:pPr lvl="1"/>
            <a:r>
              <a:rPr lang="en-US" dirty="0"/>
              <a:t>Kind of information that can be transferred</a:t>
            </a:r>
          </a:p>
          <a:p>
            <a:pPr lvl="1"/>
            <a:r>
              <a:rPr lang="en-MY" dirty="0">
                <a:hlinkClick r:id="rId2"/>
              </a:rPr>
              <a:t>https://www.oaic.gov.au/privacy/guidance-and-advice/guide-to-securing-personal-information/</a:t>
            </a:r>
            <a:endParaRPr lang="en-MY" dirty="0"/>
          </a:p>
          <a:p>
            <a:pPr lvl="1"/>
            <a:r>
              <a:rPr lang="en-MY" dirty="0">
                <a:hlinkClick r:id="rId3"/>
              </a:rPr>
              <a:t>https://www.cyber.gov.au/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93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views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Accessibility/Physical </a:t>
            </a:r>
            <a:r>
              <a:rPr lang="en-US" b="1" dirty="0"/>
              <a:t>Privacy </a:t>
            </a:r>
            <a:r>
              <a:rPr lang="en-US" dirty="0"/>
              <a:t>– defined as physically being let alone, or freedom from intrusion into one's physical </a:t>
            </a:r>
            <a:r>
              <a:rPr lang="en-US" dirty="0" smtClean="0"/>
              <a:t>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Surveillance Privacy </a:t>
            </a:r>
            <a:r>
              <a:rPr lang="mr-IN" dirty="0" smtClean="0"/>
              <a:t>–</a:t>
            </a:r>
            <a:r>
              <a:rPr lang="en-US" dirty="0" smtClean="0"/>
              <a:t> where your identity cannot be proved or information isn’t recorded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Decisional Privacy </a:t>
            </a:r>
            <a:r>
              <a:rPr lang="en-US" dirty="0"/>
              <a:t>– defined as freedom from interference in one’s choices and decisions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Informational Privacy </a:t>
            </a:r>
            <a:r>
              <a:rPr lang="en-US" dirty="0"/>
              <a:t>– defined as control over the flow of one’s personal information, including the transfer and exchange of that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494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as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some universal appeal, not valued to the same degree in all nations and cultures</a:t>
            </a:r>
          </a:p>
          <a:p>
            <a:r>
              <a:rPr lang="en-US" dirty="0"/>
              <a:t>Makes it difficult to establish universal agreement on laws or policies</a:t>
            </a:r>
          </a:p>
          <a:p>
            <a:r>
              <a:rPr lang="en-US" dirty="0"/>
              <a:t>Privacy is not an intrinsic value, but rather a mode for expressing the core value of security</a:t>
            </a:r>
          </a:p>
          <a:p>
            <a:r>
              <a:rPr lang="en-US" dirty="0"/>
              <a:t>Interests benefiting the social good will generally override concerns regarding individual </a:t>
            </a:r>
            <a:r>
              <a:rPr lang="en-US" dirty="0" smtClean="0"/>
              <a:t>privacy</a:t>
            </a:r>
          </a:p>
          <a:p>
            <a:endParaRPr lang="en-US" dirty="0"/>
          </a:p>
          <a:p>
            <a:r>
              <a:rPr lang="en-US" dirty="0" smtClean="0"/>
              <a:t>Like all human rights, the right to privacy </a:t>
            </a:r>
            <a:r>
              <a:rPr lang="en-US" b="1" dirty="0" smtClean="0"/>
              <a:t>IS NOT ABSOLUTE </a:t>
            </a:r>
            <a:r>
              <a:rPr lang="en-US" i="1" dirty="0" smtClean="0"/>
              <a:t>(see above re right to privacy vs right to disclosure)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56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Naturally Private </a:t>
            </a:r>
            <a:r>
              <a:rPr lang="en-US" i="1" dirty="0"/>
              <a:t>vs</a:t>
            </a:r>
            <a:r>
              <a:rPr lang="en-US" dirty="0"/>
              <a:t> Normatively 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Naturally private </a:t>
            </a:r>
            <a:r>
              <a:rPr lang="en-US" dirty="0"/>
              <a:t>(</a:t>
            </a:r>
            <a:r>
              <a:rPr lang="en-US" i="1" dirty="0"/>
              <a:t>having privacy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Individuals are protected from access and interference by natural means </a:t>
            </a:r>
            <a:br>
              <a:rPr lang="en-US" dirty="0"/>
            </a:br>
            <a:r>
              <a:rPr lang="en-US" dirty="0"/>
              <a:t>e.g., Boundaries, barriers etc.</a:t>
            </a:r>
          </a:p>
          <a:p>
            <a:r>
              <a:rPr lang="en-US" b="1" dirty="0"/>
              <a:t>Normatively private </a:t>
            </a:r>
            <a:r>
              <a:rPr lang="en-US" dirty="0"/>
              <a:t>(</a:t>
            </a:r>
            <a:r>
              <a:rPr lang="en-US" i="1" dirty="0"/>
              <a:t>having a right to privacy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Individuals are protected by laws and policies, that formally or informally offer protection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9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Protection from </a:t>
            </a:r>
          </a:p>
          <a:p>
            <a:pPr lvl="1"/>
            <a:r>
              <a:rPr lang="en-US" sz="2400" dirty="0"/>
              <a:t>Unreasonable </a:t>
            </a:r>
            <a:r>
              <a:rPr lang="en-US" sz="2400" dirty="0" smtClean="0"/>
              <a:t>intrusion (Tort)</a:t>
            </a:r>
            <a:endParaRPr lang="en-US" sz="2400" dirty="0"/>
          </a:p>
          <a:p>
            <a:pPr lvl="1"/>
            <a:r>
              <a:rPr lang="en-US" sz="2400" dirty="0"/>
              <a:t>Appropriation of one’s name or likeness</a:t>
            </a:r>
          </a:p>
          <a:p>
            <a:pPr lvl="1"/>
            <a:r>
              <a:rPr lang="en-US" sz="2400" dirty="0"/>
              <a:t>Unreasonable publicity of one’s private life</a:t>
            </a:r>
          </a:p>
          <a:p>
            <a:pPr lvl="1"/>
            <a:r>
              <a:rPr lang="en-US" sz="2400" dirty="0"/>
              <a:t>Publicity that unreasonably places one in a false </a:t>
            </a:r>
            <a:r>
              <a:rPr lang="en-US" sz="2400" dirty="0" smtClean="0"/>
              <a:t>light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How strong are these laws against breaches of privacy?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979611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834</TotalTime>
  <Words>1350</Words>
  <Application>Microsoft Macintosh PowerPoint</Application>
  <PresentationFormat>Widescreen</PresentationFormat>
  <Paragraphs>187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Segoe UI</vt:lpstr>
      <vt:lpstr>Wingdings 2</vt:lpstr>
      <vt:lpstr>Plaza</vt:lpstr>
      <vt:lpstr>Privacy</vt:lpstr>
      <vt:lpstr>What does Privacy actually mean?</vt:lpstr>
      <vt:lpstr>Privacy</vt:lpstr>
      <vt:lpstr>Categories of Private information</vt:lpstr>
      <vt:lpstr>Privacy and Cyber Technology Impact</vt:lpstr>
      <vt:lpstr>Personal Privacy</vt:lpstr>
      <vt:lpstr>Privacy as a Value</vt:lpstr>
      <vt:lpstr>Naturally Private vs Normatively Private</vt:lpstr>
      <vt:lpstr>Legal Aspects</vt:lpstr>
      <vt:lpstr>Sources of Legal Privacy Rights </vt:lpstr>
      <vt:lpstr>Tort of Privacy – recommended but not enacted</vt:lpstr>
      <vt:lpstr>Blurring of lines between Breach of Privacy &amp; Breach of Confidence</vt:lpstr>
      <vt:lpstr>Organisations &amp; Privacy Practices</vt:lpstr>
      <vt:lpstr>Australian Privacy Principles</vt:lpstr>
      <vt:lpstr>Summary of 13 Australian Privacy  Principles</vt:lpstr>
      <vt:lpstr>PowerPoint Presentation</vt:lpstr>
      <vt:lpstr>Privacy Policy</vt:lpstr>
      <vt:lpstr>Additional Information</vt:lpstr>
      <vt:lpstr>How can you protect yourself from Identity Theft?</vt:lpstr>
      <vt:lpstr>Information Handling and Portable Storage Devices</vt:lpstr>
      <vt:lpstr>Information Handling and Portable Storage Devices</vt:lpstr>
      <vt:lpstr>Information Handling and Portable Storage Devices</vt:lpstr>
      <vt:lpstr>Information Handling and Portable Storage Devices</vt:lpstr>
      <vt:lpstr>Additional</vt:lpstr>
      <vt:lpstr>Your Home Network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</dc:title>
  <dc:creator>Instructor</dc:creator>
  <cp:lastModifiedBy>Alexander George Mcconville Bicknell</cp:lastModifiedBy>
  <cp:revision>55</cp:revision>
  <dcterms:created xsi:type="dcterms:W3CDTF">2018-05-21T01:57:37Z</dcterms:created>
  <dcterms:modified xsi:type="dcterms:W3CDTF">2021-07-25T16:33:30Z</dcterms:modified>
</cp:coreProperties>
</file>