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17"/>
  </p:notesMasterIdLst>
  <p:handoutMasterIdLst>
    <p:handoutMasterId r:id="rId18"/>
  </p:handoutMasterIdLst>
  <p:sldIdLst>
    <p:sldId id="279" r:id="rId2"/>
    <p:sldId id="285" r:id="rId3"/>
    <p:sldId id="286" r:id="rId4"/>
    <p:sldId id="287" r:id="rId5"/>
    <p:sldId id="295" r:id="rId6"/>
    <p:sldId id="296" r:id="rId7"/>
    <p:sldId id="292" r:id="rId8"/>
    <p:sldId id="284" r:id="rId9"/>
    <p:sldId id="293" r:id="rId10"/>
    <p:sldId id="294" r:id="rId11"/>
    <p:sldId id="297" r:id="rId12"/>
    <p:sldId id="288" r:id="rId13"/>
    <p:sldId id="290" r:id="rId14"/>
    <p:sldId id="291" r:id="rId15"/>
    <p:sldId id="278" r:id="rId16"/>
  </p:sldIdLst>
  <p:sldSz cx="9144000" cy="6858000" type="screen4x3"/>
  <p:notesSz cx="6858000" cy="9144000"/>
  <p:defaultTextStyle>
    <a:defPPr>
      <a:defRPr lang="en-AU"/>
    </a:defPPr>
    <a:lvl1pPr algn="l" defTabSz="457200" rtl="0" fontAlgn="base">
      <a:spcBef>
        <a:spcPct val="0"/>
      </a:spcBef>
      <a:spcAft>
        <a:spcPct val="0"/>
      </a:spcAft>
      <a:defRPr kern="1200">
        <a:solidFill>
          <a:schemeClr val="tx1"/>
        </a:solidFill>
        <a:latin typeface="Arial" charset="0"/>
        <a:ea typeface="ＭＳ Ｐゴシック" pitchFamily="-96"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96"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96"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96"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96" charset="-128"/>
        <a:cs typeface="+mn-cs"/>
      </a:defRPr>
    </a:lvl5pPr>
    <a:lvl6pPr marL="2286000" algn="l" defTabSz="914400" rtl="0" eaLnBrk="1" latinLnBrk="0" hangingPunct="1">
      <a:defRPr kern="1200">
        <a:solidFill>
          <a:schemeClr val="tx1"/>
        </a:solidFill>
        <a:latin typeface="Arial" charset="0"/>
        <a:ea typeface="ＭＳ Ｐゴシック" pitchFamily="-96" charset="-128"/>
        <a:cs typeface="+mn-cs"/>
      </a:defRPr>
    </a:lvl6pPr>
    <a:lvl7pPr marL="2743200" algn="l" defTabSz="914400" rtl="0" eaLnBrk="1" latinLnBrk="0" hangingPunct="1">
      <a:defRPr kern="1200">
        <a:solidFill>
          <a:schemeClr val="tx1"/>
        </a:solidFill>
        <a:latin typeface="Arial" charset="0"/>
        <a:ea typeface="ＭＳ Ｐゴシック" pitchFamily="-96" charset="-128"/>
        <a:cs typeface="+mn-cs"/>
      </a:defRPr>
    </a:lvl7pPr>
    <a:lvl8pPr marL="3200400" algn="l" defTabSz="914400" rtl="0" eaLnBrk="1" latinLnBrk="0" hangingPunct="1">
      <a:defRPr kern="1200">
        <a:solidFill>
          <a:schemeClr val="tx1"/>
        </a:solidFill>
        <a:latin typeface="Arial" charset="0"/>
        <a:ea typeface="ＭＳ Ｐゴシック" pitchFamily="-96" charset="-128"/>
        <a:cs typeface="+mn-cs"/>
      </a:defRPr>
    </a:lvl8pPr>
    <a:lvl9pPr marL="3657600" algn="l" defTabSz="914400" rtl="0" eaLnBrk="1" latinLnBrk="0" hangingPunct="1">
      <a:defRPr kern="1200">
        <a:solidFill>
          <a:schemeClr val="tx1"/>
        </a:solidFill>
        <a:latin typeface="Arial" charset="0"/>
        <a:ea typeface="ＭＳ Ｐゴシック" pitchFamily="-9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216B"/>
    <a:srgbClr val="F9A350"/>
    <a:srgbClr val="6D28AA"/>
    <a:srgbClr val="D81E05"/>
    <a:srgbClr val="56A0D3"/>
    <a:srgbClr val="CE007C"/>
    <a:srgbClr val="5F6062"/>
    <a:srgbClr val="CC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4" autoAdjust="0"/>
    <p:restoredTop sz="83981" autoAdjust="0"/>
  </p:normalViewPr>
  <p:slideViewPr>
    <p:cSldViewPr snapToObjects="1">
      <p:cViewPr varScale="1">
        <p:scale>
          <a:sx n="96" d="100"/>
          <a:sy n="96" d="100"/>
        </p:scale>
        <p:origin x="2346" y="78"/>
      </p:cViewPr>
      <p:guideLst>
        <p:guide orient="horz" pos="2160"/>
        <p:guide pos="2880"/>
      </p:guideLst>
    </p:cSldViewPr>
  </p:slideViewPr>
  <p:notesTextViewPr>
    <p:cViewPr>
      <p:scale>
        <a:sx n="100" d="100"/>
        <a:sy n="100" d="100"/>
      </p:scale>
      <p:origin x="0" y="0"/>
    </p:cViewPr>
  </p:notesTextViewPr>
  <p:notesViewPr>
    <p:cSldViewPr snapToObjects="1">
      <p:cViewPr varScale="1">
        <p:scale>
          <a:sx n="86" d="100"/>
          <a:sy n="86" d="100"/>
        </p:scale>
        <p:origin x="-389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DF17304A-8AE6-4B8F-BC51-6042B6C897B0}" type="datetime1">
              <a:rPr lang="en-AU"/>
              <a:pPr>
                <a:defRPr/>
              </a:pPr>
              <a:t>21/02/2021</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66CAC372-13BC-4886-9A45-826534FF9D97}" type="slidenum">
              <a:rPr lang="en-AU"/>
              <a:pPr>
                <a:defRPr/>
              </a:pPr>
              <a:t>‹#›</a:t>
            </a:fld>
            <a:endParaRPr lang="en-A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AEAB2429-5BE2-4262-B1B4-BDC64C262D7A}" type="datetime1">
              <a:rPr lang="en-AU"/>
              <a:pPr>
                <a:defRPr/>
              </a:pPr>
              <a:t>21/02/2021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95420BDD-AC37-4C53-8FD7-803DA85FB7AF}" type="slidenum">
              <a:rPr lang="en-AU"/>
              <a:pPr>
                <a:defRPr/>
              </a:pPr>
              <a:t>‹#›</a:t>
            </a:fld>
            <a:endParaRPr lang="en-AU"/>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igitalguardian.com/blog/what-cyber-hygiene-definition-cyber-hygiene-benefits-best-practices-and-mo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95420BDD-AC37-4C53-8FD7-803DA85FB7AF}" type="slidenum">
              <a:rPr lang="en-AU" smtClean="0"/>
              <a:pPr>
                <a:defRPr/>
              </a:pPr>
              <a:t>2</a:t>
            </a:fld>
            <a:endParaRPr lang="en-AU"/>
          </a:p>
        </p:txBody>
      </p:sp>
    </p:spTree>
    <p:extLst>
      <p:ext uri="{BB962C8B-B14F-4D97-AF65-F5344CB8AC3E}">
        <p14:creationId xmlns:p14="http://schemas.microsoft.com/office/powerpoint/2010/main" val="259935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5420BDD-AC37-4C53-8FD7-803DA85FB7AF}" type="slidenum">
              <a:rPr lang="en-AU" smtClean="0"/>
              <a:pPr>
                <a:defRPr/>
              </a:pPr>
              <a:t>4</a:t>
            </a:fld>
            <a:endParaRPr lang="en-AU"/>
          </a:p>
        </p:txBody>
      </p:sp>
    </p:spTree>
    <p:extLst>
      <p:ext uri="{BB962C8B-B14F-4D97-AF65-F5344CB8AC3E}">
        <p14:creationId xmlns:p14="http://schemas.microsoft.com/office/powerpoint/2010/main" val="358909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95420BDD-AC37-4C53-8FD7-803DA85FB7AF}" type="slidenum">
              <a:rPr lang="en-AU" smtClean="0"/>
              <a:pPr>
                <a:defRPr/>
              </a:pPr>
              <a:t>6</a:t>
            </a:fld>
            <a:endParaRPr lang="en-AU"/>
          </a:p>
        </p:txBody>
      </p:sp>
    </p:spTree>
    <p:extLst>
      <p:ext uri="{BB962C8B-B14F-4D97-AF65-F5344CB8AC3E}">
        <p14:creationId xmlns:p14="http://schemas.microsoft.com/office/powerpoint/2010/main" val="23305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95420BDD-AC37-4C53-8FD7-803DA85FB7AF}" type="slidenum">
              <a:rPr lang="en-AU" smtClean="0"/>
              <a:pPr>
                <a:defRPr/>
              </a:pPr>
              <a:t>8</a:t>
            </a:fld>
            <a:endParaRPr lang="en-AU"/>
          </a:p>
        </p:txBody>
      </p:sp>
    </p:spTree>
    <p:extLst>
      <p:ext uri="{BB962C8B-B14F-4D97-AF65-F5344CB8AC3E}">
        <p14:creationId xmlns:p14="http://schemas.microsoft.com/office/powerpoint/2010/main" val="1858960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95420BDD-AC37-4C53-8FD7-803DA85FB7AF}" type="slidenum">
              <a:rPr lang="en-AU" smtClean="0"/>
              <a:pPr>
                <a:defRPr/>
              </a:pPr>
              <a:t>10</a:t>
            </a:fld>
            <a:endParaRPr lang="en-AU"/>
          </a:p>
        </p:txBody>
      </p:sp>
    </p:spTree>
    <p:extLst>
      <p:ext uri="{BB962C8B-B14F-4D97-AF65-F5344CB8AC3E}">
        <p14:creationId xmlns:p14="http://schemas.microsoft.com/office/powerpoint/2010/main" val="2586466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95420BDD-AC37-4C53-8FD7-803DA85FB7AF}" type="slidenum">
              <a:rPr lang="en-AU" smtClean="0"/>
              <a:pPr>
                <a:defRPr/>
              </a:pPr>
              <a:t>11</a:t>
            </a:fld>
            <a:endParaRPr lang="en-AU"/>
          </a:p>
        </p:txBody>
      </p:sp>
    </p:spTree>
    <p:extLst>
      <p:ext uri="{BB962C8B-B14F-4D97-AF65-F5344CB8AC3E}">
        <p14:creationId xmlns:p14="http://schemas.microsoft.com/office/powerpoint/2010/main" val="3590189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https://digitalguardian.com/blog/what-cyber-hygiene-definition-cyber-hygiene-benefits-best-practices-and-more</a:t>
            </a:r>
            <a:endParaRPr lang="en-AU" dirty="0"/>
          </a:p>
        </p:txBody>
      </p:sp>
      <p:sp>
        <p:nvSpPr>
          <p:cNvPr id="4" name="Slide Number Placeholder 3"/>
          <p:cNvSpPr>
            <a:spLocks noGrp="1"/>
          </p:cNvSpPr>
          <p:nvPr>
            <p:ph type="sldNum" sz="quarter" idx="10"/>
          </p:nvPr>
        </p:nvSpPr>
        <p:spPr/>
        <p:txBody>
          <a:bodyPr/>
          <a:lstStyle/>
          <a:p>
            <a:pPr>
              <a:defRPr/>
            </a:pPr>
            <a:fld id="{95420BDD-AC37-4C53-8FD7-803DA85FB7AF}" type="slidenum">
              <a:rPr lang="en-AU" smtClean="0"/>
              <a:pPr>
                <a:defRPr/>
              </a:pPr>
              <a:t>13</a:t>
            </a:fld>
            <a:endParaRPr lang="en-AU"/>
          </a:p>
        </p:txBody>
      </p:sp>
    </p:spTree>
    <p:extLst>
      <p:ext uri="{BB962C8B-B14F-4D97-AF65-F5344CB8AC3E}">
        <p14:creationId xmlns:p14="http://schemas.microsoft.com/office/powerpoint/2010/main" val="378598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95420BDD-AC37-4C53-8FD7-803DA85FB7AF}" type="slidenum">
              <a:rPr lang="en-AU" smtClean="0"/>
              <a:pPr>
                <a:defRPr/>
              </a:pPr>
              <a:t>15</a:t>
            </a:fld>
            <a:endParaRPr lang="en-AU"/>
          </a:p>
        </p:txBody>
      </p:sp>
    </p:spTree>
    <p:extLst>
      <p:ext uri="{BB962C8B-B14F-4D97-AF65-F5344CB8AC3E}">
        <p14:creationId xmlns:p14="http://schemas.microsoft.com/office/powerpoint/2010/main" val="173994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5" name="Title 1"/>
          <p:cNvSpPr>
            <a:spLocks noGrp="1"/>
          </p:cNvSpPr>
          <p:nvPr>
            <p:ph type="ctrTitle"/>
          </p:nvPr>
        </p:nvSpPr>
        <p:spPr>
          <a:xfrm>
            <a:off x="142844" y="357166"/>
            <a:ext cx="8839200" cy="533400"/>
          </a:xfrm>
          <a:prstGeom prst="rect">
            <a:avLst/>
          </a:prstGeom>
        </p:spPr>
        <p:txBody>
          <a:bodyPr/>
          <a:lstStyle>
            <a:lvl1pPr algn="l">
              <a:defRPr sz="2400" b="1" i="0">
                <a:solidFill>
                  <a:srgbClr val="84216B"/>
                </a:solidFill>
                <a:latin typeface="Arial"/>
                <a:cs typeface="Arial"/>
              </a:defRPr>
            </a:lvl1pPr>
          </a:lstStyle>
          <a:p>
            <a:r>
              <a:rPr lang="en-AU" dirty="0"/>
              <a:t>Click to edit Master title style</a:t>
            </a:r>
            <a:endParaRPr lang="en-US" dirty="0"/>
          </a:p>
        </p:txBody>
      </p:sp>
      <p:sp>
        <p:nvSpPr>
          <p:cNvPr id="9" name="Text Placeholder 8"/>
          <p:cNvSpPr>
            <a:spLocks noGrp="1"/>
          </p:cNvSpPr>
          <p:nvPr>
            <p:ph type="body" sz="quarter" idx="10"/>
          </p:nvPr>
        </p:nvSpPr>
        <p:spPr>
          <a:xfrm>
            <a:off x="142875" y="1142985"/>
            <a:ext cx="8839169" cy="4786345"/>
          </a:xfrm>
          <a:prstGeom prst="rect">
            <a:avLst/>
          </a:prstGeom>
        </p:spPr>
        <p:txBody>
          <a:bodyPr/>
          <a:lstStyle>
            <a:lvl1pPr>
              <a:buFont typeface="Wingdings" pitchFamily="2" charset="2"/>
              <a:buChar char="§"/>
              <a:defRPr sz="1800">
                <a:solidFill>
                  <a:srgbClr val="5F6062"/>
                </a:solidFill>
                <a:latin typeface="Arial" pitchFamily="34" charset="0"/>
                <a:cs typeface="Arial" pitchFamily="34" charset="0"/>
              </a:defRPr>
            </a:lvl1pPr>
            <a:lvl2pPr>
              <a:defRPr sz="1800">
                <a:solidFill>
                  <a:srgbClr val="5F6062"/>
                </a:solidFill>
                <a:latin typeface="Arial" pitchFamily="34" charset="0"/>
                <a:cs typeface="Arial" pitchFamily="34" charset="0"/>
              </a:defRPr>
            </a:lvl2pPr>
            <a:lvl3pPr>
              <a:defRPr sz="1800">
                <a:solidFill>
                  <a:srgbClr val="5F6062"/>
                </a:solidFill>
                <a:latin typeface="Arial" pitchFamily="34" charset="0"/>
                <a:cs typeface="Arial" pitchFamily="34" charset="0"/>
              </a:defRPr>
            </a:lvl3pPr>
            <a:lvl4pPr>
              <a:defRPr sz="1800">
                <a:solidFill>
                  <a:srgbClr val="5F6062"/>
                </a:solidFill>
                <a:latin typeface="Arial" pitchFamily="34" charset="0"/>
                <a:cs typeface="Arial" pitchFamily="34" charset="0"/>
              </a:defRPr>
            </a:lvl4pPr>
            <a:lvl5pPr>
              <a:defRPr sz="1800">
                <a:solidFill>
                  <a:srgbClr val="5F6062"/>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left, image righ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14876" y="1214438"/>
            <a:ext cx="4214812" cy="4643437"/>
          </a:xfrm>
          <a:prstGeom prst="rect">
            <a:avLst/>
          </a:prstGeom>
        </p:spPr>
        <p:txBody>
          <a:bodyPr/>
          <a:lstStyle/>
          <a:p>
            <a:endParaRPr lang="en-AU" dirty="0"/>
          </a:p>
        </p:txBody>
      </p:sp>
      <p:sp>
        <p:nvSpPr>
          <p:cNvPr id="6" name="Text Placeholder 5"/>
          <p:cNvSpPr>
            <a:spLocks noGrp="1"/>
          </p:cNvSpPr>
          <p:nvPr>
            <p:ph type="body" sz="quarter" idx="11"/>
          </p:nvPr>
        </p:nvSpPr>
        <p:spPr>
          <a:xfrm>
            <a:off x="214313" y="1214438"/>
            <a:ext cx="4286250" cy="4643437"/>
          </a:xfrm>
          <a:prstGeom prst="rect">
            <a:avLst/>
          </a:prstGeom>
        </p:spPr>
        <p:txBody>
          <a:bodyPr/>
          <a:lstStyle>
            <a:lvl1pPr>
              <a:buFont typeface="Wingdings" pitchFamily="2" charset="2"/>
              <a:buChar char="§"/>
              <a:defRPr sz="1800">
                <a:solidFill>
                  <a:srgbClr val="5F6062"/>
                </a:solidFill>
                <a:latin typeface="Arial" pitchFamily="34" charset="0"/>
                <a:cs typeface="Arial" pitchFamily="34" charset="0"/>
              </a:defRPr>
            </a:lvl1pPr>
            <a:lvl2pPr>
              <a:defRPr sz="1800">
                <a:solidFill>
                  <a:srgbClr val="5F6062"/>
                </a:solidFill>
                <a:latin typeface="Arial" pitchFamily="34" charset="0"/>
                <a:cs typeface="Arial" pitchFamily="34" charset="0"/>
              </a:defRPr>
            </a:lvl2pPr>
            <a:lvl3pPr>
              <a:defRPr sz="1800">
                <a:solidFill>
                  <a:srgbClr val="5F6062"/>
                </a:solidFill>
                <a:latin typeface="Arial" pitchFamily="34" charset="0"/>
                <a:cs typeface="Arial" pitchFamily="34" charset="0"/>
              </a:defRPr>
            </a:lvl3pPr>
            <a:lvl4pPr>
              <a:defRPr sz="1800">
                <a:solidFill>
                  <a:srgbClr val="5F6062"/>
                </a:solidFill>
                <a:latin typeface="Arial" pitchFamily="34" charset="0"/>
                <a:cs typeface="Arial" pitchFamily="34" charset="0"/>
              </a:defRPr>
            </a:lvl4pPr>
            <a:lvl5pPr>
              <a:defRPr sz="1800">
                <a:solidFill>
                  <a:srgbClr val="5F6062"/>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Title 1"/>
          <p:cNvSpPr>
            <a:spLocks noGrp="1"/>
          </p:cNvSpPr>
          <p:nvPr>
            <p:ph type="ctrTitle"/>
          </p:nvPr>
        </p:nvSpPr>
        <p:spPr>
          <a:xfrm>
            <a:off x="142844" y="357166"/>
            <a:ext cx="8786844" cy="533400"/>
          </a:xfrm>
          <a:prstGeom prst="rect">
            <a:avLst/>
          </a:prstGeom>
        </p:spPr>
        <p:txBody>
          <a:bodyPr/>
          <a:lstStyle>
            <a:lvl1pPr algn="l">
              <a:defRPr sz="2400" b="1" i="0">
                <a:solidFill>
                  <a:srgbClr val="84216B"/>
                </a:solidFill>
                <a:latin typeface="Arial"/>
                <a:cs typeface="Arial"/>
              </a:defRPr>
            </a:lvl1pPr>
          </a:lstStyle>
          <a:p>
            <a:r>
              <a:rPr lang="en-AU"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left, text righ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2844" y="1214438"/>
            <a:ext cx="4214812" cy="4643437"/>
          </a:xfrm>
          <a:prstGeom prst="rect">
            <a:avLst/>
          </a:prstGeom>
        </p:spPr>
        <p:txBody>
          <a:bodyPr/>
          <a:lstStyle/>
          <a:p>
            <a:endParaRPr lang="en-AU" dirty="0"/>
          </a:p>
        </p:txBody>
      </p:sp>
      <p:sp>
        <p:nvSpPr>
          <p:cNvPr id="6" name="Text Placeholder 5"/>
          <p:cNvSpPr>
            <a:spLocks noGrp="1"/>
          </p:cNvSpPr>
          <p:nvPr>
            <p:ph type="body" sz="quarter" idx="11"/>
          </p:nvPr>
        </p:nvSpPr>
        <p:spPr>
          <a:xfrm>
            <a:off x="4643438" y="1214438"/>
            <a:ext cx="4286250" cy="4643437"/>
          </a:xfrm>
          <a:prstGeom prst="rect">
            <a:avLst/>
          </a:prstGeom>
        </p:spPr>
        <p:txBody>
          <a:bodyPr/>
          <a:lstStyle>
            <a:lvl1pPr>
              <a:buFont typeface="Wingdings" pitchFamily="2" charset="2"/>
              <a:buChar char="§"/>
              <a:defRPr sz="1800">
                <a:solidFill>
                  <a:srgbClr val="5F6062"/>
                </a:solidFill>
                <a:latin typeface="Arial" pitchFamily="34" charset="0"/>
                <a:cs typeface="Arial" pitchFamily="34" charset="0"/>
              </a:defRPr>
            </a:lvl1pPr>
            <a:lvl2pPr>
              <a:defRPr sz="1800">
                <a:solidFill>
                  <a:srgbClr val="5F6062"/>
                </a:solidFill>
                <a:latin typeface="Arial" pitchFamily="34" charset="0"/>
                <a:cs typeface="Arial" pitchFamily="34" charset="0"/>
              </a:defRPr>
            </a:lvl2pPr>
            <a:lvl3pPr>
              <a:defRPr sz="1800">
                <a:solidFill>
                  <a:srgbClr val="5F6062"/>
                </a:solidFill>
                <a:latin typeface="Arial" pitchFamily="34" charset="0"/>
                <a:cs typeface="Arial" pitchFamily="34" charset="0"/>
              </a:defRPr>
            </a:lvl3pPr>
            <a:lvl4pPr>
              <a:defRPr sz="1800">
                <a:solidFill>
                  <a:srgbClr val="5F6062"/>
                </a:solidFill>
                <a:latin typeface="Arial" pitchFamily="34" charset="0"/>
                <a:cs typeface="Arial" pitchFamily="34" charset="0"/>
              </a:defRPr>
            </a:lvl4pPr>
            <a:lvl5pPr>
              <a:defRPr sz="1800">
                <a:solidFill>
                  <a:srgbClr val="5F6062"/>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Title 1"/>
          <p:cNvSpPr>
            <a:spLocks noGrp="1"/>
          </p:cNvSpPr>
          <p:nvPr>
            <p:ph type="ctrTitle"/>
          </p:nvPr>
        </p:nvSpPr>
        <p:spPr>
          <a:xfrm>
            <a:off x="142844" y="357166"/>
            <a:ext cx="8786844" cy="533400"/>
          </a:xfrm>
          <a:prstGeom prst="rect">
            <a:avLst/>
          </a:prstGeom>
        </p:spPr>
        <p:txBody>
          <a:bodyPr/>
          <a:lstStyle>
            <a:lvl1pPr algn="l">
              <a:defRPr sz="2400" b="1" i="0">
                <a:solidFill>
                  <a:srgbClr val="84216B"/>
                </a:solidFill>
                <a:latin typeface="Arial"/>
                <a:cs typeface="Arial"/>
              </a:defRPr>
            </a:lvl1pPr>
          </a:lstStyle>
          <a:p>
            <a:r>
              <a:rPr lang="en-AU" dirty="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ext areas">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43438" y="1214438"/>
            <a:ext cx="4286250" cy="4643437"/>
          </a:xfrm>
          <a:prstGeom prst="rect">
            <a:avLst/>
          </a:prstGeom>
        </p:spPr>
        <p:txBody>
          <a:bodyPr/>
          <a:lstStyle>
            <a:lvl1pPr>
              <a:buFont typeface="Wingdings" pitchFamily="2" charset="2"/>
              <a:buChar char="§"/>
              <a:defRPr sz="1800">
                <a:solidFill>
                  <a:srgbClr val="5F6062"/>
                </a:solidFill>
                <a:latin typeface="Arial" pitchFamily="34" charset="0"/>
                <a:cs typeface="Arial" pitchFamily="34" charset="0"/>
              </a:defRPr>
            </a:lvl1pPr>
            <a:lvl2pPr>
              <a:defRPr sz="1800">
                <a:solidFill>
                  <a:srgbClr val="5F6062"/>
                </a:solidFill>
                <a:latin typeface="Arial" pitchFamily="34" charset="0"/>
                <a:cs typeface="Arial" pitchFamily="34" charset="0"/>
              </a:defRPr>
            </a:lvl2pPr>
            <a:lvl3pPr>
              <a:defRPr sz="1800">
                <a:solidFill>
                  <a:srgbClr val="5F6062"/>
                </a:solidFill>
                <a:latin typeface="Arial" pitchFamily="34" charset="0"/>
                <a:cs typeface="Arial" pitchFamily="34" charset="0"/>
              </a:defRPr>
            </a:lvl3pPr>
            <a:lvl4pPr>
              <a:defRPr sz="1800">
                <a:solidFill>
                  <a:srgbClr val="5F6062"/>
                </a:solidFill>
                <a:latin typeface="Arial" pitchFamily="34" charset="0"/>
                <a:cs typeface="Arial" pitchFamily="34" charset="0"/>
              </a:defRPr>
            </a:lvl4pPr>
            <a:lvl5pPr>
              <a:defRPr sz="1800">
                <a:solidFill>
                  <a:srgbClr val="5F6062"/>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Title 1"/>
          <p:cNvSpPr>
            <a:spLocks noGrp="1"/>
          </p:cNvSpPr>
          <p:nvPr>
            <p:ph type="ctrTitle"/>
          </p:nvPr>
        </p:nvSpPr>
        <p:spPr>
          <a:xfrm>
            <a:off x="142844" y="357166"/>
            <a:ext cx="8786844" cy="533400"/>
          </a:xfrm>
          <a:prstGeom prst="rect">
            <a:avLst/>
          </a:prstGeom>
        </p:spPr>
        <p:txBody>
          <a:bodyPr/>
          <a:lstStyle>
            <a:lvl1pPr algn="l">
              <a:defRPr sz="2400" b="1" i="0">
                <a:solidFill>
                  <a:srgbClr val="84216B"/>
                </a:solidFill>
                <a:latin typeface="Arial"/>
                <a:cs typeface="Arial"/>
              </a:defRPr>
            </a:lvl1pPr>
          </a:lstStyle>
          <a:p>
            <a:r>
              <a:rPr lang="en-AU" dirty="0"/>
              <a:t>Click to edit Master title style</a:t>
            </a:r>
            <a:endParaRPr lang="en-US" dirty="0"/>
          </a:p>
        </p:txBody>
      </p:sp>
      <p:sp>
        <p:nvSpPr>
          <p:cNvPr id="5" name="Text Placeholder 5"/>
          <p:cNvSpPr>
            <a:spLocks noGrp="1"/>
          </p:cNvSpPr>
          <p:nvPr>
            <p:ph type="body" sz="quarter" idx="12"/>
          </p:nvPr>
        </p:nvSpPr>
        <p:spPr>
          <a:xfrm>
            <a:off x="142844" y="1214438"/>
            <a:ext cx="4286250" cy="4643437"/>
          </a:xfrm>
          <a:prstGeom prst="rect">
            <a:avLst/>
          </a:prstGeom>
        </p:spPr>
        <p:txBody>
          <a:bodyPr/>
          <a:lstStyle>
            <a:lvl1pPr>
              <a:buFont typeface="Wingdings" pitchFamily="2" charset="2"/>
              <a:buChar char="§"/>
              <a:defRPr sz="1800">
                <a:solidFill>
                  <a:srgbClr val="5F6062"/>
                </a:solidFill>
                <a:latin typeface="Arial" pitchFamily="34" charset="0"/>
                <a:cs typeface="Arial" pitchFamily="34" charset="0"/>
              </a:defRPr>
            </a:lvl1pPr>
            <a:lvl2pPr>
              <a:defRPr sz="1800">
                <a:solidFill>
                  <a:srgbClr val="5F6062"/>
                </a:solidFill>
                <a:latin typeface="Arial" pitchFamily="34" charset="0"/>
                <a:cs typeface="Arial" pitchFamily="34" charset="0"/>
              </a:defRPr>
            </a:lvl2pPr>
            <a:lvl3pPr>
              <a:defRPr sz="1800">
                <a:solidFill>
                  <a:srgbClr val="5F6062"/>
                </a:solidFill>
                <a:latin typeface="Arial" pitchFamily="34" charset="0"/>
                <a:cs typeface="Arial" pitchFamily="34" charset="0"/>
              </a:defRPr>
            </a:lvl3pPr>
            <a:lvl4pPr>
              <a:defRPr sz="1800">
                <a:solidFill>
                  <a:srgbClr val="5F6062"/>
                </a:solidFill>
                <a:latin typeface="Arial" pitchFamily="34" charset="0"/>
                <a:cs typeface="Arial" pitchFamily="34" charset="0"/>
              </a:defRPr>
            </a:lvl4pPr>
            <a:lvl5pPr>
              <a:defRPr sz="1800">
                <a:solidFill>
                  <a:srgbClr val="5F6062"/>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Title 1"/>
          <p:cNvSpPr>
            <a:spLocks noGrp="1"/>
          </p:cNvSpPr>
          <p:nvPr>
            <p:ph type="ctrTitle"/>
          </p:nvPr>
        </p:nvSpPr>
        <p:spPr>
          <a:xfrm>
            <a:off x="142843" y="357166"/>
            <a:ext cx="8858281" cy="533400"/>
          </a:xfrm>
          <a:prstGeom prst="rect">
            <a:avLst/>
          </a:prstGeom>
        </p:spPr>
        <p:txBody>
          <a:bodyPr/>
          <a:lstStyle>
            <a:lvl1pPr algn="l">
              <a:defRPr sz="2400" b="1" i="0">
                <a:solidFill>
                  <a:srgbClr val="84216B"/>
                </a:solidFill>
                <a:latin typeface="Arial"/>
                <a:cs typeface="Arial"/>
              </a:defRPr>
            </a:lvl1pPr>
          </a:lstStyle>
          <a:p>
            <a:r>
              <a:rPr lang="en-AU" dirty="0"/>
              <a:t>Click to edit Master title style</a:t>
            </a:r>
            <a:endParaRPr lang="en-US" dirty="0"/>
          </a:p>
        </p:txBody>
      </p:sp>
      <p:sp>
        <p:nvSpPr>
          <p:cNvPr id="5" name="Picture Placeholder 4"/>
          <p:cNvSpPr>
            <a:spLocks noGrp="1"/>
          </p:cNvSpPr>
          <p:nvPr>
            <p:ph type="pic" sz="quarter" idx="10"/>
          </p:nvPr>
        </p:nvSpPr>
        <p:spPr>
          <a:xfrm>
            <a:off x="142875" y="1214438"/>
            <a:ext cx="8858250" cy="4643437"/>
          </a:xfrm>
          <a:prstGeom prst="rect">
            <a:avLst/>
          </a:prstGeom>
        </p:spPr>
        <p:txBody>
          <a:bodyPr/>
          <a:lstStyle/>
          <a:p>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ext left, image righ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714876" y="1214438"/>
            <a:ext cx="4214812" cy="4643437"/>
          </a:xfrm>
          <a:prstGeom prst="rect">
            <a:avLst/>
          </a:prstGeom>
        </p:spPr>
        <p:txBody>
          <a:bodyPr/>
          <a:lstStyle/>
          <a:p>
            <a:endParaRPr lang="en-AU" dirty="0"/>
          </a:p>
        </p:txBody>
      </p:sp>
      <p:sp>
        <p:nvSpPr>
          <p:cNvPr id="6" name="Text Placeholder 5"/>
          <p:cNvSpPr>
            <a:spLocks noGrp="1"/>
          </p:cNvSpPr>
          <p:nvPr>
            <p:ph type="body" sz="quarter" idx="11"/>
          </p:nvPr>
        </p:nvSpPr>
        <p:spPr>
          <a:xfrm>
            <a:off x="214313" y="1214438"/>
            <a:ext cx="4286250" cy="4643437"/>
          </a:xfrm>
          <a:prstGeom prst="rect">
            <a:avLst/>
          </a:prstGeom>
        </p:spPr>
        <p:txBody>
          <a:bodyPr/>
          <a:lstStyle>
            <a:lvl1pPr>
              <a:buFont typeface="Wingdings" pitchFamily="2" charset="2"/>
              <a:buChar char="§"/>
              <a:defRPr sz="1800">
                <a:solidFill>
                  <a:srgbClr val="5F6062"/>
                </a:solidFill>
                <a:latin typeface="Arial" pitchFamily="34" charset="0"/>
                <a:cs typeface="Arial" pitchFamily="34" charset="0"/>
              </a:defRPr>
            </a:lvl1pPr>
            <a:lvl2pPr>
              <a:defRPr sz="1800">
                <a:solidFill>
                  <a:srgbClr val="5F6062"/>
                </a:solidFill>
                <a:latin typeface="Arial" pitchFamily="34" charset="0"/>
                <a:cs typeface="Arial" pitchFamily="34" charset="0"/>
              </a:defRPr>
            </a:lvl2pPr>
            <a:lvl3pPr>
              <a:defRPr sz="1800">
                <a:solidFill>
                  <a:srgbClr val="5F6062"/>
                </a:solidFill>
                <a:latin typeface="Arial" pitchFamily="34" charset="0"/>
                <a:cs typeface="Arial" pitchFamily="34" charset="0"/>
              </a:defRPr>
            </a:lvl3pPr>
            <a:lvl4pPr>
              <a:defRPr sz="1800">
                <a:solidFill>
                  <a:srgbClr val="5F6062"/>
                </a:solidFill>
                <a:latin typeface="Arial" pitchFamily="34" charset="0"/>
                <a:cs typeface="Arial" pitchFamily="34" charset="0"/>
              </a:defRPr>
            </a:lvl4pPr>
            <a:lvl5pPr>
              <a:defRPr sz="1800">
                <a:solidFill>
                  <a:srgbClr val="5F6062"/>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Title 1"/>
          <p:cNvSpPr>
            <a:spLocks noGrp="1"/>
          </p:cNvSpPr>
          <p:nvPr>
            <p:ph type="ctrTitle"/>
          </p:nvPr>
        </p:nvSpPr>
        <p:spPr>
          <a:xfrm>
            <a:off x="142844" y="357166"/>
            <a:ext cx="8786844" cy="533400"/>
          </a:xfrm>
          <a:prstGeom prst="rect">
            <a:avLst/>
          </a:prstGeom>
        </p:spPr>
        <p:txBody>
          <a:bodyPr/>
          <a:lstStyle>
            <a:lvl1pPr algn="l">
              <a:defRPr sz="2400" b="1" i="0">
                <a:solidFill>
                  <a:srgbClr val="84216B"/>
                </a:solidFill>
                <a:latin typeface="Arial"/>
                <a:cs typeface="Arial"/>
              </a:defRPr>
            </a:lvl1pPr>
          </a:lstStyle>
          <a:p>
            <a:r>
              <a:rPr lang="en-AU" dirty="0"/>
              <a:t>Click to edit Master title style</a:t>
            </a:r>
            <a:endParaRPr lang="en-US" dirty="0"/>
          </a:p>
        </p:txBody>
      </p:sp>
    </p:spTree>
    <p:extLst>
      <p:ext uri="{BB962C8B-B14F-4D97-AF65-F5344CB8AC3E}">
        <p14:creationId xmlns:p14="http://schemas.microsoft.com/office/powerpoint/2010/main" val="281214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ext">
    <p:spTree>
      <p:nvGrpSpPr>
        <p:cNvPr id="1" name=""/>
        <p:cNvGrpSpPr/>
        <p:nvPr/>
      </p:nvGrpSpPr>
      <p:grpSpPr>
        <a:xfrm>
          <a:off x="0" y="0"/>
          <a:ext cx="0" cy="0"/>
          <a:chOff x="0" y="0"/>
          <a:chExt cx="0" cy="0"/>
        </a:xfrm>
      </p:grpSpPr>
      <p:sp>
        <p:nvSpPr>
          <p:cNvPr id="5" name="Title 1"/>
          <p:cNvSpPr>
            <a:spLocks noGrp="1"/>
          </p:cNvSpPr>
          <p:nvPr>
            <p:ph type="ctrTitle"/>
          </p:nvPr>
        </p:nvSpPr>
        <p:spPr>
          <a:xfrm>
            <a:off x="142844" y="357166"/>
            <a:ext cx="8839200" cy="533400"/>
          </a:xfrm>
          <a:prstGeom prst="rect">
            <a:avLst/>
          </a:prstGeom>
        </p:spPr>
        <p:txBody>
          <a:bodyPr/>
          <a:lstStyle>
            <a:lvl1pPr algn="l">
              <a:defRPr sz="2400" b="1" i="0">
                <a:solidFill>
                  <a:srgbClr val="84216B"/>
                </a:solidFill>
                <a:latin typeface="Arial"/>
                <a:cs typeface="Arial"/>
              </a:defRPr>
            </a:lvl1pPr>
          </a:lstStyle>
          <a:p>
            <a:r>
              <a:rPr lang="en-AU" dirty="0"/>
              <a:t>Click to edit Master title style</a:t>
            </a:r>
            <a:endParaRPr lang="en-US" dirty="0"/>
          </a:p>
        </p:txBody>
      </p:sp>
      <p:sp>
        <p:nvSpPr>
          <p:cNvPr id="9" name="Text Placeholder 8"/>
          <p:cNvSpPr>
            <a:spLocks noGrp="1"/>
          </p:cNvSpPr>
          <p:nvPr>
            <p:ph type="body" sz="quarter" idx="10"/>
          </p:nvPr>
        </p:nvSpPr>
        <p:spPr>
          <a:xfrm>
            <a:off x="142875" y="1142985"/>
            <a:ext cx="8839169" cy="4786345"/>
          </a:xfrm>
          <a:prstGeom prst="rect">
            <a:avLst/>
          </a:prstGeom>
        </p:spPr>
        <p:txBody>
          <a:bodyPr/>
          <a:lstStyle>
            <a:lvl1pPr>
              <a:buFont typeface="Wingdings" pitchFamily="2" charset="2"/>
              <a:buChar char="§"/>
              <a:defRPr sz="1800">
                <a:solidFill>
                  <a:srgbClr val="5F6062"/>
                </a:solidFill>
                <a:latin typeface="Arial" pitchFamily="34" charset="0"/>
                <a:cs typeface="Arial" pitchFamily="34" charset="0"/>
              </a:defRPr>
            </a:lvl1pPr>
            <a:lvl2pPr>
              <a:defRPr sz="1800">
                <a:solidFill>
                  <a:srgbClr val="5F6062"/>
                </a:solidFill>
                <a:latin typeface="Arial" pitchFamily="34" charset="0"/>
                <a:cs typeface="Arial" pitchFamily="34" charset="0"/>
              </a:defRPr>
            </a:lvl2pPr>
            <a:lvl3pPr>
              <a:defRPr sz="1800">
                <a:solidFill>
                  <a:srgbClr val="5F6062"/>
                </a:solidFill>
                <a:latin typeface="Arial" pitchFamily="34" charset="0"/>
                <a:cs typeface="Arial" pitchFamily="34" charset="0"/>
              </a:defRPr>
            </a:lvl3pPr>
            <a:lvl4pPr>
              <a:defRPr sz="1800">
                <a:solidFill>
                  <a:srgbClr val="5F6062"/>
                </a:solidFill>
                <a:latin typeface="Arial" pitchFamily="34" charset="0"/>
                <a:cs typeface="Arial" pitchFamily="34" charset="0"/>
              </a:defRPr>
            </a:lvl4pPr>
            <a:lvl5pPr>
              <a:defRPr sz="1800">
                <a:solidFill>
                  <a:srgbClr val="5F6062"/>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86283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 text areas">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43438" y="1214438"/>
            <a:ext cx="4286250" cy="4643437"/>
          </a:xfrm>
          <a:prstGeom prst="rect">
            <a:avLst/>
          </a:prstGeom>
        </p:spPr>
        <p:txBody>
          <a:bodyPr/>
          <a:lstStyle>
            <a:lvl1pPr>
              <a:buFont typeface="Wingdings" pitchFamily="2" charset="2"/>
              <a:buChar char="§"/>
              <a:defRPr sz="1800">
                <a:solidFill>
                  <a:srgbClr val="5F6062"/>
                </a:solidFill>
                <a:latin typeface="Arial" pitchFamily="34" charset="0"/>
                <a:cs typeface="Arial" pitchFamily="34" charset="0"/>
              </a:defRPr>
            </a:lvl1pPr>
            <a:lvl2pPr>
              <a:defRPr sz="1800">
                <a:solidFill>
                  <a:srgbClr val="5F6062"/>
                </a:solidFill>
                <a:latin typeface="Arial" pitchFamily="34" charset="0"/>
                <a:cs typeface="Arial" pitchFamily="34" charset="0"/>
              </a:defRPr>
            </a:lvl2pPr>
            <a:lvl3pPr>
              <a:defRPr sz="1800">
                <a:solidFill>
                  <a:srgbClr val="5F6062"/>
                </a:solidFill>
                <a:latin typeface="Arial" pitchFamily="34" charset="0"/>
                <a:cs typeface="Arial" pitchFamily="34" charset="0"/>
              </a:defRPr>
            </a:lvl3pPr>
            <a:lvl4pPr>
              <a:defRPr sz="1800">
                <a:solidFill>
                  <a:srgbClr val="5F6062"/>
                </a:solidFill>
                <a:latin typeface="Arial" pitchFamily="34" charset="0"/>
                <a:cs typeface="Arial" pitchFamily="34" charset="0"/>
              </a:defRPr>
            </a:lvl4pPr>
            <a:lvl5pPr>
              <a:defRPr sz="1800">
                <a:solidFill>
                  <a:srgbClr val="5F6062"/>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Title 1"/>
          <p:cNvSpPr>
            <a:spLocks noGrp="1"/>
          </p:cNvSpPr>
          <p:nvPr>
            <p:ph type="ctrTitle"/>
          </p:nvPr>
        </p:nvSpPr>
        <p:spPr>
          <a:xfrm>
            <a:off x="142844" y="357166"/>
            <a:ext cx="8786844" cy="533400"/>
          </a:xfrm>
          <a:prstGeom prst="rect">
            <a:avLst/>
          </a:prstGeom>
        </p:spPr>
        <p:txBody>
          <a:bodyPr/>
          <a:lstStyle>
            <a:lvl1pPr algn="l">
              <a:defRPr sz="2400" b="1" i="0">
                <a:solidFill>
                  <a:srgbClr val="84216B"/>
                </a:solidFill>
                <a:latin typeface="Arial"/>
                <a:cs typeface="Arial"/>
              </a:defRPr>
            </a:lvl1pPr>
          </a:lstStyle>
          <a:p>
            <a:r>
              <a:rPr lang="en-AU" dirty="0"/>
              <a:t>Click to edit Master title style</a:t>
            </a:r>
            <a:endParaRPr lang="en-US" dirty="0"/>
          </a:p>
        </p:txBody>
      </p:sp>
      <p:sp>
        <p:nvSpPr>
          <p:cNvPr id="5" name="Text Placeholder 5"/>
          <p:cNvSpPr>
            <a:spLocks noGrp="1"/>
          </p:cNvSpPr>
          <p:nvPr>
            <p:ph type="body" sz="quarter" idx="12"/>
          </p:nvPr>
        </p:nvSpPr>
        <p:spPr>
          <a:xfrm>
            <a:off x="142844" y="1214438"/>
            <a:ext cx="4286250" cy="4643437"/>
          </a:xfrm>
          <a:prstGeom prst="rect">
            <a:avLst/>
          </a:prstGeom>
        </p:spPr>
        <p:txBody>
          <a:bodyPr/>
          <a:lstStyle>
            <a:lvl1pPr>
              <a:buFont typeface="Wingdings" pitchFamily="2" charset="2"/>
              <a:buChar char="§"/>
              <a:defRPr sz="1800">
                <a:solidFill>
                  <a:srgbClr val="5F6062"/>
                </a:solidFill>
                <a:latin typeface="Arial" pitchFamily="34" charset="0"/>
                <a:cs typeface="Arial" pitchFamily="34" charset="0"/>
              </a:defRPr>
            </a:lvl1pPr>
            <a:lvl2pPr>
              <a:defRPr sz="1800">
                <a:solidFill>
                  <a:srgbClr val="5F6062"/>
                </a:solidFill>
                <a:latin typeface="Arial" pitchFamily="34" charset="0"/>
                <a:cs typeface="Arial" pitchFamily="34" charset="0"/>
              </a:defRPr>
            </a:lvl2pPr>
            <a:lvl3pPr>
              <a:defRPr sz="1800">
                <a:solidFill>
                  <a:srgbClr val="5F6062"/>
                </a:solidFill>
                <a:latin typeface="Arial" pitchFamily="34" charset="0"/>
                <a:cs typeface="Arial" pitchFamily="34" charset="0"/>
              </a:defRPr>
            </a:lvl3pPr>
            <a:lvl4pPr>
              <a:defRPr sz="1800">
                <a:solidFill>
                  <a:srgbClr val="5F6062"/>
                </a:solidFill>
                <a:latin typeface="Arial" pitchFamily="34" charset="0"/>
                <a:cs typeface="Arial" pitchFamily="34" charset="0"/>
              </a:defRPr>
            </a:lvl4pPr>
            <a:lvl5pPr>
              <a:defRPr sz="1800">
                <a:solidFill>
                  <a:srgbClr val="5F6062"/>
                </a:solidFill>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06470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2"/>
          <p:cNvSpPr txBox="1">
            <a:spLocks noGrp="1"/>
          </p:cNvSpPr>
          <p:nvPr/>
        </p:nvSpPr>
        <p:spPr bwMode="auto">
          <a:xfrm rot="5400000">
            <a:off x="4179103" y="1893105"/>
            <a:ext cx="785796" cy="9144000"/>
          </a:xfrm>
          <a:prstGeom prst="rect">
            <a:avLst/>
          </a:prstGeom>
          <a:solidFill>
            <a:srgbClr val="84216B"/>
          </a:solidFill>
          <a:ln w="9525">
            <a:noFill/>
            <a:miter lim="800000"/>
            <a:headEnd/>
            <a:tailEnd/>
          </a:ln>
        </p:spPr>
        <p:txBody>
          <a:bodyPr anchor="ctr"/>
          <a:lstStyle/>
          <a:p>
            <a:pPr algn="r">
              <a:defRPr/>
            </a:pPr>
            <a:endParaRPr lang="en-US" sz="1000">
              <a:solidFill>
                <a:srgbClr val="898989"/>
              </a:solidFill>
              <a:cs typeface="Arial" charset="0"/>
            </a:endParaRPr>
          </a:p>
        </p:txBody>
      </p:sp>
      <p:pic>
        <p:nvPicPr>
          <p:cNvPr id="6" name="Picture 5" descr="Main_REV on transparent background.png"/>
          <p:cNvPicPr>
            <a:picLocks noChangeAspect="1"/>
          </p:cNvPicPr>
          <p:nvPr/>
        </p:nvPicPr>
        <p:blipFill>
          <a:blip r:embed="rId10" cstate="print"/>
          <a:stretch>
            <a:fillRect/>
          </a:stretch>
        </p:blipFill>
        <p:spPr>
          <a:xfrm>
            <a:off x="7358082" y="6000768"/>
            <a:ext cx="1571604" cy="734338"/>
          </a:xfrm>
          <a:prstGeom prst="rect">
            <a:avLst/>
          </a:prstGeom>
        </p:spPr>
      </p:pic>
      <p:sp>
        <p:nvSpPr>
          <p:cNvPr id="7" name="Line 7"/>
          <p:cNvSpPr>
            <a:spLocks noChangeShapeType="1"/>
          </p:cNvSpPr>
          <p:nvPr/>
        </p:nvSpPr>
        <p:spPr bwMode="auto">
          <a:xfrm flipH="1">
            <a:off x="142844" y="1000108"/>
            <a:ext cx="8839200" cy="0"/>
          </a:xfrm>
          <a:prstGeom prst="line">
            <a:avLst/>
          </a:prstGeom>
          <a:noFill/>
          <a:ln w="19050">
            <a:solidFill>
              <a:srgbClr val="84216B"/>
            </a:solidFill>
            <a:round/>
            <a:headEnd/>
            <a:tailEnd/>
          </a:ln>
        </p:spPr>
        <p:txBody>
          <a:bodyPr wrap="none" anchor="ctr"/>
          <a:lstStyle/>
          <a:p>
            <a:pPr>
              <a:defRPr/>
            </a:pPr>
            <a:endParaRPr lang="en-AU"/>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61" r:id="rId3"/>
    <p:sldLayoutId id="2147483662" r:id="rId4"/>
    <p:sldLayoutId id="2147483659" r:id="rId5"/>
    <p:sldLayoutId id="2147483675" r:id="rId6"/>
    <p:sldLayoutId id="2147483676" r:id="rId7"/>
    <p:sldLayoutId id="2147483677" r:id="rId8"/>
  </p:sldLayoutIdLst>
  <p:hf hdr="0" ftr="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96" charset="-128"/>
          <a:cs typeface="+mj-cs"/>
        </a:defRPr>
      </a:lvl1pPr>
      <a:lvl2pPr algn="ctr" defTabSz="457200" rtl="0" eaLnBrk="0" fontAlgn="base" hangingPunct="0">
        <a:spcBef>
          <a:spcPct val="0"/>
        </a:spcBef>
        <a:spcAft>
          <a:spcPct val="0"/>
        </a:spcAft>
        <a:defRPr sz="4400">
          <a:solidFill>
            <a:schemeClr val="tx1"/>
          </a:solidFill>
          <a:latin typeface="Arial" charset="0"/>
          <a:ea typeface="ＭＳ Ｐゴシック" pitchFamily="-96" charset="-128"/>
        </a:defRPr>
      </a:lvl2pPr>
      <a:lvl3pPr algn="ctr" defTabSz="457200" rtl="0" eaLnBrk="0" fontAlgn="base" hangingPunct="0">
        <a:spcBef>
          <a:spcPct val="0"/>
        </a:spcBef>
        <a:spcAft>
          <a:spcPct val="0"/>
        </a:spcAft>
        <a:defRPr sz="4400">
          <a:solidFill>
            <a:schemeClr val="tx1"/>
          </a:solidFill>
          <a:latin typeface="Arial" charset="0"/>
          <a:ea typeface="ＭＳ Ｐゴシック" pitchFamily="-96" charset="-128"/>
        </a:defRPr>
      </a:lvl3pPr>
      <a:lvl4pPr algn="ctr" defTabSz="457200" rtl="0" eaLnBrk="0" fontAlgn="base" hangingPunct="0">
        <a:spcBef>
          <a:spcPct val="0"/>
        </a:spcBef>
        <a:spcAft>
          <a:spcPct val="0"/>
        </a:spcAft>
        <a:defRPr sz="4400">
          <a:solidFill>
            <a:schemeClr val="tx1"/>
          </a:solidFill>
          <a:latin typeface="Arial" charset="0"/>
          <a:ea typeface="ＭＳ Ｐゴシック" pitchFamily="-96" charset="-128"/>
        </a:defRPr>
      </a:lvl4pPr>
      <a:lvl5pPr algn="ctr" defTabSz="457200" rtl="0" eaLnBrk="0" fontAlgn="base" hangingPunct="0">
        <a:spcBef>
          <a:spcPct val="0"/>
        </a:spcBef>
        <a:spcAft>
          <a:spcPct val="0"/>
        </a:spcAft>
        <a:defRPr sz="4400">
          <a:solidFill>
            <a:schemeClr val="tx1"/>
          </a:solidFill>
          <a:latin typeface="Arial" charset="0"/>
          <a:ea typeface="ＭＳ Ｐゴシック" pitchFamily="-96" charset="-128"/>
        </a:defRPr>
      </a:lvl5pPr>
      <a:lvl6pPr marL="457200" algn="ctr" defTabSz="457200" rtl="0" fontAlgn="base">
        <a:spcBef>
          <a:spcPct val="0"/>
        </a:spcBef>
        <a:spcAft>
          <a:spcPct val="0"/>
        </a:spcAft>
        <a:defRPr sz="4400">
          <a:solidFill>
            <a:schemeClr val="tx1"/>
          </a:solidFill>
          <a:latin typeface="Arial" charset="0"/>
          <a:ea typeface="ＭＳ Ｐゴシック" pitchFamily="-96" charset="-128"/>
        </a:defRPr>
      </a:lvl6pPr>
      <a:lvl7pPr marL="914400" algn="ctr" defTabSz="457200" rtl="0" fontAlgn="base">
        <a:spcBef>
          <a:spcPct val="0"/>
        </a:spcBef>
        <a:spcAft>
          <a:spcPct val="0"/>
        </a:spcAft>
        <a:defRPr sz="4400">
          <a:solidFill>
            <a:schemeClr val="tx1"/>
          </a:solidFill>
          <a:latin typeface="Arial" charset="0"/>
          <a:ea typeface="ＭＳ Ｐゴシック" pitchFamily="-96" charset="-128"/>
        </a:defRPr>
      </a:lvl7pPr>
      <a:lvl8pPr marL="1371600" algn="ctr" defTabSz="457200" rtl="0" fontAlgn="base">
        <a:spcBef>
          <a:spcPct val="0"/>
        </a:spcBef>
        <a:spcAft>
          <a:spcPct val="0"/>
        </a:spcAft>
        <a:defRPr sz="4400">
          <a:solidFill>
            <a:schemeClr val="tx1"/>
          </a:solidFill>
          <a:latin typeface="Arial" charset="0"/>
          <a:ea typeface="ＭＳ Ｐゴシック" pitchFamily="-96" charset="-128"/>
        </a:defRPr>
      </a:lvl8pPr>
      <a:lvl9pPr marL="1828800" algn="ctr" defTabSz="457200" rtl="0" fontAlgn="base">
        <a:spcBef>
          <a:spcPct val="0"/>
        </a:spcBef>
        <a:spcAft>
          <a:spcPct val="0"/>
        </a:spcAft>
        <a:defRPr sz="4400">
          <a:solidFill>
            <a:schemeClr val="tx1"/>
          </a:solidFill>
          <a:latin typeface="Arial" charset="0"/>
          <a:ea typeface="ＭＳ Ｐゴシック" pitchFamily="-96"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96"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9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9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9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9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nist.gov/sites/default/files/documents/2017/12/05/draft-2_framework-v1-1_without-markup.pd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enisa.europa.eu/publications/cyber-hygiene/at_download/fullReport" TargetMode="External"/><Relationship Id="rId2" Type="http://schemas.openxmlformats.org/officeDocument/2006/relationships/hyperlink" Target="https://insights.sei.cmu.edu/insider-threat/2017/11/cyber-hygiene-11-essential-practices.html" TargetMode="External"/><Relationship Id="rId1" Type="http://schemas.openxmlformats.org/officeDocument/2006/relationships/slideLayout" Target="../slideLayouts/slideLayout1.xml"/><Relationship Id="rId5" Type="http://schemas.openxmlformats.org/officeDocument/2006/relationships/hyperlink" Target="https://us.norton.com/internetsecurity-how-to-good-cyber-hygiene.html" TargetMode="External"/><Relationship Id="rId4" Type="http://schemas.openxmlformats.org/officeDocument/2006/relationships/hyperlink" Target="https://www.nist.gov/cyberframewor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895600"/>
            <a:ext cx="9144000" cy="533400"/>
          </a:xfrm>
        </p:spPr>
        <p:txBody>
          <a:bodyPr>
            <a:normAutofit fontScale="90000"/>
          </a:bodyPr>
          <a:lstStyle/>
          <a:p>
            <a:r>
              <a:rPr lang="en-US" dirty="0"/>
              <a:t>                                      </a:t>
            </a:r>
            <a:r>
              <a:rPr lang="en-US" sz="4900" dirty="0"/>
              <a:t>Cyber-Hygiene</a:t>
            </a:r>
            <a:endParaRPr lang="en-AU" sz="4900" dirty="0"/>
          </a:p>
        </p:txBody>
      </p:sp>
    </p:spTree>
    <p:extLst>
      <p:ext uri="{BB962C8B-B14F-4D97-AF65-F5344CB8AC3E}">
        <p14:creationId xmlns:p14="http://schemas.microsoft.com/office/powerpoint/2010/main" val="275685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14FF-CF23-684B-883E-8EE7E63C72E8}"/>
              </a:ext>
            </a:extLst>
          </p:cNvPr>
          <p:cNvSpPr>
            <a:spLocks noGrp="1"/>
          </p:cNvSpPr>
          <p:nvPr>
            <p:ph type="ctrTitle"/>
          </p:nvPr>
        </p:nvSpPr>
        <p:spPr/>
        <p:txBody>
          <a:bodyPr/>
          <a:lstStyle/>
          <a:p>
            <a:r>
              <a:rPr lang="en-AU" dirty="0">
                <a:latin typeface="Calibri Light" panose="020F0302020204030204" pitchFamily="34" charset="0"/>
                <a:cs typeface="Calibri Light" panose="020F0302020204030204" pitchFamily="34" charset="0"/>
              </a:rPr>
              <a:t>Create a Cyber Hygiene Policy</a:t>
            </a:r>
            <a:br>
              <a:rPr lang="en-AU" dirty="0">
                <a:latin typeface="Calibri Light" panose="020F0302020204030204" pitchFamily="34" charset="0"/>
                <a:cs typeface="Calibri Light" panose="020F0302020204030204" pitchFamily="34" charset="0"/>
              </a:rPr>
            </a:br>
            <a:endParaRPr lang="en-US" dirty="0"/>
          </a:p>
        </p:txBody>
      </p:sp>
      <p:sp>
        <p:nvSpPr>
          <p:cNvPr id="3" name="Text Placeholder 2">
            <a:extLst>
              <a:ext uri="{FF2B5EF4-FFF2-40B4-BE49-F238E27FC236}">
                <a16:creationId xmlns:a16="http://schemas.microsoft.com/office/drawing/2014/main" id="{2080DB68-C194-BB43-BC02-69BABE4AC186}"/>
              </a:ext>
            </a:extLst>
          </p:cNvPr>
          <p:cNvSpPr>
            <a:spLocks noGrp="1"/>
          </p:cNvSpPr>
          <p:nvPr>
            <p:ph type="body" sz="quarter" idx="10"/>
          </p:nvPr>
        </p:nvSpPr>
        <p:spPr>
          <a:xfrm>
            <a:off x="142875" y="990601"/>
            <a:ext cx="8839169" cy="4938730"/>
          </a:xfrm>
        </p:spPr>
        <p:txBody>
          <a:bodyPr/>
          <a:lstStyle/>
          <a:p>
            <a:pPr marL="0" indent="0">
              <a:buNone/>
            </a:pPr>
            <a:r>
              <a:rPr lang="en-AU" b="1" dirty="0">
                <a:latin typeface="Calibri Light" panose="020F0302020204030204" pitchFamily="34" charset="0"/>
                <a:cs typeface="Calibri Light" panose="020F0302020204030204" pitchFamily="34" charset="0"/>
              </a:rPr>
              <a:t>Limit Users: </a:t>
            </a:r>
            <a:r>
              <a:rPr lang="en-AU" dirty="0">
                <a:latin typeface="Calibri Light" panose="020F0302020204030204" pitchFamily="34" charset="0"/>
                <a:cs typeface="Calibri Light" panose="020F0302020204030204" pitchFamily="34" charset="0"/>
              </a:rPr>
              <a:t>Only those who need admin-level access to programs should have access. Other users should have limited capabilities.</a:t>
            </a:r>
            <a:br>
              <a:rPr lang="en-AU" dirty="0">
                <a:latin typeface="Calibri Light" panose="020F0302020204030204" pitchFamily="34" charset="0"/>
                <a:cs typeface="Calibri Light" panose="020F0302020204030204" pitchFamily="34" charset="0"/>
              </a:rPr>
            </a:br>
            <a:endParaRPr lang="en-AU" dirty="0">
              <a:latin typeface="Calibri Light" panose="020F0302020204030204" pitchFamily="34" charset="0"/>
              <a:cs typeface="Calibri Light" panose="020F0302020204030204" pitchFamily="34" charset="0"/>
            </a:endParaRPr>
          </a:p>
          <a:p>
            <a:pPr marL="0" indent="0">
              <a:buNone/>
            </a:pPr>
            <a:r>
              <a:rPr lang="en-AU" b="1" dirty="0">
                <a:latin typeface="Calibri Light" panose="020F0302020204030204" pitchFamily="34" charset="0"/>
                <a:cs typeface="Calibri Light" panose="020F0302020204030204" pitchFamily="34" charset="0"/>
              </a:rPr>
              <a:t>Back Up Data</a:t>
            </a:r>
            <a:r>
              <a:rPr lang="en-AU" dirty="0">
                <a:latin typeface="Calibri Light" panose="020F0302020204030204" pitchFamily="34" charset="0"/>
                <a:cs typeface="Calibri Light" panose="020F0302020204030204" pitchFamily="34" charset="0"/>
              </a:rPr>
              <a:t>: All data should be backed up to a secondary source (i.e. hard drive, cloud storage). This will ensure its safety in the event of a breach or malfunction.</a:t>
            </a:r>
            <a:br>
              <a:rPr lang="en-AU" dirty="0">
                <a:latin typeface="Calibri Light" panose="020F0302020204030204" pitchFamily="34" charset="0"/>
                <a:cs typeface="Calibri Light" panose="020F0302020204030204" pitchFamily="34" charset="0"/>
              </a:rPr>
            </a:br>
            <a:endParaRPr lang="en-AU" dirty="0">
              <a:latin typeface="Calibri Light" panose="020F0302020204030204" pitchFamily="34" charset="0"/>
              <a:cs typeface="Calibri Light" panose="020F0302020204030204" pitchFamily="34" charset="0"/>
            </a:endParaRPr>
          </a:p>
          <a:p>
            <a:pPr marL="0" indent="0">
              <a:buNone/>
            </a:pPr>
            <a:r>
              <a:rPr lang="en-AU" b="1" dirty="0">
                <a:latin typeface="Calibri Light" panose="020F0302020204030204" pitchFamily="34" charset="0"/>
                <a:cs typeface="Calibri Light" panose="020F0302020204030204" pitchFamily="34" charset="0"/>
              </a:rPr>
              <a:t>Employ a Cyber</a:t>
            </a:r>
            <a:r>
              <a:rPr lang="en-AU" dirty="0">
                <a:latin typeface="Calibri Light" panose="020F0302020204030204" pitchFamily="34" charset="0"/>
                <a:cs typeface="Calibri Light" panose="020F0302020204030204" pitchFamily="34" charset="0"/>
              </a:rPr>
              <a:t> </a:t>
            </a:r>
            <a:r>
              <a:rPr lang="en-AU" b="1" dirty="0">
                <a:latin typeface="Calibri Light" panose="020F0302020204030204" pitchFamily="34" charset="0"/>
                <a:cs typeface="Calibri Light" panose="020F0302020204030204" pitchFamily="34" charset="0"/>
              </a:rPr>
              <a:t>Security Framework</a:t>
            </a:r>
            <a:r>
              <a:rPr lang="en-AU" dirty="0">
                <a:latin typeface="Calibri Light" panose="020F0302020204030204" pitchFamily="34" charset="0"/>
                <a:cs typeface="Calibri Light" panose="020F0302020204030204" pitchFamily="34" charset="0"/>
              </a:rPr>
              <a:t>: Businesses may want to review and implement a more advanced system (e.g. the </a:t>
            </a:r>
            <a:r>
              <a:rPr lang="en-AU" b="1" u="sng" dirty="0">
                <a:latin typeface="Calibri Light" panose="020F0302020204030204" pitchFamily="34" charset="0"/>
                <a:cs typeface="Calibri Light" panose="020F0302020204030204" pitchFamily="34" charset="0"/>
                <a:hlinkClick r:id="rId3"/>
              </a:rPr>
              <a:t>NIST framework</a:t>
            </a:r>
            <a:r>
              <a:rPr lang="en-AU" dirty="0">
                <a:latin typeface="Calibri Light" panose="020F0302020204030204" pitchFamily="34" charset="0"/>
                <a:cs typeface="Calibri Light" panose="020F0302020204030204" pitchFamily="34" charset="0"/>
              </a:rPr>
              <a:t>) to ensure security.</a:t>
            </a:r>
          </a:p>
          <a:p>
            <a:pPr marL="0" indent="0">
              <a:buNone/>
            </a:pPr>
            <a:endParaRPr lang="en-AU" dirty="0">
              <a:latin typeface="Calibri Light" panose="020F0302020204030204" pitchFamily="34" charset="0"/>
              <a:cs typeface="Calibri Light" panose="020F0302020204030204" pitchFamily="34" charset="0"/>
            </a:endParaRPr>
          </a:p>
          <a:p>
            <a:pPr marL="0" indent="0">
              <a:buNone/>
            </a:pPr>
            <a:endParaRPr lang="en-AU" dirty="0">
              <a:latin typeface="Calibri Light" panose="020F0302020204030204" pitchFamily="34" charset="0"/>
              <a:cs typeface="Calibri Light" panose="020F0302020204030204" pitchFamily="34" charset="0"/>
            </a:endParaRPr>
          </a:p>
          <a:p>
            <a:pPr marL="0" indent="0" algn="just">
              <a:buNone/>
            </a:pPr>
            <a:r>
              <a:rPr lang="en-AU" i="1" dirty="0">
                <a:solidFill>
                  <a:schemeClr val="accent6">
                    <a:lumMod val="75000"/>
                  </a:schemeClr>
                </a:solidFill>
                <a:latin typeface="Calibri Light" panose="020F0302020204030204" pitchFamily="34" charset="0"/>
                <a:cs typeface="Calibri Light" panose="020F0302020204030204" pitchFamily="34" charset="0"/>
              </a:rPr>
              <a:t>On Reflection: What’s the problem here?</a:t>
            </a:r>
          </a:p>
          <a:p>
            <a:pPr algn="just"/>
            <a:r>
              <a:rPr lang="en-AU" i="1" dirty="0">
                <a:solidFill>
                  <a:schemeClr val="accent6">
                    <a:lumMod val="75000"/>
                  </a:schemeClr>
                </a:solidFill>
                <a:latin typeface="Calibri Light" panose="020F0302020204030204" pitchFamily="34" charset="0"/>
                <a:cs typeface="Calibri Light" panose="020F0302020204030204" pitchFamily="34" charset="0"/>
              </a:rPr>
              <a:t>Once the policy is created, the routine for each item should be set to appropriate timeframes. For instance, changing passwords every 30 days or check for updates at least once per week could be set in place. Doing so will ensure the continued cyber hygiene of your entire network of hardware and software.</a:t>
            </a: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7186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14FF-CF23-684B-883E-8EE7E63C72E8}"/>
              </a:ext>
            </a:extLst>
          </p:cNvPr>
          <p:cNvSpPr>
            <a:spLocks noGrp="1"/>
          </p:cNvSpPr>
          <p:nvPr>
            <p:ph type="ctrTitle"/>
          </p:nvPr>
        </p:nvSpPr>
        <p:spPr/>
        <p:txBody>
          <a:bodyPr/>
          <a:lstStyle/>
          <a:p>
            <a:r>
              <a:rPr lang="en-AU" dirty="0">
                <a:latin typeface="+mj-lt"/>
                <a:cs typeface="Calibri Light" panose="020F0302020204030204" pitchFamily="34" charset="0"/>
              </a:rPr>
              <a:t>Create a Cyber Hygiene Policy</a:t>
            </a:r>
            <a:br>
              <a:rPr lang="en-AU" dirty="0">
                <a:latin typeface="+mj-lt"/>
                <a:cs typeface="Calibri Light" panose="020F0302020204030204" pitchFamily="34" charset="0"/>
              </a:rPr>
            </a:br>
            <a:endParaRPr lang="en-US" dirty="0">
              <a:latin typeface="+mj-lt"/>
            </a:endParaRPr>
          </a:p>
        </p:txBody>
      </p:sp>
      <p:pic>
        <p:nvPicPr>
          <p:cNvPr id="4" name="Picture 3">
            <a:extLst>
              <a:ext uri="{FF2B5EF4-FFF2-40B4-BE49-F238E27FC236}">
                <a16:creationId xmlns:a16="http://schemas.microsoft.com/office/drawing/2014/main" id="{3AD9AF22-3374-46E6-8107-497A2C75DB35}"/>
              </a:ext>
            </a:extLst>
          </p:cNvPr>
          <p:cNvPicPr>
            <a:picLocks noChangeAspect="1"/>
          </p:cNvPicPr>
          <p:nvPr/>
        </p:nvPicPr>
        <p:blipFill>
          <a:blip r:embed="rId3"/>
          <a:stretch>
            <a:fillRect/>
          </a:stretch>
        </p:blipFill>
        <p:spPr>
          <a:xfrm>
            <a:off x="271478" y="1084186"/>
            <a:ext cx="8601044" cy="4812182"/>
          </a:xfrm>
          <a:prstGeom prst="rect">
            <a:avLst/>
          </a:prstGeom>
        </p:spPr>
      </p:pic>
    </p:spTree>
    <p:extLst>
      <p:ext uri="{BB962C8B-B14F-4D97-AF65-F5344CB8AC3E}">
        <p14:creationId xmlns:p14="http://schemas.microsoft.com/office/powerpoint/2010/main" val="3585685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F23651-B561-CF44-AEA6-B951A6665B2B}"/>
              </a:ext>
            </a:extLst>
          </p:cNvPr>
          <p:cNvSpPr>
            <a:spLocks noGrp="1"/>
          </p:cNvSpPr>
          <p:nvPr>
            <p:ph type="body" sz="quarter" idx="11"/>
          </p:nvPr>
        </p:nvSpPr>
        <p:spPr>
          <a:xfrm>
            <a:off x="214312" y="1214438"/>
            <a:ext cx="8715375" cy="4643437"/>
          </a:xfrm>
        </p:spPr>
        <p:txBody>
          <a:bodyPr/>
          <a:lstStyle/>
          <a:p>
            <a:pPr>
              <a:lnSpc>
                <a:spcPct val="150000"/>
              </a:lnSpc>
            </a:pPr>
            <a:endParaRPr lang="en-AU" dirty="0">
              <a:latin typeface="Calibri Light" panose="020F0302020204030204" pitchFamily="34" charset="0"/>
              <a:cs typeface="Calibri Light" panose="020F0302020204030204" pitchFamily="34" charset="0"/>
            </a:endParaRPr>
          </a:p>
          <a:p>
            <a:pPr>
              <a:lnSpc>
                <a:spcPct val="150000"/>
              </a:lnSpc>
            </a:pPr>
            <a:r>
              <a:rPr lang="en-AU" dirty="0">
                <a:latin typeface="Calibri Light" panose="020F0302020204030204" pitchFamily="34" charset="0"/>
                <a:cs typeface="Calibri Light" panose="020F0302020204030204" pitchFamily="34" charset="0"/>
              </a:rPr>
              <a:t>User Training</a:t>
            </a:r>
          </a:p>
          <a:p>
            <a:pPr>
              <a:lnSpc>
                <a:spcPct val="150000"/>
              </a:lnSpc>
            </a:pPr>
            <a:r>
              <a:rPr lang="en-AU" dirty="0">
                <a:latin typeface="Calibri Light" panose="020F0302020204030204" pitchFamily="34" charset="0"/>
                <a:cs typeface="Calibri Light" panose="020F0302020204030204" pitchFamily="34" charset="0"/>
              </a:rPr>
              <a:t>Scanning for viruses with anti-virus software</a:t>
            </a:r>
          </a:p>
          <a:p>
            <a:pPr>
              <a:lnSpc>
                <a:spcPct val="150000"/>
              </a:lnSpc>
            </a:pPr>
            <a:r>
              <a:rPr lang="en-AU" dirty="0">
                <a:latin typeface="Calibri Light" panose="020F0302020204030204" pitchFamily="34" charset="0"/>
                <a:cs typeface="Calibri Light" panose="020F0302020204030204" pitchFamily="34" charset="0"/>
              </a:rPr>
              <a:t>Updating the operating system</a:t>
            </a:r>
          </a:p>
          <a:p>
            <a:pPr>
              <a:lnSpc>
                <a:spcPct val="150000"/>
              </a:lnSpc>
            </a:pPr>
            <a:r>
              <a:rPr lang="en-AU" dirty="0">
                <a:latin typeface="Calibri Light" panose="020F0302020204030204" pitchFamily="34" charset="0"/>
                <a:cs typeface="Calibri Light" panose="020F0302020204030204" pitchFamily="34" charset="0"/>
              </a:rPr>
              <a:t>Checking for security patches</a:t>
            </a:r>
          </a:p>
          <a:p>
            <a:pPr>
              <a:lnSpc>
                <a:spcPct val="150000"/>
              </a:lnSpc>
            </a:pPr>
            <a:r>
              <a:rPr lang="en-AU" dirty="0">
                <a:latin typeface="Calibri Light" panose="020F0302020204030204" pitchFamily="34" charset="0"/>
                <a:cs typeface="Calibri Light" panose="020F0302020204030204" pitchFamily="34" charset="0"/>
              </a:rPr>
              <a:t>Wiping the hard drive</a:t>
            </a:r>
          </a:p>
          <a:p>
            <a:pPr>
              <a:lnSpc>
                <a:spcPct val="150000"/>
              </a:lnSpc>
            </a:pPr>
            <a:r>
              <a:rPr lang="en-AU" dirty="0">
                <a:latin typeface="Calibri Light" panose="020F0302020204030204" pitchFamily="34" charset="0"/>
                <a:cs typeface="Calibri Light" panose="020F0302020204030204" pitchFamily="34" charset="0"/>
              </a:rPr>
              <a:t>Changing your passwords regularly</a:t>
            </a:r>
          </a:p>
          <a:p>
            <a:pPr>
              <a:lnSpc>
                <a:spcPct val="150000"/>
              </a:lnSpc>
            </a:pPr>
            <a:r>
              <a:rPr lang="en-AU" dirty="0">
                <a:latin typeface="Calibri Light" panose="020F0302020204030204" pitchFamily="34" charset="0"/>
                <a:cs typeface="Calibri Light" panose="020F0302020204030204" pitchFamily="34" charset="0"/>
              </a:rPr>
              <a:t>Use strong passwords, Passphrases are preferred</a:t>
            </a:r>
          </a:p>
          <a:p>
            <a:endParaRPr lang="en-US" dirty="0">
              <a:latin typeface="Calibri Light" panose="020F0302020204030204" pitchFamily="34" charset="0"/>
              <a:cs typeface="Calibri Light" panose="020F0302020204030204" pitchFamily="34" charset="0"/>
            </a:endParaRPr>
          </a:p>
        </p:txBody>
      </p:sp>
      <p:sp>
        <p:nvSpPr>
          <p:cNvPr id="4" name="Title 3">
            <a:extLst>
              <a:ext uri="{FF2B5EF4-FFF2-40B4-BE49-F238E27FC236}">
                <a16:creationId xmlns:a16="http://schemas.microsoft.com/office/drawing/2014/main" id="{04B14FF7-0CC3-4B4C-B09A-CB56D5332F31}"/>
              </a:ext>
            </a:extLst>
          </p:cNvPr>
          <p:cNvSpPr>
            <a:spLocks noGrp="1"/>
          </p:cNvSpPr>
          <p:nvPr>
            <p:ph type="ctrTitle"/>
          </p:nvPr>
        </p:nvSpPr>
        <p:spPr/>
        <p:txBody>
          <a:bodyPr/>
          <a:lstStyle/>
          <a:p>
            <a:r>
              <a:rPr lang="en-US" dirty="0"/>
              <a:t>Further Enhancements for Security</a:t>
            </a:r>
          </a:p>
        </p:txBody>
      </p:sp>
    </p:spTree>
    <p:extLst>
      <p:ext uri="{BB962C8B-B14F-4D97-AF65-F5344CB8AC3E}">
        <p14:creationId xmlns:p14="http://schemas.microsoft.com/office/powerpoint/2010/main" val="8605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5EB9-758D-954E-818E-B76B641FD28B}"/>
              </a:ext>
            </a:extLst>
          </p:cNvPr>
          <p:cNvSpPr>
            <a:spLocks noGrp="1"/>
          </p:cNvSpPr>
          <p:nvPr>
            <p:ph type="ctrTitle"/>
          </p:nvPr>
        </p:nvSpPr>
        <p:spPr/>
        <p:txBody>
          <a:bodyPr/>
          <a:lstStyle/>
          <a:p>
            <a:r>
              <a:rPr lang="en-US" dirty="0"/>
              <a:t>Who is responsible for Cyber Hygiene?</a:t>
            </a:r>
          </a:p>
        </p:txBody>
      </p:sp>
      <p:sp>
        <p:nvSpPr>
          <p:cNvPr id="3" name="Text Placeholder 2">
            <a:extLst>
              <a:ext uri="{FF2B5EF4-FFF2-40B4-BE49-F238E27FC236}">
                <a16:creationId xmlns:a16="http://schemas.microsoft.com/office/drawing/2014/main" id="{D67B53DD-CCA4-1040-AE55-BD1640363896}"/>
              </a:ext>
            </a:extLst>
          </p:cNvPr>
          <p:cNvSpPr>
            <a:spLocks noGrp="1"/>
          </p:cNvSpPr>
          <p:nvPr>
            <p:ph type="body" sz="quarter" idx="10"/>
          </p:nvPr>
        </p:nvSpPr>
        <p:spPr/>
        <p:txBody>
          <a:bodyPr/>
          <a:lstStyle/>
          <a:p>
            <a:endParaRPr lang="en-AU" dirty="0">
              <a:latin typeface="Calibri Light" panose="020F0302020204030204" pitchFamily="34" charset="0"/>
              <a:cs typeface="Calibri Light" panose="020F0302020204030204" pitchFamily="34" charset="0"/>
            </a:endParaRPr>
          </a:p>
          <a:p>
            <a:r>
              <a:rPr lang="en-AU" dirty="0">
                <a:latin typeface="Calibri Light" panose="020F0302020204030204" pitchFamily="34" charset="0"/>
                <a:cs typeface="Calibri Light" panose="020F0302020204030204" pitchFamily="34" charset="0"/>
              </a:rPr>
              <a:t>Individual users</a:t>
            </a:r>
          </a:p>
          <a:p>
            <a:r>
              <a:rPr lang="en-AU" dirty="0">
                <a:latin typeface="Calibri Light" panose="020F0302020204030204" pitchFamily="34" charset="0"/>
                <a:cs typeface="Calibri Light" panose="020F0302020204030204" pitchFamily="34" charset="0"/>
              </a:rPr>
              <a:t>Administrators</a:t>
            </a:r>
          </a:p>
          <a:p>
            <a:r>
              <a:rPr lang="en-AU" dirty="0">
                <a:latin typeface="Calibri Light" panose="020F0302020204030204" pitchFamily="34" charset="0"/>
                <a:cs typeface="Calibri Light" panose="020F0302020204030204" pitchFamily="34" charset="0"/>
              </a:rPr>
              <a:t>Management</a:t>
            </a:r>
          </a:p>
          <a:p>
            <a:r>
              <a:rPr lang="en-AU" dirty="0">
                <a:latin typeface="Calibri Light" panose="020F0302020204030204" pitchFamily="34" charset="0"/>
                <a:cs typeface="Calibri Light" panose="020F0302020204030204" pitchFamily="34" charset="0"/>
              </a:rPr>
              <a:t>Policy Makers</a:t>
            </a:r>
          </a:p>
          <a:p>
            <a:endParaRPr lang="en-AU" dirty="0">
              <a:latin typeface="Calibri Light" panose="020F0302020204030204" pitchFamily="34" charset="0"/>
              <a:cs typeface="Calibri Light" panose="020F0302020204030204" pitchFamily="34" charset="0"/>
            </a:endParaRPr>
          </a:p>
          <a:p>
            <a:r>
              <a:rPr lang="en-AU" dirty="0">
                <a:latin typeface="Calibri Light" panose="020F0302020204030204" pitchFamily="34" charset="0"/>
                <a:cs typeface="Calibri Light" panose="020F0302020204030204" pitchFamily="34" charset="0"/>
              </a:rPr>
              <a:t>Essentially </a:t>
            </a:r>
            <a:r>
              <a:rPr lang="en-AU" dirty="0">
                <a:latin typeface="Calibri Light" panose="020F0302020204030204" pitchFamily="34" charset="0"/>
                <a:cs typeface="Calibri Light" panose="020F0302020204030204" pitchFamily="34" charset="0"/>
                <a:sym typeface="Wingdings" pitchFamily="2" charset="2"/>
              </a:rPr>
              <a:t> Everyone in the organisation</a:t>
            </a:r>
            <a:endParaRPr lang="en-AU" dirty="0">
              <a:latin typeface="Calibri Light" panose="020F0302020204030204" pitchFamily="34" charset="0"/>
              <a:cs typeface="Calibri Light" panose="020F0302020204030204" pitchFamily="34" charset="0"/>
            </a:endParaRPr>
          </a:p>
          <a:p>
            <a:endParaRPr lang="en-AU"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551B00EC-0FF6-4E50-996D-3BFFD3B5CEB5}"/>
              </a:ext>
            </a:extLst>
          </p:cNvPr>
          <p:cNvPicPr>
            <a:picLocks noChangeAspect="1"/>
          </p:cNvPicPr>
          <p:nvPr/>
        </p:nvPicPr>
        <p:blipFill>
          <a:blip r:embed="rId3"/>
          <a:stretch>
            <a:fillRect/>
          </a:stretch>
        </p:blipFill>
        <p:spPr>
          <a:xfrm>
            <a:off x="5023448" y="2600323"/>
            <a:ext cx="3129952" cy="3031703"/>
          </a:xfrm>
          <a:prstGeom prst="rect">
            <a:avLst/>
          </a:prstGeom>
        </p:spPr>
      </p:pic>
    </p:spTree>
    <p:extLst>
      <p:ext uri="{BB962C8B-B14F-4D97-AF65-F5344CB8AC3E}">
        <p14:creationId xmlns:p14="http://schemas.microsoft.com/office/powerpoint/2010/main" val="215200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E840-87D8-4545-9A99-B6720FEB223E}"/>
              </a:ext>
            </a:extLst>
          </p:cNvPr>
          <p:cNvSpPr>
            <a:spLocks noGrp="1"/>
          </p:cNvSpPr>
          <p:nvPr>
            <p:ph type="ctrTitle"/>
          </p:nvPr>
        </p:nvSpPr>
        <p:spPr/>
        <p:txBody>
          <a:bodyPr/>
          <a:lstStyle/>
          <a:p>
            <a:r>
              <a:rPr lang="en-US" dirty="0"/>
              <a:t>References</a:t>
            </a:r>
          </a:p>
        </p:txBody>
      </p:sp>
      <p:sp>
        <p:nvSpPr>
          <p:cNvPr id="3" name="Text Placeholder 2">
            <a:extLst>
              <a:ext uri="{FF2B5EF4-FFF2-40B4-BE49-F238E27FC236}">
                <a16:creationId xmlns:a16="http://schemas.microsoft.com/office/drawing/2014/main" id="{EEE10B17-AC06-CE4F-ADD6-529CC3E0B299}"/>
              </a:ext>
            </a:extLst>
          </p:cNvPr>
          <p:cNvSpPr>
            <a:spLocks noGrp="1"/>
          </p:cNvSpPr>
          <p:nvPr>
            <p:ph type="body" sz="quarter" idx="10"/>
          </p:nvPr>
        </p:nvSpPr>
        <p:spPr/>
        <p:txBody>
          <a:bodyPr/>
          <a:lstStyle/>
          <a:p>
            <a:pPr eaLnBrk="1" hangingPunct="1"/>
            <a:r>
              <a:rPr lang="en-AU" dirty="0">
                <a:latin typeface="Calibri Light" panose="020F0302020204030204" pitchFamily="34" charset="0"/>
                <a:cs typeface="Calibri Light" panose="020F0302020204030204" pitchFamily="34" charset="0"/>
              </a:rPr>
              <a:t>Cyber Hygiene: 11 Essential Practices </a:t>
            </a:r>
          </a:p>
          <a:p>
            <a:pPr lvl="1" eaLnBrk="1" hangingPunct="1"/>
            <a:r>
              <a:rPr lang="en-AU" dirty="0">
                <a:latin typeface="Calibri Light" panose="020F0302020204030204" pitchFamily="34" charset="0"/>
                <a:cs typeface="Calibri Light" panose="020F0302020204030204" pitchFamily="34" charset="0"/>
                <a:hlinkClick r:id="rId2"/>
              </a:rPr>
              <a:t>https://insights.sei.cmu.edu/insider-threat/2017/11/cyber-hygiene-11-essential-practices.html</a:t>
            </a:r>
            <a:endParaRPr lang="en-AU" dirty="0">
              <a:latin typeface="Calibri Light" panose="020F0302020204030204" pitchFamily="34" charset="0"/>
              <a:cs typeface="Calibri Light" panose="020F0302020204030204" pitchFamily="34" charset="0"/>
            </a:endParaRPr>
          </a:p>
          <a:p>
            <a:pPr lvl="1" eaLnBrk="1" hangingPunct="1"/>
            <a:endParaRPr lang="en-AU" dirty="0">
              <a:latin typeface="Calibri Light" panose="020F0302020204030204" pitchFamily="34" charset="0"/>
              <a:cs typeface="Calibri Light" panose="020F0302020204030204" pitchFamily="34" charset="0"/>
            </a:endParaRPr>
          </a:p>
          <a:p>
            <a:pPr eaLnBrk="1" hangingPunct="1"/>
            <a:r>
              <a:rPr lang="en-AU" dirty="0">
                <a:latin typeface="Calibri Light" panose="020F0302020204030204" pitchFamily="34" charset="0"/>
                <a:cs typeface="Calibri Light" panose="020F0302020204030204" pitchFamily="34" charset="0"/>
              </a:rPr>
              <a:t>Cyber Hygiene Practices – </a:t>
            </a:r>
            <a:r>
              <a:rPr lang="en-AU" dirty="0" err="1">
                <a:latin typeface="Calibri Light" panose="020F0302020204030204" pitchFamily="34" charset="0"/>
                <a:cs typeface="Calibri Light" panose="020F0302020204030204" pitchFamily="34" charset="0"/>
              </a:rPr>
              <a:t>enisa</a:t>
            </a:r>
            <a:r>
              <a:rPr lang="en-AU" dirty="0">
                <a:latin typeface="Calibri Light" panose="020F0302020204030204" pitchFamily="34" charset="0"/>
                <a:cs typeface="Calibri Light" panose="020F0302020204030204" pitchFamily="34" charset="0"/>
              </a:rPr>
              <a:t> – Europa</a:t>
            </a:r>
          </a:p>
          <a:p>
            <a:pPr lvl="1" fontAlgn="ctr"/>
            <a:r>
              <a:rPr lang="en-AU" dirty="0">
                <a:latin typeface="Calibri Light" panose="020F0302020204030204" pitchFamily="34" charset="0"/>
                <a:cs typeface="Calibri Light" panose="020F0302020204030204" pitchFamily="34" charset="0"/>
                <a:hlinkClick r:id="rId3"/>
              </a:rPr>
              <a:t>https://www.enisa.europa.eu/publications/cyber-hygiene/at_download/fullReport</a:t>
            </a:r>
            <a:r>
              <a:rPr lang="en-AU" dirty="0">
                <a:latin typeface="Calibri Light" panose="020F0302020204030204" pitchFamily="34" charset="0"/>
                <a:cs typeface="Calibri Light" panose="020F0302020204030204" pitchFamily="34" charset="0"/>
              </a:rPr>
              <a:t> </a:t>
            </a:r>
          </a:p>
          <a:p>
            <a:pPr fontAlgn="ctr"/>
            <a:endParaRPr lang="en-AU" dirty="0">
              <a:latin typeface="Calibri Light" panose="020F0302020204030204" pitchFamily="34" charset="0"/>
              <a:cs typeface="Calibri Light" panose="020F0302020204030204" pitchFamily="34" charset="0"/>
            </a:endParaRPr>
          </a:p>
          <a:p>
            <a:pPr fontAlgn="ctr"/>
            <a:r>
              <a:rPr lang="en-AU" dirty="0">
                <a:latin typeface="Calibri Light" panose="020F0302020204030204" pitchFamily="34" charset="0"/>
                <a:cs typeface="Calibri Light" panose="020F0302020204030204" pitchFamily="34" charset="0"/>
              </a:rPr>
              <a:t>NIST Cybersecurity Framework</a:t>
            </a:r>
          </a:p>
          <a:p>
            <a:pPr lvl="1" fontAlgn="ctr"/>
            <a:r>
              <a:rPr lang="en-AU" dirty="0">
                <a:latin typeface="Calibri Light" panose="020F0302020204030204" pitchFamily="34" charset="0"/>
                <a:cs typeface="Calibri Light" panose="020F0302020204030204" pitchFamily="34" charset="0"/>
                <a:hlinkClick r:id="rId4"/>
              </a:rPr>
              <a:t>https://www.nist.gov/cyberframework</a:t>
            </a:r>
            <a:r>
              <a:rPr lang="en-AU" dirty="0">
                <a:latin typeface="Calibri Light" panose="020F0302020204030204" pitchFamily="34" charset="0"/>
                <a:cs typeface="Calibri Light" panose="020F0302020204030204" pitchFamily="34" charset="0"/>
              </a:rPr>
              <a:t> </a:t>
            </a:r>
          </a:p>
          <a:p>
            <a:pPr fontAlgn="ctr"/>
            <a:endParaRPr lang="en-AU" dirty="0">
              <a:latin typeface="Calibri Light" panose="020F0302020204030204" pitchFamily="34" charset="0"/>
              <a:cs typeface="Calibri Light" panose="020F0302020204030204" pitchFamily="34" charset="0"/>
            </a:endParaRPr>
          </a:p>
          <a:p>
            <a:pPr fontAlgn="ctr"/>
            <a:r>
              <a:rPr lang="en-AU" dirty="0">
                <a:latin typeface="Calibri Light" panose="020F0302020204030204" pitchFamily="34" charset="0"/>
                <a:cs typeface="Calibri Light" panose="020F0302020204030204" pitchFamily="34" charset="0"/>
              </a:rPr>
              <a:t>Good cyber hygiene habits to help stay safe online</a:t>
            </a:r>
          </a:p>
          <a:p>
            <a:pPr lvl="1" fontAlgn="ctr"/>
            <a:r>
              <a:rPr lang="en-AU" dirty="0">
                <a:latin typeface="Calibri Light" panose="020F0302020204030204" pitchFamily="34" charset="0"/>
                <a:cs typeface="Calibri Light" panose="020F0302020204030204" pitchFamily="34" charset="0"/>
                <a:hlinkClick r:id="rId5"/>
              </a:rPr>
              <a:t>https://us.norton.com/internetsecurity-how-to-good-cyber-hygiene.html</a:t>
            </a:r>
            <a:endParaRPr lang="en-AU" dirty="0">
              <a:latin typeface="Calibri Light" panose="020F0302020204030204" pitchFamily="34" charset="0"/>
              <a:cs typeface="Calibri Light" panose="020F0302020204030204" pitchFamily="34" charset="0"/>
            </a:endParaRPr>
          </a:p>
          <a:p>
            <a:pPr>
              <a:buNone/>
            </a:pPr>
            <a:endParaRPr lang="en-AU"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77763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142844" y="1214438"/>
            <a:ext cx="6877428" cy="4643437"/>
          </a:xfrm>
        </p:spPr>
        <p:txBody>
          <a:bodyPr/>
          <a:lstStyle/>
          <a:p>
            <a:pPr marL="0" indent="0">
              <a:buNone/>
            </a:pPr>
            <a:endParaRPr lang="en-AU" dirty="0"/>
          </a:p>
          <a:p>
            <a:pPr marL="0" indent="0">
              <a:buNone/>
            </a:pPr>
            <a:endParaRPr lang="en-AU" dirty="0"/>
          </a:p>
          <a:p>
            <a:pPr marL="0" indent="0">
              <a:buNone/>
            </a:pPr>
            <a:endParaRPr lang="en-AU" dirty="0"/>
          </a:p>
          <a:p>
            <a:pPr marL="0" indent="0">
              <a:buNone/>
            </a:pPr>
            <a:endParaRPr lang="en-AU" dirty="0"/>
          </a:p>
        </p:txBody>
      </p:sp>
      <p:pic>
        <p:nvPicPr>
          <p:cNvPr id="3" name="Picture 2">
            <a:extLst>
              <a:ext uri="{FF2B5EF4-FFF2-40B4-BE49-F238E27FC236}">
                <a16:creationId xmlns:a16="http://schemas.microsoft.com/office/drawing/2014/main" id="{30B40B1A-A98B-4609-980D-3C3EB92CB7A7}"/>
              </a:ext>
            </a:extLst>
          </p:cNvPr>
          <p:cNvPicPr>
            <a:picLocks noChangeAspect="1"/>
          </p:cNvPicPr>
          <p:nvPr/>
        </p:nvPicPr>
        <p:blipFill>
          <a:blip r:embed="rId3"/>
          <a:stretch>
            <a:fillRect/>
          </a:stretch>
        </p:blipFill>
        <p:spPr>
          <a:xfrm>
            <a:off x="2667000" y="1810984"/>
            <a:ext cx="3810000" cy="3810000"/>
          </a:xfrm>
          <a:prstGeom prst="rect">
            <a:avLst/>
          </a:prstGeom>
        </p:spPr>
      </p:pic>
    </p:spTree>
    <p:extLst>
      <p:ext uri="{BB962C8B-B14F-4D97-AF65-F5344CB8AC3E}">
        <p14:creationId xmlns:p14="http://schemas.microsoft.com/office/powerpoint/2010/main" val="66550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4312" y="990600"/>
            <a:ext cx="8715375" cy="5029200"/>
          </a:xfrm>
        </p:spPr>
        <p:txBody>
          <a:bodyPr/>
          <a:lstStyle/>
          <a:p>
            <a:pPr marL="400050" lvl="1" indent="0">
              <a:buNone/>
            </a:pPr>
            <a:endParaRPr lang="en-AU" dirty="0">
              <a:latin typeface="Calibri Light" panose="020F0302020204030204" pitchFamily="34" charset="0"/>
              <a:cs typeface="Calibri Light" panose="020F0302020204030204" pitchFamily="34" charset="0"/>
            </a:endParaRPr>
          </a:p>
          <a:p>
            <a:pPr marL="400050" lvl="1" indent="0">
              <a:buNone/>
            </a:pPr>
            <a:r>
              <a:rPr lang="en-AU" dirty="0">
                <a:latin typeface="Calibri Light" panose="020F0302020204030204" pitchFamily="34" charset="0"/>
                <a:cs typeface="Calibri Light" panose="020F0302020204030204" pitchFamily="34" charset="0"/>
              </a:rPr>
              <a:t>Cyber Hygiene is a Process or set of Practices designed to enable the organization to continuously monitor and strengthen the security posture of the IT infrastructure as well as improve the protection against more advanced cyber attacks.</a:t>
            </a:r>
          </a:p>
          <a:p>
            <a:pPr marL="857250" lvl="1" indent="-457200"/>
            <a:endParaRPr lang="en-AU" dirty="0">
              <a:latin typeface="Calibri Light" panose="020F0302020204030204" pitchFamily="34" charset="0"/>
              <a:cs typeface="Calibri Light" panose="020F0302020204030204" pitchFamily="34" charset="0"/>
            </a:endParaRPr>
          </a:p>
          <a:p>
            <a:pPr marL="400050" lvl="1" indent="0">
              <a:buNone/>
            </a:pPr>
            <a:r>
              <a:rPr lang="en-AU" dirty="0">
                <a:latin typeface="Calibri Light" panose="020F0302020204030204" pitchFamily="34" charset="0"/>
                <a:cs typeface="Calibri Light" panose="020F0302020204030204" pitchFamily="34" charset="0"/>
              </a:rPr>
              <a:t>Often compared to personal hygiene, much like an individual engages in particular personal hygiene routine maintaining good health, cyber hygiene practices help keep data safe and well – protected.</a:t>
            </a:r>
          </a:p>
          <a:p>
            <a:pPr marL="857250" lvl="1" indent="-457200"/>
            <a:endParaRPr lang="en-AU" dirty="0">
              <a:latin typeface="Calibri Light" panose="020F0302020204030204" pitchFamily="34" charset="0"/>
              <a:cs typeface="Calibri Light" panose="020F0302020204030204" pitchFamily="34" charset="0"/>
            </a:endParaRPr>
          </a:p>
          <a:p>
            <a:pPr marL="400050" lvl="1" indent="0">
              <a:buNone/>
            </a:pPr>
            <a:r>
              <a:rPr lang="en-AU" dirty="0">
                <a:latin typeface="Calibri Light" panose="020F0302020204030204" pitchFamily="34" charset="0"/>
                <a:cs typeface="Calibri Light" panose="020F0302020204030204" pitchFamily="34" charset="0"/>
              </a:rPr>
              <a:t>Relates to the practices / precautions users take with the aim of keeping sensitive data organised and reduces attack surface</a:t>
            </a:r>
          </a:p>
          <a:p>
            <a:endParaRPr lang="en-AU" dirty="0">
              <a:latin typeface="Calibri Light" panose="020F0302020204030204" pitchFamily="34" charset="0"/>
              <a:cs typeface="Calibri Light" panose="020F0302020204030204" pitchFamily="34" charset="0"/>
            </a:endParaRPr>
          </a:p>
        </p:txBody>
      </p:sp>
      <p:sp>
        <p:nvSpPr>
          <p:cNvPr id="4" name="Title 3"/>
          <p:cNvSpPr>
            <a:spLocks noGrp="1"/>
          </p:cNvSpPr>
          <p:nvPr>
            <p:ph type="ctrTitle"/>
          </p:nvPr>
        </p:nvSpPr>
        <p:spPr/>
        <p:txBody>
          <a:bodyPr/>
          <a:lstStyle/>
          <a:p>
            <a:r>
              <a:rPr lang="en-AU" dirty="0"/>
              <a:t>Cyber Hygiene</a:t>
            </a:r>
          </a:p>
        </p:txBody>
      </p:sp>
      <p:pic>
        <p:nvPicPr>
          <p:cNvPr id="5" name="Picture 4">
            <a:extLst>
              <a:ext uri="{FF2B5EF4-FFF2-40B4-BE49-F238E27FC236}">
                <a16:creationId xmlns:a16="http://schemas.microsoft.com/office/drawing/2014/main" id="{A51EC3DB-9DFA-4DAB-BCC8-530413EB4AF3}"/>
              </a:ext>
            </a:extLst>
          </p:cNvPr>
          <p:cNvPicPr>
            <a:picLocks noChangeAspect="1"/>
          </p:cNvPicPr>
          <p:nvPr/>
        </p:nvPicPr>
        <p:blipFill>
          <a:blip r:embed="rId3"/>
          <a:stretch>
            <a:fillRect/>
          </a:stretch>
        </p:blipFill>
        <p:spPr>
          <a:xfrm>
            <a:off x="5486400" y="4172585"/>
            <a:ext cx="3276600" cy="1720215"/>
          </a:xfrm>
          <a:prstGeom prst="rect">
            <a:avLst/>
          </a:prstGeom>
        </p:spPr>
      </p:pic>
    </p:spTree>
    <p:extLst>
      <p:ext uri="{BB962C8B-B14F-4D97-AF65-F5344CB8AC3E}">
        <p14:creationId xmlns:p14="http://schemas.microsoft.com/office/powerpoint/2010/main" val="99216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4312" y="1214438"/>
            <a:ext cx="8786843" cy="4729162"/>
          </a:xfrm>
        </p:spPr>
        <p:txBody>
          <a:bodyPr/>
          <a:lstStyle/>
          <a:p>
            <a:r>
              <a:rPr lang="en-AU" sz="2000" dirty="0">
                <a:latin typeface="Calibri Light" panose="020F0302020204030204" pitchFamily="34" charset="0"/>
                <a:cs typeface="Calibri Light" panose="020F0302020204030204" pitchFamily="34" charset="0"/>
              </a:rPr>
              <a:t>Count:</a:t>
            </a:r>
          </a:p>
          <a:p>
            <a:pPr lvl="1"/>
            <a:r>
              <a:rPr lang="en-AU" sz="1600" dirty="0">
                <a:latin typeface="Calibri Light" panose="020F0302020204030204" pitchFamily="34" charset="0"/>
                <a:cs typeface="Calibri Light" panose="020F0302020204030204" pitchFamily="34" charset="0"/>
              </a:rPr>
              <a:t>Know what is connected to and running on your network</a:t>
            </a:r>
          </a:p>
          <a:p>
            <a:pPr lvl="1">
              <a:buNone/>
            </a:pPr>
            <a:endParaRPr lang="en-AU" dirty="0">
              <a:latin typeface="Calibri Light" panose="020F0302020204030204" pitchFamily="34" charset="0"/>
              <a:cs typeface="Calibri Light" panose="020F0302020204030204" pitchFamily="34" charset="0"/>
            </a:endParaRPr>
          </a:p>
          <a:p>
            <a:r>
              <a:rPr lang="en-AU" sz="2000" dirty="0">
                <a:latin typeface="Calibri Light" panose="020F0302020204030204" pitchFamily="34" charset="0"/>
                <a:cs typeface="Calibri Light" panose="020F0302020204030204" pitchFamily="34" charset="0"/>
              </a:rPr>
              <a:t>Control:</a:t>
            </a:r>
          </a:p>
          <a:p>
            <a:pPr lvl="1"/>
            <a:r>
              <a:rPr lang="en-AU" sz="1600" dirty="0">
                <a:latin typeface="Calibri Light" panose="020F0302020204030204" pitchFamily="34" charset="0"/>
                <a:cs typeface="Calibri Light" panose="020F0302020204030204" pitchFamily="34" charset="0"/>
              </a:rPr>
              <a:t>Implement  Key security settings to help protect your systems</a:t>
            </a:r>
          </a:p>
          <a:p>
            <a:pPr lvl="1"/>
            <a:endParaRPr lang="en-AU" dirty="0">
              <a:latin typeface="Calibri Light" panose="020F0302020204030204" pitchFamily="34" charset="0"/>
              <a:cs typeface="Calibri Light" panose="020F0302020204030204" pitchFamily="34" charset="0"/>
            </a:endParaRPr>
          </a:p>
          <a:p>
            <a:r>
              <a:rPr lang="en-AU" sz="2000" dirty="0">
                <a:latin typeface="Calibri Light" panose="020F0302020204030204" pitchFamily="34" charset="0"/>
                <a:cs typeface="Calibri Light" panose="020F0302020204030204" pitchFamily="34" charset="0"/>
              </a:rPr>
              <a:t>Configure:</a:t>
            </a:r>
          </a:p>
          <a:p>
            <a:pPr lvl="1"/>
            <a:r>
              <a:rPr lang="en-AU" sz="1600" dirty="0">
                <a:latin typeface="Calibri Light" panose="020F0302020204030204" pitchFamily="34" charset="0"/>
                <a:cs typeface="Calibri Light" panose="020F0302020204030204" pitchFamily="34" charset="0"/>
              </a:rPr>
              <a:t>Limit and manage those who have Admin privileges for security settings </a:t>
            </a:r>
          </a:p>
          <a:p>
            <a:pPr lvl="1"/>
            <a:endParaRPr lang="en-AU" sz="1600" dirty="0">
              <a:latin typeface="Calibri Light" panose="020F0302020204030204" pitchFamily="34" charset="0"/>
              <a:cs typeface="Calibri Light" panose="020F0302020204030204" pitchFamily="34" charset="0"/>
            </a:endParaRPr>
          </a:p>
          <a:p>
            <a:r>
              <a:rPr lang="en-AU" sz="2000" dirty="0">
                <a:latin typeface="Calibri Light" panose="020F0302020204030204" pitchFamily="34" charset="0"/>
                <a:cs typeface="Calibri Light" panose="020F0302020204030204" pitchFamily="34" charset="0"/>
              </a:rPr>
              <a:t>Patch:</a:t>
            </a:r>
          </a:p>
          <a:p>
            <a:pPr lvl="1"/>
            <a:r>
              <a:rPr lang="en-AU" sz="1600" dirty="0">
                <a:latin typeface="Calibri Light" panose="020F0302020204030204" pitchFamily="34" charset="0"/>
                <a:cs typeface="Calibri Light" panose="020F0302020204030204" pitchFamily="34" charset="0"/>
              </a:rPr>
              <a:t>Regularly update all applications, software, and OS</a:t>
            </a:r>
          </a:p>
          <a:p>
            <a:pPr lvl="1"/>
            <a:endParaRPr lang="en-AU" dirty="0">
              <a:latin typeface="Calibri Light" panose="020F0302020204030204" pitchFamily="34" charset="0"/>
              <a:cs typeface="Calibri Light" panose="020F0302020204030204" pitchFamily="34" charset="0"/>
            </a:endParaRPr>
          </a:p>
          <a:p>
            <a:r>
              <a:rPr lang="en-AU" sz="2000" dirty="0">
                <a:latin typeface="Calibri Light" panose="020F0302020204030204" pitchFamily="34" charset="0"/>
                <a:cs typeface="Calibri Light" panose="020F0302020204030204" pitchFamily="34" charset="0"/>
              </a:rPr>
              <a:t>Repeat:</a:t>
            </a:r>
          </a:p>
          <a:p>
            <a:pPr lvl="1"/>
            <a:r>
              <a:rPr lang="en-AU" sz="1600" dirty="0">
                <a:latin typeface="Calibri Light" panose="020F0302020204030204" pitchFamily="34" charset="0"/>
                <a:cs typeface="Calibri Light" panose="020F0302020204030204" pitchFamily="34" charset="0"/>
              </a:rPr>
              <a:t>Regularly revisit the top priorities to form a solid foundation of Cyber Security</a:t>
            </a:r>
          </a:p>
          <a:p>
            <a:endParaRPr lang="en-AU" dirty="0">
              <a:latin typeface="Calibri Light" panose="020F0302020204030204" pitchFamily="34" charset="0"/>
              <a:cs typeface="Calibri Light" panose="020F0302020204030204" pitchFamily="34" charset="0"/>
            </a:endParaRPr>
          </a:p>
        </p:txBody>
      </p:sp>
      <p:sp>
        <p:nvSpPr>
          <p:cNvPr id="4" name="Title 3"/>
          <p:cNvSpPr>
            <a:spLocks noGrp="1"/>
          </p:cNvSpPr>
          <p:nvPr>
            <p:ph type="ctrTitle"/>
          </p:nvPr>
        </p:nvSpPr>
        <p:spPr/>
        <p:txBody>
          <a:bodyPr/>
          <a:lstStyle/>
          <a:p>
            <a:r>
              <a:rPr lang="en-AU" dirty="0"/>
              <a:t>Cyber Hygiene - Priorities</a:t>
            </a:r>
          </a:p>
        </p:txBody>
      </p:sp>
    </p:spTree>
    <p:extLst>
      <p:ext uri="{BB962C8B-B14F-4D97-AF65-F5344CB8AC3E}">
        <p14:creationId xmlns:p14="http://schemas.microsoft.com/office/powerpoint/2010/main" val="129366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14312" y="1066800"/>
            <a:ext cx="8715375" cy="4791075"/>
          </a:xfrm>
        </p:spPr>
        <p:txBody>
          <a:bodyPr/>
          <a:lstStyle/>
          <a:p>
            <a:endParaRPr lang="en-AU" dirty="0">
              <a:latin typeface="Calibri Light" panose="020F0302020204030204" pitchFamily="34" charset="0"/>
              <a:cs typeface="Calibri Light" panose="020F0302020204030204" pitchFamily="34" charset="0"/>
            </a:endParaRPr>
          </a:p>
          <a:p>
            <a:r>
              <a:rPr lang="en-AU" dirty="0">
                <a:latin typeface="Calibri Light" panose="020F0302020204030204" pitchFamily="34" charset="0"/>
                <a:cs typeface="Calibri Light" panose="020F0302020204030204" pitchFamily="34" charset="0"/>
              </a:rPr>
              <a:t>Obtain: Inventory of authorised and unauthorised </a:t>
            </a:r>
            <a:r>
              <a:rPr lang="en-AU" dirty="0">
                <a:solidFill>
                  <a:srgbClr val="FF0000"/>
                </a:solidFill>
                <a:latin typeface="Calibri Light" panose="020F0302020204030204" pitchFamily="34" charset="0"/>
                <a:cs typeface="Calibri Light" panose="020F0302020204030204" pitchFamily="34" charset="0"/>
              </a:rPr>
              <a:t>devices</a:t>
            </a:r>
          </a:p>
          <a:p>
            <a:endParaRPr lang="en-AU" dirty="0">
              <a:latin typeface="Calibri Light" panose="020F0302020204030204" pitchFamily="34" charset="0"/>
              <a:cs typeface="Calibri Light" panose="020F0302020204030204" pitchFamily="34" charset="0"/>
            </a:endParaRPr>
          </a:p>
          <a:p>
            <a:r>
              <a:rPr lang="en-AU" dirty="0">
                <a:latin typeface="Calibri Light" panose="020F0302020204030204" pitchFamily="34" charset="0"/>
                <a:cs typeface="Calibri Light" panose="020F0302020204030204" pitchFamily="34" charset="0"/>
              </a:rPr>
              <a:t>Obtain: Inventory of authorised and unauthorised </a:t>
            </a:r>
            <a:r>
              <a:rPr lang="en-AU" dirty="0">
                <a:solidFill>
                  <a:srgbClr val="FF0000"/>
                </a:solidFill>
                <a:latin typeface="Calibri Light" panose="020F0302020204030204" pitchFamily="34" charset="0"/>
                <a:cs typeface="Calibri Light" panose="020F0302020204030204" pitchFamily="34" charset="0"/>
              </a:rPr>
              <a:t>software</a:t>
            </a:r>
          </a:p>
          <a:p>
            <a:endParaRPr lang="en-AU" dirty="0">
              <a:latin typeface="Calibri Light" panose="020F0302020204030204" pitchFamily="34" charset="0"/>
              <a:cs typeface="Calibri Light" panose="020F0302020204030204" pitchFamily="34" charset="0"/>
            </a:endParaRPr>
          </a:p>
          <a:p>
            <a:r>
              <a:rPr lang="en-AU" dirty="0">
                <a:latin typeface="Calibri Light" panose="020F0302020204030204" pitchFamily="34" charset="0"/>
                <a:cs typeface="Calibri Light" panose="020F0302020204030204" pitchFamily="34" charset="0"/>
              </a:rPr>
              <a:t>Develop and manage secure configurations for all devices</a:t>
            </a:r>
          </a:p>
          <a:p>
            <a:endParaRPr lang="en-AU" dirty="0">
              <a:latin typeface="Calibri Light" panose="020F0302020204030204" pitchFamily="34" charset="0"/>
              <a:cs typeface="Calibri Light" panose="020F0302020204030204" pitchFamily="34" charset="0"/>
            </a:endParaRPr>
          </a:p>
          <a:p>
            <a:r>
              <a:rPr lang="en-AU" dirty="0">
                <a:latin typeface="Calibri Light" panose="020F0302020204030204" pitchFamily="34" charset="0"/>
                <a:cs typeface="Calibri Light" panose="020F0302020204030204" pitchFamily="34" charset="0"/>
              </a:rPr>
              <a:t>Conduct continuous vulnerability assessment and remediation</a:t>
            </a:r>
          </a:p>
          <a:p>
            <a:endParaRPr lang="en-AU" dirty="0">
              <a:latin typeface="Calibri Light" panose="020F0302020204030204" pitchFamily="34" charset="0"/>
              <a:cs typeface="Calibri Light" panose="020F0302020204030204" pitchFamily="34" charset="0"/>
            </a:endParaRPr>
          </a:p>
          <a:p>
            <a:r>
              <a:rPr lang="en-AU" dirty="0">
                <a:latin typeface="Calibri Light" panose="020F0302020204030204" pitchFamily="34" charset="0"/>
                <a:cs typeface="Calibri Light" panose="020F0302020204030204" pitchFamily="34" charset="0"/>
              </a:rPr>
              <a:t>Actively manage and control the use of Administrative privileges</a:t>
            </a:r>
          </a:p>
          <a:p>
            <a:endParaRPr lang="en-AU" dirty="0">
              <a:latin typeface="Calibri Light" panose="020F0302020204030204" pitchFamily="34" charset="0"/>
              <a:cs typeface="Calibri Light" panose="020F0302020204030204" pitchFamily="34" charset="0"/>
            </a:endParaRPr>
          </a:p>
        </p:txBody>
      </p:sp>
      <p:sp>
        <p:nvSpPr>
          <p:cNvPr id="4" name="Title 3"/>
          <p:cNvSpPr>
            <a:spLocks noGrp="1"/>
          </p:cNvSpPr>
          <p:nvPr>
            <p:ph type="ctrTitle"/>
          </p:nvPr>
        </p:nvSpPr>
        <p:spPr/>
        <p:txBody>
          <a:bodyPr/>
          <a:lstStyle/>
          <a:p>
            <a:r>
              <a:rPr lang="en-AU" dirty="0"/>
              <a:t>Cyber Hygiene - Actions</a:t>
            </a:r>
          </a:p>
        </p:txBody>
      </p:sp>
    </p:spTree>
    <p:extLst>
      <p:ext uri="{BB962C8B-B14F-4D97-AF65-F5344CB8AC3E}">
        <p14:creationId xmlns:p14="http://schemas.microsoft.com/office/powerpoint/2010/main" val="253821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9652-2DCB-49C8-8DD3-F30DD6E4869B}"/>
              </a:ext>
            </a:extLst>
          </p:cNvPr>
          <p:cNvSpPr>
            <a:spLocks noGrp="1"/>
          </p:cNvSpPr>
          <p:nvPr>
            <p:ph type="ctrTitle"/>
          </p:nvPr>
        </p:nvSpPr>
        <p:spPr/>
        <p:txBody>
          <a:bodyPr/>
          <a:lstStyle/>
          <a:p>
            <a:r>
              <a:rPr lang="en-AU" dirty="0"/>
              <a:t>Example Checklist</a:t>
            </a:r>
          </a:p>
        </p:txBody>
      </p:sp>
      <p:sp>
        <p:nvSpPr>
          <p:cNvPr id="3" name="Text Placeholder 2">
            <a:extLst>
              <a:ext uri="{FF2B5EF4-FFF2-40B4-BE49-F238E27FC236}">
                <a16:creationId xmlns:a16="http://schemas.microsoft.com/office/drawing/2014/main" id="{200D82D1-2881-42F6-82FE-48B0D45F31CF}"/>
              </a:ext>
            </a:extLst>
          </p:cNvPr>
          <p:cNvSpPr>
            <a:spLocks noGrp="1"/>
          </p:cNvSpPr>
          <p:nvPr>
            <p:ph type="body" sz="quarter" idx="10"/>
          </p:nvPr>
        </p:nvSpPr>
        <p:spPr/>
        <p:txBody>
          <a:bodyPr/>
          <a:lstStyle/>
          <a:p>
            <a:r>
              <a:rPr lang="en-AU" dirty="0">
                <a:latin typeface="Calibri Light" panose="020F0302020204030204" pitchFamily="34" charset="0"/>
                <a:cs typeface="Calibri Light" panose="020F0302020204030204" pitchFamily="34" charset="0"/>
              </a:rPr>
              <a:t>ALWAYS</a:t>
            </a:r>
          </a:p>
          <a:p>
            <a:pPr lvl="1"/>
            <a:r>
              <a:rPr lang="en-AU" dirty="0">
                <a:latin typeface="Calibri Light" panose="020F0302020204030204" pitchFamily="34" charset="0"/>
                <a:cs typeface="Calibri Light" panose="020F0302020204030204" pitchFamily="34" charset="0"/>
              </a:rPr>
              <a:t>Use safe-surfing rules; if in doubt, DON’T GO THERE!</a:t>
            </a:r>
          </a:p>
          <a:p>
            <a:pPr lvl="1"/>
            <a:r>
              <a:rPr lang="en-AU" dirty="0">
                <a:latin typeface="Calibri Light" panose="020F0302020204030204" pitchFamily="34" charset="0"/>
                <a:cs typeface="Calibri Light" panose="020F0302020204030204" pitchFamily="34" charset="0"/>
              </a:rPr>
              <a:t>Encrypt your sensitive files</a:t>
            </a:r>
          </a:p>
          <a:p>
            <a:pPr lvl="1"/>
            <a:r>
              <a:rPr lang="en-AU" dirty="0">
                <a:latin typeface="Calibri Light" panose="020F0302020204030204" pitchFamily="34" charset="0"/>
                <a:cs typeface="Calibri Light" panose="020F0302020204030204" pitchFamily="34" charset="0"/>
              </a:rPr>
              <a:t>Install anti-tracking software or enable </a:t>
            </a:r>
            <a:r>
              <a:rPr lang="en-AU" i="1" dirty="0">
                <a:latin typeface="Calibri Light" panose="020F0302020204030204" pitchFamily="34" charset="0"/>
                <a:cs typeface="Calibri Light" panose="020F0302020204030204" pitchFamily="34" charset="0"/>
              </a:rPr>
              <a:t>“Send a "Do Not Track" request with your browsing traffic”</a:t>
            </a:r>
          </a:p>
          <a:p>
            <a:pPr marL="457200" lvl="1" indent="0">
              <a:buNone/>
            </a:pPr>
            <a:endParaRPr lang="en-AU" dirty="0">
              <a:latin typeface="Calibri Light" panose="020F0302020204030204" pitchFamily="34" charset="0"/>
              <a:cs typeface="Calibri Light" panose="020F0302020204030204" pitchFamily="34" charset="0"/>
            </a:endParaRPr>
          </a:p>
          <a:p>
            <a:r>
              <a:rPr lang="en-AU" dirty="0">
                <a:latin typeface="Calibri Light" panose="020F0302020204030204" pitchFamily="34" charset="0"/>
                <a:cs typeface="Calibri Light" panose="020F0302020204030204" pitchFamily="34" charset="0"/>
              </a:rPr>
              <a:t>WEEKLY</a:t>
            </a:r>
          </a:p>
          <a:p>
            <a:pPr lvl="1"/>
            <a:r>
              <a:rPr lang="en-AU" dirty="0">
                <a:latin typeface="Calibri Light" panose="020F0302020204030204" pitchFamily="34" charset="0"/>
                <a:cs typeface="Calibri Light" panose="020F0302020204030204" pitchFamily="34" charset="0"/>
              </a:rPr>
              <a:t>Always update your anti virus software signatures</a:t>
            </a:r>
          </a:p>
          <a:p>
            <a:pPr lvl="1"/>
            <a:r>
              <a:rPr lang="en-AU" dirty="0">
                <a:latin typeface="Calibri Light" panose="020F0302020204030204" pitchFamily="34" charset="0"/>
                <a:cs typeface="Calibri Light" panose="020F0302020204030204" pitchFamily="34" charset="0"/>
              </a:rPr>
              <a:t>Perform a full system scan</a:t>
            </a:r>
          </a:p>
          <a:p>
            <a:pPr lvl="1"/>
            <a:r>
              <a:rPr lang="en-AU" dirty="0">
                <a:latin typeface="Calibri Light" panose="020F0302020204030204" pitchFamily="34" charset="0"/>
                <a:cs typeface="Calibri Light" panose="020F0302020204030204" pitchFamily="34" charset="0"/>
              </a:rPr>
              <a:t>Run registry cleaner software</a:t>
            </a:r>
          </a:p>
          <a:p>
            <a:pPr lvl="1"/>
            <a:r>
              <a:rPr lang="en-AU" dirty="0">
                <a:latin typeface="Calibri Light" panose="020F0302020204030204" pitchFamily="34" charset="0"/>
                <a:cs typeface="Calibri Light" panose="020F0302020204030204" pitchFamily="34" charset="0"/>
              </a:rPr>
              <a:t>Back up files</a:t>
            </a:r>
          </a:p>
          <a:p>
            <a:endParaRPr lang="en-AU" dirty="0">
              <a:latin typeface="Calibri Light" panose="020F0302020204030204" pitchFamily="34" charset="0"/>
              <a:cs typeface="Calibri Light" panose="020F0302020204030204" pitchFamily="34" charset="0"/>
            </a:endParaRPr>
          </a:p>
          <a:p>
            <a:r>
              <a:rPr lang="en-AU" dirty="0">
                <a:latin typeface="Calibri Light" panose="020F0302020204030204" pitchFamily="34" charset="0"/>
                <a:cs typeface="Calibri Light" panose="020F0302020204030204" pitchFamily="34" charset="0"/>
              </a:rPr>
              <a:t>MONTHLY</a:t>
            </a:r>
          </a:p>
          <a:p>
            <a:pPr lvl="1"/>
            <a:r>
              <a:rPr lang="en-AU" dirty="0">
                <a:latin typeface="Calibri Light" panose="020F0302020204030204" pitchFamily="34" charset="0"/>
                <a:cs typeface="Calibri Light" panose="020F0302020204030204" pitchFamily="34" charset="0"/>
              </a:rPr>
              <a:t>Perform a vulnerability scan</a:t>
            </a:r>
          </a:p>
          <a:p>
            <a:endParaRPr lang="en-AU" dirty="0">
              <a:latin typeface="Calibri Light" panose="020F0302020204030204" pitchFamily="34" charset="0"/>
              <a:cs typeface="Calibri Light" panose="020F0302020204030204" pitchFamily="34" charset="0"/>
            </a:endParaRPr>
          </a:p>
          <a:p>
            <a:pPr marL="457200" lvl="1" indent="0">
              <a:buNone/>
            </a:pPr>
            <a:endParaRPr lang="en-AU"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1475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0BA5-6669-49CD-B6CD-E7F078A45DF9}"/>
              </a:ext>
            </a:extLst>
          </p:cNvPr>
          <p:cNvSpPr>
            <a:spLocks noGrp="1"/>
          </p:cNvSpPr>
          <p:nvPr>
            <p:ph type="ctrTitle"/>
          </p:nvPr>
        </p:nvSpPr>
        <p:spPr/>
        <p:txBody>
          <a:bodyPr/>
          <a:lstStyle/>
          <a:p>
            <a:r>
              <a:rPr lang="en-AU" dirty="0"/>
              <a:t>Benefits</a:t>
            </a:r>
          </a:p>
        </p:txBody>
      </p:sp>
      <p:sp>
        <p:nvSpPr>
          <p:cNvPr id="3" name="Text Placeholder 2">
            <a:extLst>
              <a:ext uri="{FF2B5EF4-FFF2-40B4-BE49-F238E27FC236}">
                <a16:creationId xmlns:a16="http://schemas.microsoft.com/office/drawing/2014/main" id="{7D46976B-7FF3-48A6-B7EC-0A9BA0CF40D5}"/>
              </a:ext>
            </a:extLst>
          </p:cNvPr>
          <p:cNvSpPr>
            <a:spLocks noGrp="1"/>
          </p:cNvSpPr>
          <p:nvPr>
            <p:ph type="body" sz="quarter" idx="10"/>
          </p:nvPr>
        </p:nvSpPr>
        <p:spPr/>
        <p:txBody>
          <a:bodyPr/>
          <a:lstStyle/>
          <a:p>
            <a:pPr marL="0" indent="0">
              <a:buNone/>
            </a:pPr>
            <a:r>
              <a:rPr lang="en-AU" sz="2000" b="1" dirty="0">
                <a:latin typeface="Calibri Light" panose="020F0302020204030204" pitchFamily="34" charset="0"/>
                <a:cs typeface="Calibri Light" panose="020F0302020204030204" pitchFamily="34" charset="0"/>
              </a:rPr>
              <a:t>Routines that include maintenance are likely to spot many of these issues early and prevent serious issues from occurring.</a:t>
            </a:r>
          </a:p>
          <a:p>
            <a:pPr marL="0" indent="0">
              <a:buNone/>
            </a:pPr>
            <a:endParaRPr lang="en-AU" sz="2000" b="1" dirty="0">
              <a:latin typeface="Calibri Light" panose="020F0302020204030204" pitchFamily="34" charset="0"/>
              <a:cs typeface="Calibri Light" panose="020F0302020204030204" pitchFamily="34" charset="0"/>
            </a:endParaRPr>
          </a:p>
          <a:p>
            <a:pPr marL="0" indent="0">
              <a:buNone/>
            </a:pPr>
            <a:r>
              <a:rPr lang="en-AU" sz="2000" b="1" dirty="0">
                <a:latin typeface="Calibri Light" panose="020F0302020204030204" pitchFamily="34" charset="0"/>
                <a:cs typeface="Calibri Light" panose="020F0302020204030204" pitchFamily="34" charset="0"/>
              </a:rPr>
              <a:t>A system that is well-maintained is less likely to be vulnerable to cybersecurity risks.</a:t>
            </a:r>
          </a:p>
          <a:p>
            <a:pPr marL="0" indent="0">
              <a:buNone/>
            </a:pPr>
            <a:endParaRPr lang="en-AU" sz="2000" b="1" dirty="0">
              <a:latin typeface="Calibri Light" panose="020F0302020204030204" pitchFamily="34" charset="0"/>
              <a:cs typeface="Calibri Light" panose="020F0302020204030204" pitchFamily="34" charset="0"/>
            </a:endParaRPr>
          </a:p>
          <a:p>
            <a:pPr marL="0" indent="0">
              <a:buNone/>
            </a:pPr>
            <a:r>
              <a:rPr lang="en-AU" sz="2000" b="1" dirty="0">
                <a:latin typeface="Calibri Light" panose="020F0302020204030204" pitchFamily="34" charset="0"/>
                <a:cs typeface="Calibri Light" panose="020F0302020204030204" pitchFamily="34" charset="0"/>
              </a:rPr>
              <a:t>Security is perhaps the most important reason to </a:t>
            </a:r>
            <a:r>
              <a:rPr lang="fr-FR" sz="2000" b="1" dirty="0">
                <a:latin typeface="Calibri Light" panose="020F0302020204030204" pitchFamily="34" charset="0"/>
                <a:cs typeface="Calibri Light" panose="020F0302020204030204" pitchFamily="34" charset="0"/>
              </a:rPr>
              <a:t>incorporate a cyber hygiène routine.</a:t>
            </a:r>
          </a:p>
          <a:p>
            <a:pPr marL="0" indent="0">
              <a:buNone/>
            </a:pPr>
            <a:endParaRPr lang="fr-FR" sz="2000" b="1" dirty="0">
              <a:latin typeface="Calibri Light" panose="020F0302020204030204" pitchFamily="34" charset="0"/>
              <a:cs typeface="Calibri Light" panose="020F0302020204030204" pitchFamily="34" charset="0"/>
            </a:endParaRPr>
          </a:p>
          <a:p>
            <a:pPr marL="0" indent="0">
              <a:buNone/>
            </a:pPr>
            <a:r>
              <a:rPr lang="en-AU" sz="2000" b="1" dirty="0">
                <a:latin typeface="Calibri Light" panose="020F0302020204030204" pitchFamily="34" charset="0"/>
                <a:cs typeface="Calibri Light" panose="020F0302020204030204" pitchFamily="34" charset="0"/>
              </a:rPr>
              <a:t>Hackers, identity thieves, advanced viruses, and intelligent malware are all part of the hostile threat landscape.</a:t>
            </a:r>
          </a:p>
          <a:p>
            <a:pPr marL="0" indent="0">
              <a:buNone/>
            </a:pPr>
            <a:endParaRPr lang="en-AU" sz="2000" b="1" dirty="0">
              <a:latin typeface="Calibri Light" panose="020F0302020204030204" pitchFamily="34" charset="0"/>
              <a:cs typeface="Calibri Light" panose="020F0302020204030204" pitchFamily="34" charset="0"/>
            </a:endParaRPr>
          </a:p>
          <a:p>
            <a:pPr marL="0" indent="0">
              <a:buNone/>
            </a:pPr>
            <a:r>
              <a:rPr lang="en-AU" sz="2000" b="1" dirty="0">
                <a:latin typeface="Calibri Light" panose="020F0302020204030204" pitchFamily="34" charset="0"/>
                <a:cs typeface="Calibri Light" panose="020F0302020204030204" pitchFamily="34" charset="0"/>
              </a:rPr>
              <a:t>While predicting threats can be challenging, preparing and preventing them becomes feasible with sound cyber hygiene practices.</a:t>
            </a:r>
          </a:p>
        </p:txBody>
      </p:sp>
    </p:spTree>
    <p:extLst>
      <p:ext uri="{BB962C8B-B14F-4D97-AF65-F5344CB8AC3E}">
        <p14:creationId xmlns:p14="http://schemas.microsoft.com/office/powerpoint/2010/main" val="684356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B5A3E-BEF0-704F-9337-325D868F3C7B}"/>
              </a:ext>
            </a:extLst>
          </p:cNvPr>
          <p:cNvSpPr>
            <a:spLocks noGrp="1"/>
          </p:cNvSpPr>
          <p:nvPr>
            <p:ph type="ctrTitle"/>
          </p:nvPr>
        </p:nvSpPr>
        <p:spPr/>
        <p:txBody>
          <a:bodyPr/>
          <a:lstStyle/>
          <a:p>
            <a:r>
              <a:rPr lang="en-US" dirty="0"/>
              <a:t>Common Cyber Hygiene Problems</a:t>
            </a:r>
          </a:p>
        </p:txBody>
      </p:sp>
      <p:sp>
        <p:nvSpPr>
          <p:cNvPr id="3" name="Text Placeholder 2">
            <a:extLst>
              <a:ext uri="{FF2B5EF4-FFF2-40B4-BE49-F238E27FC236}">
                <a16:creationId xmlns:a16="http://schemas.microsoft.com/office/drawing/2014/main" id="{6DD9F21D-696A-884C-9973-5138133A3F06}"/>
              </a:ext>
            </a:extLst>
          </p:cNvPr>
          <p:cNvSpPr>
            <a:spLocks noGrp="1"/>
          </p:cNvSpPr>
          <p:nvPr>
            <p:ph type="body" sz="quarter" idx="10"/>
          </p:nvPr>
        </p:nvSpPr>
        <p:spPr>
          <a:xfrm>
            <a:off x="142875" y="990601"/>
            <a:ext cx="8839169" cy="4938730"/>
          </a:xfrm>
        </p:spPr>
        <p:txBody>
          <a:bodyPr/>
          <a:lstStyle/>
          <a:p>
            <a:pPr marL="0" indent="0">
              <a:buNone/>
            </a:pPr>
            <a:r>
              <a:rPr lang="en-AU" dirty="0">
                <a:latin typeface="Calibri Light" panose="020F0302020204030204" pitchFamily="34" charset="0"/>
                <a:cs typeface="Calibri Light" panose="020F0302020204030204" pitchFamily="34" charset="0"/>
              </a:rPr>
              <a:t> </a:t>
            </a:r>
          </a:p>
          <a:p>
            <a:pPr marL="0" indent="0">
              <a:buNone/>
            </a:pPr>
            <a:r>
              <a:rPr lang="en-AU" b="1" dirty="0">
                <a:latin typeface="Calibri Light" panose="020F0302020204030204" pitchFamily="34" charset="0"/>
                <a:cs typeface="Calibri Light" panose="020F0302020204030204" pitchFamily="34" charset="0"/>
              </a:rPr>
              <a:t>Loss of Data: </a:t>
            </a:r>
            <a:r>
              <a:rPr lang="en-AU" dirty="0">
                <a:latin typeface="Calibri Light" panose="020F0302020204030204" pitchFamily="34" charset="0"/>
                <a:cs typeface="Calibri Light" panose="020F0302020204030204" pitchFamily="34" charset="0"/>
              </a:rPr>
              <a:t>Hard drives and online cloud storage that isn’t backed up or maintained is vulnerable to hacking, corruption, and other problems that could result in the loss of information.</a:t>
            </a:r>
            <a:br>
              <a:rPr lang="en-AU" dirty="0">
                <a:latin typeface="Calibri Light" panose="020F0302020204030204" pitchFamily="34" charset="0"/>
                <a:cs typeface="Calibri Light" panose="020F0302020204030204" pitchFamily="34" charset="0"/>
              </a:rPr>
            </a:br>
            <a:endParaRPr lang="en-AU" dirty="0">
              <a:latin typeface="Calibri Light" panose="020F0302020204030204" pitchFamily="34" charset="0"/>
              <a:cs typeface="Calibri Light" panose="020F0302020204030204" pitchFamily="34" charset="0"/>
            </a:endParaRPr>
          </a:p>
          <a:p>
            <a:pPr marL="0" indent="0">
              <a:buNone/>
            </a:pPr>
            <a:r>
              <a:rPr lang="en-AU" b="1" dirty="0">
                <a:latin typeface="Calibri Light" panose="020F0302020204030204" pitchFamily="34" charset="0"/>
                <a:cs typeface="Calibri Light" panose="020F0302020204030204" pitchFamily="34" charset="0"/>
              </a:rPr>
              <a:t>Misplaced Data: </a:t>
            </a:r>
            <a:r>
              <a:rPr lang="en-AU" dirty="0">
                <a:latin typeface="Calibri Light" panose="020F0302020204030204" pitchFamily="34" charset="0"/>
                <a:cs typeface="Calibri Light" panose="020F0302020204030204" pitchFamily="34" charset="0"/>
              </a:rPr>
              <a:t>Poor cyber hygiene could mean losing data in other ways. The information may not be corrupted or gone for good, but with so many places to store data, misplacing files is becoming increasingly commonplace in the modern enterprise.</a:t>
            </a:r>
            <a:br>
              <a:rPr lang="en-AU" dirty="0">
                <a:latin typeface="Calibri Light" panose="020F0302020204030204" pitchFamily="34" charset="0"/>
                <a:cs typeface="Calibri Light" panose="020F0302020204030204" pitchFamily="34" charset="0"/>
              </a:rPr>
            </a:br>
            <a:endParaRPr lang="en-AU" dirty="0">
              <a:latin typeface="Calibri Light" panose="020F0302020204030204" pitchFamily="34" charset="0"/>
              <a:cs typeface="Calibri Light" panose="020F0302020204030204" pitchFamily="34" charset="0"/>
            </a:endParaRPr>
          </a:p>
          <a:p>
            <a:pPr marL="0" indent="0">
              <a:buNone/>
            </a:pPr>
            <a:r>
              <a:rPr lang="en-AU" b="1" dirty="0">
                <a:latin typeface="Calibri Light" panose="020F0302020204030204" pitchFamily="34" charset="0"/>
                <a:cs typeface="Calibri Light" panose="020F0302020204030204" pitchFamily="34" charset="0"/>
              </a:rPr>
              <a:t>Security Breach:</a:t>
            </a:r>
            <a:r>
              <a:rPr lang="en-AU" dirty="0">
                <a:latin typeface="Calibri Light" panose="020F0302020204030204" pitchFamily="34" charset="0"/>
                <a:cs typeface="Calibri Light" panose="020F0302020204030204" pitchFamily="34" charset="0"/>
              </a:rPr>
              <a:t> There are constant and immediate threats to all enterprise data. Phishing, hackers, malware, spam, viruses, and a variety of threats exist in the modern threat landscape, which is constantly in a state of flux.</a:t>
            </a:r>
            <a:br>
              <a:rPr lang="en-AU" dirty="0">
                <a:latin typeface="Calibri Light" panose="020F0302020204030204" pitchFamily="34" charset="0"/>
                <a:cs typeface="Calibri Light" panose="020F0302020204030204" pitchFamily="34" charset="0"/>
              </a:rPr>
            </a:br>
            <a:endParaRPr lang="en-AU" dirty="0">
              <a:latin typeface="Calibri Light" panose="020F0302020204030204" pitchFamily="34" charset="0"/>
              <a:cs typeface="Calibri Light" panose="020F0302020204030204" pitchFamily="34" charset="0"/>
            </a:endParaRPr>
          </a:p>
          <a:p>
            <a:pPr marL="0" indent="0">
              <a:buNone/>
            </a:pPr>
            <a:r>
              <a:rPr lang="en-US" b="1" dirty="0">
                <a:latin typeface="Calibri Light" panose="020F0302020204030204" pitchFamily="34" charset="0"/>
                <a:cs typeface="Calibri Light" panose="020F0302020204030204" pitchFamily="34" charset="0"/>
              </a:rPr>
              <a:t>Out of Date Software:</a:t>
            </a:r>
            <a:r>
              <a:rPr lang="en-US" dirty="0">
                <a:latin typeface="Calibri Light" panose="020F0302020204030204" pitchFamily="34" charset="0"/>
                <a:cs typeface="Calibri Light" panose="020F0302020204030204" pitchFamily="34" charset="0"/>
              </a:rPr>
              <a:t> Software applications should be updated regularly, ensuring that the latest security patches and most current versions are in use across the enterprise – for all applications. Out of date software is more vulnerable to attacks and malware.</a:t>
            </a:r>
          </a:p>
        </p:txBody>
      </p:sp>
    </p:spTree>
    <p:extLst>
      <p:ext uri="{BB962C8B-B14F-4D97-AF65-F5344CB8AC3E}">
        <p14:creationId xmlns:p14="http://schemas.microsoft.com/office/powerpoint/2010/main" val="288946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31554" y="1214438"/>
            <a:ext cx="8624887" cy="4729161"/>
          </a:xfrm>
        </p:spPr>
        <p:txBody>
          <a:bodyPr/>
          <a:lstStyle/>
          <a:p>
            <a:r>
              <a:rPr lang="en-AU" dirty="0">
                <a:latin typeface="Calibri Light" panose="020F0302020204030204" pitchFamily="34" charset="0"/>
                <a:cs typeface="Calibri Light" panose="020F0302020204030204" pitchFamily="34" charset="0"/>
              </a:rPr>
              <a:t>Identification and Prioritisation of Organisation’s main products, services and their key assets</a:t>
            </a:r>
          </a:p>
          <a:p>
            <a:r>
              <a:rPr lang="en-AU" dirty="0">
                <a:latin typeface="Calibri Light" panose="020F0302020204030204" pitchFamily="34" charset="0"/>
                <a:cs typeface="Calibri Light" panose="020F0302020204030204" pitchFamily="34" charset="0"/>
              </a:rPr>
              <a:t>Identification and Prioritisation of risks to the Organisation’s main services</a:t>
            </a:r>
          </a:p>
          <a:p>
            <a:r>
              <a:rPr lang="en-AU" dirty="0">
                <a:latin typeface="Calibri Light" panose="020F0302020204030204" pitchFamily="34" charset="0"/>
                <a:cs typeface="Calibri Light" panose="020F0302020204030204" pitchFamily="34" charset="0"/>
              </a:rPr>
              <a:t>Creation and Maintenance of an Incident Response Plan</a:t>
            </a:r>
          </a:p>
          <a:p>
            <a:r>
              <a:rPr lang="en-AU" dirty="0">
                <a:latin typeface="Calibri Light" panose="020F0302020204030204" pitchFamily="34" charset="0"/>
                <a:cs typeface="Calibri Light" panose="020F0302020204030204" pitchFamily="34" charset="0"/>
              </a:rPr>
              <a:t>Establishment of a Cyber Security Awareness Program</a:t>
            </a:r>
          </a:p>
          <a:p>
            <a:r>
              <a:rPr lang="en-AU" dirty="0">
                <a:latin typeface="Calibri Light" panose="020F0302020204030204" pitchFamily="34" charset="0"/>
                <a:cs typeface="Calibri Light" panose="020F0302020204030204" pitchFamily="34" charset="0"/>
              </a:rPr>
              <a:t>Establishment and Manage Network Security Monitoring System</a:t>
            </a:r>
          </a:p>
          <a:p>
            <a:r>
              <a:rPr lang="en-AU" dirty="0">
                <a:latin typeface="Calibri Light" panose="020F0302020204030204" pitchFamily="34" charset="0"/>
                <a:cs typeface="Calibri Light" panose="020F0302020204030204" pitchFamily="34" charset="0"/>
              </a:rPr>
              <a:t>Definition and Management of Cyber Risks (from internal and external sources; e.g.. Suppliers, Cloud connections, etc.) </a:t>
            </a:r>
          </a:p>
          <a:p>
            <a:r>
              <a:rPr lang="en-AU" dirty="0">
                <a:latin typeface="Calibri Light" panose="020F0302020204030204" pitchFamily="34" charset="0"/>
                <a:cs typeface="Calibri Light" panose="020F0302020204030204" pitchFamily="34" charset="0"/>
              </a:rPr>
              <a:t>Controlling Access (least privilege, maintain user access control)</a:t>
            </a:r>
          </a:p>
          <a:p>
            <a:r>
              <a:rPr lang="en-AU" dirty="0">
                <a:latin typeface="Calibri Light" panose="020F0302020204030204" pitchFamily="34" charset="0"/>
                <a:cs typeface="Calibri Light" panose="020F0302020204030204" pitchFamily="34" charset="0"/>
              </a:rPr>
              <a:t>Standardising Secure Configurations</a:t>
            </a:r>
          </a:p>
          <a:p>
            <a:r>
              <a:rPr lang="en-AU" dirty="0">
                <a:latin typeface="Calibri Light" panose="020F0302020204030204" pitchFamily="34" charset="0"/>
                <a:cs typeface="Calibri Light" panose="020F0302020204030204" pitchFamily="34" charset="0"/>
              </a:rPr>
              <a:t>Creating and Implementing Controls to protect and recover Data</a:t>
            </a:r>
          </a:p>
          <a:p>
            <a:r>
              <a:rPr lang="en-AU" dirty="0">
                <a:latin typeface="Calibri Light" panose="020F0302020204030204" pitchFamily="34" charset="0"/>
                <a:cs typeface="Calibri Light" panose="020F0302020204030204" pitchFamily="34" charset="0"/>
              </a:rPr>
              <a:t>Monitoring, Preventing exposure to, and Remediating Vulnerabilities and Cyber Threats.</a:t>
            </a:r>
          </a:p>
          <a:p>
            <a:pPr marL="0" indent="0">
              <a:buNone/>
            </a:pPr>
            <a:endParaRPr lang="en-AU" dirty="0"/>
          </a:p>
        </p:txBody>
      </p:sp>
      <p:sp>
        <p:nvSpPr>
          <p:cNvPr id="4" name="Title 3"/>
          <p:cNvSpPr>
            <a:spLocks noGrp="1"/>
          </p:cNvSpPr>
          <p:nvPr>
            <p:ph type="ctrTitle"/>
          </p:nvPr>
        </p:nvSpPr>
        <p:spPr/>
        <p:txBody>
          <a:bodyPr/>
          <a:lstStyle/>
          <a:p>
            <a:r>
              <a:rPr lang="en-AU" dirty="0"/>
              <a:t>Cyber Hygiene Best Practice</a:t>
            </a:r>
          </a:p>
        </p:txBody>
      </p:sp>
    </p:spTree>
    <p:extLst>
      <p:ext uri="{BB962C8B-B14F-4D97-AF65-F5344CB8AC3E}">
        <p14:creationId xmlns:p14="http://schemas.microsoft.com/office/powerpoint/2010/main" val="72834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49ED-9428-074B-ACE7-04D1E344A1BC}"/>
              </a:ext>
            </a:extLst>
          </p:cNvPr>
          <p:cNvSpPr>
            <a:spLocks noGrp="1"/>
          </p:cNvSpPr>
          <p:nvPr>
            <p:ph type="ctrTitle"/>
          </p:nvPr>
        </p:nvSpPr>
        <p:spPr/>
        <p:txBody>
          <a:bodyPr/>
          <a:lstStyle/>
          <a:p>
            <a:r>
              <a:rPr lang="en-AU" dirty="0">
                <a:latin typeface="+mn-lt"/>
                <a:cs typeface="Calibri Light" panose="020F0302020204030204" pitchFamily="34" charset="0"/>
              </a:rPr>
              <a:t>Create a Cyber Hygiene Policy</a:t>
            </a:r>
            <a:br>
              <a:rPr lang="en-AU" dirty="0">
                <a:latin typeface="+mn-lt"/>
                <a:cs typeface="Calibri Light" panose="020F0302020204030204" pitchFamily="34" charset="0"/>
              </a:rPr>
            </a:br>
            <a:endParaRPr lang="en-US" dirty="0">
              <a:latin typeface="+mn-lt"/>
            </a:endParaRPr>
          </a:p>
        </p:txBody>
      </p:sp>
      <p:sp>
        <p:nvSpPr>
          <p:cNvPr id="3" name="Text Placeholder 2">
            <a:extLst>
              <a:ext uri="{FF2B5EF4-FFF2-40B4-BE49-F238E27FC236}">
                <a16:creationId xmlns:a16="http://schemas.microsoft.com/office/drawing/2014/main" id="{E06A95F7-2B8F-EF41-BE25-F184219E3C33}"/>
              </a:ext>
            </a:extLst>
          </p:cNvPr>
          <p:cNvSpPr>
            <a:spLocks noGrp="1"/>
          </p:cNvSpPr>
          <p:nvPr>
            <p:ph type="body" sz="quarter" idx="10"/>
          </p:nvPr>
        </p:nvSpPr>
        <p:spPr/>
        <p:txBody>
          <a:bodyPr/>
          <a:lstStyle/>
          <a:p>
            <a:pPr marL="0" indent="0">
              <a:buNone/>
            </a:pPr>
            <a:r>
              <a:rPr lang="en-AU" dirty="0">
                <a:latin typeface="Calibri Light" panose="020F0302020204030204" pitchFamily="34" charset="0"/>
                <a:cs typeface="Calibri Light" panose="020F0302020204030204" pitchFamily="34" charset="0"/>
              </a:rPr>
              <a:t>A common set of practices for multiple users should be documented and set in policy to maintain adherence and uphold sound cyber hygiene.</a:t>
            </a:r>
          </a:p>
          <a:p>
            <a:pPr marL="0" indent="0">
              <a:buNone/>
            </a:pPr>
            <a:endParaRPr lang="en-AU" b="1" dirty="0">
              <a:latin typeface="Calibri Light" panose="020F0302020204030204" pitchFamily="34" charset="0"/>
              <a:cs typeface="Calibri Light" panose="020F0302020204030204" pitchFamily="34" charset="0"/>
            </a:endParaRPr>
          </a:p>
          <a:p>
            <a:pPr marL="0" indent="0">
              <a:lnSpc>
                <a:spcPct val="150000"/>
              </a:lnSpc>
              <a:buNone/>
            </a:pPr>
            <a:r>
              <a:rPr lang="en-AU" b="1" dirty="0">
                <a:latin typeface="Calibri Light" panose="020F0302020204030204" pitchFamily="34" charset="0"/>
                <a:cs typeface="Calibri Light" panose="020F0302020204030204" pitchFamily="34" charset="0"/>
              </a:rPr>
              <a:t>Password Changes: </a:t>
            </a:r>
            <a:r>
              <a:rPr lang="en-AU" dirty="0">
                <a:latin typeface="Calibri Light" panose="020F0302020204030204" pitchFamily="34" charset="0"/>
                <a:cs typeface="Calibri Light" panose="020F0302020204030204" pitchFamily="34" charset="0"/>
              </a:rPr>
              <a:t>Complex passwords changed regularly can prevent many malicious activities and protect cyber security.</a:t>
            </a:r>
            <a:br>
              <a:rPr lang="en-AU" dirty="0">
                <a:latin typeface="Calibri Light" panose="020F0302020204030204" pitchFamily="34" charset="0"/>
                <a:cs typeface="Calibri Light" panose="020F0302020204030204" pitchFamily="34" charset="0"/>
              </a:rPr>
            </a:br>
            <a:r>
              <a:rPr lang="en-AU" b="1" dirty="0">
                <a:latin typeface="Calibri Light" panose="020F0302020204030204" pitchFamily="34" charset="0"/>
                <a:cs typeface="Calibri Light" panose="020F0302020204030204" pitchFamily="34" charset="0"/>
              </a:rPr>
              <a:t>Software Updates: </a:t>
            </a:r>
            <a:r>
              <a:rPr lang="en-AU" dirty="0">
                <a:latin typeface="Calibri Light" panose="020F0302020204030204" pitchFamily="34" charset="0"/>
                <a:cs typeface="Calibri Light" panose="020F0302020204030204" pitchFamily="34" charset="0"/>
              </a:rPr>
              <a:t>Updating the software you use, or perhaps getting better versions should be a part of your regular hygienic review.</a:t>
            </a:r>
            <a:br>
              <a:rPr lang="en-AU" dirty="0">
                <a:latin typeface="Calibri Light" panose="020F0302020204030204" pitchFamily="34" charset="0"/>
                <a:cs typeface="Calibri Light" panose="020F0302020204030204" pitchFamily="34" charset="0"/>
              </a:rPr>
            </a:br>
            <a:r>
              <a:rPr lang="en-AU" b="1" dirty="0">
                <a:latin typeface="Calibri Light" panose="020F0302020204030204" pitchFamily="34" charset="0"/>
                <a:cs typeface="Calibri Light" panose="020F0302020204030204" pitchFamily="34" charset="0"/>
              </a:rPr>
              <a:t>Hardware Updates:</a:t>
            </a:r>
            <a:r>
              <a:rPr lang="en-AU" dirty="0">
                <a:latin typeface="Calibri Light" panose="020F0302020204030204" pitchFamily="34" charset="0"/>
                <a:cs typeface="Calibri Light" panose="020F0302020204030204" pitchFamily="34" charset="0"/>
              </a:rPr>
              <a:t> Older computers and smartphones may need to be updated to maintain performance and prevent issues.</a:t>
            </a:r>
            <a:br>
              <a:rPr lang="en-AU" dirty="0">
                <a:latin typeface="Calibri Light" panose="020F0302020204030204" pitchFamily="34" charset="0"/>
                <a:cs typeface="Calibri Light" panose="020F0302020204030204" pitchFamily="34" charset="0"/>
              </a:rPr>
            </a:br>
            <a:r>
              <a:rPr lang="en-AU" b="1" dirty="0">
                <a:latin typeface="Calibri Light" panose="020F0302020204030204" pitchFamily="34" charset="0"/>
                <a:cs typeface="Calibri Light" panose="020F0302020204030204" pitchFamily="34" charset="0"/>
              </a:rPr>
              <a:t>Manage New Installs</a:t>
            </a:r>
            <a:r>
              <a:rPr lang="en-AU" dirty="0">
                <a:latin typeface="Calibri Light" panose="020F0302020204030204" pitchFamily="34" charset="0"/>
                <a:cs typeface="Calibri Light" panose="020F0302020204030204" pitchFamily="34" charset="0"/>
              </a:rPr>
              <a:t>: Every new install should be done properly and documented to keep an updated inventory of all hardware and software.</a:t>
            </a:r>
            <a:br>
              <a:rPr lang="en-AU" dirty="0">
                <a:latin typeface="Calibri Light" panose="020F0302020204030204" pitchFamily="34" charset="0"/>
                <a:cs typeface="Calibri Light" panose="020F0302020204030204" pitchFamily="34" charset="0"/>
              </a:rPr>
            </a:br>
            <a:br>
              <a:rPr lang="en-AU" dirty="0">
                <a:latin typeface="Calibri Light" panose="020F0302020204030204" pitchFamily="34" charset="0"/>
                <a:cs typeface="Calibri Light" panose="020F0302020204030204" pitchFamily="34" charset="0"/>
              </a:rPr>
            </a:b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97974882"/>
      </p:ext>
    </p:extLst>
  </p:cSld>
  <p:clrMapOvr>
    <a:masterClrMapping/>
  </p:clrMapOvr>
</p:sld>
</file>

<file path=ppt/theme/theme1.xml><?xml version="1.0" encoding="utf-8"?>
<a:theme xmlns:a="http://schemas.openxmlformats.org/drawingml/2006/main" name="Content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1741</TotalTime>
  <Words>1085</Words>
  <Application>Microsoft Office PowerPoint</Application>
  <PresentationFormat>On-screen Show (4:3)</PresentationFormat>
  <Paragraphs>128</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Content Master</vt:lpstr>
      <vt:lpstr>                                      Cyber-Hygiene</vt:lpstr>
      <vt:lpstr>Cyber Hygiene</vt:lpstr>
      <vt:lpstr>Cyber Hygiene - Priorities</vt:lpstr>
      <vt:lpstr>Cyber Hygiene - Actions</vt:lpstr>
      <vt:lpstr>Example Checklist</vt:lpstr>
      <vt:lpstr>Benefits</vt:lpstr>
      <vt:lpstr>Common Cyber Hygiene Problems</vt:lpstr>
      <vt:lpstr>Cyber Hygiene Best Practice</vt:lpstr>
      <vt:lpstr>Create a Cyber Hygiene Policy </vt:lpstr>
      <vt:lpstr>Create a Cyber Hygiene Policy </vt:lpstr>
      <vt:lpstr>Create a Cyber Hygiene Policy </vt:lpstr>
      <vt:lpstr>Further Enhancements for Security</vt:lpstr>
      <vt:lpstr>Who is responsible for Cyber Hygiene?</vt:lpstr>
      <vt:lpstr>References</vt:lpstr>
      <vt:lpstr>PowerPoint Presentation</vt:lpstr>
    </vt:vector>
  </TitlesOfParts>
  <Company>Holmesglen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dc:title>
  <dc:creator>Akrati amit Patel</dc:creator>
  <cp:lastModifiedBy>Hridya Ranjith</cp:lastModifiedBy>
  <cp:revision>111</cp:revision>
  <dcterms:created xsi:type="dcterms:W3CDTF">2019-03-22T02:06:03Z</dcterms:created>
  <dcterms:modified xsi:type="dcterms:W3CDTF">2021-02-21T09:39:21Z</dcterms:modified>
</cp:coreProperties>
</file>