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1" r:id="rId4"/>
    <p:sldId id="287" r:id="rId5"/>
    <p:sldId id="288" r:id="rId6"/>
    <p:sldId id="289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4" r:id="rId15"/>
    <p:sldId id="305" r:id="rId16"/>
    <p:sldId id="306" r:id="rId17"/>
    <p:sldId id="307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27750-CA15-1B8E-31D8-4CAF321407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ray-data-structure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programiz.com/javascript/array" TargetMode="External"/><Relationship Id="rId4" Type="http://schemas.openxmlformats.org/officeDocument/2006/relationships/hyperlink" Target="https://developer.mozilla.org/en-US/docs/Web/JavaScript/Reference/Global_Objects/Arra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erver Side Development"/>
          <p:cNvSpPr txBox="1">
            <a:spLocks noGrp="1"/>
          </p:cNvSpPr>
          <p:nvPr>
            <p:ph type="title" idx="4294967295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Basic Data Structures 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Arrays – 2D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826810" y="1994975"/>
            <a:ext cx="5612663" cy="328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Arrays can also have multiple dimensions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JavaScript example:</a:t>
            </a:r>
          </a:p>
          <a:p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my2DArray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Use [x][y] to access elements. </a:t>
            </a:r>
            <a:r>
              <a:rPr lang="en-AU" sz="1600" dirty="0" err="1"/>
              <a:t>i.e</a:t>
            </a:r>
            <a:r>
              <a:rPr lang="en-AU" sz="1600" dirty="0"/>
              <a:t> [1][1] = 5.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X = row, Y = column</a:t>
            </a: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677742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Arrays – 2D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826810" y="1994975"/>
            <a:ext cx="5612663" cy="3397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Arrays can also have multiple dimensions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We can also declare 1d arrays, and then use them in another array like so:</a:t>
            </a:r>
          </a:p>
          <a:p>
            <a:r>
              <a:rPr lang="en-GB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row1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row1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row2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row3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77661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Arrays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826810" y="1994975"/>
            <a:ext cx="5612663" cy="302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0" dirty="0">
                <a:solidFill>
                  <a:schemeClr val="tx1">
                    <a:alpha val="70000"/>
                  </a:schemeClr>
                </a:solidFill>
                <a:effectLst/>
              </a:rPr>
              <a:t>Array resources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GB" sz="1600" b="0" dirty="0">
                <a:solidFill>
                  <a:srgbClr val="D4D4D4"/>
                </a:solidFill>
                <a:effectLst/>
                <a:hlinkClick r:id="rId3"/>
              </a:rPr>
              <a:t>https://www.geeksforgeeks.org/array-data-structure/</a:t>
            </a:r>
            <a:endParaRPr lang="en-GB" sz="1600" b="0" dirty="0">
              <a:solidFill>
                <a:srgbClr val="D4D4D4"/>
              </a:solidFill>
              <a:effectLst/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GB" sz="1600" b="0" dirty="0">
                <a:solidFill>
                  <a:srgbClr val="D4D4D4"/>
                </a:solidFill>
                <a:effectLst/>
                <a:hlinkClick r:id="rId4"/>
              </a:rPr>
              <a:t>https://developer.mozilla.org/en-US/docs/Web/JavaScript/Reference/Global_Objects/Array</a:t>
            </a:r>
            <a:endParaRPr lang="en-GB" sz="1600" b="0" dirty="0">
              <a:solidFill>
                <a:srgbClr val="D4D4D4"/>
              </a:solidFill>
              <a:effectLst/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GB" sz="1600" b="0" dirty="0">
                <a:solidFill>
                  <a:srgbClr val="D4D4D4"/>
                </a:solidFill>
                <a:effectLst/>
                <a:hlinkClick r:id="rId5"/>
              </a:rPr>
              <a:t>https://www.programiz.com/javascript/array</a:t>
            </a:r>
            <a:endParaRPr lang="en-GB" sz="1600" b="0" dirty="0">
              <a:solidFill>
                <a:srgbClr val="D4D4D4"/>
              </a:solidFill>
              <a:effectLst/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GB" sz="1600" b="0" dirty="0">
              <a:solidFill>
                <a:srgbClr val="D4D4D4"/>
              </a:solidFill>
              <a:effectLst/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GB" sz="1600" b="0" dirty="0">
              <a:solidFill>
                <a:srgbClr val="D4D4D4"/>
              </a:solidFill>
              <a:effectLst/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GB" sz="1600" b="0" dirty="0">
              <a:solidFill>
                <a:srgbClr val="D4D4D4"/>
              </a:solidFill>
              <a:effectLst/>
            </a:endParaRPr>
          </a:p>
          <a:p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29221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Objects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517122" y="1766697"/>
            <a:ext cx="616705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Two ways to create objects in JavaScript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Object literal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new Object() Constructor.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B63EF-A332-4CE3-884B-A00F1E6F0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22" y="2482635"/>
            <a:ext cx="3029373" cy="13336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B5DCAD-1F79-46F4-87ED-648A03DA9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22" y="4506362"/>
            <a:ext cx="384863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62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Objects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517122" y="1766697"/>
            <a:ext cx="616705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Able to add properties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Able to modify properties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Able to remove properties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Can check if an object has a property using </a:t>
            </a:r>
            <a:r>
              <a:rPr lang="en-AU" dirty="0" err="1"/>
              <a:t>hasOwnProperty</a:t>
            </a:r>
            <a:r>
              <a:rPr lang="en-AU" dirty="0"/>
              <a:t>()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Can loop through objects using a for … in loop.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Can merge objects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Can find the number of properties using </a:t>
            </a:r>
            <a:r>
              <a:rPr lang="en-AU" dirty="0" err="1"/>
              <a:t>Object.keys</a:t>
            </a:r>
            <a:r>
              <a:rPr lang="en-AU" dirty="0"/>
              <a:t>()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Can check if variable is an object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519955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Objects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60" name="TextBox 7"/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454152" y="2387948"/>
            <a:ext cx="616705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{} notation is easier to read and is more concise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{} is faster and more efficient. New object has higher overheads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Both inherit from </a:t>
            </a:r>
            <a:r>
              <a:rPr lang="en-AU" dirty="0" err="1"/>
              <a:t>Object.prototype</a:t>
            </a:r>
            <a:r>
              <a:rPr lang="en-AU" dirty="0"/>
              <a:t>. New Object uses more abstraction however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{} syntax is useable and sufficient for most use cases.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New Object is only useful in rare scenarios.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Final note: use {} object literals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73C25-83C3-4993-991C-0A9C20DB143C}"/>
              </a:ext>
            </a:extLst>
          </p:cNvPr>
          <p:cNvSpPr txBox="1"/>
          <p:nvPr/>
        </p:nvSpPr>
        <p:spPr>
          <a:xfrm>
            <a:off x="614314" y="1830195"/>
            <a:ext cx="47806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Differences between {} and new Object()</a:t>
            </a: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731186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JSON Data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60" name="TextBox 7"/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454152" y="2387948"/>
            <a:ext cx="6167056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It is an array of objects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Starts with a [ 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Each {} is one object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Can be looped through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Can be use like any other object.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Can be displayed in raw form in a browser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Backbone of most web API’s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73C25-83C3-4993-991C-0A9C20DB143C}"/>
              </a:ext>
            </a:extLst>
          </p:cNvPr>
          <p:cNvSpPr txBox="1"/>
          <p:nvPr/>
        </p:nvSpPr>
        <p:spPr>
          <a:xfrm>
            <a:off x="614314" y="1830195"/>
            <a:ext cx="47806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JavaScript Object Notation</a:t>
            </a: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777135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614314" y="801494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JSON Data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60" name="TextBox 7"/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454152" y="2387948"/>
            <a:ext cx="61670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73C25-83C3-4993-991C-0A9C20DB143C}"/>
              </a:ext>
            </a:extLst>
          </p:cNvPr>
          <p:cNvSpPr txBox="1"/>
          <p:nvPr/>
        </p:nvSpPr>
        <p:spPr>
          <a:xfrm>
            <a:off x="614314" y="1354119"/>
            <a:ext cx="47806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Example</a:t>
            </a: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AC1473-4B63-43EF-900A-3711A3D58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34" y="1723449"/>
            <a:ext cx="902143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2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rPr dirty="0"/>
              <a:t>What </a:t>
            </a:r>
          </a:p>
          <a:p>
            <a:pPr>
              <a:defRPr spc="-200"/>
            </a:pPr>
            <a:r>
              <a:rPr dirty="0"/>
              <a:t>Will We </a:t>
            </a:r>
          </a:p>
          <a:p>
            <a:pPr>
              <a:defRPr spc="-200"/>
            </a:pPr>
            <a:r>
              <a:rPr dirty="0"/>
              <a:t>Learn?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  <a:endParaRPr dirty="0"/>
          </a:p>
        </p:txBody>
      </p:sp>
      <p:sp>
        <p:nvSpPr>
          <p:cNvPr id="129" name="TextBox 5"/>
          <p:cNvSpPr txBox="1"/>
          <p:nvPr/>
        </p:nvSpPr>
        <p:spPr>
          <a:xfrm>
            <a:off x="1596570" y="5348404"/>
            <a:ext cx="1984831" cy="1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lang="en-AU" dirty="0"/>
              <a:t>Can we program it</a:t>
            </a:r>
            <a:r>
              <a:rPr dirty="0"/>
              <a:t>?</a:t>
            </a:r>
          </a:p>
        </p:txBody>
      </p:sp>
      <p:sp>
        <p:nvSpPr>
          <p:cNvPr id="130" name="TextBox 6"/>
          <p:cNvSpPr txBox="1"/>
          <p:nvPr/>
        </p:nvSpPr>
        <p:spPr>
          <a:xfrm>
            <a:off x="1596569" y="5113549"/>
            <a:ext cx="111889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dirty="0">
                <a:solidFill>
                  <a:srgbClr val="00B0F0"/>
                </a:solidFill>
              </a:rPr>
              <a:t>What is Basic?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1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132" name="?"/>
          <p:cNvSpPr txBox="1"/>
          <p:nvPr/>
        </p:nvSpPr>
        <p:spPr>
          <a:xfrm>
            <a:off x="7100139" y="2986101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758883">
              <a:lnSpc>
                <a:spcPct val="75000"/>
              </a:lnSpc>
              <a:defRPr sz="11620" b="1" spc="-581">
                <a:solidFill>
                  <a:srgbClr val="FFFFFF"/>
                </a:solidFill>
              </a:defRPr>
            </a:lvl1pPr>
          </a:lstStyle>
          <a:p>
            <a:r>
              <a:rPr dirty="0"/>
              <a:t>?</a:t>
            </a:r>
          </a:p>
        </p:txBody>
      </p:sp>
      <p:pic>
        <p:nvPicPr>
          <p:cNvPr id="12" name="Picture 11" descr="A picture containing star, dark, night, black&#10;&#10;Description automatically generated">
            <a:extLst>
              <a:ext uri="{FF2B5EF4-FFF2-40B4-BE49-F238E27FC236}">
                <a16:creationId xmlns:a16="http://schemas.microsoft.com/office/drawing/2014/main" id="{D55E1B7B-4046-654D-86F2-70E5599B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45" y="5725054"/>
            <a:ext cx="2219140" cy="1000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Basic Data Structures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Arrays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Objects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JSON</a:t>
            </a:r>
          </a:p>
        </p:txBody>
      </p:sp>
      <p:sp>
        <p:nvSpPr>
          <p:cNvPr id="160" name="TextBox 7"/>
          <p:cNvSpPr txBox="1"/>
          <p:nvPr/>
        </p:nvSpPr>
        <p:spPr>
          <a:xfrm>
            <a:off x="1596569" y="2293041"/>
            <a:ext cx="360194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Which ones are we looking at?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Arrays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071515" y="2120692"/>
            <a:ext cx="595836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Arrays are stored in contiguous memory locations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76239B-3B77-41FC-8F87-E1C17B19E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98" y="2754414"/>
            <a:ext cx="6697010" cy="2619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618722" y="5540389"/>
            <a:ext cx="62606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Source: https://www.geeksforgeeks.org/array-data-structure/</a:t>
            </a:r>
          </a:p>
        </p:txBody>
      </p:sp>
    </p:spTree>
    <p:extLst>
      <p:ext uri="{BB962C8B-B14F-4D97-AF65-F5344CB8AC3E}">
        <p14:creationId xmlns:p14="http://schemas.microsoft.com/office/powerpoint/2010/main" val="17465527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Arrays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  <a:p>
            <a:r>
              <a:rPr lang="en-AU" dirty="0"/>
              <a:t>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98506" y="2211925"/>
            <a:ext cx="5612663" cy="3813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In JavaScript arrays have the following properties: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Arrays are actually an Array object and not a primitive type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They can be resized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Can contain a mix of different data types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array indexes must be accessed using integers not strings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first index is always 0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last element of the array is the value of the array’s length property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	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Sources: </a:t>
            </a:r>
            <a:r>
              <a:rPr lang="en-AU" sz="1600" dirty="0">
                <a:hlinkClick r:id="rId3"/>
              </a:rPr>
              <a:t>https://developer.mozilla.org/en-US/docs/Web/JavaScript/Reference/Global_Objects/Array</a:t>
            </a: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63854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Array Functions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98506" y="2133520"/>
            <a:ext cx="5612663" cy="23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There are many things we can do with arrays.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We can look at the MDN website to list all the functions we can use on arrays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hlinkClick r:id="rId3"/>
              </a:rPr>
              <a:t>https://developer.mozilla.org/en-US/docs/Web/JavaScript/Reference/Global_Objects/Array</a:t>
            </a: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918714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Array Functions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98506" y="2133520"/>
            <a:ext cx="5612663" cy="204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Other useful functions: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err="1"/>
              <a:t>Array.forEach</a:t>
            </a:r>
            <a:r>
              <a:rPr lang="en-AU" sz="1600" dirty="0"/>
              <a:t>()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err="1"/>
              <a:t>Array.pop</a:t>
            </a:r>
            <a:r>
              <a:rPr lang="en-AU" sz="1600" dirty="0"/>
              <a:t>() &amp; </a:t>
            </a:r>
            <a:r>
              <a:rPr lang="en-AU" sz="1600" dirty="0" err="1"/>
              <a:t>Array.push</a:t>
            </a:r>
            <a:r>
              <a:rPr lang="en-AU" sz="1600" dirty="0"/>
              <a:t>() – end of the array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err="1"/>
              <a:t>Array.shift</a:t>
            </a:r>
            <a:r>
              <a:rPr lang="en-AU" sz="1600" dirty="0"/>
              <a:t>() &amp; </a:t>
            </a:r>
            <a:r>
              <a:rPr lang="en-AU" sz="1600" dirty="0" err="1"/>
              <a:t>Array.unshift</a:t>
            </a:r>
            <a:r>
              <a:rPr lang="en-AU" sz="1600" dirty="0"/>
              <a:t>() – beginning of the array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err="1"/>
              <a:t>Array.slice</a:t>
            </a:r>
            <a:r>
              <a:rPr lang="en-AU" sz="1600" dirty="0"/>
              <a:t>()  - Remove or change elements.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err="1"/>
              <a:t>Array.splice</a:t>
            </a:r>
            <a:r>
              <a:rPr lang="en-AU" sz="1600" dirty="0"/>
              <a:t>() – changes array elements, can also add new ones</a:t>
            </a: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10235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Arrays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98506" y="2133520"/>
            <a:ext cx="5612663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Arrays can also have multiple dimensions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1D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2D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3D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441A96-7A73-42C2-96D4-46AEEE9E3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54" y="3694545"/>
            <a:ext cx="6400884" cy="26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250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Arrays – 1D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Basic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826810" y="1994975"/>
            <a:ext cx="5612663" cy="440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Arrays can also have multiple dimensions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JavaScript example: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Name of the array.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The list of values inside of  [ ].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A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A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'rock'</a:t>
            </a:r>
            <a:r>
              <a:rPr lang="en-A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'paper'</a:t>
            </a:r>
            <a:r>
              <a:rPr lang="en-A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'scissors’</a:t>
            </a:r>
            <a:r>
              <a:rPr lang="en-A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/>
                </a:solidFill>
              </a:rPr>
              <a:t>Example of mixed types: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GB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'here'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there'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someVar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A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547059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738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Helvetica</vt:lpstr>
      <vt:lpstr>Montserrat-Bold</vt:lpstr>
      <vt:lpstr>Open Sans Bold</vt:lpstr>
      <vt:lpstr>Open Sans Regular</vt:lpstr>
      <vt:lpstr>Ravi Powerpoint Template</vt:lpstr>
      <vt:lpstr>Basic Data Structures </vt:lpstr>
      <vt:lpstr>What  Will We  Learn?</vt:lpstr>
      <vt:lpstr>Basic Data Structures</vt:lpstr>
      <vt:lpstr>Arrays</vt:lpstr>
      <vt:lpstr>Arrays</vt:lpstr>
      <vt:lpstr>Array Functions</vt:lpstr>
      <vt:lpstr>Array Functions</vt:lpstr>
      <vt:lpstr>Arrays</vt:lpstr>
      <vt:lpstr>Arrays – 1D</vt:lpstr>
      <vt:lpstr>Arrays – 2D</vt:lpstr>
      <vt:lpstr>Arrays – 2D</vt:lpstr>
      <vt:lpstr>Arrays</vt:lpstr>
      <vt:lpstr>Objects</vt:lpstr>
      <vt:lpstr>Objects</vt:lpstr>
      <vt:lpstr>Objects</vt:lpstr>
      <vt:lpstr>JSON Data</vt:lpstr>
      <vt:lpstr>JSON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Deepika Saxena</cp:lastModifiedBy>
  <cp:revision>24</cp:revision>
  <dcterms:modified xsi:type="dcterms:W3CDTF">2025-02-10T05:05:54Z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2024-02-13T01:54:36Z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f8b2d006-34fb-443a-a7ef-505838979a63</vt:lpwstr>
  </property>
  <property fmtid="{D5CDD505-2E9C-101B-9397-08002B2CF9AE}" pid="8" name="MSIP_Label_41a614bb-7b8e-4b4e-afa5-3fac8d0b6cac_ContentBits">
    <vt:lpwstr>2</vt:lpwstr>
  </property>
  <property fmtid="{D5CDD505-2E9C-101B-9397-08002B2CF9AE}" pid="9" name="ClassificationContentMarkingFooterLocations">
    <vt:lpwstr>Ravi Powerpoint Template:6</vt:lpwstr>
  </property>
  <property fmtid="{D5CDD505-2E9C-101B-9397-08002B2CF9AE}" pid="10" name="ClassificationContentMarkingFooterText">
    <vt:lpwstr>OFFICIAL</vt:lpwstr>
  </property>
</Properties>
</file>