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302" r:id="rId5"/>
    <p:sldId id="303" r:id="rId6"/>
    <p:sldId id="304" r:id="rId7"/>
    <p:sldId id="305" r:id="rId8"/>
    <p:sldId id="306" r:id="rId9"/>
    <p:sldId id="291" r:id="rId10"/>
    <p:sldId id="307" r:id="rId11"/>
    <p:sldId id="308" r:id="rId12"/>
    <p:sldId id="309" r:id="rId13"/>
    <p:sldId id="310" r:id="rId14"/>
    <p:sldId id="311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27750-CA15-1B8E-31D8-4CAF321407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geeksforgeeks.org/data-structures/linked-lis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geeksforgeeks.org/doubly-linked-li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Server Side Development"/>
          <p:cNvSpPr txBox="1">
            <a:spLocks noGrp="1"/>
          </p:cNvSpPr>
          <p:nvPr>
            <p:ph type="title" idx="4294967295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spc="-200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Dynamic Data Structures </a:t>
            </a:r>
            <a:endParaRPr dirty="0"/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5" y="1238959"/>
            <a:ext cx="5292769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Trees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Dynamic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98506" y="2133520"/>
            <a:ext cx="5612663" cy="11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Also, the way we structure our projects and deploy our projects are all done with trees.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HTML DOM is structure also a tree</a:t>
            </a:r>
            <a:endParaRPr sz="1600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97187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5" y="1238959"/>
            <a:ext cx="5292769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Binary Trees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Dynamic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98506" y="2133520"/>
            <a:ext cx="5612663" cy="174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Binary Trees are: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Trees with at most 2 children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This has a quick search time.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 descr="Lightbox">
            <a:extLst>
              <a:ext uri="{FF2B5EF4-FFF2-40B4-BE49-F238E27FC236}">
                <a16:creationId xmlns:a16="http://schemas.microsoft.com/office/drawing/2014/main" id="{BD644229-818A-45D9-98D1-D80996018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73" y="3334874"/>
            <a:ext cx="4566024" cy="3224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8836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5" y="1238959"/>
            <a:ext cx="5292769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Binary Search Trees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Dynamic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98506" y="2133520"/>
            <a:ext cx="5612663" cy="204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Binary Trees are: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Trees with at most 2 children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The nodes on the left must be less than the nodes on the </a:t>
            </a: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right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1F25FC-CB81-4AC4-8F69-718ADF56D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854" y="3312235"/>
            <a:ext cx="380100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162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5" y="1238959"/>
            <a:ext cx="5292769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Hash Tables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Dynamic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98506" y="2133520"/>
            <a:ext cx="5612663" cy="2632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You may not have noticed but these are used around us.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The phone book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Your contacts in your phone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The dictionary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A thesaurus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639756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5" y="1238959"/>
            <a:ext cx="5292769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Hash Tables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Dynamic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98506" y="1835663"/>
            <a:ext cx="5612663" cy="11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</a:rPr>
              <a:t>Example contacts in your phone</a:t>
            </a:r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 marL="285750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68C96E-3037-415D-B060-211CAC328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74" y="2206534"/>
            <a:ext cx="10325116" cy="44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13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054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rPr dirty="0"/>
              <a:t>What </a:t>
            </a:r>
          </a:p>
          <a:p>
            <a:pPr>
              <a:defRPr spc="-200"/>
            </a:pPr>
            <a:r>
              <a:rPr dirty="0"/>
              <a:t>Will We </a:t>
            </a:r>
          </a:p>
          <a:p>
            <a:pPr>
              <a:defRPr spc="-200"/>
            </a:pPr>
            <a:r>
              <a:rPr dirty="0"/>
              <a:t>Learn?</a:t>
            </a:r>
          </a:p>
        </p:txBody>
      </p:sp>
      <p:sp>
        <p:nvSpPr>
          <p:cNvPr id="1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8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Dynamic Data Structures</a:t>
            </a:r>
            <a:endParaRPr dirty="0"/>
          </a:p>
        </p:txBody>
      </p:sp>
      <p:sp>
        <p:nvSpPr>
          <p:cNvPr id="129" name="TextBox 5"/>
          <p:cNvSpPr txBox="1"/>
          <p:nvPr/>
        </p:nvSpPr>
        <p:spPr>
          <a:xfrm>
            <a:off x="1596570" y="5348404"/>
            <a:ext cx="1984831" cy="16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rPr lang="en-AU" dirty="0"/>
              <a:t>Is there a duo</a:t>
            </a:r>
            <a:r>
              <a:rPr dirty="0"/>
              <a:t>?</a:t>
            </a:r>
          </a:p>
        </p:txBody>
      </p:sp>
      <p:sp>
        <p:nvSpPr>
          <p:cNvPr id="130" name="TextBox 6"/>
          <p:cNvSpPr txBox="1"/>
          <p:nvPr/>
        </p:nvSpPr>
        <p:spPr>
          <a:xfrm>
            <a:off x="1596569" y="5113549"/>
            <a:ext cx="144751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chemeClr val="accent3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dirty="0">
                <a:solidFill>
                  <a:srgbClr val="00B0F0"/>
                </a:solidFill>
              </a:rPr>
              <a:t>What is dynamic?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1" name="Rectangle"/>
          <p:cNvSpPr/>
          <p:nvPr/>
        </p:nvSpPr>
        <p:spPr>
          <a:xfrm>
            <a:off x="5113276" y="1538499"/>
            <a:ext cx="5945541" cy="3858841"/>
          </a:xfrm>
          <a:prstGeom prst="rect">
            <a:avLst/>
          </a:prstGeom>
          <a:solidFill>
            <a:srgbClr val="000000">
              <a:alpha val="294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25321"/>
                  </a:srgbClr>
                </a:solidFill>
              </a:defRPr>
            </a:pPr>
            <a:endParaRPr/>
          </a:p>
        </p:txBody>
      </p:sp>
      <p:sp>
        <p:nvSpPr>
          <p:cNvPr id="132" name="?"/>
          <p:cNvSpPr txBox="1"/>
          <p:nvPr/>
        </p:nvSpPr>
        <p:spPr>
          <a:xfrm>
            <a:off x="7100139" y="2986101"/>
            <a:ext cx="1970875" cy="178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758883">
              <a:lnSpc>
                <a:spcPct val="75000"/>
              </a:lnSpc>
              <a:defRPr sz="11620" b="1" spc="-581">
                <a:solidFill>
                  <a:srgbClr val="FFFFFF"/>
                </a:solidFill>
              </a:defRPr>
            </a:lvl1pPr>
          </a:lstStyle>
          <a:p>
            <a:r>
              <a:rPr dirty="0"/>
              <a:t>?</a:t>
            </a:r>
          </a:p>
        </p:txBody>
      </p:sp>
      <p:pic>
        <p:nvPicPr>
          <p:cNvPr id="12" name="Picture 11" descr="A picture containing star, dark, night, black&#10;&#10;Description automatically generated">
            <a:extLst>
              <a:ext uri="{FF2B5EF4-FFF2-40B4-BE49-F238E27FC236}">
                <a16:creationId xmlns:a16="http://schemas.microsoft.com/office/drawing/2014/main" id="{D55E1B7B-4046-654D-86F2-70E5599B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45" y="5725054"/>
            <a:ext cx="2219140" cy="1000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Dynamic Data Structures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Dynamic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71515" y="2620275"/>
            <a:ext cx="5612663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Linked Lists / Double Linked Lists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Trees / Binary Trees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Hash Tables</a:t>
            </a:r>
            <a:endParaRPr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596569" y="2293041"/>
            <a:ext cx="360194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Which ones are we looking at?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Linked lists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Dynamic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098506" y="1950483"/>
            <a:ext cx="3539430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Linked Lists are not stored in </a:t>
            </a:r>
            <a:br>
              <a:rPr lang="en-AU" sz="2000" dirty="0">
                <a:solidFill>
                  <a:srgbClr val="00B0F0"/>
                </a:solidFill>
              </a:rPr>
            </a:br>
            <a:r>
              <a:rPr lang="en-AU" sz="2000" dirty="0">
                <a:solidFill>
                  <a:srgbClr val="00B0F0"/>
                </a:solidFill>
              </a:rPr>
              <a:t>contiguous memory locations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A218-17F0-4535-BC66-CCAC69548DB5}"/>
              </a:ext>
            </a:extLst>
          </p:cNvPr>
          <p:cNvSpPr txBox="1"/>
          <p:nvPr/>
        </p:nvSpPr>
        <p:spPr>
          <a:xfrm>
            <a:off x="618722" y="5540389"/>
            <a:ext cx="594008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  <a:hlinkClick r:id="rId4"/>
              </a:rPr>
              <a:t>https://www.geeksforgeeks.org/data-structures/linked-list/</a:t>
            </a: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66824-83CD-4791-8C91-8DADB9AFE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94" y="3022186"/>
            <a:ext cx="637311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21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Linked lists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Dynamic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A218-17F0-4535-BC66-CCAC69548DB5}"/>
              </a:ext>
            </a:extLst>
          </p:cNvPr>
          <p:cNvSpPr txBox="1"/>
          <p:nvPr/>
        </p:nvSpPr>
        <p:spPr>
          <a:xfrm>
            <a:off x="517122" y="2360348"/>
            <a:ext cx="5908026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Linked lists contains nodes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The nodes contain a link or reference to the next node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New nodes can be added </a:t>
            </a:r>
            <a:r>
              <a:rPr lang="en-AU" dirty="0"/>
              <a:t>anywhere </a:t>
            </a: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into</a:t>
            </a:r>
            <a:r>
              <a:rPr lang="en-AU" dirty="0"/>
              <a:t> a list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Lists are of a dynamic size.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/>
              <a:t>Drawbacks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Searching is from the first node through the entire list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Need extra space to store the link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Not cache friendly.</a:t>
            </a: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013762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Double lists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Dynamic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A218-17F0-4535-BC66-CCAC69548DB5}"/>
              </a:ext>
            </a:extLst>
          </p:cNvPr>
          <p:cNvSpPr txBox="1"/>
          <p:nvPr/>
        </p:nvSpPr>
        <p:spPr>
          <a:xfrm>
            <a:off x="731268" y="2207342"/>
            <a:ext cx="5952910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Each node now contains: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A</a:t>
            </a: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link to the previous node 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 link to the next node</a:t>
            </a: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Source: </a:t>
            </a: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  <a:hlinkClick r:id="rId4"/>
              </a:rPr>
              <a:t>https://www.geeksforgeeks.org/doubly-linked-list/</a:t>
            </a: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94E0B-5014-4C5F-8816-6CFE1D1B0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87" y="3191050"/>
            <a:ext cx="743053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02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6" y="1238959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Double lists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Dynamic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71515" y="2620275"/>
            <a:ext cx="5612663" cy="26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098506" y="1950483"/>
            <a:ext cx="6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B8A218-17F0-4535-BC66-CCAC69548DB5}"/>
              </a:ext>
            </a:extLst>
          </p:cNvPr>
          <p:cNvSpPr txBox="1"/>
          <p:nvPr/>
        </p:nvSpPr>
        <p:spPr>
          <a:xfrm>
            <a:off x="343005" y="2093290"/>
            <a:ext cx="6536403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The list can be traversed forwards and backwards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Deleting and addin</a:t>
            </a:r>
            <a:r>
              <a:rPr lang="en-AU" dirty="0"/>
              <a:t>g new nodes is quicker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AU" dirty="0"/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AU" dirty="0"/>
              <a:t>Drawbacks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Searching is from the first node through the entire list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Need extra space to store the links, next and prev.</a:t>
            </a:r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dirty="0"/>
              <a:t>Adding new nodes at different positions we need extra steps</a:t>
            </a:r>
          </a:p>
          <a:p>
            <a:pPr marR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AU" dirty="0"/>
          </a:p>
          <a:p>
            <a:pPr marL="285750" marR="0" indent="-28575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3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62778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5" y="1238959"/>
            <a:ext cx="5292769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Trees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Dynamic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98506" y="2133520"/>
            <a:ext cx="5612663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An example, your directory structure on your HDD.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/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11B338-DCBA-4A57-A560-BDB264E2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11" y="2926353"/>
            <a:ext cx="5612663" cy="29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5181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098505" y="1238959"/>
            <a:ext cx="5292769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Trees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Dynamic Data Structures</a:t>
            </a:r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098506" y="2133520"/>
            <a:ext cx="5612663" cy="56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Information Architecture on a website</a:t>
            </a:r>
          </a:p>
          <a:p>
            <a:pPr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6" name="Picture 12" descr="The Ultimate Guide to Structuring a Website in 2022 – WPInquire">
            <a:extLst>
              <a:ext uri="{FF2B5EF4-FFF2-40B4-BE49-F238E27FC236}">
                <a16:creationId xmlns:a16="http://schemas.microsoft.com/office/drawing/2014/main" id="{333DB886-295A-478D-AF91-9B4611E32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46" y="2429165"/>
            <a:ext cx="8398836" cy="42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8494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375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</vt:lpstr>
      <vt:lpstr>Montserrat-Bold</vt:lpstr>
      <vt:lpstr>Open Sans Bold</vt:lpstr>
      <vt:lpstr>Open Sans Regular</vt:lpstr>
      <vt:lpstr>Ravi Powerpoint Template</vt:lpstr>
      <vt:lpstr>Dynamic Data Structures </vt:lpstr>
      <vt:lpstr>What  Will We  Learn?</vt:lpstr>
      <vt:lpstr>Dynamic Data Structures</vt:lpstr>
      <vt:lpstr>Linked lists</vt:lpstr>
      <vt:lpstr>Linked lists</vt:lpstr>
      <vt:lpstr>Double lists</vt:lpstr>
      <vt:lpstr>Double lists</vt:lpstr>
      <vt:lpstr>Trees</vt:lpstr>
      <vt:lpstr>Trees</vt:lpstr>
      <vt:lpstr>Trees</vt:lpstr>
      <vt:lpstr>Binary Trees</vt:lpstr>
      <vt:lpstr>Binary Search Trees</vt:lpstr>
      <vt:lpstr>Hash Tables</vt:lpstr>
      <vt:lpstr>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 </dc:title>
  <cp:lastModifiedBy>Deepika Saxena</cp:lastModifiedBy>
  <cp:revision>16</cp:revision>
  <dcterms:modified xsi:type="dcterms:W3CDTF">2025-02-10T05:06:35Z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2024-02-13T01:54:36Z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f8b2d006-34fb-443a-a7ef-505838979a63</vt:lpwstr>
  </property>
  <property fmtid="{D5CDD505-2E9C-101B-9397-08002B2CF9AE}" pid="8" name="MSIP_Label_41a614bb-7b8e-4b4e-afa5-3fac8d0b6cac_ContentBits">
    <vt:lpwstr>2</vt:lpwstr>
  </property>
  <property fmtid="{D5CDD505-2E9C-101B-9397-08002B2CF9AE}" pid="9" name="ClassificationContentMarkingFooterLocations">
    <vt:lpwstr>Ravi Powerpoint Template:6</vt:lpwstr>
  </property>
  <property fmtid="{D5CDD505-2E9C-101B-9397-08002B2CF9AE}" pid="10" name="ClassificationContentMarkingFooterText">
    <vt:lpwstr>OFFICIAL</vt:lpwstr>
  </property>
</Properties>
</file>