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302" r:id="rId5"/>
    <p:sldId id="312" r:id="rId6"/>
    <p:sldId id="303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94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AB9B7-1E00-6BE5-195F-3B5E6359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7C6F3B-581E-DAF9-9D95-CEEA8E529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178A7-12A2-E207-652C-F4F1A6D7E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528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D4D45-8444-7B0F-E3AD-5ED6BFEC9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81F73-DC50-92EF-92F6-CC1A0AEAC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A15B5-F216-578A-9168-551F9014A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34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F6F4-729E-52ED-FAB5-B699840CA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277E7-ADDC-2FF6-B7F7-375096E30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1EC63-9FF0-A1FD-C564-229DCF366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034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62304-CC79-1F34-2E86-7E4E888D9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F9C68-38F7-38B2-D301-1F627D383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9E062-6488-5218-937B-E07B8EB2E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83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C40B-D760-7BB8-383B-354A86AED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C5765-CBDA-3F6C-BF54-3BCE46033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A481B-B19C-864D-2999-89FA39D08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514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9DBA-73E9-8CDC-673B-AC492A46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3E979-C6CA-D50D-CFA8-92CD20B81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E8F55-ECBE-1F74-BDDC-CFBD0A2F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064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F9701-D8EB-0074-52C0-8EBBCE37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D4724-55FD-C27A-959A-C762A3D77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C958C1-28B2-E900-2389-25BB8B415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75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5D20D-139F-7556-C9C7-2C59B4A5C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99A9D-A99C-F438-12B5-37EB9327D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799AA8-515D-5821-227F-DBCE5A350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078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9E6B-5923-4243-4AF5-220C70366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4DF88-06A9-AB23-5A50-A9E770C7E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42932-A94D-E45A-15BC-DFDFB8488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175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7750-CA15-1B8E-31D8-4CAF321407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study.com/academy/lesson/what-is-an-algorithm-in-programming-definition-examples-analysi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study.com/academy/lesson/what-is-an-algorithm-in-programming-definition-examples-analysi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lipfolio.com/blog/algorithm-in-six-step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Algorithms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E9804-D1DE-35EB-F6E1-EDB0D05B9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14E7F391-8744-60C7-3F21-1EEE981006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9C97E4F5-2517-BA0F-0C52-18350876E4A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70E609FB-6AF5-7AFF-C22A-D75B6B71B4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C3DAF967-4A34-3B2A-DBC3-35BDDF7439F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DA8CF2B-23E3-3833-DC9C-AA0D503E4CE6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D07F2E6F-285C-BB0B-6A82-A4A3757C3F4B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3047847-673B-C69F-D63B-C0A496823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30ABB-7B26-294F-ABE8-FA5D7B56DF02}"/>
              </a:ext>
            </a:extLst>
          </p:cNvPr>
          <p:cNvSpPr txBox="1"/>
          <p:nvPr/>
        </p:nvSpPr>
        <p:spPr>
          <a:xfrm>
            <a:off x="517122" y="2360348"/>
            <a:ext cx="594008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The right type of algorithm can help solve the problem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Different algorithms are designed for different tasks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ARIMA (</a:t>
            </a:r>
            <a:r>
              <a:rPr lang="en-AU" dirty="0" err="1"/>
              <a:t>AutoRegressive</a:t>
            </a:r>
            <a:r>
              <a:rPr lang="en-AU" dirty="0"/>
              <a:t> Integrated Moving Average)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- predicting values based on past data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Anomaly detection – fraud, unusual trends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Regression – predicting/projecting values on inputs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Classification – using classes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46AF0FE-0078-86BB-36AE-634705ED342D}"/>
              </a:ext>
            </a:extLst>
          </p:cNvPr>
          <p:cNvSpPr txBox="1"/>
          <p:nvPr/>
        </p:nvSpPr>
        <p:spPr>
          <a:xfrm>
            <a:off x="617865" y="1385927"/>
            <a:ext cx="352019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4. Select the algorithm type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759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FA7D-64D6-624E-D127-1BF50A379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014290C5-1058-D09D-86D0-589547A47A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A123694-04D5-86E4-4D93-8E2BE1132A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844CE3D6-00D2-8CB2-76EF-C8474DC205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0B73E915-A5B4-D440-B9F2-34BDB54C6F1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1A35486E-F373-FAFA-7CFB-CF4D8C875C61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4A5A18DF-FCDB-4FFB-96BF-06C02D7C5F75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D43C6EC-A713-825D-FFB0-4B33E1232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123274-0A9F-28AF-02DE-131128740EC5}"/>
              </a:ext>
            </a:extLst>
          </p:cNvPr>
          <p:cNvSpPr txBox="1"/>
          <p:nvPr/>
        </p:nvSpPr>
        <p:spPr>
          <a:xfrm>
            <a:off x="565149" y="2258260"/>
            <a:ext cx="5375829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Use a flow chart – plan the steps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Use pseudocode – plain English to get the logic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DE4DE97-E79F-C3BD-0C09-15F1A7B563D0}"/>
              </a:ext>
            </a:extLst>
          </p:cNvPr>
          <p:cNvSpPr txBox="1"/>
          <p:nvPr/>
        </p:nvSpPr>
        <p:spPr>
          <a:xfrm>
            <a:off x="617865" y="1385927"/>
            <a:ext cx="424795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5. Design the algorithm structure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81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7FFDD-B3E1-216F-1C5D-10091876C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36B857D0-3E55-C8DC-EC24-1C8E42CFF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0C83E08-41DA-ECE4-8A3D-44C94D7623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5B1DE1BA-F703-9F54-ACAB-3F592755EC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C42664F0-EAFC-A234-E540-22BFC50DFD3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E23E1DFF-47CB-B769-1E9E-3C619C5F42DF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E877DB86-3FA1-11EB-033A-EAA32D92FF36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4348307-FF86-D989-A3DA-EB55611A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DFF96-21D2-8FBB-C4C3-6FEF7119A7BD}"/>
              </a:ext>
            </a:extLst>
          </p:cNvPr>
          <p:cNvSpPr txBox="1"/>
          <p:nvPr/>
        </p:nvSpPr>
        <p:spPr>
          <a:xfrm>
            <a:off x="565149" y="2258260"/>
            <a:ext cx="537582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Write the code using your steps in part 5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Investigate and use language library functions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To help implement your algorithm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7E3AF49-A1D5-CADB-5DFA-670E3AEE0386}"/>
              </a:ext>
            </a:extLst>
          </p:cNvPr>
          <p:cNvSpPr txBox="1"/>
          <p:nvPr/>
        </p:nvSpPr>
        <p:spPr>
          <a:xfrm>
            <a:off x="617865" y="1385927"/>
            <a:ext cx="327172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6. Implement the algorithm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619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3E7D-B5C6-4D28-29CB-D426C6E7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9B52F459-5E71-CC55-2DE1-53821731C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3931BE9C-F2A6-A1E7-6694-78909C60326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57496A88-7250-5CDC-7324-8B9976BAF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F93D528-C36F-1155-E26D-783A8D643EA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4D0CA2DB-EF22-75CC-627F-4E4ECDBBA036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30199D58-DB4F-F688-2180-CF8DA63B4637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DDAED4D-4515-F033-AEFE-16A51D45F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A61F3D-BE44-A4B3-99A9-99DB2674AF29}"/>
              </a:ext>
            </a:extLst>
          </p:cNvPr>
          <p:cNvSpPr txBox="1"/>
          <p:nvPr/>
        </p:nvSpPr>
        <p:spPr>
          <a:xfrm>
            <a:off x="565149" y="2258260"/>
            <a:ext cx="5375829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Make sure it all works as expected!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Use cross-validation or A/B testing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Test the code.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1BCF1ED-8A6D-6037-98F1-9DFD7C51AC24}"/>
              </a:ext>
            </a:extLst>
          </p:cNvPr>
          <p:cNvSpPr txBox="1"/>
          <p:nvPr/>
        </p:nvSpPr>
        <p:spPr>
          <a:xfrm>
            <a:off x="617865" y="1385927"/>
            <a:ext cx="246381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7. Test the algorithm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4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8FBD-1E19-3CF1-0DE7-7E80C1C3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9D2DBAE1-4D73-B667-298D-4C9D5DBFC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D08A19D-4615-05E1-4240-6B4FD745EC0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B61C5DC9-B16D-3637-82FE-D748B71585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D86E2CAD-A785-C776-9CE7-ABC27AD3436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BDAFBCF2-9CCA-8C29-B336-F753BE837DF2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55CB03C-39DD-D9FF-FA79-B2AED5522D20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34939444-8301-AEE3-8151-9F155D88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37CEA9-27D7-3A11-2B4A-5C1559D2B79C}"/>
              </a:ext>
            </a:extLst>
          </p:cNvPr>
          <p:cNvSpPr txBox="1"/>
          <p:nvPr/>
        </p:nvSpPr>
        <p:spPr>
          <a:xfrm>
            <a:off x="565149" y="2258260"/>
            <a:ext cx="5375829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From results of testing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Make changes to the algorithms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More efficient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Tweak algorithm learning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192204A6-AC85-DDA4-EF00-B78FE3B611CA}"/>
              </a:ext>
            </a:extLst>
          </p:cNvPr>
          <p:cNvSpPr txBox="1"/>
          <p:nvPr/>
        </p:nvSpPr>
        <p:spPr>
          <a:xfrm>
            <a:off x="617865" y="1385927"/>
            <a:ext cx="265457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8. Fine-tune Algorithm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224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6B79-65A8-29E1-AD5D-06111484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75C49A7A-DA5D-DBE3-EABC-CEF33B641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544FDCA5-05C3-CA77-CEB5-1D41D4BBBF3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D588B7C7-0F35-EEC1-BBE8-204336F70E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958C0D3-8D76-C4D9-FF77-6387A2796F6E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986B48A-9F50-953A-FC09-5DD812B139A3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B15C6BEB-93B5-6F49-4C0B-2C819EF53D52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8C0DAA8-22DE-29B0-76A8-FE2E1C3B3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F0B7A-63CA-5BCD-D142-85CCD5F75A67}"/>
              </a:ext>
            </a:extLst>
          </p:cNvPr>
          <p:cNvSpPr txBox="1"/>
          <p:nvPr/>
        </p:nvSpPr>
        <p:spPr>
          <a:xfrm>
            <a:off x="565149" y="2258260"/>
            <a:ext cx="5375829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Add the algorithm and its code to your project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91D05438-3DB0-B3B0-C9BF-5B4D5B83A6A9}"/>
              </a:ext>
            </a:extLst>
          </p:cNvPr>
          <p:cNvSpPr txBox="1"/>
          <p:nvPr/>
        </p:nvSpPr>
        <p:spPr>
          <a:xfrm>
            <a:off x="617865" y="1385927"/>
            <a:ext cx="11205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9. Deploy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78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What are we </a:t>
            </a:r>
            <a:r>
              <a:rPr lang="en-AU" dirty="0" err="1"/>
              <a:t>makiing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133850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What is Recipe?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Algorithms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Like a recipe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Lists the steps to follow to solve a problem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procedure to follow to solve a problem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Can be listed in steps or in a flow chart</a:t>
            </a: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25824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What is an algorithm?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Algorithm Example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300563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Procedure – list the steps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092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85985" y="6287287"/>
            <a:ext cx="108901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  <a:hlinkClick r:id="rId4"/>
              </a:rPr>
              <a:t>https://study.com/academy/lesson/what-is-an-algorithm-in-programming-definition-examples-analysis.html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49E6B-3E9B-3733-2DC8-99EC3C0C5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33" y="2335491"/>
            <a:ext cx="4475703" cy="39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655E1-EC8B-60AE-7C9A-0E7ED847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957E597B-C5E5-FE21-1F29-CDC292991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Algorithm Example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EB161DBE-2381-9D1D-9D47-C18DA61DE22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CE10E16E-6078-EABE-2074-856A537815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EE501F19-7429-398D-798C-57B165A6E85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728D2F1B-A4CD-4EB1-72D1-8A2136971341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5D16CF98-F258-6CA5-D410-CCC4BB305907}"/>
              </a:ext>
            </a:extLst>
          </p:cNvPr>
          <p:cNvSpPr txBox="1"/>
          <p:nvPr/>
        </p:nvSpPr>
        <p:spPr>
          <a:xfrm>
            <a:off x="1098506" y="1950483"/>
            <a:ext cx="27347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Flow Chart – Diagram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81E8B64C-A16F-5897-A758-18CA8247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092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89085-666E-B6A8-7257-A31DB13362B3}"/>
              </a:ext>
            </a:extLst>
          </p:cNvPr>
          <p:cNvSpPr txBox="1"/>
          <p:nvPr/>
        </p:nvSpPr>
        <p:spPr>
          <a:xfrm>
            <a:off x="85985" y="6287287"/>
            <a:ext cx="1089015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  <a:hlinkClick r:id="rId4"/>
              </a:rPr>
              <a:t>https://study.com/academy/lesson/what-is-an-algorithm-in-programming-definition-examples-analysis.html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FC4A5-AB74-7925-C5DA-E6C386DC6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856" y="2334109"/>
            <a:ext cx="3901507" cy="39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8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517122" y="2360348"/>
            <a:ext cx="5375829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AU" dirty="0"/>
              <a:t>Know the goal of the algorithm.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Collect all re</a:t>
            </a:r>
            <a:r>
              <a:rPr lang="en-AU" dirty="0"/>
              <a:t>levant data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Preprocess the data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AU" dirty="0"/>
              <a:t>Select the algorithm type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Design the algorithm structure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AU" dirty="0"/>
              <a:t>Implement the algorithm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Test the algorithm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AU" dirty="0"/>
              <a:t>Fine-tune the algorithm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Deploy and monitor the algorith</a:t>
            </a:r>
            <a:r>
              <a:rPr lang="en-AU" dirty="0"/>
              <a:t>m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208E4EF-8BB9-5BF9-F19E-9CA157B32EA5}"/>
              </a:ext>
            </a:extLst>
          </p:cNvPr>
          <p:cNvSpPr txBox="1"/>
          <p:nvPr/>
        </p:nvSpPr>
        <p:spPr>
          <a:xfrm>
            <a:off x="617865" y="1385927"/>
            <a:ext cx="9073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9 Steps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762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35E95-1695-C90E-B6BD-CB28F653F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161670D8-38E9-E3E9-30E5-A2A22A7B4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7FD807A7-02A4-5740-B2CE-70011E8B877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033FF771-6776-8FDC-1831-C6013ED85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A93A4FA4-0CAF-E7E9-F63B-1A275684A15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2396D061-FFE7-5BDA-C956-D1DD9FA3C374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94D3611-BE0B-99C8-D4FD-08742DB07116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281A5C95-F44E-AD35-3B67-542E8F2E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F9B1D6-3436-F5C9-F1A9-D4620E2EB99F}"/>
              </a:ext>
            </a:extLst>
          </p:cNvPr>
          <p:cNvSpPr txBox="1"/>
          <p:nvPr/>
        </p:nvSpPr>
        <p:spPr>
          <a:xfrm>
            <a:off x="517122" y="2360348"/>
            <a:ext cx="5619485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What is the purpose of this algorithm?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What problem are we solving?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Knowing the goal, helps with following steps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Goals should be clear and specific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Goals should address problem to be answered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Goals should address other questions to be solved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/>
              <a:t>     or task to be accomplished.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E92F82C-1EA6-ECF5-5ADD-125B30000C6D}"/>
              </a:ext>
            </a:extLst>
          </p:cNvPr>
          <p:cNvSpPr txBox="1"/>
          <p:nvPr/>
        </p:nvSpPr>
        <p:spPr>
          <a:xfrm>
            <a:off x="617865" y="1385927"/>
            <a:ext cx="426078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1. Know the goal of the algorithm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735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0D01A-75FF-7107-82E1-B4C6554B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746C9E1A-41B9-FCAB-AC11-10313A21F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D1FC1FB-B6B9-FB17-E284-5E5FB65A95F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A42701F-3F88-9964-A0EC-34EF45138D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65966D9B-30DA-E08C-6778-CFF768E6CFD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66007A8F-D0A9-4A36-CF67-764EAA5F7B9E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5C3DA7DC-C5FA-6303-D494-3585D83A1B9C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2A3B7F1-E355-794C-EF3A-9CC4E3D5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C8A6D-AF47-FC26-D27D-07DCCF2C58CB}"/>
              </a:ext>
            </a:extLst>
          </p:cNvPr>
          <p:cNvSpPr txBox="1"/>
          <p:nvPr/>
        </p:nvSpPr>
        <p:spPr>
          <a:xfrm>
            <a:off x="517122" y="2360348"/>
            <a:ext cx="5452773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What data is needed?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Where can we get the data?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Spreadsheet? File? Database? User? Variables?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52A33B4-E64E-56B7-72E3-91529AB8EE70}"/>
              </a:ext>
            </a:extLst>
          </p:cNvPr>
          <p:cNvSpPr txBox="1"/>
          <p:nvPr/>
        </p:nvSpPr>
        <p:spPr>
          <a:xfrm>
            <a:off x="617865" y="1385927"/>
            <a:ext cx="422872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2. Collecting all the relevant data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143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BC11-567F-A9BA-63D3-EE1BE019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8559DC5E-F9FB-EEFB-77F0-DD8B959B9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149" y="780711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Writing Algorithms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8465643D-BDB0-0CD9-312C-78E01FDCC6E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8768C909-B5FF-56C4-85BB-29D54ED89C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8C813C5D-0199-6946-41AE-6BB515CFDDF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D555D930-E3E8-64CD-146F-F09196FFF9C7}"/>
              </a:ext>
            </a:extLst>
          </p:cNvPr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F2641E1-FE85-B95C-69A3-678A1436D895}"/>
              </a:ext>
            </a:extLst>
          </p:cNvPr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767280DA-6994-1E8C-4727-A7051889A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E062D-00A6-6752-50A6-6001E1C5082B}"/>
              </a:ext>
            </a:extLst>
          </p:cNvPr>
          <p:cNvSpPr txBox="1"/>
          <p:nvPr/>
        </p:nvSpPr>
        <p:spPr>
          <a:xfrm>
            <a:off x="517122" y="2360348"/>
            <a:ext cx="6196566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Check that our data is accurate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Check for duplicates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Check for missing values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Replace missing values with averages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Delete rows or columns with missing values if not crucial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Normalize the data (Database or values to a range)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Encode text categories to numerical values (</a:t>
            </a:r>
            <a:r>
              <a:rPr lang="en-AU" dirty="0" err="1"/>
              <a:t>enum</a:t>
            </a:r>
            <a:r>
              <a:rPr lang="en-AU" dirty="0"/>
              <a:t>)</a:t>
            </a:r>
          </a:p>
          <a:p>
            <a:pPr marL="342900" marR="0" indent="-34290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Feature engineering: creating features or modifying 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/>
              <a:t>     existing ones, to better represent the problem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>
                <a:hlinkClick r:id="rId5"/>
              </a:rPr>
              <a:t>https://www.klipfolio.com/blog/algorithm-in-six-steps</a:t>
            </a: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513250EE-E7EF-FB4F-FDDE-E9F62067FC55}"/>
              </a:ext>
            </a:extLst>
          </p:cNvPr>
          <p:cNvSpPr txBox="1"/>
          <p:nvPr/>
        </p:nvSpPr>
        <p:spPr>
          <a:xfrm>
            <a:off x="617865" y="1385927"/>
            <a:ext cx="284372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3. Preprocess the data</a:t>
            </a:r>
            <a:endParaRPr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841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600</Words>
  <Application>Microsoft Office PowerPoint</Application>
  <PresentationFormat>Widescreen</PresentationFormat>
  <Paragraphs>169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Open Sans Regular</vt:lpstr>
      <vt:lpstr>Ravi Powerpoint Template</vt:lpstr>
      <vt:lpstr>Algorithms</vt:lpstr>
      <vt:lpstr>What  Will We  Learn?</vt:lpstr>
      <vt:lpstr>Algorithms</vt:lpstr>
      <vt:lpstr>Algorithm Example</vt:lpstr>
      <vt:lpstr>Algorithm Example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  <vt:lpstr>Writing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Amberle Seidl</cp:lastModifiedBy>
  <cp:revision>18</cp:revision>
  <dcterms:modified xsi:type="dcterms:W3CDTF">2025-02-14T00:53:46Z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2024-02-13T01:54:36Z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f8b2d006-34fb-443a-a7ef-505838979a63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