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2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50BCF-93CC-CC7D-EBC8-25A57752FD7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4350" y="6626860"/>
            <a:ext cx="53498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Server Side Development"/>
          <p:cNvSpPr txBox="1">
            <a:spLocks noGrp="1"/>
          </p:cNvSpPr>
          <p:nvPr>
            <p:ph type="title" idx="4294967295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spc="-200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Sorting Arrays</a:t>
            </a:r>
            <a:endParaRPr dirty="0"/>
          </a:p>
        </p:txBody>
      </p:sp>
      <p:pic>
        <p:nvPicPr>
          <p:cNvPr id="9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3054" b="30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What </a:t>
            </a:r>
          </a:p>
          <a:p>
            <a:pPr>
              <a:defRPr spc="-200"/>
            </a:pPr>
            <a:r>
              <a:t>Will We </a:t>
            </a:r>
          </a:p>
          <a:p>
            <a:pPr>
              <a:defRPr spc="-200"/>
            </a:pPr>
            <a:r>
              <a:t>Learn?</a:t>
            </a:r>
          </a:p>
        </p:txBody>
      </p:sp>
      <p:sp>
        <p:nvSpPr>
          <p:cNvPr id="12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8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Server Side Development  / Web Programming</a:t>
            </a:r>
          </a:p>
        </p:txBody>
      </p:sp>
      <p:sp>
        <p:nvSpPr>
          <p:cNvPr id="129" name="TextBox 5"/>
          <p:cNvSpPr txBox="1"/>
          <p:nvPr/>
        </p:nvSpPr>
        <p:spPr>
          <a:xfrm>
            <a:off x="1596570" y="5348404"/>
            <a:ext cx="1984831" cy="16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rPr lang="en-AU" dirty="0"/>
              <a:t>Which direction?</a:t>
            </a:r>
            <a:endParaRPr dirty="0"/>
          </a:p>
        </p:txBody>
      </p:sp>
      <p:sp>
        <p:nvSpPr>
          <p:cNvPr id="130" name="TextBox 6"/>
          <p:cNvSpPr txBox="1"/>
          <p:nvPr/>
        </p:nvSpPr>
        <p:spPr>
          <a:xfrm>
            <a:off x="1596569" y="5113549"/>
            <a:ext cx="936154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chemeClr val="accent3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dirty="0">
                <a:solidFill>
                  <a:srgbClr val="00B0F0"/>
                </a:solidFill>
              </a:rPr>
              <a:t>Ascending?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1" name="Rectangle"/>
          <p:cNvSpPr/>
          <p:nvPr/>
        </p:nvSpPr>
        <p:spPr>
          <a:xfrm>
            <a:off x="5113276" y="1538499"/>
            <a:ext cx="5945541" cy="3858841"/>
          </a:xfrm>
          <a:prstGeom prst="rect">
            <a:avLst/>
          </a:prstGeom>
          <a:solidFill>
            <a:srgbClr val="000000">
              <a:alpha val="2940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>
                    <a:alpha val="25321"/>
                  </a:srgbClr>
                </a:solidFill>
              </a:defRPr>
            </a:pPr>
            <a:endParaRPr/>
          </a:p>
        </p:txBody>
      </p:sp>
      <p:sp>
        <p:nvSpPr>
          <p:cNvPr id="132" name="?"/>
          <p:cNvSpPr txBox="1"/>
          <p:nvPr/>
        </p:nvSpPr>
        <p:spPr>
          <a:xfrm>
            <a:off x="7100139" y="2986101"/>
            <a:ext cx="1970875" cy="178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758883">
              <a:lnSpc>
                <a:spcPct val="75000"/>
              </a:lnSpc>
              <a:defRPr sz="11620" b="1" spc="-581">
                <a:solidFill>
                  <a:srgbClr val="FFFFFF"/>
                </a:solidFill>
              </a:defRPr>
            </a:lvl1pPr>
          </a:lstStyle>
          <a:p>
            <a:r>
              <a:rPr dirty="0"/>
              <a:t>?</a:t>
            </a:r>
          </a:p>
        </p:txBody>
      </p:sp>
      <p:pic>
        <p:nvPicPr>
          <p:cNvPr id="12" name="Picture 11" descr="A picture containing star, dark, night, black&#10;&#10;Description automatically generated">
            <a:extLst>
              <a:ext uri="{FF2B5EF4-FFF2-40B4-BE49-F238E27FC236}">
                <a16:creationId xmlns:a16="http://schemas.microsoft.com/office/drawing/2014/main" id="{D55E1B7B-4046-654D-86F2-70E5599B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45" y="5725054"/>
            <a:ext cx="2219140" cy="1000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C6503-3A62-5650-4C30-112B98A5F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04FE092A-7E41-A3B0-1BD5-2048F5BF9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6189" y="928726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 err="1"/>
              <a:t>Array.sort</a:t>
            </a:r>
            <a:r>
              <a:rPr lang="en-AU" dirty="0"/>
              <a:t>()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FE7AA890-3C0B-E96D-1519-89189E22E9A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E67E99EC-800F-ECB1-73A7-72FE138E8C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C491E7BB-B8FB-8DBB-7E68-84CF2CA60C9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7CB6482B-D4B7-E713-68F2-B0BC48DDE338}"/>
              </a:ext>
            </a:extLst>
          </p:cNvPr>
          <p:cNvSpPr txBox="1"/>
          <p:nvPr/>
        </p:nvSpPr>
        <p:spPr>
          <a:xfrm>
            <a:off x="882650" y="2307301"/>
            <a:ext cx="5784850" cy="401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In build array method to sort arrays.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Just use </a:t>
            </a:r>
            <a:r>
              <a:rPr lang="en-AU" sz="1600" dirty="0" err="1"/>
              <a:t>array_name.sort</a:t>
            </a:r>
            <a:r>
              <a:rPr lang="en-AU" sz="1600" dirty="0"/>
              <a:t>()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Can have parameters, will return the sorted array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Example:</a:t>
            </a:r>
          </a:p>
          <a:p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const cars = ['Honda', 'BMW', 'Toyota', 'Mercedes-Benz', 'Ford', 'Audi'];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rgbClr val="7030A0"/>
                </a:solidFill>
              </a:rPr>
              <a:t>cars array: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rgbClr val="7030A0"/>
                </a:solidFill>
              </a:rPr>
              <a:t>[ 'Honda', 'BMW', 'Toyota', 'Mercedes-Benz', 'Ford', 'Audi’ ]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AU" sz="1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sortedCars</a:t>
            </a:r>
            <a:r>
              <a:rPr lang="en-AU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cars.sort</a:t>
            </a:r>
            <a:r>
              <a:rPr lang="en-AU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sortedCars</a:t>
            </a:r>
            <a:r>
              <a:rPr lang="en-AU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array: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[ 'Audi', 'BMW', 'Ford', 'Honda', 'Mercedes-Benz', 'Toyota' ]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E32069C8-0713-7388-BB79-E8A2529AAF2A}"/>
              </a:ext>
            </a:extLst>
          </p:cNvPr>
          <p:cNvSpPr txBox="1"/>
          <p:nvPr/>
        </p:nvSpPr>
        <p:spPr>
          <a:xfrm>
            <a:off x="1226189" y="1596557"/>
            <a:ext cx="165269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Array method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3F8A4AD1-564E-B0A4-42F4-9705AE7E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BD53B46D-2EBB-8C5F-EEF7-3D8B73811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879360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226189" y="928726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 err="1"/>
              <a:t>Array.sort</a:t>
            </a:r>
            <a:r>
              <a:rPr lang="en-AU" dirty="0"/>
              <a:t>()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882650" y="2307301"/>
            <a:ext cx="5784850" cy="263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Example 2: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const numbers = [40, 100, 1, 5, 25, 10];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20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sortedNumbers</a:t>
            </a:r>
            <a:r>
              <a:rPr lang="en-US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array: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[ 1, 10, 100, 25, 40, 5 ]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Seams like there is a problem here!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/>
                </a:solidFill>
              </a:rPr>
              <a:t>This is due to the sort method treating the numbers as strings.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/>
                </a:solidFill>
              </a:rPr>
              <a:t>We can fix this!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60" name="TextBox 7"/>
          <p:cNvSpPr txBox="1"/>
          <p:nvPr/>
        </p:nvSpPr>
        <p:spPr>
          <a:xfrm>
            <a:off x="1226189" y="1596557"/>
            <a:ext cx="165269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Array method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8D553-2BA4-D783-2EB0-87164D02B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A3321FA1-0831-16C0-4F8E-42413C1731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6189" y="928726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Compare function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E0F29C4D-83E4-DF2C-1345-ABB909B558E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FE8B1A0C-C914-0682-CDBF-7100957B46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B7F5E45E-4B2E-ABA0-8CE1-640B6AC8B8A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0BD6274A-2A63-5CA6-18ED-F401D1795066}"/>
              </a:ext>
            </a:extLst>
          </p:cNvPr>
          <p:cNvSpPr txBox="1"/>
          <p:nvPr/>
        </p:nvSpPr>
        <p:spPr>
          <a:xfrm>
            <a:off x="882650" y="2307301"/>
            <a:ext cx="5784850" cy="4109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/>
                </a:solidFill>
              </a:rPr>
              <a:t>We can fix our sort problem by creating a compare function.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/>
                </a:solidFill>
              </a:rPr>
              <a:t>We can use this function to sort in ascending order, a will be placed before b, if a is lower or less than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sortedNumbersA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numbers.sort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(function(a, b ){ return a - b });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/>
                </a:solidFill>
              </a:rPr>
              <a:t>Or in descending order, b will be placed before a if b is larger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/>
                </a:solidFill>
              </a:rPr>
              <a:t> or greater than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sortedNumbersD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numbers.sort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(function(a, b){ return b - a});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>
                <a:solidFill>
                  <a:srgbClr val="7030A0"/>
                </a:solidFill>
              </a:rPr>
              <a:t>Numbers sorted ascending order: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>
                <a:solidFill>
                  <a:srgbClr val="7030A0"/>
                </a:solidFill>
              </a:rPr>
              <a:t>[ 1, 5, 10, 25, 40, 100 ]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>
                <a:solidFill>
                  <a:srgbClr val="7030A0"/>
                </a:solidFill>
              </a:rPr>
              <a:t>Numbers sorted descending order: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>
                <a:solidFill>
                  <a:srgbClr val="7030A0"/>
                </a:solidFill>
              </a:rPr>
              <a:t>[ 100, 40, 25, 10, 5, 1 ]</a:t>
            </a:r>
            <a:endParaRPr lang="en-AU" sz="1600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A02272D2-4AF7-0E09-E199-88420B0D4CC8}"/>
              </a:ext>
            </a:extLst>
          </p:cNvPr>
          <p:cNvSpPr txBox="1"/>
          <p:nvPr/>
        </p:nvSpPr>
        <p:spPr>
          <a:xfrm>
            <a:off x="1226189" y="1596557"/>
            <a:ext cx="288540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.sort method parameter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A4404807-DE8D-1E8E-0E4A-E5E0BBBC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B11C45C2-76C0-F7F4-DA89-FC7644DBE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90111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375D-05A5-04C4-17FF-7A5013394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44980B98-D066-F1D9-7C31-E5BF60A1D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6189" y="928725"/>
            <a:ext cx="2405471" cy="1737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 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0D904B1B-3056-7392-04BD-6DEB74CCCD2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377E3A4D-06A3-C6D4-784A-CD33F5FDAE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D8BE545F-A823-A6D7-7BA4-CDA25EE24EF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FF016536-9580-E586-A3B9-CFA6D97E21A9}"/>
              </a:ext>
            </a:extLst>
          </p:cNvPr>
          <p:cNvSpPr txBox="1"/>
          <p:nvPr/>
        </p:nvSpPr>
        <p:spPr>
          <a:xfrm>
            <a:off x="207360" y="6436600"/>
            <a:ext cx="5784850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/>
                </a:solidFill>
              </a:rPr>
              <a:t>Source: https://www.w3schools.com/js/js_array_sort.asp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4794EF88-FFB7-E83B-2126-C9F71A54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665DF979-3C33-10A0-B99D-25C8D11F7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825098-636C-02F5-198B-EEF156145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54" y="797668"/>
            <a:ext cx="11290570" cy="54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161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339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Consolas</vt:lpstr>
      <vt:lpstr>Helvetica</vt:lpstr>
      <vt:lpstr>Open Sans Regular</vt:lpstr>
      <vt:lpstr>Ravi Powerpoint Template</vt:lpstr>
      <vt:lpstr>Sorting Arrays</vt:lpstr>
      <vt:lpstr>What  Will We  Learn?</vt:lpstr>
      <vt:lpstr>Array.sort()</vt:lpstr>
      <vt:lpstr>Array.sort()</vt:lpstr>
      <vt:lpstr>Compare function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Development </dc:title>
  <cp:lastModifiedBy>Amberle Seidl</cp:lastModifiedBy>
  <cp:revision>5</cp:revision>
  <dcterms:modified xsi:type="dcterms:W3CDTF">2024-02-21T06:59:38Z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a614bb-7b8e-4b4e-afa5-3fac8d0b6cac_Enabled">
    <vt:lpwstr>true</vt:lpwstr>
  </property>
  <property fmtid="{D5CDD505-2E9C-101B-9397-08002B2CF9AE}" pid="3" name="MSIP_Label_41a614bb-7b8e-4b4e-afa5-3fac8d0b6cac_SetDate">
    <vt:lpwstr>2024-02-21T06:54:58Z</vt:lpwstr>
  </property>
  <property fmtid="{D5CDD505-2E9C-101B-9397-08002B2CF9AE}" pid="4" name="MSIP_Label_41a614bb-7b8e-4b4e-afa5-3fac8d0b6cac_Method">
    <vt:lpwstr>Standard</vt:lpwstr>
  </property>
  <property fmtid="{D5CDD505-2E9C-101B-9397-08002B2CF9AE}" pid="5" name="MSIP_Label_41a614bb-7b8e-4b4e-afa5-3fac8d0b6cac_Name">
    <vt:lpwstr>OFFICIAL</vt:lpwstr>
  </property>
  <property fmtid="{D5CDD505-2E9C-101B-9397-08002B2CF9AE}" pid="6" name="MSIP_Label_41a614bb-7b8e-4b4e-afa5-3fac8d0b6cac_SiteId">
    <vt:lpwstr>435f6007-b395-4841-9bdb-dcba52302216</vt:lpwstr>
  </property>
  <property fmtid="{D5CDD505-2E9C-101B-9397-08002B2CF9AE}" pid="7" name="MSIP_Label_41a614bb-7b8e-4b4e-afa5-3fac8d0b6cac_ActionId">
    <vt:lpwstr>0a114228-61ea-4d2e-8a6b-770dd490de82</vt:lpwstr>
  </property>
  <property fmtid="{D5CDD505-2E9C-101B-9397-08002B2CF9AE}" pid="8" name="MSIP_Label_41a614bb-7b8e-4b4e-afa5-3fac8d0b6cac_ContentBits">
    <vt:lpwstr>2</vt:lpwstr>
  </property>
  <property fmtid="{D5CDD505-2E9C-101B-9397-08002B2CF9AE}" pid="9" name="ClassificationContentMarkingFooterLocations">
    <vt:lpwstr>Ravi Powerpoint Template:6</vt:lpwstr>
  </property>
  <property fmtid="{D5CDD505-2E9C-101B-9397-08002B2CF9AE}" pid="10" name="ClassificationContentMarkingFooterText">
    <vt:lpwstr>OFFICIAL</vt:lpwstr>
  </property>
</Properties>
</file>