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88" r:id="rId5"/>
    <p:sldId id="290" r:id="rId6"/>
    <p:sldId id="291" r:id="rId7"/>
    <p:sldId id="292" r:id="rId8"/>
    <p:sldId id="293" r:id="rId9"/>
    <p:sldId id="294" r:id="rId10"/>
    <p:sldId id="295" r:id="rId11"/>
    <p:sldId id="296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19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FAA32-8DF5-79E1-86CC-E0A6548C2EA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4350" y="6626860"/>
            <a:ext cx="53498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Server Side Development"/>
          <p:cNvSpPr txBox="1">
            <a:spLocks noGrp="1"/>
          </p:cNvSpPr>
          <p:nvPr>
            <p:ph type="title" idx="4294967295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spc="-200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Sequential / Linear</a:t>
            </a:r>
            <a:br>
              <a:rPr lang="en-AU" dirty="0"/>
            </a:br>
            <a:r>
              <a:rPr lang="en-AU" dirty="0"/>
              <a:t>Search</a:t>
            </a:r>
            <a:endParaRPr dirty="0"/>
          </a:p>
        </p:txBody>
      </p:sp>
      <p:pic>
        <p:nvPicPr>
          <p:cNvPr id="9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33015-CAD4-837B-242C-5F4034D1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62B5FC7F-B00C-A87C-ACE0-B08F288A5C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69" y="107508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8CEE2240-8757-CD71-CE45-F6DDE46BA46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0C785730-2ADF-3BFC-DB5D-314C4F923E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1B52CB44-A012-A393-AA0D-5C058ACB1DAB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B347A206-67B1-2301-7198-7DE1DF9FD9E3}"/>
              </a:ext>
            </a:extLst>
          </p:cNvPr>
          <p:cNvSpPr txBox="1"/>
          <p:nvPr/>
        </p:nvSpPr>
        <p:spPr>
          <a:xfrm>
            <a:off x="1596572" y="2349109"/>
            <a:ext cx="5117307" cy="1745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Advantages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Works on unsorted and sorted arrays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Great for small datasets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Can be used on any data type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439C6EB0-0A81-3519-EDF7-78DE9B439152}"/>
              </a:ext>
            </a:extLst>
          </p:cNvPr>
          <p:cNvSpPr txBox="1"/>
          <p:nvPr/>
        </p:nvSpPr>
        <p:spPr>
          <a:xfrm>
            <a:off x="1596572" y="1796011"/>
            <a:ext cx="162384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Linear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D744AB54-4652-7F0C-D250-E84D7ACCD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6F864055-51E7-181A-EC62-71349C977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815594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D2404-2E41-28BD-80A5-217BB6F8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A49C481E-2FF3-3C2B-D688-150F279147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69" y="107508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060052BE-5EFA-89D1-EC86-62FD6556D61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0A018526-967D-A9B5-A60B-D4EF27355E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02C0628E-C77D-6719-8184-198587E0C90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7BDAC86E-2A2B-5CA1-6844-665C2FC50738}"/>
              </a:ext>
            </a:extLst>
          </p:cNvPr>
          <p:cNvSpPr txBox="1"/>
          <p:nvPr/>
        </p:nvSpPr>
        <p:spPr>
          <a:xfrm>
            <a:off x="1596572" y="2349109"/>
            <a:ext cx="5117307" cy="145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Disadvantages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Runs slow for large data sets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No good for large data sets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8FDB461E-65FA-0FFB-6170-DA7639136F20}"/>
              </a:ext>
            </a:extLst>
          </p:cNvPr>
          <p:cNvSpPr txBox="1"/>
          <p:nvPr/>
        </p:nvSpPr>
        <p:spPr>
          <a:xfrm>
            <a:off x="1596572" y="1796011"/>
            <a:ext cx="162384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Linear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97731507-1531-9D4D-F8F1-8EC0CBC4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4BA9984E-08B6-2740-C5B7-DEF9ADC1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94224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3054" b="30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rPr dirty="0"/>
              <a:t>What </a:t>
            </a:r>
          </a:p>
          <a:p>
            <a:pPr>
              <a:defRPr spc="-200"/>
            </a:pPr>
            <a:r>
              <a:rPr dirty="0"/>
              <a:t>Will We </a:t>
            </a:r>
          </a:p>
          <a:p>
            <a:pPr>
              <a:defRPr spc="-200"/>
            </a:pPr>
            <a:r>
              <a:rPr dirty="0"/>
              <a:t>Learn?</a:t>
            </a:r>
          </a:p>
        </p:txBody>
      </p:sp>
      <p:sp>
        <p:nvSpPr>
          <p:cNvPr id="12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8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sp>
        <p:nvSpPr>
          <p:cNvPr id="129" name="TextBox 5"/>
          <p:cNvSpPr txBox="1"/>
          <p:nvPr/>
        </p:nvSpPr>
        <p:spPr>
          <a:xfrm>
            <a:off x="1596570" y="5348404"/>
            <a:ext cx="1984831" cy="16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rPr lang="en-AU" dirty="0"/>
              <a:t>But what is lost</a:t>
            </a:r>
            <a:r>
              <a:rPr dirty="0"/>
              <a:t>?</a:t>
            </a:r>
          </a:p>
        </p:txBody>
      </p:sp>
      <p:sp>
        <p:nvSpPr>
          <p:cNvPr id="130" name="TextBox 6"/>
          <p:cNvSpPr txBox="1"/>
          <p:nvPr/>
        </p:nvSpPr>
        <p:spPr>
          <a:xfrm>
            <a:off x="1596569" y="5113549"/>
            <a:ext cx="82073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chemeClr val="accent3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dirty="0">
                <a:solidFill>
                  <a:srgbClr val="00B0F0"/>
                </a:solidFill>
              </a:rPr>
              <a:t>Searching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1" name="Rectangle"/>
          <p:cNvSpPr/>
          <p:nvPr/>
        </p:nvSpPr>
        <p:spPr>
          <a:xfrm>
            <a:off x="5113276" y="1538499"/>
            <a:ext cx="5945541" cy="3858841"/>
          </a:xfrm>
          <a:prstGeom prst="rect">
            <a:avLst/>
          </a:prstGeom>
          <a:solidFill>
            <a:srgbClr val="000000">
              <a:alpha val="2940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>
                    <a:alpha val="25321"/>
                  </a:srgbClr>
                </a:solidFill>
              </a:defRPr>
            </a:pPr>
            <a:endParaRPr/>
          </a:p>
        </p:txBody>
      </p:sp>
      <p:sp>
        <p:nvSpPr>
          <p:cNvPr id="132" name="?"/>
          <p:cNvSpPr txBox="1"/>
          <p:nvPr/>
        </p:nvSpPr>
        <p:spPr>
          <a:xfrm>
            <a:off x="7100139" y="2986101"/>
            <a:ext cx="1970875" cy="178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 defTabSz="758883">
              <a:lnSpc>
                <a:spcPct val="75000"/>
              </a:lnSpc>
              <a:defRPr sz="11620" b="1" spc="-581">
                <a:solidFill>
                  <a:srgbClr val="FFFFFF"/>
                </a:solidFill>
              </a:defRPr>
            </a:lvl1pPr>
          </a:lstStyle>
          <a:p>
            <a:r>
              <a:rPr dirty="0"/>
              <a:t>?</a:t>
            </a:r>
          </a:p>
        </p:txBody>
      </p:sp>
      <p:pic>
        <p:nvPicPr>
          <p:cNvPr id="12" name="Picture 11" descr="A picture containing star, dark, night, black&#10;&#10;Description automatically generated">
            <a:extLst>
              <a:ext uri="{FF2B5EF4-FFF2-40B4-BE49-F238E27FC236}">
                <a16:creationId xmlns:a16="http://schemas.microsoft.com/office/drawing/2014/main" id="{D55E1B7B-4046-654D-86F2-70E5599B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45" y="5725054"/>
            <a:ext cx="2219140" cy="1000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888647" y="2172722"/>
            <a:ext cx="5117307" cy="263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According to Wikipedia, a search algorithm is: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i="1" dirty="0"/>
              <a:t>“Any algorithm which solves the search problem, namely, to retrieve information stored within some data structure, or calculated in the search space of a problem domain, either with discrete or continuous values”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i="1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i="1" dirty="0"/>
              <a:t>It is a recipe we can use to code a solution.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</p:txBody>
      </p:sp>
      <p:pic>
        <p:nvPicPr>
          <p:cNvPr id="161" name="js-cube.png" descr="js-cub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69515-2A33-D5F5-8B79-8630AE735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AA4FA435-A829-04F8-7E8F-F48F5492ED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F84A5244-6938-33A7-EE5D-B04DAAE2FC9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64F20215-E873-1B8A-BAF0-697DC2E678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99B6DDAE-F44F-CFD9-3E7A-516382F60E74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CA4311BC-EE08-0659-4900-D9D4A16B3A56}"/>
              </a:ext>
            </a:extLst>
          </p:cNvPr>
          <p:cNvSpPr txBox="1"/>
          <p:nvPr/>
        </p:nvSpPr>
        <p:spPr>
          <a:xfrm>
            <a:off x="1596569" y="2821651"/>
            <a:ext cx="5117307" cy="204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Is defined as a sequential search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Starts at the start of the data structure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Looks through all elements of the data structure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Will return a -1 if the element is not found in the data structure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Note: Will search the whole data structure if the element is not there</a:t>
            </a: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F950BF7B-58F6-53CA-DCAA-692BD99AB0DB}"/>
              </a:ext>
            </a:extLst>
          </p:cNvPr>
          <p:cNvSpPr txBox="1"/>
          <p:nvPr/>
        </p:nvSpPr>
        <p:spPr>
          <a:xfrm>
            <a:off x="1596569" y="2293041"/>
            <a:ext cx="162384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Linear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9D92E616-F01E-C488-BC33-6215B264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685BEE62-357A-2017-9662-98EAEC964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428728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137E3-CD21-6C4C-D716-AF16591C1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E72853CC-6835-0D95-558D-D69482F29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C16FBACF-65A5-8B90-1CAB-C6D971060A3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C206B0BC-5119-54F5-1426-E15F9F8975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4A508BA4-472C-6FB6-F8CC-8BF447CEA50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60" name="TextBox 7">
            <a:extLst>
              <a:ext uri="{FF2B5EF4-FFF2-40B4-BE49-F238E27FC236}">
                <a16:creationId xmlns:a16="http://schemas.microsoft.com/office/drawing/2014/main" id="{D970C985-8272-8D59-AFE7-0DCA0607A175}"/>
              </a:ext>
            </a:extLst>
          </p:cNvPr>
          <p:cNvSpPr txBox="1"/>
          <p:nvPr/>
        </p:nvSpPr>
        <p:spPr>
          <a:xfrm>
            <a:off x="1596569" y="2293041"/>
            <a:ext cx="162384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Linear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CADFBC70-C882-15F1-3DA8-1D67FB0D2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62F67BED-3FE9-A68F-20B5-44FF2284A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F5F008BE-7DC0-2BB2-754F-5CAA188F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1" y="2816458"/>
            <a:ext cx="762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B2CF3B-B542-6CD1-4BB0-132C2AF0690F}"/>
              </a:ext>
            </a:extLst>
          </p:cNvPr>
          <p:cNvSpPr txBox="1"/>
          <p:nvPr/>
        </p:nvSpPr>
        <p:spPr>
          <a:xfrm>
            <a:off x="1302052" y="5628734"/>
            <a:ext cx="55681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Source: https://www.geeksforgeeks.org/linear-search/</a:t>
            </a:r>
          </a:p>
        </p:txBody>
      </p:sp>
    </p:spTree>
    <p:extLst>
      <p:ext uri="{BB962C8B-B14F-4D97-AF65-F5344CB8AC3E}">
        <p14:creationId xmlns:p14="http://schemas.microsoft.com/office/powerpoint/2010/main" val="3106780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32134-B66D-D838-B48B-5B246BD92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602D53E2-35A2-8F60-E304-BC0A6B74EB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FBC268CC-44BA-3131-9DFF-CB7D9674752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E1108D31-AEF4-7BEA-83E6-A02E22593C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64592D60-97EE-F930-EBCB-8B4C2177A5FA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3C0F1490-AE9A-2D24-DB41-84E2ED2CBE88}"/>
              </a:ext>
            </a:extLst>
          </p:cNvPr>
          <p:cNvSpPr txBox="1"/>
          <p:nvPr/>
        </p:nvSpPr>
        <p:spPr>
          <a:xfrm>
            <a:off x="1596569" y="2821651"/>
            <a:ext cx="5117307" cy="263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Taking the previous example: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Key = 20, this is what we are looking for.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Look at element 0.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Element 0 =  10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Compare element 0 to the key.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10 is not equal to 20.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Move to element 1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7B5998FE-C363-D649-7A1C-1A415D1D2BD0}"/>
              </a:ext>
            </a:extLst>
          </p:cNvPr>
          <p:cNvSpPr txBox="1"/>
          <p:nvPr/>
        </p:nvSpPr>
        <p:spPr>
          <a:xfrm>
            <a:off x="1596569" y="2293041"/>
            <a:ext cx="162384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Linear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23F3037B-ACB8-A7BF-7699-9184173A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27692E88-36F6-AD99-DA75-F41F8D38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45874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B3DA4-2AD0-4FD6-FC7B-DB0926D49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2F3A3C5E-612D-8E45-EFFE-C7BE4B131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69" y="107508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0359E05D-6893-E486-3E26-DC363BADDE6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921F4311-CE0E-4149-CB08-D0E440DC19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49520226-A6B5-2790-A0B1-6BF81AE928CB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EF52906B-920D-3F76-07FB-57D13627A173}"/>
              </a:ext>
            </a:extLst>
          </p:cNvPr>
          <p:cNvSpPr txBox="1"/>
          <p:nvPr/>
        </p:nvSpPr>
        <p:spPr>
          <a:xfrm>
            <a:off x="1596572" y="2349109"/>
            <a:ext cx="5117307" cy="4404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Key = 20, this is what we are looking for.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Look at element 1.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Element 1 =  50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Compare element 1 to the key.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50 is not equal to 20.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Move to element 2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Look at element 2.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Element 2 =  30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Compare element 2 to the key.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30 is not equal to 20.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Move to element 3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Repeat these steps till the number found or -1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42819FEC-7860-15A8-73D8-128C060BE5AE}"/>
              </a:ext>
            </a:extLst>
          </p:cNvPr>
          <p:cNvSpPr txBox="1"/>
          <p:nvPr/>
        </p:nvSpPr>
        <p:spPr>
          <a:xfrm>
            <a:off x="1596572" y="1796011"/>
            <a:ext cx="162384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Linear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F5B4C649-BC46-28AF-270B-970B41F9B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D4A59FDE-CCAF-2B36-989E-620307E7E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817198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8795A-A993-42DF-8129-E4635CDAA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13834950-1CEE-4C3A-CF00-8ACA835434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69" y="107508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7D33BE5A-5004-2DC9-6A92-8342E29DD0F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EBC99491-4D8E-FB48-186F-6B056CF2C6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52CE9707-6515-B96B-B7F4-AEFCB4350A8A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1AA5E61F-F67E-7044-BD4E-9B64C25B60BB}"/>
              </a:ext>
            </a:extLst>
          </p:cNvPr>
          <p:cNvSpPr txBox="1"/>
          <p:nvPr/>
        </p:nvSpPr>
        <p:spPr>
          <a:xfrm>
            <a:off x="1596572" y="2349109"/>
            <a:ext cx="5117307" cy="1745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Complexity of Linear Search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Best case, we find the value first go O(1)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Worst case, we need to search the whole structure to find our value: O(N)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Average case is O(N)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385176F6-D358-E7DF-C3AC-67B9047A05EA}"/>
              </a:ext>
            </a:extLst>
          </p:cNvPr>
          <p:cNvSpPr txBox="1"/>
          <p:nvPr/>
        </p:nvSpPr>
        <p:spPr>
          <a:xfrm>
            <a:off x="1596572" y="1796011"/>
            <a:ext cx="162384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Linear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26522BDB-97F1-FBAE-27CA-B1A634389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E6535A71-A27C-61D2-A49B-914D4BD9C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83496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E7CFF-C285-676E-597D-3F3BBFFA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FC174F69-19F8-A3EC-8CE0-CAADE6A049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69" y="107508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6067C1D1-BE66-D8AB-DD94-0160B0DF679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9DAF0A5C-2589-7F5A-B08A-1AB65E908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D4DFEFC7-BC4D-3A8D-EAF2-FC524AA5601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D9FD82BE-BF16-88D7-1C16-0ABB39377B8F}"/>
              </a:ext>
            </a:extLst>
          </p:cNvPr>
          <p:cNvSpPr txBox="1"/>
          <p:nvPr/>
        </p:nvSpPr>
        <p:spPr>
          <a:xfrm>
            <a:off x="1596572" y="2349109"/>
            <a:ext cx="5117307" cy="11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Space of Linear Search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Auxiliary space: Just the current element stored in memory. O(1)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FA4B4CA5-1D5D-F314-5453-93AD19168A1B}"/>
              </a:ext>
            </a:extLst>
          </p:cNvPr>
          <p:cNvSpPr txBox="1"/>
          <p:nvPr/>
        </p:nvSpPr>
        <p:spPr>
          <a:xfrm>
            <a:off x="1596572" y="1796011"/>
            <a:ext cx="162384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Linear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D616BF38-459E-7B1D-3B45-E853E66E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3B7172F9-45B6-E0EA-D1D3-7D6FE55F5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097872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406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Open Sans Regular</vt:lpstr>
      <vt:lpstr>Ravi Powerpoint Template</vt:lpstr>
      <vt:lpstr>Sequential / Linear Search</vt:lpstr>
      <vt:lpstr>What  Will We  Learn?</vt:lpstr>
      <vt:lpstr>Search Algorithm</vt:lpstr>
      <vt:lpstr>Search Algorithms</vt:lpstr>
      <vt:lpstr>Search Algorithms</vt:lpstr>
      <vt:lpstr>Search Algorithms</vt:lpstr>
      <vt:lpstr>Search Algorithms</vt:lpstr>
      <vt:lpstr>Search Algorithms</vt:lpstr>
      <vt:lpstr>Search Algorithms</vt:lpstr>
      <vt:lpstr>Search Algorithms</vt:lpstr>
      <vt:lpstr>Search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Development </dc:title>
  <cp:lastModifiedBy>Amberle Seidl</cp:lastModifiedBy>
  <cp:revision>5</cp:revision>
  <dcterms:modified xsi:type="dcterms:W3CDTF">2025-02-14T02:20:16Z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a614bb-7b8e-4b4e-afa5-3fac8d0b6cac_Enabled">
    <vt:lpwstr>true</vt:lpwstr>
  </property>
  <property fmtid="{D5CDD505-2E9C-101B-9397-08002B2CF9AE}" pid="3" name="MSIP_Label_41a614bb-7b8e-4b4e-afa5-3fac8d0b6cac_SetDate">
    <vt:lpwstr>2024-02-13T02:03:49Z</vt:lpwstr>
  </property>
  <property fmtid="{D5CDD505-2E9C-101B-9397-08002B2CF9AE}" pid="4" name="MSIP_Label_41a614bb-7b8e-4b4e-afa5-3fac8d0b6cac_Method">
    <vt:lpwstr>Standard</vt:lpwstr>
  </property>
  <property fmtid="{D5CDD505-2E9C-101B-9397-08002B2CF9AE}" pid="5" name="MSIP_Label_41a614bb-7b8e-4b4e-afa5-3fac8d0b6cac_Name">
    <vt:lpwstr>OFFICIAL</vt:lpwstr>
  </property>
  <property fmtid="{D5CDD505-2E9C-101B-9397-08002B2CF9AE}" pid="6" name="MSIP_Label_41a614bb-7b8e-4b4e-afa5-3fac8d0b6cac_SiteId">
    <vt:lpwstr>435f6007-b395-4841-9bdb-dcba52302216</vt:lpwstr>
  </property>
  <property fmtid="{D5CDD505-2E9C-101B-9397-08002B2CF9AE}" pid="7" name="MSIP_Label_41a614bb-7b8e-4b4e-afa5-3fac8d0b6cac_ActionId">
    <vt:lpwstr>233138e6-8b5d-453b-a51d-8d4528092141</vt:lpwstr>
  </property>
  <property fmtid="{D5CDD505-2E9C-101B-9397-08002B2CF9AE}" pid="8" name="MSIP_Label_41a614bb-7b8e-4b4e-afa5-3fac8d0b6cac_ContentBits">
    <vt:lpwstr>2</vt:lpwstr>
  </property>
  <property fmtid="{D5CDD505-2E9C-101B-9397-08002B2CF9AE}" pid="9" name="ClassificationContentMarkingFooterLocations">
    <vt:lpwstr>Ravi Powerpoint Template:6</vt:lpwstr>
  </property>
  <property fmtid="{D5CDD505-2E9C-101B-9397-08002B2CF9AE}" pid="10" name="ClassificationContentMarkingFooterText">
    <vt:lpwstr>OFFICIAL</vt:lpwstr>
  </property>
</Properties>
</file>