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288" r:id="rId5"/>
    <p:sldId id="290" r:id="rId6"/>
    <p:sldId id="291" r:id="rId7"/>
    <p:sldId id="297" r:id="rId8"/>
    <p:sldId id="298" r:id="rId9"/>
    <p:sldId id="299" r:id="rId10"/>
    <p:sldId id="293" r:id="rId11"/>
    <p:sldId id="294" r:id="rId12"/>
    <p:sldId id="295" r:id="rId13"/>
    <p:sldId id="296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16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33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494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66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582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2989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20015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732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3D1"/>
          </a:solidFill>
        </a:fill>
      </a:tcStyle>
    </a:wholeTbl>
    <a:band2H>
      <a:tcTxStyle/>
      <a:tcStyle>
        <a:tcBdr/>
        <a:fill>
          <a:solidFill>
            <a:srgbClr val="FFF9EA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5CA"/>
          </a:solidFill>
        </a:fill>
      </a:tcStyle>
    </a:wholeTbl>
    <a:band2H>
      <a:tcTxStyle/>
      <a:tcStyle>
        <a:tcBdr/>
        <a:fill>
          <a:solidFill>
            <a:srgbClr val="FDEB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CCA"/>
          </a:solidFill>
        </a:fill>
      </a:tcStyle>
    </a:wholeTbl>
    <a:band2H>
      <a:tcTxStyle/>
      <a:tcStyle>
        <a:tcBdr/>
        <a:fill>
          <a:solidFill>
            <a:srgbClr val="ECEE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69" d="100"/>
          <a:sy n="69" d="100"/>
        </p:scale>
        <p:origin x="19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596572" y="1432830"/>
            <a:ext cx="5069272" cy="1028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Picture Placeholder 7"/>
          <p:cNvSpPr>
            <a:spLocks noGrp="1"/>
          </p:cNvSpPr>
          <p:nvPr>
            <p:ph type="pic" idx="13"/>
          </p:nvPr>
        </p:nvSpPr>
        <p:spPr>
          <a:xfrm>
            <a:off x="7074638" y="0"/>
            <a:ext cx="5117362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3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193" y="1277827"/>
            <a:ext cx="7881707" cy="4627673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Picture Placeholder 4"/>
          <p:cNvSpPr>
            <a:spLocks noGrp="1"/>
          </p:cNvSpPr>
          <p:nvPr>
            <p:ph type="pic" sz="half" idx="13"/>
          </p:nvPr>
        </p:nvSpPr>
        <p:spPr>
          <a:xfrm>
            <a:off x="5109454" y="1602012"/>
            <a:ext cx="5952246" cy="37319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FAA32-8DF5-79E1-86CC-E0A6548C2EA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44350" y="6626860"/>
            <a:ext cx="534987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</p:sldLayoutIdLst>
  <p:transition spd="med"/>
  <p:txStyles>
    <p:titleStyle>
      <a:lvl1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4136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09852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55680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12838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16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33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494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66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582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2989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15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32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hoto-1519241047957-be31d7379a5d.jpeg" descr="photo-1519241047957-be31d7379a5d.jpeg"/>
          <p:cNvPicPr>
            <a:picLocks noChangeAspect="1"/>
          </p:cNvPicPr>
          <p:nvPr/>
        </p:nvPicPr>
        <p:blipFill>
          <a:blip r:embed="rId2"/>
          <a:srcRect l="1148" t="17290" r="1148" b="305"/>
          <a:stretch>
            <a:fillRect/>
          </a:stretch>
        </p:blipFill>
        <p:spPr>
          <a:xfrm>
            <a:off x="-2382" y="0"/>
            <a:ext cx="1219676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Rectangle"/>
          <p:cNvSpPr/>
          <p:nvPr/>
        </p:nvSpPr>
        <p:spPr>
          <a:xfrm>
            <a:off x="-25400" y="-12700"/>
            <a:ext cx="12242800" cy="6883400"/>
          </a:xfrm>
          <a:prstGeom prst="rect">
            <a:avLst/>
          </a:prstGeom>
          <a:solidFill>
            <a:srgbClr val="000000">
              <a:alpha val="65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8" name="Server Side Development"/>
          <p:cNvSpPr txBox="1">
            <a:spLocks noGrp="1"/>
          </p:cNvSpPr>
          <p:nvPr>
            <p:ph type="title" idx="4294967295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spc="-200">
                <a:solidFill>
                  <a:srgbClr val="FFFFFF"/>
                </a:solidFill>
              </a:defRPr>
            </a:lvl1pPr>
          </a:lstStyle>
          <a:p>
            <a:r>
              <a:rPr lang="en-AU" dirty="0"/>
              <a:t>Binary</a:t>
            </a:r>
            <a:br>
              <a:rPr lang="en-AU" dirty="0"/>
            </a:br>
            <a:r>
              <a:rPr lang="en-AU" dirty="0"/>
              <a:t>Search</a:t>
            </a:r>
            <a:endParaRPr dirty="0"/>
          </a:p>
        </p:txBody>
      </p:sp>
      <p:pic>
        <p:nvPicPr>
          <p:cNvPr id="9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876" y="5900382"/>
            <a:ext cx="1411290" cy="658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8795A-A993-42DF-8129-E4635CDAA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13834950-1CEE-4C3A-CF00-8ACA835434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569" y="1075087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Search Algorithms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7D33BE5A-5004-2DC9-6A92-8342E29DD0F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EBC99491-4D8E-FB48-186F-6B056CF2C6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52CE9707-6515-B96B-B7F4-AEFCB4350A8A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1AA5E61F-F67E-7044-BD4E-9B64C25B60BB}"/>
              </a:ext>
            </a:extLst>
          </p:cNvPr>
          <p:cNvSpPr txBox="1"/>
          <p:nvPr/>
        </p:nvSpPr>
        <p:spPr>
          <a:xfrm>
            <a:off x="1596572" y="2349109"/>
            <a:ext cx="5117307" cy="145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Complexity of Binary Search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Best case: O(1)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Average case: O(log N)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Worst case: O(log N)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385176F6-D358-E7DF-C3AC-67B9047A05EA}"/>
              </a:ext>
            </a:extLst>
          </p:cNvPr>
          <p:cNvSpPr txBox="1"/>
          <p:nvPr/>
        </p:nvSpPr>
        <p:spPr>
          <a:xfrm>
            <a:off x="1596572" y="1796011"/>
            <a:ext cx="164307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Binary Search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161" name="js-cube.png" descr="js-cube.png">
            <a:extLst>
              <a:ext uri="{FF2B5EF4-FFF2-40B4-BE49-F238E27FC236}">
                <a16:creationId xmlns:a16="http://schemas.microsoft.com/office/drawing/2014/main" id="{26522BDB-97F1-FBAE-27CA-B1A634389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E6535A71-A27C-61D2-A49B-914D4BD9C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4834968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E7CFF-C285-676E-597D-3F3BBFFA0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FC174F69-19F8-A3EC-8CE0-CAADE6A049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569" y="1075087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Search Algorithms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6067C1D1-BE66-D8AB-DD94-0160B0DF679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9DAF0A5C-2589-7F5A-B08A-1AB65E9086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D4DFEFC7-BC4D-3A8D-EAF2-FC524AA56018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D9FD82BE-BF16-88D7-1C16-0ABB39377B8F}"/>
              </a:ext>
            </a:extLst>
          </p:cNvPr>
          <p:cNvSpPr txBox="1"/>
          <p:nvPr/>
        </p:nvSpPr>
        <p:spPr>
          <a:xfrm>
            <a:off x="1596572" y="2349109"/>
            <a:ext cx="5117307" cy="145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Space of Binary Search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Auxiliary space: Just the current element stored in memory. O(1)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(If we use a recursive call, space is O(log N))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FA4B4CA5-1D5D-F314-5453-93AD19168A1B}"/>
              </a:ext>
            </a:extLst>
          </p:cNvPr>
          <p:cNvSpPr txBox="1"/>
          <p:nvPr/>
        </p:nvSpPr>
        <p:spPr>
          <a:xfrm>
            <a:off x="1596572" y="1796011"/>
            <a:ext cx="164307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Binary Search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161" name="js-cube.png" descr="js-cube.png">
            <a:extLst>
              <a:ext uri="{FF2B5EF4-FFF2-40B4-BE49-F238E27FC236}">
                <a16:creationId xmlns:a16="http://schemas.microsoft.com/office/drawing/2014/main" id="{D616BF38-459E-7B1D-3B45-E853E66E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3B7172F9-45B6-E0EA-D1D3-7D6FE55F5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0978729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33015-CAD4-837B-242C-5F4034D1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62B5FC7F-B00C-A87C-ACE0-B08F288A5C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569" y="1075087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Search Algorithms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8CEE2240-8757-CD71-CE45-F6DDE46BA46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0C785730-2ADF-3BFC-DB5D-314C4F923EF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1B52CB44-A012-A393-AA0D-5C058ACB1DAB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B347A206-67B1-2301-7198-7DE1DF9FD9E3}"/>
              </a:ext>
            </a:extLst>
          </p:cNvPr>
          <p:cNvSpPr txBox="1"/>
          <p:nvPr/>
        </p:nvSpPr>
        <p:spPr>
          <a:xfrm>
            <a:off x="1035050" y="2349109"/>
            <a:ext cx="5678829" cy="233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Advantages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Searches are much faster, especially for large arrays.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More efficient than other search methods with similar time complexity. (e.g. interpolation search, exponential search)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Is well suited for use in the cloud. Can use it on large data-sets stored in external memory, HDD or on the cloud.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439C6EB0-0A81-3519-EDF7-78DE9B439152}"/>
              </a:ext>
            </a:extLst>
          </p:cNvPr>
          <p:cNvSpPr txBox="1"/>
          <p:nvPr/>
        </p:nvSpPr>
        <p:spPr>
          <a:xfrm>
            <a:off x="1596572" y="1796011"/>
            <a:ext cx="164307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Binary Search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161" name="js-cube.png" descr="js-cube.png">
            <a:extLst>
              <a:ext uri="{FF2B5EF4-FFF2-40B4-BE49-F238E27FC236}">
                <a16:creationId xmlns:a16="http://schemas.microsoft.com/office/drawing/2014/main" id="{D744AB54-4652-7F0C-D250-E84D7ACCD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6F864055-51E7-181A-EC62-71349C977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8155944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D2404-2E41-28BD-80A5-217BB6F8A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A49C481E-2FF3-3C2B-D688-150F279147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569" y="1075087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Search Algorithms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060052BE-5EFA-89D1-EC86-62FD6556D61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0A018526-967D-A9B5-A60B-D4EF27355E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02C0628E-C77D-6719-8184-198587E0C90D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7BDAC86E-2A2B-5CA1-6844-665C2FC50738}"/>
              </a:ext>
            </a:extLst>
          </p:cNvPr>
          <p:cNvSpPr txBox="1"/>
          <p:nvPr/>
        </p:nvSpPr>
        <p:spPr>
          <a:xfrm>
            <a:off x="1596572" y="2349109"/>
            <a:ext cx="5117307" cy="233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Disadvantages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The data-set must be sorted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The data-set must be in contiguous memory locations (e.g. in an array)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The elements of the array must be comparable (e.g. a string or number, not an object)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8FDB461E-65FA-0FFB-6170-DA7639136F20}"/>
              </a:ext>
            </a:extLst>
          </p:cNvPr>
          <p:cNvSpPr txBox="1"/>
          <p:nvPr/>
        </p:nvSpPr>
        <p:spPr>
          <a:xfrm>
            <a:off x="1596572" y="1796011"/>
            <a:ext cx="164307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>
                <a:solidFill>
                  <a:srgbClr val="00B0F0"/>
                </a:solidFill>
              </a:rPr>
              <a:t>Binary </a:t>
            </a:r>
            <a:r>
              <a:rPr lang="en-AU" sz="2000" dirty="0">
                <a:solidFill>
                  <a:srgbClr val="00B0F0"/>
                </a:solidFill>
              </a:rPr>
              <a:t>Search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161" name="js-cube.png" descr="js-cube.png">
            <a:extLst>
              <a:ext uri="{FF2B5EF4-FFF2-40B4-BE49-F238E27FC236}">
                <a16:creationId xmlns:a16="http://schemas.microsoft.com/office/drawing/2014/main" id="{97731507-1531-9D4D-F8F1-8EC0CBC41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4BA9984E-08B6-2740-C5B7-DEF9ADC18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4942243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Placeholder 1" descr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3054" b="305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6" name="Title 2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rPr dirty="0"/>
              <a:t>What </a:t>
            </a:r>
          </a:p>
          <a:p>
            <a:pPr>
              <a:defRPr spc="-200"/>
            </a:pPr>
            <a:r>
              <a:rPr dirty="0"/>
              <a:t>Will We </a:t>
            </a:r>
          </a:p>
          <a:p>
            <a:pPr>
              <a:defRPr spc="-200"/>
            </a:pPr>
            <a:r>
              <a:rPr dirty="0"/>
              <a:t>Learn?</a:t>
            </a:r>
          </a:p>
        </p:txBody>
      </p:sp>
      <p:sp>
        <p:nvSpPr>
          <p:cNvPr id="12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28" name="Text Placeholder 4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  <a:endParaRPr dirty="0"/>
          </a:p>
        </p:txBody>
      </p:sp>
      <p:sp>
        <p:nvSpPr>
          <p:cNvPr id="129" name="TextBox 5"/>
          <p:cNvSpPr txBox="1"/>
          <p:nvPr/>
        </p:nvSpPr>
        <p:spPr>
          <a:xfrm>
            <a:off x="1596570" y="5348404"/>
            <a:ext cx="1984831" cy="16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r>
              <a:rPr lang="en-AU" dirty="0"/>
              <a:t>But what is lost</a:t>
            </a:r>
            <a:r>
              <a:rPr dirty="0"/>
              <a:t>?</a:t>
            </a:r>
          </a:p>
        </p:txBody>
      </p:sp>
      <p:sp>
        <p:nvSpPr>
          <p:cNvPr id="130" name="TextBox 6"/>
          <p:cNvSpPr txBox="1"/>
          <p:nvPr/>
        </p:nvSpPr>
        <p:spPr>
          <a:xfrm>
            <a:off x="1596569" y="5113549"/>
            <a:ext cx="820738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chemeClr val="accent3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dirty="0">
                <a:solidFill>
                  <a:srgbClr val="00B0F0"/>
                </a:solidFill>
              </a:rPr>
              <a:t>Searching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31" name="Rectangle"/>
          <p:cNvSpPr/>
          <p:nvPr/>
        </p:nvSpPr>
        <p:spPr>
          <a:xfrm>
            <a:off x="5113276" y="1538499"/>
            <a:ext cx="5945541" cy="3858841"/>
          </a:xfrm>
          <a:prstGeom prst="rect">
            <a:avLst/>
          </a:prstGeom>
          <a:solidFill>
            <a:srgbClr val="000000">
              <a:alpha val="2940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>
                    <a:alpha val="25321"/>
                  </a:srgbClr>
                </a:solidFill>
              </a:defRPr>
            </a:pPr>
            <a:endParaRPr/>
          </a:p>
        </p:txBody>
      </p:sp>
      <p:sp>
        <p:nvSpPr>
          <p:cNvPr id="132" name="?"/>
          <p:cNvSpPr txBox="1"/>
          <p:nvPr/>
        </p:nvSpPr>
        <p:spPr>
          <a:xfrm>
            <a:off x="7100139" y="2986101"/>
            <a:ext cx="1970875" cy="178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758883">
              <a:lnSpc>
                <a:spcPct val="75000"/>
              </a:lnSpc>
              <a:defRPr sz="11620" b="1" spc="-581">
                <a:solidFill>
                  <a:srgbClr val="FFFFFF"/>
                </a:solidFill>
              </a:defRPr>
            </a:lvl1pPr>
          </a:lstStyle>
          <a:p>
            <a:r>
              <a:rPr dirty="0"/>
              <a:t>?</a:t>
            </a:r>
          </a:p>
        </p:txBody>
      </p:sp>
      <p:pic>
        <p:nvPicPr>
          <p:cNvPr id="12" name="Picture 11" descr="A picture containing star, dark, night, black&#10;&#10;Description automatically generated">
            <a:extLst>
              <a:ext uri="{FF2B5EF4-FFF2-40B4-BE49-F238E27FC236}">
                <a16:creationId xmlns:a16="http://schemas.microsoft.com/office/drawing/2014/main" id="{D55E1B7B-4046-654D-86F2-70E5599B8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645" y="5725054"/>
            <a:ext cx="2219140" cy="10006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Search Algorithm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888647" y="2172722"/>
            <a:ext cx="5117307" cy="2632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According to Wikipedia, a search algorithm is: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i="1" dirty="0"/>
              <a:t>“Any algorithm which solves the search problem, namely, to retrieve information stored within some data structure, or calculated in the search space of a problem domain, either with discrete or continuous values”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i="1" dirty="0"/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i="1" dirty="0"/>
              <a:t>It is a recipe we can use to code a solution.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</p:txBody>
      </p:sp>
      <p:pic>
        <p:nvPicPr>
          <p:cNvPr id="161" name="js-cube.png" descr="js-cub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69515-2A33-D5F5-8B79-8630AE735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AA4FA435-A829-04F8-7E8F-F48F5492ED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Search Algorithms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F84A5244-6938-33A7-EE5D-B04DAAE2FC9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64F20215-E873-1B8A-BAF0-697DC2E678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99B6DDAE-F44F-CFD9-3E7A-516382F60E74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CA4311BC-EE08-0659-4900-D9D4A16B3A56}"/>
              </a:ext>
            </a:extLst>
          </p:cNvPr>
          <p:cNvSpPr txBox="1"/>
          <p:nvPr/>
        </p:nvSpPr>
        <p:spPr>
          <a:xfrm>
            <a:off x="1596569" y="2821651"/>
            <a:ext cx="5117307" cy="2041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Is defined as a searching algorithm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Must be used on sorted data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It repeatedly divides the search interval in half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Will return a -1 if the element is not found in the data structure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Note: Will search the data structure and half it each time.</a:t>
            </a: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F950BF7B-58F6-53CA-DCAA-692BD99AB0DB}"/>
              </a:ext>
            </a:extLst>
          </p:cNvPr>
          <p:cNvSpPr txBox="1"/>
          <p:nvPr/>
        </p:nvSpPr>
        <p:spPr>
          <a:xfrm>
            <a:off x="1596569" y="2293041"/>
            <a:ext cx="164307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Binary Search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161" name="js-cube.png" descr="js-cube.png">
            <a:extLst>
              <a:ext uri="{FF2B5EF4-FFF2-40B4-BE49-F238E27FC236}">
                <a16:creationId xmlns:a16="http://schemas.microsoft.com/office/drawing/2014/main" id="{9D92E616-F01E-C488-BC33-6215B264F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685BEE62-357A-2017-9662-98EAEC964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4287280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137E3-CD21-6C4C-D716-AF16591C1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E72853CC-6835-0D95-558D-D69482F298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Search Algorithms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C16FBACF-65A5-8B90-1CAB-C6D971060A3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C206B0BC-5119-54F5-1426-E15F9F8975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4A508BA4-472C-6FB6-F8CC-8BF447CEA50D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60" name="TextBox 7">
            <a:extLst>
              <a:ext uri="{FF2B5EF4-FFF2-40B4-BE49-F238E27FC236}">
                <a16:creationId xmlns:a16="http://schemas.microsoft.com/office/drawing/2014/main" id="{D970C985-8272-8D59-AFE7-0DCA0607A175}"/>
              </a:ext>
            </a:extLst>
          </p:cNvPr>
          <p:cNvSpPr txBox="1"/>
          <p:nvPr/>
        </p:nvSpPr>
        <p:spPr>
          <a:xfrm>
            <a:off x="1456706" y="2024650"/>
            <a:ext cx="164307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Binary Search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161" name="js-cube.png" descr="js-cube.png">
            <a:extLst>
              <a:ext uri="{FF2B5EF4-FFF2-40B4-BE49-F238E27FC236}">
                <a16:creationId xmlns:a16="http://schemas.microsoft.com/office/drawing/2014/main" id="{CADFBC70-C882-15F1-3DA8-1D67FB0D2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62F67BED-3FE9-A68F-20B5-44FF2284A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B2CF3B-B542-6CD1-4BB0-132C2AF0690F}"/>
              </a:ext>
            </a:extLst>
          </p:cNvPr>
          <p:cNvSpPr txBox="1"/>
          <p:nvPr/>
        </p:nvSpPr>
        <p:spPr>
          <a:xfrm>
            <a:off x="909290" y="6254528"/>
            <a:ext cx="563230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Source: https://www.geeksforgeeks.org/binary-search/</a:t>
            </a:r>
          </a:p>
        </p:txBody>
      </p:sp>
      <p:pic>
        <p:nvPicPr>
          <p:cNvPr id="3" name="Picture 2" descr="Lightbox">
            <a:extLst>
              <a:ext uri="{FF2B5EF4-FFF2-40B4-BE49-F238E27FC236}">
                <a16:creationId xmlns:a16="http://schemas.microsoft.com/office/drawing/2014/main" id="{825D07AB-C130-39FC-4AA0-F3AA3F260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43" y="2425832"/>
            <a:ext cx="68580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7808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32134-B66D-D838-B48B-5B246BD92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602D53E2-35A2-8F60-E304-BC0A6B74EB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Search Algorithms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FBC268CC-44BA-3131-9DFF-CB7D9674752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E1108D31-AEF4-7BEA-83E6-A02E22593C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64592D60-97EE-F930-EBCB-8B4C2177A5FA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3C0F1490-AE9A-2D24-DB41-84E2ED2CBE88}"/>
              </a:ext>
            </a:extLst>
          </p:cNvPr>
          <p:cNvSpPr txBox="1"/>
          <p:nvPr/>
        </p:nvSpPr>
        <p:spPr>
          <a:xfrm>
            <a:off x="1596569" y="2821651"/>
            <a:ext cx="5117307" cy="2927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Taking the previous example: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Key = 23, this is what we are looking for.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We find the low point - 0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We find the high point - 9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We divide the search space with a mid point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Mid = (high – low /) + low – (9 – 0) /2 + 0 = 4 (round down)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Compare the key to the mid point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7B5998FE-C363-D649-7A1C-1A415D1D2BD0}"/>
              </a:ext>
            </a:extLst>
          </p:cNvPr>
          <p:cNvSpPr txBox="1"/>
          <p:nvPr/>
        </p:nvSpPr>
        <p:spPr>
          <a:xfrm>
            <a:off x="1596569" y="2293041"/>
            <a:ext cx="164307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Binary Search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161" name="js-cube.png" descr="js-cube.png">
            <a:extLst>
              <a:ext uri="{FF2B5EF4-FFF2-40B4-BE49-F238E27FC236}">
                <a16:creationId xmlns:a16="http://schemas.microsoft.com/office/drawing/2014/main" id="{23F3037B-ACB8-A7BF-7699-9184173A6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27692E88-36F6-AD99-DA75-F41F8D38E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545874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BB90C-6E77-A0A0-360B-7556EC75A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A32A8944-99B6-E595-F72C-65AE03C7A5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Search Algorithms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28DC0B01-CA3C-B7DD-45D6-2FDA749CE4B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6C08BF80-CAF9-2AC3-3443-090D9C4A68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403016A5-6EA3-8F65-7B91-D9698DB18299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EB255EF2-9AFE-7A09-FB15-3C1641B56072}"/>
              </a:ext>
            </a:extLst>
          </p:cNvPr>
          <p:cNvSpPr txBox="1"/>
          <p:nvPr/>
        </p:nvSpPr>
        <p:spPr>
          <a:xfrm>
            <a:off x="1596569" y="2821651"/>
            <a:ext cx="5117307" cy="2632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Key = 23, low = 0, mid = 4, high = 9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Compare key to mid point.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If key is higher than the mid, search the right side of the mid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If key is lower than the mid, search the left side of the mid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Adjust the low, mid and high values based on left or right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673E96E5-A0EE-C448-2880-3F851AA26B45}"/>
              </a:ext>
            </a:extLst>
          </p:cNvPr>
          <p:cNvSpPr txBox="1"/>
          <p:nvPr/>
        </p:nvSpPr>
        <p:spPr>
          <a:xfrm>
            <a:off x="1596569" y="2293041"/>
            <a:ext cx="164307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Binary Search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161" name="js-cube.png" descr="js-cube.png">
            <a:extLst>
              <a:ext uri="{FF2B5EF4-FFF2-40B4-BE49-F238E27FC236}">
                <a16:creationId xmlns:a16="http://schemas.microsoft.com/office/drawing/2014/main" id="{6BE978D8-9886-B096-A0A0-053BF95F9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08B919E2-B565-2A1C-2B8A-503699E06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2257732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CC743-0D4F-7C04-154C-2A85831D4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F2968DA4-27A9-16F2-C678-D2CF5C39B8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Search Algorithms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F4D14C35-0BD0-68DE-7217-F5BAE2E8A65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84EFBF1F-703E-55F4-8F64-DCAB725BF58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E98BC9CC-073E-B0BB-E0DF-01AED6B08C8B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8E95EC68-FB44-8F60-C38B-26E083A9A11F}"/>
              </a:ext>
            </a:extLst>
          </p:cNvPr>
          <p:cNvSpPr txBox="1"/>
          <p:nvPr/>
        </p:nvSpPr>
        <p:spPr>
          <a:xfrm>
            <a:off x="1596569" y="2821651"/>
            <a:ext cx="5117307" cy="322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Key = 23, low = 0, mid = 4, high = 9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Mid point 4, contains 16.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16 is less then 23, we need to move to the right side.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New low = mid + 1 = 5.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High = 9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New mid = (9-5) /2 + 5 = 7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First check if the mid point 7 contains 23, 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if yes finish, else 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Repeat the check from previous steps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Move either left or right of the mid point.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AB01AA44-ED0E-28CF-1C1E-F7EB88D8528C}"/>
              </a:ext>
            </a:extLst>
          </p:cNvPr>
          <p:cNvSpPr txBox="1"/>
          <p:nvPr/>
        </p:nvSpPr>
        <p:spPr>
          <a:xfrm>
            <a:off x="1596569" y="2293041"/>
            <a:ext cx="164307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Binary Search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161" name="js-cube.png" descr="js-cube.png">
            <a:extLst>
              <a:ext uri="{FF2B5EF4-FFF2-40B4-BE49-F238E27FC236}">
                <a16:creationId xmlns:a16="http://schemas.microsoft.com/office/drawing/2014/main" id="{087E8991-516B-8D14-7832-DF765ED48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DF72B7BE-CB10-77C4-C370-9A6A41769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552120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0E878-818E-4033-EC86-ABC1C7BA7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D68A280B-3B93-B772-5452-1E91D4B3B1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6145" y="876533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Search Algorithms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9DA0411C-87BC-072A-1068-678C1C85A7E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529AF7B2-C916-171B-9723-3A721F476D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1CA92D17-C07A-2200-4C4B-B925FE8500EA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EE060387-E11E-739E-A4CC-1C7189141950}"/>
              </a:ext>
            </a:extLst>
          </p:cNvPr>
          <p:cNvSpPr txBox="1"/>
          <p:nvPr/>
        </p:nvSpPr>
        <p:spPr>
          <a:xfrm>
            <a:off x="903098" y="2013042"/>
            <a:ext cx="5117307" cy="470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20000"/>
              </a:lnSpc>
              <a:buSzPct val="100000"/>
              <a:buFont typeface="+mj-lt"/>
              <a:buAutoNum type="arabicPeriod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Find target value</a:t>
            </a:r>
          </a:p>
          <a:p>
            <a:pPr marL="342900" indent="-342900">
              <a:lnSpc>
                <a:spcPct val="120000"/>
              </a:lnSpc>
              <a:buSzPct val="100000"/>
              <a:buFont typeface="+mj-lt"/>
              <a:buAutoNum type="arabicPeriod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Find low point</a:t>
            </a:r>
          </a:p>
          <a:p>
            <a:pPr marL="342900" indent="-342900">
              <a:lnSpc>
                <a:spcPct val="120000"/>
              </a:lnSpc>
              <a:buSzPct val="100000"/>
              <a:buFont typeface="+mj-lt"/>
              <a:buAutoNum type="arabicPeriod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Find high point</a:t>
            </a:r>
          </a:p>
          <a:p>
            <a:pPr marL="342900" indent="-342900">
              <a:lnSpc>
                <a:spcPct val="120000"/>
              </a:lnSpc>
              <a:buSzPct val="100000"/>
              <a:buFont typeface="+mj-lt"/>
              <a:buAutoNum type="arabicPeriod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Find mid point: mid = low + (high – low) /2 </a:t>
            </a:r>
          </a:p>
          <a:p>
            <a:pPr marL="342900" indent="-342900">
              <a:lnSpc>
                <a:spcPct val="120000"/>
              </a:lnSpc>
              <a:buSzPct val="100000"/>
              <a:buFont typeface="+mj-lt"/>
              <a:buAutoNum type="arabicPeriod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Compare mid point to target value</a:t>
            </a:r>
          </a:p>
          <a:p>
            <a:pPr marL="342900" indent="-342900">
              <a:lnSpc>
                <a:spcPct val="120000"/>
              </a:lnSpc>
              <a:buSzPct val="100000"/>
              <a:buFont typeface="+mj-lt"/>
              <a:buAutoNum type="arabicPeriod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If target value is higher the mid point value</a:t>
            </a:r>
          </a:p>
          <a:p>
            <a:pPr marL="342900" indent="-342900">
              <a:lnSpc>
                <a:spcPct val="120000"/>
              </a:lnSpc>
              <a:buSzPct val="100000"/>
              <a:buFont typeface="+mj-lt"/>
              <a:buAutoNum type="arabicPeriod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Move to the right</a:t>
            </a:r>
          </a:p>
          <a:p>
            <a:pPr marL="342900" indent="-342900">
              <a:lnSpc>
                <a:spcPct val="120000"/>
              </a:lnSpc>
              <a:buSzPct val="100000"/>
              <a:buFont typeface="+mj-lt"/>
              <a:buAutoNum type="arabicPeriod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New low point = mid point +1</a:t>
            </a:r>
          </a:p>
          <a:p>
            <a:pPr marL="342900" indent="-342900">
              <a:lnSpc>
                <a:spcPct val="120000"/>
              </a:lnSpc>
              <a:buSzPct val="100000"/>
              <a:buFont typeface="+mj-lt"/>
              <a:buAutoNum type="arabicPeriod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High point stays the same</a:t>
            </a:r>
          </a:p>
          <a:p>
            <a:pPr marL="342900" indent="-342900">
              <a:lnSpc>
                <a:spcPct val="120000"/>
              </a:lnSpc>
              <a:buSzPct val="100000"/>
              <a:buFont typeface="+mj-lt"/>
              <a:buAutoNum type="arabicPeriod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New mid point: mid = low + (high – low) /2 </a:t>
            </a:r>
          </a:p>
          <a:p>
            <a:pPr marL="342900" indent="-342900">
              <a:lnSpc>
                <a:spcPct val="120000"/>
              </a:lnSpc>
              <a:buSzPct val="100000"/>
              <a:buFont typeface="+mj-lt"/>
              <a:buAutoNum type="arabicPeriod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If target value is lower the mid point value</a:t>
            </a:r>
          </a:p>
          <a:p>
            <a:pPr marL="342900" indent="-342900">
              <a:lnSpc>
                <a:spcPct val="120000"/>
              </a:lnSpc>
              <a:buSzPct val="100000"/>
              <a:buFont typeface="+mj-lt"/>
              <a:buAutoNum type="arabicPeriod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Move to the left</a:t>
            </a:r>
          </a:p>
          <a:p>
            <a:pPr marL="342900" indent="-342900">
              <a:lnSpc>
                <a:spcPct val="120000"/>
              </a:lnSpc>
              <a:buSzPct val="100000"/>
              <a:buFont typeface="+mj-lt"/>
              <a:buAutoNum type="arabicPeriod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Low point stays the same</a:t>
            </a:r>
          </a:p>
          <a:p>
            <a:pPr marL="342900" indent="-342900">
              <a:lnSpc>
                <a:spcPct val="120000"/>
              </a:lnSpc>
              <a:buSzPct val="100000"/>
              <a:buFont typeface="+mj-lt"/>
              <a:buAutoNum type="arabicPeriod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New High point = mid point – 1</a:t>
            </a:r>
          </a:p>
          <a:p>
            <a:pPr marL="342900" indent="-342900">
              <a:lnSpc>
                <a:spcPct val="120000"/>
              </a:lnSpc>
              <a:buSzPct val="100000"/>
              <a:buFont typeface="+mj-lt"/>
              <a:buAutoNum type="arabicPeriod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New mid point: mid = low + (high – low) /2 </a:t>
            </a:r>
          </a:p>
          <a:p>
            <a:pPr marL="342900" indent="-342900">
              <a:lnSpc>
                <a:spcPct val="120000"/>
              </a:lnSpc>
              <a:buSzPct val="100000"/>
              <a:buFont typeface="+mj-lt"/>
              <a:buAutoNum type="arabicPeriod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Return to step 5</a:t>
            </a: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DA1E37A8-61D7-565C-15B3-2F75E9DAEE3A}"/>
              </a:ext>
            </a:extLst>
          </p:cNvPr>
          <p:cNvSpPr txBox="1"/>
          <p:nvPr/>
        </p:nvSpPr>
        <p:spPr>
          <a:xfrm>
            <a:off x="1086145" y="1503648"/>
            <a:ext cx="164307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Binary Search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161" name="js-cube.png" descr="js-cube.png">
            <a:extLst>
              <a:ext uri="{FF2B5EF4-FFF2-40B4-BE49-F238E27FC236}">
                <a16:creationId xmlns:a16="http://schemas.microsoft.com/office/drawing/2014/main" id="{80425341-BC9B-FF9F-49DF-B12C47447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F3490BE4-2311-CD3C-ABDE-F4F2D9B8B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990653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709</Words>
  <Application>Microsoft Office PowerPoint</Application>
  <PresentationFormat>Widescreen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</vt:lpstr>
      <vt:lpstr>Open Sans Regular</vt:lpstr>
      <vt:lpstr>Ravi Powerpoint Template</vt:lpstr>
      <vt:lpstr>Binary Search</vt:lpstr>
      <vt:lpstr>What  Will We  Learn?</vt:lpstr>
      <vt:lpstr>Search Algorithm</vt:lpstr>
      <vt:lpstr>Search Algorithms</vt:lpstr>
      <vt:lpstr>Search Algorithms</vt:lpstr>
      <vt:lpstr>Search Algorithms</vt:lpstr>
      <vt:lpstr>Search Algorithms</vt:lpstr>
      <vt:lpstr>Search Algorithms</vt:lpstr>
      <vt:lpstr>Search Algorithms</vt:lpstr>
      <vt:lpstr>Search Algorithms</vt:lpstr>
      <vt:lpstr>Search Algorithms</vt:lpstr>
      <vt:lpstr>Search Algorithms</vt:lpstr>
      <vt:lpstr>Search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Development </dc:title>
  <cp:lastModifiedBy>Amberle Seidl</cp:lastModifiedBy>
  <cp:revision>9</cp:revision>
  <dcterms:modified xsi:type="dcterms:W3CDTF">2025-02-14T02:19:57Z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a614bb-7b8e-4b4e-afa5-3fac8d0b6cac_Enabled">
    <vt:lpwstr>true</vt:lpwstr>
  </property>
  <property fmtid="{D5CDD505-2E9C-101B-9397-08002B2CF9AE}" pid="3" name="MSIP_Label_41a614bb-7b8e-4b4e-afa5-3fac8d0b6cac_SetDate">
    <vt:lpwstr>2024-02-13T02:03:49Z</vt:lpwstr>
  </property>
  <property fmtid="{D5CDD505-2E9C-101B-9397-08002B2CF9AE}" pid="4" name="MSIP_Label_41a614bb-7b8e-4b4e-afa5-3fac8d0b6cac_Method">
    <vt:lpwstr>Standard</vt:lpwstr>
  </property>
  <property fmtid="{D5CDD505-2E9C-101B-9397-08002B2CF9AE}" pid="5" name="MSIP_Label_41a614bb-7b8e-4b4e-afa5-3fac8d0b6cac_Name">
    <vt:lpwstr>OFFICIAL</vt:lpwstr>
  </property>
  <property fmtid="{D5CDD505-2E9C-101B-9397-08002B2CF9AE}" pid="6" name="MSIP_Label_41a614bb-7b8e-4b4e-afa5-3fac8d0b6cac_SiteId">
    <vt:lpwstr>435f6007-b395-4841-9bdb-dcba52302216</vt:lpwstr>
  </property>
  <property fmtid="{D5CDD505-2E9C-101B-9397-08002B2CF9AE}" pid="7" name="MSIP_Label_41a614bb-7b8e-4b4e-afa5-3fac8d0b6cac_ActionId">
    <vt:lpwstr>233138e6-8b5d-453b-a51d-8d4528092141</vt:lpwstr>
  </property>
  <property fmtid="{D5CDD505-2E9C-101B-9397-08002B2CF9AE}" pid="8" name="MSIP_Label_41a614bb-7b8e-4b4e-afa5-3fac8d0b6cac_ContentBits">
    <vt:lpwstr>2</vt:lpwstr>
  </property>
  <property fmtid="{D5CDD505-2E9C-101B-9397-08002B2CF9AE}" pid="9" name="ClassificationContentMarkingFooterLocations">
    <vt:lpwstr>Ravi Powerpoint Template:6</vt:lpwstr>
  </property>
  <property fmtid="{D5CDD505-2E9C-101B-9397-08002B2CF9AE}" pid="10" name="ClassificationContentMarkingFooterText">
    <vt:lpwstr>OFFICIAL</vt:lpwstr>
  </property>
</Properties>
</file>