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 b="def" i="def"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 b="def" i="def"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 b="def" i="def"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1596570" y="1432830"/>
            <a:ext cx="9833431" cy="1028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/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Picture Placeholder 7"/>
          <p:cNvSpPr/>
          <p:nvPr>
            <p:ph type="pic" sz="half" idx="13"/>
          </p:nvPr>
        </p:nvSpPr>
        <p:spPr>
          <a:xfrm>
            <a:off x="1596572" y="1554465"/>
            <a:ext cx="4126316" cy="41263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icture Placeholder 7"/>
          <p:cNvSpPr/>
          <p:nvPr>
            <p:ph type="pic" sz="quarter" idx="13"/>
          </p:nvPr>
        </p:nvSpPr>
        <p:spPr>
          <a:xfrm>
            <a:off x="1596571" y="1977275"/>
            <a:ext cx="2638604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Oval 9"/>
          <p:cNvSpPr/>
          <p:nvPr/>
        </p:nvSpPr>
        <p:spPr>
          <a:xfrm>
            <a:off x="5883283" y="1060172"/>
            <a:ext cx="7261609" cy="7261609"/>
          </a:xfrm>
          <a:prstGeom prst="ellipse">
            <a:avLst/>
          </a:prstGeom>
          <a:ln w="6350">
            <a:solidFill>
              <a:srgbClr val="000000">
                <a:alpha val="1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Picture Placeholder 7"/>
          <p:cNvSpPr/>
          <p:nvPr>
            <p:ph type="pic" sz="quarter" idx="14"/>
          </p:nvPr>
        </p:nvSpPr>
        <p:spPr>
          <a:xfrm>
            <a:off x="4736929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Picture Placeholder 7"/>
          <p:cNvSpPr/>
          <p:nvPr>
            <p:ph type="pic" sz="quarter" idx="15"/>
          </p:nvPr>
        </p:nvSpPr>
        <p:spPr>
          <a:xfrm>
            <a:off x="7877286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/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png"/><Relationship Id="rId9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3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2"/>
          <p:cNvSpPr txBox="1"/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What </a:t>
            </a:r>
          </a:p>
          <a:p>
            <a:pPr>
              <a:defRPr spc="-200"/>
            </a:pPr>
            <a:r>
              <a:t>Is Node?</a:t>
            </a:r>
          </a:p>
        </p:txBody>
      </p:sp>
      <p:sp>
        <p:nvSpPr>
          <p:cNvPr id="87" name="Slide Number Placeholder 3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Text Placeholder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89" name="TextBox 5"/>
          <p:cNvSpPr txBox="1"/>
          <p:nvPr/>
        </p:nvSpPr>
        <p:spPr>
          <a:xfrm>
            <a:off x="1596570" y="5348404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I thought that was client side.</a:t>
            </a:r>
          </a:p>
        </p:txBody>
      </p:sp>
      <p:sp>
        <p:nvSpPr>
          <p:cNvPr id="90" name="TextBox 6"/>
          <p:cNvSpPr txBox="1"/>
          <p:nvPr/>
        </p:nvSpPr>
        <p:spPr>
          <a:xfrm>
            <a:off x="1596569" y="5113549"/>
            <a:ext cx="90152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400">
                <a:solidFill>
                  <a:schemeClr val="accent3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pic>
        <p:nvPicPr>
          <p:cNvPr id="91" name="illuminated-server-room-panel-660495303-5a24933d4e46ba001a771cd1.jpg" descr="illuminated-server-room-panel-660495303-5a24933d4e46ba001a771cd1.jpg"/>
          <p:cNvPicPr>
            <a:picLocks noChangeAspect="1"/>
          </p:cNvPicPr>
          <p:nvPr/>
        </p:nvPicPr>
        <p:blipFill>
          <a:blip r:embed="rId2">
            <a:extLst/>
          </a:blip>
          <a:srcRect l="0" t="2632" r="0" b="2632"/>
          <a:stretch>
            <a:fillRect/>
          </a:stretch>
        </p:blipFill>
        <p:spPr>
          <a:xfrm>
            <a:off x="5123457" y="1608286"/>
            <a:ext cx="5933580" cy="3747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nodejs-png-nodejs-icon-png-50-px-1600.png" descr="nodejs-png-nodejs-icon-png-50-px-1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3722" y="1965595"/>
            <a:ext cx="3004650" cy="30046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95" name="Slide Number Placeholder 2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pic>
        <p:nvPicPr>
          <p:cNvPr id="97" name="Picture Placeholder 4" descr="Picture Placeholder 4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127" t="0" r="25127" b="0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98" name="TextBox 6"/>
          <p:cNvSpPr txBox="1"/>
          <p:nvPr/>
        </p:nvSpPr>
        <p:spPr>
          <a:xfrm>
            <a:off x="1596569" y="3512770"/>
            <a:ext cx="4115119" cy="1252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Open Source Platform for running JavaScript outside of a browsers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Highly-Scalable, data-intensive and real-time apps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Largest Ecosystem of Open Source Libraries 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It is often used to build RESTful APIs</a:t>
            </a:r>
          </a:p>
        </p:txBody>
      </p:sp>
      <p:sp>
        <p:nvSpPr>
          <p:cNvPr id="99" name="TextBox 7"/>
          <p:cNvSpPr txBox="1"/>
          <p:nvPr/>
        </p:nvSpPr>
        <p:spPr>
          <a:xfrm>
            <a:off x="1596569" y="2984159"/>
            <a:ext cx="120015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>
                <a:solidFill>
                  <a:schemeClr val="accent1"/>
                </a:solidFill>
              </a:defRPr>
            </a:lvl1pPr>
          </a:lstStyle>
          <a:p>
            <a:pPr/>
            <a:r>
              <a:t>Advantages</a:t>
            </a:r>
          </a:p>
        </p:txBody>
      </p:sp>
      <p:pic>
        <p:nvPicPr>
          <p:cNvPr id="100" name="nodejs-png-nodejs-icon-png-50-px-1600.png" descr="nodejs-png-nodejs-icon-png-50-px-1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2522" y="2079895"/>
            <a:ext cx="3004650" cy="30046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1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Text Placeholder 2"/>
          <p:cNvSpPr txBox="1"/>
          <p:nvPr>
            <p:ph type="body" sz="quarter" idx="1"/>
          </p:nvPr>
        </p:nvSpPr>
        <p:spPr>
          <a:xfrm>
            <a:off x="1596572" y="992226"/>
            <a:ext cx="3006426" cy="279401"/>
          </a:xfrm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104" name="RESTful API vs Standard Website"/>
          <p:cNvSpPr txBox="1"/>
          <p:nvPr>
            <p:ph type="title" idx="4294967295"/>
          </p:nvPr>
        </p:nvSpPr>
        <p:spPr>
          <a:xfrm>
            <a:off x="1571172" y="416830"/>
            <a:ext cx="8030555" cy="741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pc="-200" sz="36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RESTful API vs Standard Website</a:t>
            </a:r>
          </a:p>
        </p:txBody>
      </p:sp>
      <p:sp>
        <p:nvSpPr>
          <p:cNvPr id="105" name="TextBox 9"/>
          <p:cNvSpPr txBox="1"/>
          <p:nvPr/>
        </p:nvSpPr>
        <p:spPr>
          <a:xfrm>
            <a:off x="10541868" y="3690147"/>
            <a:ext cx="96143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Mongodb</a:t>
            </a:r>
          </a:p>
        </p:txBody>
      </p:sp>
      <p:sp>
        <p:nvSpPr>
          <p:cNvPr id="106" name="TextBox 11"/>
          <p:cNvSpPr txBox="1"/>
          <p:nvPr/>
        </p:nvSpPr>
        <p:spPr>
          <a:xfrm>
            <a:off x="8823065" y="3707356"/>
            <a:ext cx="100379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Express.js</a:t>
            </a:r>
          </a:p>
        </p:txBody>
      </p:sp>
      <p:pic>
        <p:nvPicPr>
          <p:cNvPr id="107" name="expressjslogo.png" descr="expressjs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2361" y="2845153"/>
            <a:ext cx="1479806" cy="799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1030" y="2602456"/>
            <a:ext cx="1217253" cy="1217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mongodb.jpg" descr="mongodb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08505" y="2713414"/>
            <a:ext cx="1028156" cy="1028155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9"/>
          <p:cNvSpPr txBox="1"/>
          <p:nvPr/>
        </p:nvSpPr>
        <p:spPr>
          <a:xfrm>
            <a:off x="8003815" y="8381080"/>
            <a:ext cx="101778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Bootstrap</a:t>
            </a:r>
          </a:p>
        </p:txBody>
      </p:sp>
      <p:sp>
        <p:nvSpPr>
          <p:cNvPr id="111" name="TextBox 10"/>
          <p:cNvSpPr txBox="1"/>
          <p:nvPr/>
        </p:nvSpPr>
        <p:spPr>
          <a:xfrm>
            <a:off x="7597812" y="8708029"/>
            <a:ext cx="182979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Open Source</a:t>
            </a:r>
          </a:p>
        </p:txBody>
      </p:sp>
      <p:pic>
        <p:nvPicPr>
          <p:cNvPr id="112" name="bootstrap-stack.png" descr="bootstrap-stac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69663" y="7444970"/>
            <a:ext cx="1088775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react-512.png" descr="react-51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65212" y="4936636"/>
            <a:ext cx="1042889" cy="1042889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Box 9"/>
          <p:cNvSpPr txBox="1"/>
          <p:nvPr/>
        </p:nvSpPr>
        <p:spPr>
          <a:xfrm>
            <a:off x="2994157" y="5924291"/>
            <a:ext cx="58231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React</a:t>
            </a:r>
          </a:p>
        </p:txBody>
      </p:sp>
      <p:sp>
        <p:nvSpPr>
          <p:cNvPr id="115" name="TextBox 10"/>
          <p:cNvSpPr txBox="1"/>
          <p:nvPr/>
        </p:nvSpPr>
        <p:spPr>
          <a:xfrm>
            <a:off x="2359061" y="6251240"/>
            <a:ext cx="182979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Client Side Website</a:t>
            </a:r>
          </a:p>
        </p:txBody>
      </p:sp>
      <p:sp>
        <p:nvSpPr>
          <p:cNvPr id="116" name="TextBox 13"/>
          <p:cNvSpPr txBox="1"/>
          <p:nvPr/>
        </p:nvSpPr>
        <p:spPr>
          <a:xfrm>
            <a:off x="7429143" y="3703869"/>
            <a:ext cx="44102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PUG</a:t>
            </a:r>
          </a:p>
        </p:txBody>
      </p:sp>
      <p:sp>
        <p:nvSpPr>
          <p:cNvPr id="117" name="TextBox 5"/>
          <p:cNvSpPr txBox="1"/>
          <p:nvPr/>
        </p:nvSpPr>
        <p:spPr>
          <a:xfrm>
            <a:off x="428171" y="5512008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HTML, CSS, JavaScript</a:t>
            </a:r>
          </a:p>
        </p:txBody>
      </p:sp>
      <p:sp>
        <p:nvSpPr>
          <p:cNvPr id="118" name="TextBox 6"/>
          <p:cNvSpPr txBox="1"/>
          <p:nvPr/>
        </p:nvSpPr>
        <p:spPr>
          <a:xfrm>
            <a:off x="428170" y="5251753"/>
            <a:ext cx="949537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400">
                <a:solidFill>
                  <a:schemeClr val="accent3"/>
                </a:solidFill>
              </a:defRPr>
            </a:lvl1pPr>
          </a:lstStyle>
          <a:p>
            <a:pPr/>
            <a:r>
              <a:t>Client Side</a:t>
            </a:r>
          </a:p>
        </p:txBody>
      </p:sp>
      <p:sp>
        <p:nvSpPr>
          <p:cNvPr id="119" name="TextBox 5"/>
          <p:cNvSpPr txBox="1"/>
          <p:nvPr/>
        </p:nvSpPr>
        <p:spPr>
          <a:xfrm>
            <a:off x="428171" y="2757009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MongoDB, Express, Node.js</a:t>
            </a:r>
          </a:p>
        </p:txBody>
      </p:sp>
      <p:sp>
        <p:nvSpPr>
          <p:cNvPr id="120" name="TextBox 6"/>
          <p:cNvSpPr txBox="1"/>
          <p:nvPr/>
        </p:nvSpPr>
        <p:spPr>
          <a:xfrm>
            <a:off x="428170" y="2496755"/>
            <a:ext cx="1045469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400">
                <a:solidFill>
                  <a:schemeClr val="accent3"/>
                </a:solidFill>
              </a:defRPr>
            </a:lvl1pPr>
          </a:lstStyle>
          <a:p>
            <a:pPr/>
            <a:r>
              <a:t>Server Side </a:t>
            </a:r>
          </a:p>
        </p:txBody>
      </p:sp>
      <p:sp>
        <p:nvSpPr>
          <p:cNvPr id="121" name="TextBox 11"/>
          <p:cNvSpPr txBox="1"/>
          <p:nvPr/>
        </p:nvSpPr>
        <p:spPr>
          <a:xfrm>
            <a:off x="8925608" y="2088654"/>
            <a:ext cx="77331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Node.js</a:t>
            </a:r>
          </a:p>
        </p:txBody>
      </p:sp>
      <p:pic>
        <p:nvPicPr>
          <p:cNvPr id="122" name="nodejs-png-nodejs-icon-png-50-px-1600.png" descr="nodejs-png-nodejs-icon-png-50-px-160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47400" y="1022377"/>
            <a:ext cx="1555127" cy="155512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Box 9"/>
          <p:cNvSpPr txBox="1"/>
          <p:nvPr/>
        </p:nvSpPr>
        <p:spPr>
          <a:xfrm>
            <a:off x="4547468" y="3715546"/>
            <a:ext cx="96143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Mongodb</a:t>
            </a:r>
          </a:p>
        </p:txBody>
      </p:sp>
      <p:sp>
        <p:nvSpPr>
          <p:cNvPr id="124" name="TextBox 11"/>
          <p:cNvSpPr txBox="1"/>
          <p:nvPr/>
        </p:nvSpPr>
        <p:spPr>
          <a:xfrm>
            <a:off x="2828665" y="3732756"/>
            <a:ext cx="100379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Express.js</a:t>
            </a:r>
          </a:p>
        </p:txBody>
      </p:sp>
      <p:pic>
        <p:nvPicPr>
          <p:cNvPr id="125" name="expressjslogo.png" descr="expressjs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7961" y="2870553"/>
            <a:ext cx="1479806" cy="799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mongodb.jpg" descr="mongodb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4105" y="2738814"/>
            <a:ext cx="1028156" cy="1028155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11"/>
          <p:cNvSpPr txBox="1"/>
          <p:nvPr/>
        </p:nvSpPr>
        <p:spPr>
          <a:xfrm>
            <a:off x="2931208" y="2186644"/>
            <a:ext cx="77331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Node.js</a:t>
            </a:r>
          </a:p>
        </p:txBody>
      </p:sp>
      <p:pic>
        <p:nvPicPr>
          <p:cNvPr id="128" name="nodejs-png-nodejs-icon-png-50-px-1600.png" descr="nodejs-png-nodejs-icon-png-50-px-160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553000" y="1120366"/>
            <a:ext cx="1555127" cy="1555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phone-x-filled.png" descr="iphone-x-filled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605167" y="5099925"/>
            <a:ext cx="741711" cy="74171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Box 9"/>
          <p:cNvSpPr txBox="1"/>
          <p:nvPr/>
        </p:nvSpPr>
        <p:spPr>
          <a:xfrm>
            <a:off x="4371462" y="5930491"/>
            <a:ext cx="115292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Mobile App</a:t>
            </a:r>
          </a:p>
        </p:txBody>
      </p:sp>
      <p:sp>
        <p:nvSpPr>
          <p:cNvPr id="131" name="TextBox 10"/>
          <p:cNvSpPr txBox="1"/>
          <p:nvPr/>
        </p:nvSpPr>
        <p:spPr>
          <a:xfrm>
            <a:off x="4021670" y="6257440"/>
            <a:ext cx="182979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Android &amp; iOS</a:t>
            </a:r>
          </a:p>
        </p:txBody>
      </p:sp>
      <p:sp>
        <p:nvSpPr>
          <p:cNvPr id="132" name="TextBox 9"/>
          <p:cNvSpPr txBox="1"/>
          <p:nvPr/>
        </p:nvSpPr>
        <p:spPr>
          <a:xfrm>
            <a:off x="3071154" y="4261686"/>
            <a:ext cx="51881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JSON</a:t>
            </a:r>
          </a:p>
        </p:txBody>
      </p:sp>
      <p:sp>
        <p:nvSpPr>
          <p:cNvPr id="133" name="Straight Connector 8"/>
          <p:cNvSpPr/>
          <p:nvPr/>
        </p:nvSpPr>
        <p:spPr>
          <a:xfrm flipV="1">
            <a:off x="3317863" y="4576888"/>
            <a:ext cx="1" cy="370115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Straight Connector 8"/>
          <p:cNvSpPr/>
          <p:nvPr/>
        </p:nvSpPr>
        <p:spPr>
          <a:xfrm flipH="1" flipV="1">
            <a:off x="3708632" y="4466288"/>
            <a:ext cx="1214770" cy="527284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traight Connector 8"/>
          <p:cNvSpPr/>
          <p:nvPr/>
        </p:nvSpPr>
        <p:spPr>
          <a:xfrm flipV="1">
            <a:off x="3317863" y="4048021"/>
            <a:ext cx="1" cy="177801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traight Connector 8"/>
          <p:cNvSpPr/>
          <p:nvPr/>
        </p:nvSpPr>
        <p:spPr>
          <a:xfrm flipH="1">
            <a:off x="3825863" y="3252891"/>
            <a:ext cx="773312" cy="1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Straight Connector 8"/>
          <p:cNvSpPr/>
          <p:nvPr/>
        </p:nvSpPr>
        <p:spPr>
          <a:xfrm>
            <a:off x="3317863" y="2560827"/>
            <a:ext cx="1" cy="214944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38" name="flat-browser-icons.jpg" descr="flat-browser-icons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567290" y="4761945"/>
            <a:ext cx="1443362" cy="1082522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Box 9"/>
          <p:cNvSpPr txBox="1"/>
          <p:nvPr/>
        </p:nvSpPr>
        <p:spPr>
          <a:xfrm>
            <a:off x="8872637" y="5930491"/>
            <a:ext cx="84643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Browser</a:t>
            </a:r>
          </a:p>
        </p:txBody>
      </p:sp>
      <p:sp>
        <p:nvSpPr>
          <p:cNvPr id="140" name="TextBox 10"/>
          <p:cNvSpPr txBox="1"/>
          <p:nvPr/>
        </p:nvSpPr>
        <p:spPr>
          <a:xfrm>
            <a:off x="8382301" y="6257440"/>
            <a:ext cx="182979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Android &amp; iOS</a:t>
            </a:r>
          </a:p>
        </p:txBody>
      </p:sp>
      <p:sp>
        <p:nvSpPr>
          <p:cNvPr id="141" name="Straight Connector 8"/>
          <p:cNvSpPr/>
          <p:nvPr/>
        </p:nvSpPr>
        <p:spPr>
          <a:xfrm flipH="1">
            <a:off x="9794864" y="3190354"/>
            <a:ext cx="961430" cy="1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Straight Connector 8"/>
          <p:cNvSpPr/>
          <p:nvPr/>
        </p:nvSpPr>
        <p:spPr>
          <a:xfrm>
            <a:off x="9286863" y="2498290"/>
            <a:ext cx="1" cy="214943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Straight Connector 8"/>
          <p:cNvSpPr/>
          <p:nvPr/>
        </p:nvSpPr>
        <p:spPr>
          <a:xfrm flipH="1">
            <a:off x="8347064" y="3142429"/>
            <a:ext cx="441028" cy="1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Straight Connector 8"/>
          <p:cNvSpPr/>
          <p:nvPr/>
        </p:nvSpPr>
        <p:spPr>
          <a:xfrm>
            <a:off x="9288970" y="4044825"/>
            <a:ext cx="1" cy="214944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TextBox 9"/>
          <p:cNvSpPr txBox="1"/>
          <p:nvPr/>
        </p:nvSpPr>
        <p:spPr>
          <a:xfrm>
            <a:off x="7865058" y="4261686"/>
            <a:ext cx="28690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HTML, CSS &amp; JavaScript Page</a:t>
            </a:r>
          </a:p>
        </p:txBody>
      </p:sp>
      <p:sp>
        <p:nvSpPr>
          <p:cNvPr id="146" name="Straight Connector 8"/>
          <p:cNvSpPr/>
          <p:nvPr/>
        </p:nvSpPr>
        <p:spPr>
          <a:xfrm>
            <a:off x="9288970" y="4578225"/>
            <a:ext cx="1" cy="214944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1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Text Placeholder 2"/>
          <p:cNvSpPr txBox="1"/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150" name="Who uses Node?"/>
          <p:cNvSpPr txBox="1"/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pc="-200" sz="36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Who uses Node?</a:t>
            </a:r>
          </a:p>
        </p:txBody>
      </p:sp>
      <p:pic>
        <p:nvPicPr>
          <p:cNvPr id="151" name="Netflix-Logo-PNG-Transparent-Image.png" descr="Netflix-Logo-PNG-Transparent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2658" y="3354833"/>
            <a:ext cx="1528466" cy="1528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ypal-logo.png" descr="paypal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973" y="3475682"/>
            <a:ext cx="1307692" cy="1286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uber_2018_app_icon_before_after.png" descr="uber_2018_app_icon_before_aft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37061" y="5086906"/>
            <a:ext cx="2869715" cy="1193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58429400a6515b1e0ad75acc.png" descr="58429400a6515b1e0ad75ac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11644" y="3161555"/>
            <a:ext cx="1922883" cy="1634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1280px-LinkedIn_Logo.svg.png" descr="1280px-LinkedIn_Logo.svg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23832" y="5203968"/>
            <a:ext cx="3540023" cy="959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1280px-EBay_logo.svg.png" descr="1280px-EBay_logo.svg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76890" y="3411061"/>
            <a:ext cx="3540024" cy="1416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Walmart_logo.svg.png" descr="Walmart_logo.svg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60797" y="2062550"/>
            <a:ext cx="4775206" cy="1193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groupon-card.png" descr="groupon-card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181900" y="5151820"/>
            <a:ext cx="2127947" cy="1063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PayPal Node</a:t>
            </a:r>
          </a:p>
        </p:txBody>
      </p:sp>
      <p:sp>
        <p:nvSpPr>
          <p:cNvPr id="161" name="Slide Number Placeholder 2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pic>
        <p:nvPicPr>
          <p:cNvPr id="163" name="Picture Placeholder 4" descr="Picture Placeholder 4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136" t="0" r="25137" b="0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64" name="TextBox 6"/>
          <p:cNvSpPr txBox="1"/>
          <p:nvPr/>
        </p:nvSpPr>
        <p:spPr>
          <a:xfrm>
            <a:off x="1596569" y="3512770"/>
            <a:ext cx="4115119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400">
                <a:solidFill>
                  <a:srgbClr val="000000">
                    <a:alpha val="70000"/>
                  </a:srgbClr>
                </a:solidFill>
              </a:defRPr>
            </a:pPr>
            <a:r>
              <a:t>Built twice as fast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400">
                <a:solidFill>
                  <a:srgbClr val="000000">
                    <a:alpha val="70000"/>
                  </a:srgbClr>
                </a:solidFill>
              </a:defRPr>
            </a:pPr>
            <a:r>
              <a:t>33% fewer lines of code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400">
                <a:solidFill>
                  <a:srgbClr val="000000">
                    <a:alpha val="70000"/>
                  </a:srgbClr>
                </a:solidFill>
              </a:defRPr>
            </a:pPr>
            <a:r>
              <a:t>40% fewer files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400">
                <a:solidFill>
                  <a:srgbClr val="000000">
                    <a:alpha val="70000"/>
                  </a:srgbClr>
                </a:solidFill>
              </a:defRPr>
            </a:pPr>
            <a:r>
              <a:t>2x requests/sec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400">
                <a:solidFill>
                  <a:srgbClr val="000000">
                    <a:alpha val="70000"/>
                  </a:srgbClr>
                </a:solidFill>
              </a:defRPr>
            </a:pPr>
            <a:r>
              <a:t>Increase response time by 35%</a:t>
            </a:r>
          </a:p>
        </p:txBody>
      </p:sp>
      <p:sp>
        <p:nvSpPr>
          <p:cNvPr id="165" name="TextBox 7"/>
          <p:cNvSpPr txBox="1"/>
          <p:nvPr/>
        </p:nvSpPr>
        <p:spPr>
          <a:xfrm>
            <a:off x="1596569" y="2984159"/>
            <a:ext cx="223407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/>
            <a:r>
              <a:t>Converting to Node</a:t>
            </a:r>
          </a:p>
        </p:txBody>
      </p:sp>
      <p:pic>
        <p:nvPicPr>
          <p:cNvPr id="166" name="paypal_PNG22.png" descr="paypal_PNG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5207" y="2241872"/>
            <a:ext cx="2407968" cy="237425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FFFFFF">
                <a:alpha val="8275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