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 b="def" i="def"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 b="def" i="def"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/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/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/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Picture Placeholder 7"/>
          <p:cNvSpPr/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Picture Placeholder 7"/>
          <p:cNvSpPr/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/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054" r="0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" name="Title 2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Node</a:t>
            </a:r>
          </a:p>
          <a:p>
            <a:pPr>
              <a:defRPr spc="-200"/>
            </a:pPr>
            <a:r>
              <a:t>Architecture</a:t>
            </a:r>
          </a:p>
        </p:txBody>
      </p:sp>
      <p:sp>
        <p:nvSpPr>
          <p:cNvPr id="88" name="Slide Number Placeholder 3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 Placeholder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How was it built?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91515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400">
                <a:solidFill>
                  <a:schemeClr val="accent3"/>
                </a:solidFill>
              </a:defRPr>
            </a:lvl1pPr>
          </a:lstStyle>
          <a:p>
            <a:pPr/>
            <a:r>
              <a:t>V8 Engine </a:t>
            </a:r>
          </a:p>
        </p:txBody>
      </p:sp>
      <p:pic>
        <p:nvPicPr>
          <p:cNvPr id="92" name="go design solutions architectural design drawings.jpg" descr="go design solutions architectural design drawings.jpg"/>
          <p:cNvPicPr>
            <a:picLocks noChangeAspect="1"/>
          </p:cNvPicPr>
          <p:nvPr/>
        </p:nvPicPr>
        <p:blipFill>
          <a:blip r:embed="rId3">
            <a:extLst/>
          </a:blip>
          <a:srcRect l="3068" t="2126" r="8486" b="21335"/>
          <a:stretch>
            <a:fillRect/>
          </a:stretch>
        </p:blipFill>
        <p:spPr>
          <a:xfrm>
            <a:off x="5113276" y="1538499"/>
            <a:ext cx="5945541" cy="385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96" name="JavaScript Engine"/>
          <p:cNvSpPr txBox="1"/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JavaScript Engine </a:t>
            </a:r>
          </a:p>
        </p:txBody>
      </p:sp>
      <p:sp>
        <p:nvSpPr>
          <p:cNvPr id="97" name="JS CODE"/>
          <p:cNvSpPr/>
          <p:nvPr/>
        </p:nvSpPr>
        <p:spPr>
          <a:xfrm>
            <a:off x="1130300" y="4000500"/>
            <a:ext cx="218068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JS CODE</a:t>
            </a:r>
          </a:p>
        </p:txBody>
      </p:sp>
      <p:sp>
        <p:nvSpPr>
          <p:cNvPr id="98" name="MACHINE CODE"/>
          <p:cNvSpPr/>
          <p:nvPr/>
        </p:nvSpPr>
        <p:spPr>
          <a:xfrm>
            <a:off x="8766647" y="4000500"/>
            <a:ext cx="2180681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MACHINE</a:t>
            </a:r>
            <a:br/>
            <a:r>
              <a:t>CODE</a:t>
            </a:r>
          </a:p>
        </p:txBody>
      </p:sp>
      <p:sp>
        <p:nvSpPr>
          <p:cNvPr id="99" name="Straight Connector 8"/>
          <p:cNvSpPr/>
          <p:nvPr/>
        </p:nvSpPr>
        <p:spPr>
          <a:xfrm>
            <a:off x="1681982" y="4677538"/>
            <a:ext cx="8559966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main-desktop-browser-logos.png" descr="main-desktop-browser-log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7609" y="4331860"/>
            <a:ext cx="3456752" cy="69135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6"/>
          <p:cNvSpPr txBox="1"/>
          <p:nvPr/>
        </p:nvSpPr>
        <p:spPr>
          <a:xfrm>
            <a:off x="1583869" y="1726462"/>
            <a:ext cx="5896393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Before node JavaScripts could only run in a browser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Each browser had it’s own engine to run JavaScript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The browser’s JavaScript Engine converted the JavaScript to Machine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05" name="JavaScript Engine"/>
          <p:cNvSpPr txBox="1"/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JavaScript Engine </a:t>
            </a:r>
          </a:p>
        </p:txBody>
      </p:sp>
      <p:pic>
        <p:nvPicPr>
          <p:cNvPr id="106" name="main-desktop-browser-logos.png" descr="main-desktop-browser-log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435" y="2676991"/>
            <a:ext cx="7921100" cy="158422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Box 9"/>
          <p:cNvSpPr txBox="1"/>
          <p:nvPr/>
        </p:nvSpPr>
        <p:spPr>
          <a:xfrm>
            <a:off x="5351657" y="4405417"/>
            <a:ext cx="14606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SpiderMonkey</a:t>
            </a:r>
          </a:p>
        </p:txBody>
      </p:sp>
      <p:sp>
        <p:nvSpPr>
          <p:cNvPr id="108" name="TextBox 10"/>
          <p:cNvSpPr txBox="1"/>
          <p:nvPr/>
        </p:nvSpPr>
        <p:spPr>
          <a:xfrm>
            <a:off x="5181103" y="4732366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JavaScript Engine</a:t>
            </a:r>
          </a:p>
        </p:txBody>
      </p:sp>
      <p:sp>
        <p:nvSpPr>
          <p:cNvPr id="109" name="TextBox 9"/>
          <p:cNvSpPr txBox="1"/>
          <p:nvPr/>
        </p:nvSpPr>
        <p:spPr>
          <a:xfrm>
            <a:off x="2801984" y="4392717"/>
            <a:ext cx="26074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V8</a:t>
            </a:r>
          </a:p>
        </p:txBody>
      </p:sp>
      <p:sp>
        <p:nvSpPr>
          <p:cNvPr id="110" name="TextBox 10"/>
          <p:cNvSpPr txBox="1"/>
          <p:nvPr/>
        </p:nvSpPr>
        <p:spPr>
          <a:xfrm>
            <a:off x="2031503" y="4719666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JavaScript Engine</a:t>
            </a:r>
          </a:p>
        </p:txBody>
      </p:sp>
      <p:sp>
        <p:nvSpPr>
          <p:cNvPr id="111" name="TextBox 9"/>
          <p:cNvSpPr txBox="1"/>
          <p:nvPr/>
        </p:nvSpPr>
        <p:spPr>
          <a:xfrm>
            <a:off x="4089672" y="4392717"/>
            <a:ext cx="735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Chakra</a:t>
            </a:r>
          </a:p>
        </p:txBody>
      </p:sp>
      <p:sp>
        <p:nvSpPr>
          <p:cNvPr id="112" name="TextBox 10"/>
          <p:cNvSpPr txBox="1"/>
          <p:nvPr/>
        </p:nvSpPr>
        <p:spPr>
          <a:xfrm>
            <a:off x="3556523" y="4719666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JavaScript 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traight Connector 8"/>
          <p:cNvSpPr/>
          <p:nvPr/>
        </p:nvSpPr>
        <p:spPr>
          <a:xfrm>
            <a:off x="1593083" y="5490338"/>
            <a:ext cx="3330271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Oval 13"/>
          <p:cNvSpPr/>
          <p:nvPr/>
        </p:nvSpPr>
        <p:spPr>
          <a:xfrm>
            <a:off x="1391919" y="5283200"/>
            <a:ext cx="416561" cy="41656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itle 1"/>
          <p:cNvSpPr txBox="1"/>
          <p:nvPr>
            <p:ph type="ctr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The Invention of </a:t>
            </a:r>
          </a:p>
          <a:p>
            <a:pPr>
              <a:defRPr spc="-200"/>
            </a:pPr>
            <a:r>
              <a:t>Node</a:t>
            </a:r>
          </a:p>
        </p:txBody>
      </p:sp>
      <p:sp>
        <p:nvSpPr>
          <p:cNvPr id="117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ext Placeholder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19" name="TextBox 5"/>
          <p:cNvSpPr txBox="1"/>
          <p:nvPr/>
        </p:nvSpPr>
        <p:spPr>
          <a:xfrm>
            <a:off x="1596570" y="5176341"/>
            <a:ext cx="30316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2009</a:t>
            </a:r>
          </a:p>
        </p:txBody>
      </p:sp>
      <p:sp>
        <p:nvSpPr>
          <p:cNvPr id="120" name="TextBox 6"/>
          <p:cNvSpPr txBox="1"/>
          <p:nvPr/>
        </p:nvSpPr>
        <p:spPr>
          <a:xfrm>
            <a:off x="1596570" y="5544930"/>
            <a:ext cx="10264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 sz="1200"/>
            </a:pPr>
            <a:r>
              <a:t>Ryan Dahl</a:t>
            </a:r>
          </a:p>
          <a:p>
            <a:pPr>
              <a:defRPr b="1" sz="1200"/>
            </a:pPr>
            <a:r>
              <a:t>Invents Node</a:t>
            </a:r>
          </a:p>
        </p:txBody>
      </p:sp>
      <p:sp>
        <p:nvSpPr>
          <p:cNvPr id="121" name="Oval 14"/>
          <p:cNvSpPr/>
          <p:nvPr/>
        </p:nvSpPr>
        <p:spPr>
          <a:xfrm>
            <a:off x="3249652" y="5461000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16"/>
          <p:cNvSpPr/>
          <p:nvPr/>
        </p:nvSpPr>
        <p:spPr>
          <a:xfrm>
            <a:off x="4928234" y="5463182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Oval 17"/>
          <p:cNvSpPr/>
          <p:nvPr/>
        </p:nvSpPr>
        <p:spPr>
          <a:xfrm>
            <a:off x="7288694" y="1942663"/>
            <a:ext cx="2676941" cy="26769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TextBox 20"/>
          <p:cNvSpPr txBox="1"/>
          <p:nvPr/>
        </p:nvSpPr>
        <p:spPr>
          <a:xfrm>
            <a:off x="7288694" y="4827749"/>
            <a:ext cx="2676943" cy="6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He essentially turned the Google V8 JavaScript Engine into an application that can run JavaScript</a:t>
            </a:r>
          </a:p>
        </p:txBody>
      </p:sp>
      <p:sp>
        <p:nvSpPr>
          <p:cNvPr id="125" name="Oval 21"/>
          <p:cNvSpPr/>
          <p:nvPr/>
        </p:nvSpPr>
        <p:spPr>
          <a:xfrm>
            <a:off x="10804274" y="4119774"/>
            <a:ext cx="416561" cy="4165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6" name="node-summit-speaker-ryan-dahl.jpg" descr="node-summit-speaker-ryan-dah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0055" y="1392203"/>
            <a:ext cx="1100919" cy="1100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0" y="1053"/>
                  <a:pt x="3161" y="3161"/>
                </a:cubicBezTo>
                <a:cubicBezTo>
                  <a:pt x="1053" y="5270"/>
                  <a:pt x="0" y="8036"/>
                  <a:pt x="0" y="10800"/>
                </a:cubicBezTo>
                <a:cubicBezTo>
                  <a:pt x="0" y="13564"/>
                  <a:pt x="1053" y="16330"/>
                  <a:pt x="3161" y="18439"/>
                </a:cubicBezTo>
                <a:cubicBezTo>
                  <a:pt x="5270" y="20547"/>
                  <a:pt x="8036" y="21600"/>
                  <a:pt x="10800" y="21600"/>
                </a:cubicBezTo>
                <a:cubicBezTo>
                  <a:pt x="13564" y="21600"/>
                  <a:pt x="16330" y="20547"/>
                  <a:pt x="18439" y="18439"/>
                </a:cubicBezTo>
                <a:cubicBezTo>
                  <a:pt x="20547" y="16330"/>
                  <a:pt x="21600" y="13564"/>
                  <a:pt x="21600" y="10800"/>
                </a:cubicBezTo>
                <a:cubicBezTo>
                  <a:pt x="21600" y="8036"/>
                  <a:pt x="20547" y="5270"/>
                  <a:pt x="18439" y="3161"/>
                </a:cubicBezTo>
                <a:cubicBezTo>
                  <a:pt x="16330" y="1053"/>
                  <a:pt x="135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7" name="Title 1"/>
          <p:cNvSpPr txBox="1"/>
          <p:nvPr/>
        </p:nvSpPr>
        <p:spPr>
          <a:xfrm>
            <a:off x="6533479" y="2656111"/>
            <a:ext cx="4187372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 defTabSz="914318">
              <a:lnSpc>
                <a:spcPct val="75000"/>
              </a:lnSpc>
              <a:defRPr spc="-200" sz="4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V8</a:t>
            </a:r>
          </a:p>
          <a:p>
            <a:pPr algn="ctr" defTabSz="914318">
              <a:lnSpc>
                <a:spcPct val="75000"/>
              </a:lnSpc>
              <a:defRPr spc="-200" sz="4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130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132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27" t="0" r="25127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33" name="TextBox 6"/>
          <p:cNvSpPr txBox="1"/>
          <p:nvPr/>
        </p:nvSpPr>
        <p:spPr>
          <a:xfrm>
            <a:off x="1596569" y="3512770"/>
            <a:ext cx="4115119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document.getElementById(’) - Browser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fs.readFile() - Node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http.createServer(); - Node</a:t>
            </a:r>
          </a:p>
        </p:txBody>
      </p:sp>
      <p:sp>
        <p:nvSpPr>
          <p:cNvPr id="134" name="TextBox 7"/>
          <p:cNvSpPr txBox="1"/>
          <p:nvPr/>
        </p:nvSpPr>
        <p:spPr>
          <a:xfrm>
            <a:off x="1596569" y="2984159"/>
            <a:ext cx="77876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>
                <a:solidFill>
                  <a:schemeClr val="accent1"/>
                </a:solidFill>
              </a:defRPr>
            </a:lvl1pPr>
          </a:lstStyle>
          <a:p>
            <a:pPr/>
            <a:r>
              <a:t>Objects</a:t>
            </a:r>
          </a:p>
        </p:txBody>
      </p:sp>
      <p:pic>
        <p:nvPicPr>
          <p:cNvPr id="135" name="js-cube.png" descr="js-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6"/>
          <p:cNvSpPr txBox="1"/>
          <p:nvPr/>
        </p:nvSpPr>
        <p:spPr>
          <a:xfrm>
            <a:off x="1583869" y="2082062"/>
            <a:ext cx="58963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In Node we have new Objects like fs &amp; http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9"/>
          <p:cNvSpPr/>
          <p:nvPr/>
        </p:nvSpPr>
        <p:spPr>
          <a:xfrm>
            <a:off x="8273847" y="1554465"/>
            <a:ext cx="4126317" cy="4126316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Oval 8"/>
          <p:cNvSpPr/>
          <p:nvPr/>
        </p:nvSpPr>
        <p:spPr>
          <a:xfrm>
            <a:off x="4881291" y="1554465"/>
            <a:ext cx="4126317" cy="412631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peep at some distant orb has power to raise and purify our thoughts like a strain of sacred music.</a:t>
            </a:r>
          </a:p>
        </p:txBody>
      </p:sp>
      <p:pic>
        <p:nvPicPr>
          <p:cNvPr id="142" name="Picture Placeholder 3" descr="Picture Placeholder 3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754" t="0" r="16754" b="0"/>
          <a:stretch>
            <a:fillRect/>
          </a:stretch>
        </p:blipFill>
        <p:spPr>
          <a:xfrm>
            <a:off x="1596572" y="1554465"/>
            <a:ext cx="4126310" cy="41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6"/>
                  <a:pt x="0" y="10801"/>
                </a:cubicBezTo>
                <a:cubicBezTo>
                  <a:pt x="0" y="16766"/>
                  <a:pt x="4836" y="21600"/>
                  <a:pt x="10801" y="21600"/>
                </a:cubicBezTo>
                <a:cubicBezTo>
                  <a:pt x="16766" y="21600"/>
                  <a:pt x="21600" y="16766"/>
                  <a:pt x="21600" y="10801"/>
                </a:cubicBezTo>
                <a:cubicBezTo>
                  <a:pt x="21600" y="4836"/>
                  <a:pt x="16766" y="0"/>
                  <a:pt x="10801" y="0"/>
                </a:cubicBezTo>
                <a:close/>
              </a:path>
            </a:pathLst>
          </a:custGeom>
        </p:spPr>
      </p:pic>
      <p:sp>
        <p:nvSpPr>
          <p:cNvPr id="143" name="Freeform 12"/>
          <p:cNvSpPr/>
          <p:nvPr/>
        </p:nvSpPr>
        <p:spPr>
          <a:xfrm>
            <a:off x="5533011" y="1582587"/>
            <a:ext cx="3475507" cy="4070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1362" y="73"/>
                </a:lnTo>
                <a:cubicBezTo>
                  <a:pt x="17205" y="1094"/>
                  <a:pt x="21600" y="5509"/>
                  <a:pt x="21600" y="10800"/>
                </a:cubicBezTo>
                <a:cubicBezTo>
                  <a:pt x="21600" y="16091"/>
                  <a:pt x="17205" y="20506"/>
                  <a:pt x="11362" y="21527"/>
                </a:cubicBezTo>
                <a:lnTo>
                  <a:pt x="10800" y="21600"/>
                </a:lnTo>
                <a:lnTo>
                  <a:pt x="10238" y="21527"/>
                </a:lnTo>
                <a:cubicBezTo>
                  <a:pt x="4395" y="20506"/>
                  <a:pt x="0" y="16091"/>
                  <a:pt x="0" y="10800"/>
                </a:cubicBezTo>
                <a:cubicBezTo>
                  <a:pt x="0" y="5509"/>
                  <a:pt x="4395" y="1094"/>
                  <a:pt x="10238" y="73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itle 6"/>
          <p:cNvSpPr txBox="1"/>
          <p:nvPr/>
        </p:nvSpPr>
        <p:spPr>
          <a:xfrm>
            <a:off x="5965463" y="2671263"/>
            <a:ext cx="243272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318">
              <a:lnSpc>
                <a:spcPct val="75000"/>
              </a:lnSpc>
              <a:defRPr spc="-113" sz="3000"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Node is a </a:t>
            </a:r>
            <a:r>
              <a:rPr b="1"/>
              <a:t>runtime environment</a:t>
            </a:r>
            <a:r>
              <a:t> for executing JavaScript</a:t>
            </a:r>
          </a:p>
        </p:txBody>
      </p:sp>
      <p:sp>
        <p:nvSpPr>
          <p:cNvPr id="145" name="Title 6"/>
          <p:cNvSpPr txBox="1"/>
          <p:nvPr/>
        </p:nvSpPr>
        <p:spPr>
          <a:xfrm>
            <a:off x="5965463" y="2130996"/>
            <a:ext cx="7931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18">
              <a:lnSpc>
                <a:spcPct val="75000"/>
              </a:lnSpc>
              <a:defRPr b="1" spc="-151" sz="40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6" name="TextBox 15"/>
          <p:cNvSpPr txBox="1"/>
          <p:nvPr/>
        </p:nvSpPr>
        <p:spPr>
          <a:xfrm>
            <a:off x="9475429" y="3202123"/>
            <a:ext cx="2245123" cy="60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pPr>
            <a:r>
              <a:t>Built on the Google V8 Engine</a:t>
            </a:r>
          </a:p>
          <a:p>
            <a: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pPr>
            <a:r>
              <a:t>It is not a Programming Language</a:t>
            </a:r>
          </a:p>
          <a:p>
            <a: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pPr>
            <a:r>
              <a:t>It has a Framework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