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 b="def" i="def"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 b="def" i="def"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 b="def" i="def"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/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/>
          <p:nvPr>
            <p:ph type="pic" sz="half" idx="13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/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Picture Placeholder 7"/>
          <p:cNvSpPr/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Picture Placeholder 7"/>
          <p:cNvSpPr/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/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Placeholder 1" descr="Picture Placeholder 1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054" r="0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7" name="Title 2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How Node </a:t>
            </a:r>
          </a:p>
          <a:p>
            <a:pPr>
              <a:defRPr spc="-200"/>
            </a:pPr>
            <a:r>
              <a:t>Works</a:t>
            </a:r>
          </a:p>
        </p:txBody>
      </p:sp>
      <p:sp>
        <p:nvSpPr>
          <p:cNvPr id="88" name="Slide Number Placeholder 3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ext Placeholder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90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Await </a:t>
            </a:r>
          </a:p>
        </p:txBody>
      </p:sp>
      <p:sp>
        <p:nvSpPr>
          <p:cNvPr id="91" name="TextBox 6"/>
          <p:cNvSpPr txBox="1"/>
          <p:nvPr/>
        </p:nvSpPr>
        <p:spPr>
          <a:xfrm>
            <a:off x="1596569" y="5113549"/>
            <a:ext cx="53316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400">
                <a:solidFill>
                  <a:schemeClr val="accent3"/>
                </a:solidFill>
              </a:defRPr>
            </a:lvl1pPr>
          </a:lstStyle>
          <a:p>
            <a:pPr/>
            <a:r>
              <a:t>Async</a:t>
            </a:r>
          </a:p>
        </p:txBody>
      </p:sp>
      <p:pic>
        <p:nvPicPr>
          <p:cNvPr id="92" name="photo-1517373116369-9bdb8cdc9f62.jpeg" descr="photo-1517373116369-9bdb8cdc9f62.jpeg"/>
          <p:cNvPicPr>
            <a:picLocks noChangeAspect="1"/>
          </p:cNvPicPr>
          <p:nvPr/>
        </p:nvPicPr>
        <p:blipFill>
          <a:blip r:embed="rId3">
            <a:extLst/>
          </a:blip>
          <a:srcRect l="1464" t="28044" r="40738" b="15688"/>
          <a:stretch>
            <a:fillRect/>
          </a:stretch>
        </p:blipFill>
        <p:spPr>
          <a:xfrm>
            <a:off x="5113276" y="1538499"/>
            <a:ext cx="5945541" cy="3858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Installing Node</a:t>
            </a:r>
          </a:p>
        </p:txBody>
      </p:sp>
      <p:sp>
        <p:nvSpPr>
          <p:cNvPr id="215" name="Slide Number Placeholder 2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217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175" t="0" r="25176" b="0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218" name="TextBox 6"/>
          <p:cNvSpPr txBox="1"/>
          <p:nvPr/>
        </p:nvSpPr>
        <p:spPr>
          <a:xfrm>
            <a:off x="1609269" y="2066824"/>
            <a:ext cx="252239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2200">
                <a:solidFill>
                  <a:schemeClr val="accent3"/>
                </a:solidFill>
              </a:defRPr>
            </a:lvl1pPr>
          </a:lstStyle>
          <a:p>
            <a:pPr/>
            <a:r>
              <a:t>https://nodejs.org</a:t>
            </a:r>
          </a:p>
        </p:txBody>
      </p:sp>
      <p:pic>
        <p:nvPicPr>
          <p:cNvPr id="219" name="360x360-rw-blog-node-js.png" descr="360x360-rw-blog-node-j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4746" y="2080815"/>
            <a:ext cx="2696369" cy="2696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Screen Shot 2019-02-01 at 8.31.34 am.png" descr="Screen Shot 2019-02-01 at 8.31.3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0654" y="2548417"/>
            <a:ext cx="4610519" cy="2594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95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97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4" t="0" r="255" b="0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8" name="TextBox 6"/>
          <p:cNvSpPr txBox="1"/>
          <p:nvPr/>
        </p:nvSpPr>
        <p:spPr>
          <a:xfrm>
            <a:off x="1596569" y="3512770"/>
            <a:ext cx="4115119" cy="73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Node is highly scalable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This is due to the non blocking nature of Node</a:t>
            </a:r>
            <a:br/>
            <a:r>
              <a:t>Asynchronous</a:t>
            </a:r>
          </a:p>
        </p:txBody>
      </p:sp>
      <p:sp>
        <p:nvSpPr>
          <p:cNvPr id="99" name="TextBox 7"/>
          <p:cNvSpPr txBox="1"/>
          <p:nvPr/>
        </p:nvSpPr>
        <p:spPr>
          <a:xfrm>
            <a:off x="1596569" y="2984159"/>
            <a:ext cx="53389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>
                <a:solidFill>
                  <a:schemeClr val="accent1"/>
                </a:solidFill>
              </a:defRPr>
            </a:lvl1pPr>
          </a:lstStyle>
          <a:p>
            <a:pPr/>
            <a:r>
              <a:t>Scale</a:t>
            </a:r>
          </a:p>
        </p:txBody>
      </p:sp>
      <p:pic>
        <p:nvPicPr>
          <p:cNvPr id="100" name="js-cube.png" descr="js-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Box 6"/>
          <p:cNvSpPr txBox="1"/>
          <p:nvPr/>
        </p:nvSpPr>
        <p:spPr>
          <a:xfrm>
            <a:off x="1596569" y="4661709"/>
            <a:ext cx="307316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500">
                <a:solidFill>
                  <a:schemeClr val="accent3"/>
                </a:solidFill>
              </a:defRPr>
            </a:lvl1pPr>
          </a:lstStyle>
          <a:p>
            <a:pPr/>
            <a:r>
              <a:t>What the heck does that mean?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05" name="Imagine you are at a restaurant"/>
          <p:cNvSpPr txBox="1"/>
          <p:nvPr>
            <p:ph type="title" idx="4294967295"/>
          </p:nvPr>
        </p:nvSpPr>
        <p:spPr>
          <a:xfrm>
            <a:off x="1571172" y="416830"/>
            <a:ext cx="6105315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22886">
              <a:defRPr b="1" spc="-179" sz="3239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Imagine you are at a restaurant   </a:t>
            </a:r>
          </a:p>
        </p:txBody>
      </p:sp>
      <p:sp>
        <p:nvSpPr>
          <p:cNvPr id="106" name="TextBox 9"/>
          <p:cNvSpPr txBox="1"/>
          <p:nvPr/>
        </p:nvSpPr>
        <p:spPr>
          <a:xfrm>
            <a:off x="3393377" y="5827817"/>
            <a:ext cx="71626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Table 1</a:t>
            </a:r>
          </a:p>
        </p:txBody>
      </p:sp>
      <p:sp>
        <p:nvSpPr>
          <p:cNvPr id="107" name="Kitchen"/>
          <p:cNvSpPr/>
          <p:nvPr/>
        </p:nvSpPr>
        <p:spPr>
          <a:xfrm>
            <a:off x="4482727" y="1778000"/>
            <a:ext cx="3226546" cy="1220559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Kitchen</a:t>
            </a:r>
          </a:p>
        </p:txBody>
      </p:sp>
      <p:sp>
        <p:nvSpPr>
          <p:cNvPr id="108" name="Circle"/>
          <p:cNvSpPr/>
          <p:nvPr/>
        </p:nvSpPr>
        <p:spPr>
          <a:xfrm>
            <a:off x="5429250" y="44069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" name="Circle"/>
          <p:cNvSpPr/>
          <p:nvPr/>
        </p:nvSpPr>
        <p:spPr>
          <a:xfrm>
            <a:off x="3092450" y="4406900"/>
            <a:ext cx="1270000" cy="12700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0" name="TextBox 9"/>
          <p:cNvSpPr txBox="1"/>
          <p:nvPr/>
        </p:nvSpPr>
        <p:spPr>
          <a:xfrm>
            <a:off x="5706119" y="5827817"/>
            <a:ext cx="7162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Table 2</a:t>
            </a:r>
          </a:p>
        </p:txBody>
      </p:sp>
      <p:sp>
        <p:nvSpPr>
          <p:cNvPr id="111" name="Circle"/>
          <p:cNvSpPr/>
          <p:nvPr/>
        </p:nvSpPr>
        <p:spPr>
          <a:xfrm>
            <a:off x="7702550" y="4399617"/>
            <a:ext cx="1270000" cy="1270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" name="TextBox 9"/>
          <p:cNvSpPr txBox="1"/>
          <p:nvPr/>
        </p:nvSpPr>
        <p:spPr>
          <a:xfrm>
            <a:off x="7979419" y="5820535"/>
            <a:ext cx="7162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Table 3</a:t>
            </a:r>
          </a:p>
        </p:txBody>
      </p:sp>
      <p:sp>
        <p:nvSpPr>
          <p:cNvPr id="113" name="Circle"/>
          <p:cNvSpPr/>
          <p:nvPr/>
        </p:nvSpPr>
        <p:spPr>
          <a:xfrm>
            <a:off x="5880100" y="3499529"/>
            <a:ext cx="406401" cy="4064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" name="TextBox 9"/>
          <p:cNvSpPr txBox="1"/>
          <p:nvPr/>
        </p:nvSpPr>
        <p:spPr>
          <a:xfrm>
            <a:off x="6468367" y="3563029"/>
            <a:ext cx="6903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Waiter</a:t>
            </a:r>
          </a:p>
        </p:txBody>
      </p:sp>
      <p:sp>
        <p:nvSpPr>
          <p:cNvPr id="115" name="TextBox 6"/>
          <p:cNvSpPr txBox="1"/>
          <p:nvPr/>
        </p:nvSpPr>
        <p:spPr>
          <a:xfrm>
            <a:off x="1596569" y="2077670"/>
            <a:ext cx="4115119" cy="1252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A blocking architecture would take </a:t>
            </a:r>
            <a:br/>
            <a:r>
              <a:t>your order and wait till the kitchen </a:t>
            </a:r>
            <a:br/>
            <a:r>
              <a:t>has made it.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It would then bring it to you </a:t>
            </a:r>
            <a:br/>
            <a:r>
              <a:t>before moving on to the next table </a:t>
            </a:r>
          </a:p>
        </p:txBody>
      </p:sp>
      <p:sp>
        <p:nvSpPr>
          <p:cNvPr id="116" name="TextBox 6"/>
          <p:cNvSpPr txBox="1"/>
          <p:nvPr/>
        </p:nvSpPr>
        <p:spPr>
          <a:xfrm>
            <a:off x="8035469" y="2006009"/>
            <a:ext cx="4115119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A async architecture would take </a:t>
            </a:r>
            <a:br/>
            <a:r>
              <a:t>your order and deliver it to the kitchen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Move on to other tasks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Then bring your meal to you when it is ready</a:t>
            </a:r>
          </a:p>
        </p:txBody>
      </p:sp>
      <p:sp>
        <p:nvSpPr>
          <p:cNvPr id="117" name="TextBox 9"/>
          <p:cNvSpPr txBox="1"/>
          <p:nvPr/>
        </p:nvSpPr>
        <p:spPr>
          <a:xfrm>
            <a:off x="1574006" y="1746929"/>
            <a:ext cx="87788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Blocking</a:t>
            </a:r>
          </a:p>
        </p:txBody>
      </p:sp>
      <p:sp>
        <p:nvSpPr>
          <p:cNvPr id="118" name="TextBox 9"/>
          <p:cNvSpPr txBox="1"/>
          <p:nvPr/>
        </p:nvSpPr>
        <p:spPr>
          <a:xfrm>
            <a:off x="8046491" y="1708829"/>
            <a:ext cx="6075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Async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22" name="Blocking vs Async"/>
          <p:cNvSpPr txBox="1"/>
          <p:nvPr>
            <p:ph type="title" idx="4294967295"/>
          </p:nvPr>
        </p:nvSpPr>
        <p:spPr>
          <a:xfrm>
            <a:off x="1571172" y="416830"/>
            <a:ext cx="6105315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Blocking vs Async</a:t>
            </a:r>
          </a:p>
        </p:txBody>
      </p:sp>
      <p:sp>
        <p:nvSpPr>
          <p:cNvPr id="123" name="TextBox 9"/>
          <p:cNvSpPr txBox="1"/>
          <p:nvPr/>
        </p:nvSpPr>
        <p:spPr>
          <a:xfrm>
            <a:off x="5514277" y="5967517"/>
            <a:ext cx="71626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Table 1</a:t>
            </a:r>
          </a:p>
        </p:txBody>
      </p:sp>
      <p:sp>
        <p:nvSpPr>
          <p:cNvPr id="124" name="Kitchen"/>
          <p:cNvSpPr/>
          <p:nvPr/>
        </p:nvSpPr>
        <p:spPr>
          <a:xfrm>
            <a:off x="6730627" y="1917700"/>
            <a:ext cx="3226546" cy="1220559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Kitchen</a:t>
            </a:r>
          </a:p>
        </p:txBody>
      </p:sp>
      <p:sp>
        <p:nvSpPr>
          <p:cNvPr id="125" name="Circle"/>
          <p:cNvSpPr/>
          <p:nvPr/>
        </p:nvSpPr>
        <p:spPr>
          <a:xfrm>
            <a:off x="7550150" y="45466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Circle"/>
          <p:cNvSpPr/>
          <p:nvPr/>
        </p:nvSpPr>
        <p:spPr>
          <a:xfrm>
            <a:off x="5213350" y="4546600"/>
            <a:ext cx="1270000" cy="12700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TextBox 9"/>
          <p:cNvSpPr txBox="1"/>
          <p:nvPr/>
        </p:nvSpPr>
        <p:spPr>
          <a:xfrm>
            <a:off x="7827019" y="5967517"/>
            <a:ext cx="7162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Table 2</a:t>
            </a:r>
          </a:p>
        </p:txBody>
      </p:sp>
      <p:sp>
        <p:nvSpPr>
          <p:cNvPr id="128" name="Circle"/>
          <p:cNvSpPr/>
          <p:nvPr/>
        </p:nvSpPr>
        <p:spPr>
          <a:xfrm>
            <a:off x="9823450" y="4539317"/>
            <a:ext cx="1270000" cy="127000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" name="TextBox 9"/>
          <p:cNvSpPr txBox="1"/>
          <p:nvPr/>
        </p:nvSpPr>
        <p:spPr>
          <a:xfrm>
            <a:off x="10100319" y="5960235"/>
            <a:ext cx="7162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Table 3</a:t>
            </a:r>
          </a:p>
        </p:txBody>
      </p:sp>
      <p:sp>
        <p:nvSpPr>
          <p:cNvPr id="130" name="Circle"/>
          <p:cNvSpPr/>
          <p:nvPr/>
        </p:nvSpPr>
        <p:spPr>
          <a:xfrm>
            <a:off x="8001000" y="3639229"/>
            <a:ext cx="406401" cy="4064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" name="TextBox 9"/>
          <p:cNvSpPr txBox="1"/>
          <p:nvPr/>
        </p:nvSpPr>
        <p:spPr>
          <a:xfrm>
            <a:off x="8589267" y="3702729"/>
            <a:ext cx="6903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Waiter</a:t>
            </a:r>
          </a:p>
        </p:txBody>
      </p:sp>
      <p:sp>
        <p:nvSpPr>
          <p:cNvPr id="132" name="Circle"/>
          <p:cNvSpPr/>
          <p:nvPr/>
        </p:nvSpPr>
        <p:spPr>
          <a:xfrm>
            <a:off x="6286500" y="3639229"/>
            <a:ext cx="406401" cy="4064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" name="TextBox 9"/>
          <p:cNvSpPr txBox="1"/>
          <p:nvPr/>
        </p:nvSpPr>
        <p:spPr>
          <a:xfrm>
            <a:off x="6874767" y="3702729"/>
            <a:ext cx="69036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Waiter</a:t>
            </a:r>
          </a:p>
        </p:txBody>
      </p:sp>
      <p:sp>
        <p:nvSpPr>
          <p:cNvPr id="134" name="Circle"/>
          <p:cNvSpPr/>
          <p:nvPr/>
        </p:nvSpPr>
        <p:spPr>
          <a:xfrm>
            <a:off x="9781033" y="3639229"/>
            <a:ext cx="406402" cy="4064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5" name="TextBox 9"/>
          <p:cNvSpPr txBox="1"/>
          <p:nvPr/>
        </p:nvSpPr>
        <p:spPr>
          <a:xfrm>
            <a:off x="10369301" y="3702729"/>
            <a:ext cx="69036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Waiter</a:t>
            </a:r>
          </a:p>
        </p:txBody>
      </p:sp>
      <p:sp>
        <p:nvSpPr>
          <p:cNvPr id="136" name="TextBox 6"/>
          <p:cNvSpPr txBox="1"/>
          <p:nvPr/>
        </p:nvSpPr>
        <p:spPr>
          <a:xfrm>
            <a:off x="1596569" y="1963370"/>
            <a:ext cx="4115119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If we are not using async then we need more waiters/threads to serve more people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The only way to get more threads is more hardware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With async we can use our hardware more efficiently </a:t>
            </a:r>
          </a:p>
        </p:txBody>
      </p:sp>
      <p:sp>
        <p:nvSpPr>
          <p:cNvPr id="137" name="Circle"/>
          <p:cNvSpPr/>
          <p:nvPr/>
        </p:nvSpPr>
        <p:spPr>
          <a:xfrm>
            <a:off x="858969" y="3873104"/>
            <a:ext cx="672997" cy="67299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" name="TextBox 9"/>
          <p:cNvSpPr txBox="1"/>
          <p:nvPr/>
        </p:nvSpPr>
        <p:spPr>
          <a:xfrm>
            <a:off x="1682277" y="4129369"/>
            <a:ext cx="64801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500"/>
            </a:lvl1pPr>
          </a:lstStyle>
          <a:p>
            <a:pPr/>
            <a:r>
              <a:t>Waiter</a:t>
            </a:r>
          </a:p>
        </p:txBody>
      </p:sp>
      <p:sp>
        <p:nvSpPr>
          <p:cNvPr id="139" name="TextBox 9"/>
          <p:cNvSpPr txBox="1"/>
          <p:nvPr/>
        </p:nvSpPr>
        <p:spPr>
          <a:xfrm>
            <a:off x="2480600" y="4129369"/>
            <a:ext cx="14318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/>
            </a:lvl1pPr>
          </a:lstStyle>
          <a:p>
            <a:pPr/>
            <a:r>
              <a:t>=</a:t>
            </a:r>
          </a:p>
        </p:txBody>
      </p:sp>
      <p:sp>
        <p:nvSpPr>
          <p:cNvPr id="140" name="TextBox 9"/>
          <p:cNvSpPr txBox="1"/>
          <p:nvPr/>
        </p:nvSpPr>
        <p:spPr>
          <a:xfrm>
            <a:off x="2781675" y="4142069"/>
            <a:ext cx="63852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500"/>
            </a:lvl1pPr>
          </a:lstStyle>
          <a:p>
            <a:pPr/>
            <a:r>
              <a:t>Thread</a:t>
            </a:r>
          </a:p>
        </p:txBody>
      </p:sp>
      <p:sp>
        <p:nvSpPr>
          <p:cNvPr id="141" name="Circle"/>
          <p:cNvSpPr/>
          <p:nvPr/>
        </p:nvSpPr>
        <p:spPr>
          <a:xfrm>
            <a:off x="413574" y="4704506"/>
            <a:ext cx="1563787" cy="1563788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2" name="TextBox 9"/>
          <p:cNvSpPr txBox="1"/>
          <p:nvPr/>
        </p:nvSpPr>
        <p:spPr>
          <a:xfrm>
            <a:off x="2161214" y="5485108"/>
            <a:ext cx="51406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500"/>
            </a:lvl1pPr>
          </a:lstStyle>
          <a:p>
            <a:pPr/>
            <a:r>
              <a:t>Table</a:t>
            </a:r>
          </a:p>
        </p:txBody>
      </p:sp>
      <p:sp>
        <p:nvSpPr>
          <p:cNvPr id="143" name="TextBox 9"/>
          <p:cNvSpPr txBox="1"/>
          <p:nvPr/>
        </p:nvSpPr>
        <p:spPr>
          <a:xfrm>
            <a:off x="2854654" y="5472408"/>
            <a:ext cx="14318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/>
            </a:lvl1pPr>
          </a:lstStyle>
          <a:p>
            <a:pPr/>
            <a:r>
              <a:t>=</a:t>
            </a:r>
          </a:p>
        </p:txBody>
      </p:sp>
      <p:sp>
        <p:nvSpPr>
          <p:cNvPr id="144" name="TextBox 9"/>
          <p:cNvSpPr txBox="1"/>
          <p:nvPr/>
        </p:nvSpPr>
        <p:spPr>
          <a:xfrm>
            <a:off x="3181790" y="5497808"/>
            <a:ext cx="73600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500"/>
            </a:lvl1pPr>
          </a:lstStyle>
          <a:p>
            <a:pPr/>
            <a:r>
              <a:t>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48" name="Async"/>
          <p:cNvSpPr txBox="1"/>
          <p:nvPr>
            <p:ph type="title" idx="4294967295"/>
          </p:nvPr>
        </p:nvSpPr>
        <p:spPr>
          <a:xfrm>
            <a:off x="1571172" y="416830"/>
            <a:ext cx="6105315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149" name="TextBox 9"/>
          <p:cNvSpPr txBox="1"/>
          <p:nvPr/>
        </p:nvSpPr>
        <p:spPr>
          <a:xfrm>
            <a:off x="4335657" y="6246917"/>
            <a:ext cx="838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Request</a:t>
            </a:r>
          </a:p>
        </p:txBody>
      </p:sp>
      <p:sp>
        <p:nvSpPr>
          <p:cNvPr id="150" name="Circle"/>
          <p:cNvSpPr/>
          <p:nvPr/>
        </p:nvSpPr>
        <p:spPr>
          <a:xfrm>
            <a:off x="6483350" y="48260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1" name="Circle"/>
          <p:cNvSpPr/>
          <p:nvPr/>
        </p:nvSpPr>
        <p:spPr>
          <a:xfrm>
            <a:off x="4146550" y="4826000"/>
            <a:ext cx="1270000" cy="12700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" name="Circle"/>
          <p:cNvSpPr/>
          <p:nvPr/>
        </p:nvSpPr>
        <p:spPr>
          <a:xfrm>
            <a:off x="5765800" y="2897020"/>
            <a:ext cx="406401" cy="4064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" name="TextBox 9"/>
          <p:cNvSpPr txBox="1"/>
          <p:nvPr/>
        </p:nvSpPr>
        <p:spPr>
          <a:xfrm>
            <a:off x="6389935" y="2960520"/>
            <a:ext cx="13806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Single Thread</a:t>
            </a:r>
          </a:p>
        </p:txBody>
      </p:sp>
      <p:sp>
        <p:nvSpPr>
          <p:cNvPr id="154" name="TextBox 9"/>
          <p:cNvSpPr txBox="1"/>
          <p:nvPr/>
        </p:nvSpPr>
        <p:spPr>
          <a:xfrm>
            <a:off x="6699200" y="6246917"/>
            <a:ext cx="8383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Request</a:t>
            </a:r>
          </a:p>
        </p:txBody>
      </p:sp>
      <p:sp>
        <p:nvSpPr>
          <p:cNvPr id="155" name="Line"/>
          <p:cNvSpPr/>
          <p:nvPr/>
        </p:nvSpPr>
        <p:spPr>
          <a:xfrm flipV="1">
            <a:off x="4980879" y="3411852"/>
            <a:ext cx="805414" cy="1253611"/>
          </a:xfrm>
          <a:prstGeom prst="line">
            <a:avLst/>
          </a:prstGeom>
          <a:ln w="38100">
            <a:solidFill>
              <a:schemeClr val="accent6">
                <a:lumOff val="-588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Database"/>
          <p:cNvSpPr/>
          <p:nvPr/>
        </p:nvSpPr>
        <p:spPr>
          <a:xfrm>
            <a:off x="4988645" y="1536700"/>
            <a:ext cx="1960710" cy="741710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57" name="TextBox 12"/>
          <p:cNvSpPr txBox="1"/>
          <p:nvPr/>
        </p:nvSpPr>
        <p:spPr>
          <a:xfrm>
            <a:off x="5574803" y="4021166"/>
            <a:ext cx="182979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4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Take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61" name="Async"/>
          <p:cNvSpPr txBox="1"/>
          <p:nvPr>
            <p:ph type="title" idx="4294967295"/>
          </p:nvPr>
        </p:nvSpPr>
        <p:spPr>
          <a:xfrm>
            <a:off x="1571172" y="416830"/>
            <a:ext cx="6105315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162" name="TextBox 9"/>
          <p:cNvSpPr txBox="1"/>
          <p:nvPr/>
        </p:nvSpPr>
        <p:spPr>
          <a:xfrm>
            <a:off x="4335657" y="6246917"/>
            <a:ext cx="838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Request</a:t>
            </a:r>
          </a:p>
        </p:txBody>
      </p:sp>
      <p:sp>
        <p:nvSpPr>
          <p:cNvPr id="163" name="Circle"/>
          <p:cNvSpPr/>
          <p:nvPr/>
        </p:nvSpPr>
        <p:spPr>
          <a:xfrm>
            <a:off x="6483350" y="48260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4" name="Circle"/>
          <p:cNvSpPr/>
          <p:nvPr/>
        </p:nvSpPr>
        <p:spPr>
          <a:xfrm>
            <a:off x="4146550" y="4826000"/>
            <a:ext cx="1270000" cy="12700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5" name="Circle"/>
          <p:cNvSpPr/>
          <p:nvPr/>
        </p:nvSpPr>
        <p:spPr>
          <a:xfrm>
            <a:off x="5765800" y="2897020"/>
            <a:ext cx="406401" cy="4064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" name="TextBox 9"/>
          <p:cNvSpPr txBox="1"/>
          <p:nvPr/>
        </p:nvSpPr>
        <p:spPr>
          <a:xfrm>
            <a:off x="6389935" y="2960520"/>
            <a:ext cx="13806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Single Thread</a:t>
            </a:r>
          </a:p>
        </p:txBody>
      </p:sp>
      <p:sp>
        <p:nvSpPr>
          <p:cNvPr id="167" name="TextBox 9"/>
          <p:cNvSpPr txBox="1"/>
          <p:nvPr/>
        </p:nvSpPr>
        <p:spPr>
          <a:xfrm>
            <a:off x="6699200" y="6246917"/>
            <a:ext cx="8383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Request</a:t>
            </a:r>
          </a:p>
        </p:txBody>
      </p:sp>
      <p:sp>
        <p:nvSpPr>
          <p:cNvPr id="168" name="Line"/>
          <p:cNvSpPr/>
          <p:nvPr/>
        </p:nvSpPr>
        <p:spPr>
          <a:xfrm flipH="1">
            <a:off x="7884555" y="3112920"/>
            <a:ext cx="1270001" cy="1"/>
          </a:xfrm>
          <a:prstGeom prst="line">
            <a:avLst/>
          </a:prstGeom>
          <a:ln w="38100">
            <a:solidFill>
              <a:schemeClr val="accent6">
                <a:lumOff val="-588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Database"/>
          <p:cNvSpPr/>
          <p:nvPr/>
        </p:nvSpPr>
        <p:spPr>
          <a:xfrm>
            <a:off x="4988645" y="1536700"/>
            <a:ext cx="1960710" cy="741710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70" name="Event Queue"/>
          <p:cNvSpPr/>
          <p:nvPr/>
        </p:nvSpPr>
        <p:spPr>
          <a:xfrm>
            <a:off x="9268545" y="2729365"/>
            <a:ext cx="2296813" cy="741711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100">
                <a:solidFill>
                  <a:srgbClr val="FFFFFF"/>
                </a:solidFill>
              </a:defRPr>
            </a:lvl1pPr>
          </a:lstStyle>
          <a:p>
            <a:pPr/>
            <a:r>
              <a:t>Event Queue</a:t>
            </a:r>
          </a:p>
        </p:txBody>
      </p:sp>
      <p:sp>
        <p:nvSpPr>
          <p:cNvPr id="171" name="TextBox 12"/>
          <p:cNvSpPr txBox="1"/>
          <p:nvPr/>
        </p:nvSpPr>
        <p:spPr>
          <a:xfrm>
            <a:off x="6362078" y="3308350"/>
            <a:ext cx="3006426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4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Place request in Event Queue</a:t>
            </a:r>
          </a:p>
        </p:txBody>
      </p:sp>
      <p:sp>
        <p:nvSpPr>
          <p:cNvPr id="172" name="TextBox 12"/>
          <p:cNvSpPr txBox="1"/>
          <p:nvPr/>
        </p:nvSpPr>
        <p:spPr>
          <a:xfrm>
            <a:off x="8222954" y="2138709"/>
            <a:ext cx="232826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4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Send request to Database</a:t>
            </a:r>
          </a:p>
        </p:txBody>
      </p:sp>
      <p:sp>
        <p:nvSpPr>
          <p:cNvPr id="173" name="Line"/>
          <p:cNvSpPr/>
          <p:nvPr/>
        </p:nvSpPr>
        <p:spPr>
          <a:xfrm flipH="1" flipV="1">
            <a:off x="7335002" y="2160420"/>
            <a:ext cx="1710567" cy="607560"/>
          </a:xfrm>
          <a:prstGeom prst="line">
            <a:avLst/>
          </a:prstGeom>
          <a:ln w="38100">
            <a:solidFill>
              <a:schemeClr val="accent6">
                <a:lumOff val="-588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77" name="Async"/>
          <p:cNvSpPr txBox="1"/>
          <p:nvPr>
            <p:ph type="title" idx="4294967295"/>
          </p:nvPr>
        </p:nvSpPr>
        <p:spPr>
          <a:xfrm>
            <a:off x="1571172" y="416830"/>
            <a:ext cx="6105315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178" name="TextBox 9"/>
          <p:cNvSpPr txBox="1"/>
          <p:nvPr/>
        </p:nvSpPr>
        <p:spPr>
          <a:xfrm>
            <a:off x="4335657" y="6246917"/>
            <a:ext cx="838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Request</a:t>
            </a:r>
          </a:p>
        </p:txBody>
      </p:sp>
      <p:sp>
        <p:nvSpPr>
          <p:cNvPr id="179" name="Circle"/>
          <p:cNvSpPr/>
          <p:nvPr/>
        </p:nvSpPr>
        <p:spPr>
          <a:xfrm>
            <a:off x="6483350" y="48260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Circle"/>
          <p:cNvSpPr/>
          <p:nvPr/>
        </p:nvSpPr>
        <p:spPr>
          <a:xfrm>
            <a:off x="4146550" y="4826000"/>
            <a:ext cx="1270000" cy="12700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1" name="Circle"/>
          <p:cNvSpPr/>
          <p:nvPr/>
        </p:nvSpPr>
        <p:spPr>
          <a:xfrm>
            <a:off x="5765800" y="2897020"/>
            <a:ext cx="406401" cy="4064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2" name="TextBox 9"/>
          <p:cNvSpPr txBox="1"/>
          <p:nvPr/>
        </p:nvSpPr>
        <p:spPr>
          <a:xfrm>
            <a:off x="6389935" y="2960520"/>
            <a:ext cx="13806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Single Thread</a:t>
            </a:r>
          </a:p>
        </p:txBody>
      </p:sp>
      <p:sp>
        <p:nvSpPr>
          <p:cNvPr id="183" name="TextBox 9"/>
          <p:cNvSpPr txBox="1"/>
          <p:nvPr/>
        </p:nvSpPr>
        <p:spPr>
          <a:xfrm>
            <a:off x="6699200" y="6246917"/>
            <a:ext cx="8383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Request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6106555" y="3428999"/>
            <a:ext cx="669033" cy="1207922"/>
          </a:xfrm>
          <a:prstGeom prst="line">
            <a:avLst/>
          </a:prstGeom>
          <a:ln w="38100">
            <a:solidFill>
              <a:schemeClr val="accent6">
                <a:lumOff val="-588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Database"/>
          <p:cNvSpPr/>
          <p:nvPr/>
        </p:nvSpPr>
        <p:spPr>
          <a:xfrm>
            <a:off x="4988645" y="1536700"/>
            <a:ext cx="1960710" cy="741710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86" name="Event Queue"/>
          <p:cNvSpPr/>
          <p:nvPr/>
        </p:nvSpPr>
        <p:spPr>
          <a:xfrm>
            <a:off x="9268545" y="2729365"/>
            <a:ext cx="2296813" cy="741711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100">
                <a:solidFill>
                  <a:srgbClr val="FFFFFF"/>
                </a:solidFill>
              </a:defRPr>
            </a:lvl1pPr>
          </a:lstStyle>
          <a:p>
            <a:pPr/>
            <a:r>
              <a:t>Event Queue</a:t>
            </a:r>
          </a:p>
        </p:txBody>
      </p:sp>
      <p:sp>
        <p:nvSpPr>
          <p:cNvPr id="187" name="TextBox 12"/>
          <p:cNvSpPr txBox="1"/>
          <p:nvPr/>
        </p:nvSpPr>
        <p:spPr>
          <a:xfrm>
            <a:off x="6686254" y="3726209"/>
            <a:ext cx="2328268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4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Takes another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91" name="Async"/>
          <p:cNvSpPr txBox="1"/>
          <p:nvPr>
            <p:ph type="title" idx="4294967295"/>
          </p:nvPr>
        </p:nvSpPr>
        <p:spPr>
          <a:xfrm>
            <a:off x="1571172" y="416830"/>
            <a:ext cx="6105315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192" name="TextBox 9"/>
          <p:cNvSpPr txBox="1"/>
          <p:nvPr/>
        </p:nvSpPr>
        <p:spPr>
          <a:xfrm>
            <a:off x="4335657" y="6246917"/>
            <a:ext cx="8383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Request</a:t>
            </a:r>
          </a:p>
        </p:txBody>
      </p:sp>
      <p:sp>
        <p:nvSpPr>
          <p:cNvPr id="193" name="Circle"/>
          <p:cNvSpPr/>
          <p:nvPr/>
        </p:nvSpPr>
        <p:spPr>
          <a:xfrm>
            <a:off x="6483350" y="48260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4" name="Circle"/>
          <p:cNvSpPr/>
          <p:nvPr/>
        </p:nvSpPr>
        <p:spPr>
          <a:xfrm>
            <a:off x="4146550" y="4826000"/>
            <a:ext cx="1270000" cy="12700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5" name="Circle"/>
          <p:cNvSpPr/>
          <p:nvPr/>
        </p:nvSpPr>
        <p:spPr>
          <a:xfrm>
            <a:off x="5765800" y="2897020"/>
            <a:ext cx="406401" cy="4064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6" name="TextBox 9"/>
          <p:cNvSpPr txBox="1"/>
          <p:nvPr/>
        </p:nvSpPr>
        <p:spPr>
          <a:xfrm>
            <a:off x="6389935" y="2960520"/>
            <a:ext cx="13806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Single Thread</a:t>
            </a:r>
          </a:p>
        </p:txBody>
      </p:sp>
      <p:sp>
        <p:nvSpPr>
          <p:cNvPr id="197" name="TextBox 9"/>
          <p:cNvSpPr txBox="1"/>
          <p:nvPr/>
        </p:nvSpPr>
        <p:spPr>
          <a:xfrm>
            <a:off x="6699200" y="6246917"/>
            <a:ext cx="8383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Request</a:t>
            </a:r>
          </a:p>
        </p:txBody>
      </p:sp>
      <p:sp>
        <p:nvSpPr>
          <p:cNvPr id="198" name="Line"/>
          <p:cNvSpPr/>
          <p:nvPr/>
        </p:nvSpPr>
        <p:spPr>
          <a:xfrm flipH="1">
            <a:off x="5065502" y="3382249"/>
            <a:ext cx="713880" cy="1383458"/>
          </a:xfrm>
          <a:prstGeom prst="line">
            <a:avLst/>
          </a:prstGeom>
          <a:ln w="38100">
            <a:solidFill>
              <a:schemeClr val="accent6">
                <a:lumOff val="-588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Database"/>
          <p:cNvSpPr/>
          <p:nvPr/>
        </p:nvSpPr>
        <p:spPr>
          <a:xfrm>
            <a:off x="4988645" y="1536700"/>
            <a:ext cx="1960710" cy="741710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200" name="Event Queue"/>
          <p:cNvSpPr/>
          <p:nvPr/>
        </p:nvSpPr>
        <p:spPr>
          <a:xfrm>
            <a:off x="9395545" y="2729365"/>
            <a:ext cx="2296813" cy="741711"/>
          </a:xfrm>
          <a:prstGeom prst="roundRect">
            <a:avLst>
              <a:gd name="adj" fmla="val 15608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100">
                <a:solidFill>
                  <a:srgbClr val="FFFFFF"/>
                </a:solidFill>
              </a:defRPr>
            </a:lvl1pPr>
          </a:lstStyle>
          <a:p>
            <a:pPr/>
            <a:r>
              <a:t>Event Queue</a:t>
            </a:r>
          </a:p>
        </p:txBody>
      </p:sp>
      <p:sp>
        <p:nvSpPr>
          <p:cNvPr id="201" name="TextBox 12"/>
          <p:cNvSpPr txBox="1"/>
          <p:nvPr/>
        </p:nvSpPr>
        <p:spPr>
          <a:xfrm>
            <a:off x="6394154" y="3308350"/>
            <a:ext cx="3006426" cy="24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4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The thread checks the Event Queue</a:t>
            </a:r>
          </a:p>
        </p:txBody>
      </p:sp>
      <p:sp>
        <p:nvSpPr>
          <p:cNvPr id="202" name="Line"/>
          <p:cNvSpPr/>
          <p:nvPr/>
        </p:nvSpPr>
        <p:spPr>
          <a:xfrm flipH="1">
            <a:off x="7935355" y="3112920"/>
            <a:ext cx="1270001" cy="1"/>
          </a:xfrm>
          <a:prstGeom prst="line">
            <a:avLst/>
          </a:prstGeom>
          <a:ln w="38100">
            <a:solidFill>
              <a:schemeClr val="accent6">
                <a:lumOff val="-5882"/>
              </a:scheme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TextBox 12"/>
          <p:cNvSpPr txBox="1"/>
          <p:nvPr/>
        </p:nvSpPr>
        <p:spPr>
          <a:xfrm>
            <a:off x="2355554" y="3864428"/>
            <a:ext cx="3006426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4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Serves the result back to the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206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208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175" t="0" r="25176" b="0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209" name="TextBox 6"/>
          <p:cNvSpPr txBox="1"/>
          <p:nvPr/>
        </p:nvSpPr>
        <p:spPr>
          <a:xfrm>
            <a:off x="1596569" y="3512770"/>
            <a:ext cx="5069277" cy="99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We can serve more clients without the need for more hardware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This makes Node excellent for dealing with large scale applications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Node should not be used for CPU intensive apps like video encoding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It’s perfect for data and realtime applications</a:t>
            </a:r>
          </a:p>
        </p:txBody>
      </p:sp>
      <p:sp>
        <p:nvSpPr>
          <p:cNvPr id="210" name="TextBox 7"/>
          <p:cNvSpPr txBox="1"/>
          <p:nvPr/>
        </p:nvSpPr>
        <p:spPr>
          <a:xfrm>
            <a:off x="1596569" y="2984159"/>
            <a:ext cx="179973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>
                <a:solidFill>
                  <a:schemeClr val="accent1"/>
                </a:solidFill>
              </a:defRPr>
            </a:lvl1pPr>
          </a:lstStyle>
          <a:p>
            <a:pPr/>
            <a:r>
              <a:t>Scale, Scale, Scale</a:t>
            </a:r>
          </a:p>
        </p:txBody>
      </p:sp>
      <p:pic>
        <p:nvPicPr>
          <p:cNvPr id="211" name="js-cube.png" descr="js-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Box 6"/>
          <p:cNvSpPr txBox="1"/>
          <p:nvPr/>
        </p:nvSpPr>
        <p:spPr>
          <a:xfrm>
            <a:off x="1596569" y="4661709"/>
            <a:ext cx="230232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500">
                <a:solidFill>
                  <a:schemeClr val="accent3"/>
                </a:solidFill>
              </a:defRPr>
            </a:lvl1pPr>
          </a:lstStyle>
          <a:p>
            <a:pPr/>
            <a:r>
              <a:t>It’s perfect for web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