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Open Sauce Bold" charset="1" panose="00000800000000000000"/>
      <p:regular r:id="rId17"/>
    </p:embeddedFont>
    <p:embeddedFont>
      <p:font typeface="Open Sauce" charset="1" panose="00000500000000000000"/>
      <p:regular r:id="rId18"/>
    </p:embeddedFont>
    <p:embeddedFont>
      <p:font typeface="Open Sauce Heavy" charset="1" panose="00000A00000000000000"/>
      <p:regular r:id="rId19"/>
    </p:embeddedFont>
    <p:embeddedFont>
      <p:font typeface="Open Sauce Medium" charset="1" panose="00000600000000000000"/>
      <p:regular r:id="rId20"/>
    </p:embeddedFont>
    <p:embeddedFont>
      <p:font typeface="Open Sauce Light" charset="1" panose="000004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7.jpeg" Type="http://schemas.openxmlformats.org/officeDocument/2006/relationships/image"/><Relationship Id="rId7" Target="../media/image8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6.jpeg" Type="http://schemas.openxmlformats.org/officeDocument/2006/relationships/image"/><Relationship Id="rId7" Target="../media/image17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8.png" Type="http://schemas.openxmlformats.org/officeDocument/2006/relationships/image"/><Relationship Id="rId7" Target="../media/image19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2.png" Type="http://schemas.openxmlformats.org/officeDocument/2006/relationships/image"/><Relationship Id="rId11" Target="../media/image23.pn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0.png" Type="http://schemas.openxmlformats.org/officeDocument/2006/relationships/image"/><Relationship Id="rId9" Target="../media/image2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24.jpeg" Type="http://schemas.openxmlformats.org/officeDocument/2006/relationships/image"/><Relationship Id="rId7" Target="../media/image25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8.png" Type="http://schemas.openxmlformats.org/officeDocument/2006/relationships/image"/><Relationship Id="rId11" Target="../media/image29.png" Type="http://schemas.openxmlformats.org/officeDocument/2006/relationships/image"/><Relationship Id="rId12" Target="../media/image30.svg" Type="http://schemas.openxmlformats.org/officeDocument/2006/relationships/image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6.jpeg" Type="http://schemas.openxmlformats.org/officeDocument/2006/relationships/image"/><Relationship Id="rId9" Target="../media/image27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158577" y="680754"/>
            <a:ext cx="2865695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b="true" sz="2051" spc="4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Programación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079502" y="680754"/>
            <a:ext cx="1907082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Explorador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396285" y="680754"/>
            <a:ext cx="1589190" cy="3479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871"/>
              </a:lnSpc>
              <a:spcBef>
                <a:spcPct val="0"/>
              </a:spcBef>
            </a:pPr>
            <a:r>
              <a:rPr lang="en-US" sz="2051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Nariño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770357" y="4294098"/>
            <a:ext cx="12747285" cy="21099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181"/>
              </a:lnSpc>
            </a:pPr>
            <a:r>
              <a:rPr lang="en-US" b="true" sz="8100" spc="-380">
                <a:solidFill>
                  <a:srgbClr val="FFFFFF"/>
                </a:solidFill>
                <a:latin typeface="Open Sauce Medium"/>
                <a:ea typeface="Open Sauce Medium"/>
                <a:cs typeface="Open Sauce Medium"/>
                <a:sym typeface="Open Sauce Medium"/>
              </a:rPr>
              <a:t>Gestión de Ventas e Inventario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617766" y="3005476"/>
            <a:ext cx="9052468" cy="1126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Sistema de</a:t>
            </a:r>
          </a:p>
        </p:txBody>
      </p:sp>
      <p:grpSp>
        <p:nvGrpSpPr>
          <p:cNvPr name="Group 14" id="14"/>
          <p:cNvGrpSpPr/>
          <p:nvPr/>
        </p:nvGrpSpPr>
        <p:grpSpPr>
          <a:xfrm rot="0">
            <a:off x="665478" y="8975034"/>
            <a:ext cx="1919429" cy="566532"/>
            <a:chOff x="0" y="0"/>
            <a:chExt cx="505529" cy="14921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676361" y="8459974"/>
            <a:ext cx="4747340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Vanessa Ipiales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8506640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2770357" y="6132423"/>
            <a:ext cx="13067505" cy="11266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298"/>
              </a:lnSpc>
              <a:spcBef>
                <a:spcPct val="0"/>
              </a:spcBef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para Pequeños Negocios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8779691" y="9493941"/>
            <a:ext cx="4747340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10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976" y="3086788"/>
            <a:ext cx="5741000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Reflexión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35394" y="4437524"/>
            <a:ext cx="8744421" cy="26440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51"/>
              </a:lnSpc>
              <a:spcBef>
                <a:spcPct val="0"/>
              </a:spcBef>
            </a:pPr>
            <a:r>
              <a:rPr lang="en-US" sz="3036" spc="6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“La tecnología no debe ser exclusiva de las grandes empresas. Con herramientas accesibles como esta, también los pequeños negocios pueden organizarse, crecer y transformarse.”</a:t>
            </a:r>
          </a:p>
        </p:txBody>
      </p:sp>
    </p:spTree>
  </p:cSld>
  <p:clrMapOvr>
    <a:masterClrMapping/>
  </p:clrMapOvr>
  <p:transition spd="fast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57683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11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-5400000">
            <a:off x="5443169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43772" y="3517716"/>
            <a:ext cx="8370898" cy="269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sz="15901" spc="-747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Muchas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196971" y="3517716"/>
            <a:ext cx="9062329" cy="26963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262"/>
              </a:lnSpc>
              <a:spcBef>
                <a:spcPct val="0"/>
              </a:spcBef>
            </a:pPr>
            <a:r>
              <a:rPr lang="en-US" b="true" sz="15901" spc="-747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Gracias</a:t>
            </a:r>
          </a:p>
        </p:txBody>
      </p:sp>
    </p:spTree>
  </p:cSld>
  <p:clrMapOvr>
    <a:masterClrMapping/>
  </p:clrMapOvr>
  <p:transition spd="slow">
    <p:cover dir="l"/>
  </p:transition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true" flipV="false" rot="-5400000">
            <a:off x="9997172" y="2500334"/>
            <a:ext cx="9145756" cy="9162415"/>
          </a:xfrm>
          <a:custGeom>
            <a:avLst/>
            <a:gdLst/>
            <a:ahLst/>
            <a:cxnLst/>
            <a:rect r="r" b="b" t="t" l="l"/>
            <a:pathLst>
              <a:path h="9162415" w="9145756">
                <a:moveTo>
                  <a:pt x="9145757" y="0"/>
                </a:moveTo>
                <a:lnTo>
                  <a:pt x="0" y="0"/>
                </a:lnTo>
                <a:lnTo>
                  <a:pt x="0" y="9162415"/>
                </a:lnTo>
                <a:lnTo>
                  <a:pt x="9145757" y="9162415"/>
                </a:lnTo>
                <a:lnTo>
                  <a:pt x="91457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973885" y="-1414690"/>
            <a:ext cx="7672410" cy="7672410"/>
          </a:xfrm>
          <a:custGeom>
            <a:avLst/>
            <a:gdLst/>
            <a:ahLst/>
            <a:cxnLst/>
            <a:rect r="r" b="b" t="t" l="l"/>
            <a:pathLst>
              <a:path h="7672410" w="7672410">
                <a:moveTo>
                  <a:pt x="0" y="0"/>
                </a:moveTo>
                <a:lnTo>
                  <a:pt x="7672409" y="0"/>
                </a:lnTo>
                <a:lnTo>
                  <a:pt x="7672409" y="7672409"/>
                </a:lnTo>
                <a:lnTo>
                  <a:pt x="0" y="76724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685987" y="5553200"/>
            <a:ext cx="5781420" cy="3705100"/>
          </a:xfrm>
          <a:custGeom>
            <a:avLst/>
            <a:gdLst/>
            <a:ahLst/>
            <a:cxnLst/>
            <a:rect r="r" b="b" t="t" l="l"/>
            <a:pathLst>
              <a:path h="3705100" w="5781420">
                <a:moveTo>
                  <a:pt x="0" y="0"/>
                </a:moveTo>
                <a:lnTo>
                  <a:pt x="5781420" y="0"/>
                </a:lnTo>
                <a:lnTo>
                  <a:pt x="5781420" y="3705100"/>
                </a:lnTo>
                <a:lnTo>
                  <a:pt x="0" y="37051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-17029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810089" y="1174280"/>
            <a:ext cx="4767719" cy="5010399"/>
          </a:xfrm>
          <a:custGeom>
            <a:avLst/>
            <a:gdLst/>
            <a:ahLst/>
            <a:cxnLst/>
            <a:rect r="r" b="b" t="t" l="l"/>
            <a:pathLst>
              <a:path h="5010399" w="4767719">
                <a:moveTo>
                  <a:pt x="0" y="0"/>
                </a:moveTo>
                <a:lnTo>
                  <a:pt x="4767719" y="0"/>
                </a:lnTo>
                <a:lnTo>
                  <a:pt x="4767719" y="5010399"/>
                </a:lnTo>
                <a:lnTo>
                  <a:pt x="0" y="50103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3083" r="0" b="-13791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02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80362" y="1596443"/>
            <a:ext cx="6987044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Contextualización del Proyecto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3844126" y="3516134"/>
            <a:ext cx="3772246" cy="3323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 Colombia, muchas tiendas de barrio operan de manera informal, sin registros contables ni herramientas digitales.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En Pasto, esta situación es común, afectando su desarrollo, formalización y cumplimiento con las normativas legales.</a:t>
            </a:r>
          </a:p>
        </p:txBody>
      </p:sp>
    </p:spTree>
  </p:cSld>
  <p:clrMapOvr>
    <a:masterClrMapping/>
  </p:clrMapOvr>
  <p:transition spd="fast">
    <p:push dir="l"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11978867" y="570112"/>
            <a:ext cx="6979048" cy="6991760"/>
          </a:xfrm>
          <a:custGeom>
            <a:avLst/>
            <a:gdLst/>
            <a:ahLst/>
            <a:cxnLst/>
            <a:rect r="r" b="b" t="t" l="l"/>
            <a:pathLst>
              <a:path h="6991760" w="6979048">
                <a:moveTo>
                  <a:pt x="6979048" y="0"/>
                </a:moveTo>
                <a:lnTo>
                  <a:pt x="0" y="0"/>
                </a:lnTo>
                <a:lnTo>
                  <a:pt x="0" y="6991760"/>
                </a:lnTo>
                <a:lnTo>
                  <a:pt x="6979048" y="6991760"/>
                </a:lnTo>
                <a:lnTo>
                  <a:pt x="697904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5423701" y="4494954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0" y="0"/>
                </a:moveTo>
                <a:lnTo>
                  <a:pt x="1432847" y="0"/>
                </a:lnTo>
                <a:lnTo>
                  <a:pt x="1432847" y="1432848"/>
                </a:lnTo>
                <a:lnTo>
                  <a:pt x="0" y="143284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0">
            <a:off x="1025014" y="4494954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0" y="2750862"/>
                </a:moveTo>
                <a:lnTo>
                  <a:pt x="2750862" y="2750862"/>
                </a:lnTo>
                <a:lnTo>
                  <a:pt x="2750862" y="0"/>
                </a:lnTo>
                <a:lnTo>
                  <a:pt x="0" y="0"/>
                </a:lnTo>
                <a:lnTo>
                  <a:pt x="0" y="2750862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906594" y="1624899"/>
            <a:ext cx="8543825" cy="4882186"/>
          </a:xfrm>
          <a:custGeom>
            <a:avLst/>
            <a:gdLst/>
            <a:ahLst/>
            <a:cxnLst/>
            <a:rect r="r" b="b" t="t" l="l"/>
            <a:pathLst>
              <a:path h="4882186" w="8543825">
                <a:moveTo>
                  <a:pt x="0" y="0"/>
                </a:moveTo>
                <a:lnTo>
                  <a:pt x="8543825" y="0"/>
                </a:lnTo>
                <a:lnTo>
                  <a:pt x="8543825" y="4882186"/>
                </a:lnTo>
                <a:lnTo>
                  <a:pt x="0" y="488218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9774" y="650878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03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3976" y="5946852"/>
            <a:ext cx="5741000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El Problema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210203" y="7517416"/>
            <a:ext cx="6049097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La mayoría de estos negocios no llevan control de ventas, inventarios ni control de sus ingresos.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Esto impide tomar decisiones acertadas, cumplir con impuestos y acceder a beneficios como créditos o legalización.</a:t>
            </a:r>
          </a:p>
        </p:txBody>
      </p:sp>
    </p:spTree>
  </p:cSld>
  <p:clrMapOvr>
    <a:masterClrMapping/>
  </p:clrMapOvr>
  <p:transition spd="fast">
    <p:cover dir="l"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5400000">
            <a:off x="7876765" y="319853"/>
            <a:ext cx="10458860" cy="10477911"/>
          </a:xfrm>
          <a:custGeom>
            <a:avLst/>
            <a:gdLst/>
            <a:ahLst/>
            <a:cxnLst/>
            <a:rect r="r" b="b" t="t" l="l"/>
            <a:pathLst>
              <a:path h="10477911" w="10458860">
                <a:moveTo>
                  <a:pt x="10458860" y="0"/>
                </a:moveTo>
                <a:lnTo>
                  <a:pt x="0" y="0"/>
                </a:lnTo>
                <a:lnTo>
                  <a:pt x="0" y="10477911"/>
                </a:lnTo>
                <a:lnTo>
                  <a:pt x="10458860" y="10477911"/>
                </a:lnTo>
                <a:lnTo>
                  <a:pt x="1045886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0">
            <a:off x="1028700" y="1970882"/>
            <a:ext cx="2750861" cy="2750861"/>
          </a:xfrm>
          <a:custGeom>
            <a:avLst/>
            <a:gdLst/>
            <a:ahLst/>
            <a:cxnLst/>
            <a:rect r="r" b="b" t="t" l="l"/>
            <a:pathLst>
              <a:path h="2750861" w="2750861">
                <a:moveTo>
                  <a:pt x="2750861" y="2750861"/>
                </a:moveTo>
                <a:lnTo>
                  <a:pt x="0" y="2750861"/>
                </a:lnTo>
                <a:lnTo>
                  <a:pt x="0" y="0"/>
                </a:lnTo>
                <a:lnTo>
                  <a:pt x="2750861" y="0"/>
                </a:lnTo>
                <a:lnTo>
                  <a:pt x="2750861" y="275086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15966" y="859734"/>
            <a:ext cx="3975612" cy="3313010"/>
          </a:xfrm>
          <a:custGeom>
            <a:avLst/>
            <a:gdLst/>
            <a:ahLst/>
            <a:cxnLst/>
            <a:rect r="r" b="b" t="t" l="l"/>
            <a:pathLst>
              <a:path h="3313010" w="3975612">
                <a:moveTo>
                  <a:pt x="0" y="0"/>
                </a:moveTo>
                <a:lnTo>
                  <a:pt x="3975612" y="0"/>
                </a:lnTo>
                <a:lnTo>
                  <a:pt x="3975612" y="3313010"/>
                </a:lnTo>
                <a:lnTo>
                  <a:pt x="0" y="3313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240555" y="4995745"/>
            <a:ext cx="4361839" cy="4361839"/>
          </a:xfrm>
          <a:custGeom>
            <a:avLst/>
            <a:gdLst/>
            <a:ahLst/>
            <a:cxnLst/>
            <a:rect r="r" b="b" t="t" l="l"/>
            <a:pathLst>
              <a:path h="4361839" w="4361839">
                <a:moveTo>
                  <a:pt x="0" y="0"/>
                </a:moveTo>
                <a:lnTo>
                  <a:pt x="4361840" y="0"/>
                </a:lnTo>
                <a:lnTo>
                  <a:pt x="4361840" y="4361839"/>
                </a:lnTo>
                <a:lnTo>
                  <a:pt x="0" y="436183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04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699894" y="3037954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Efectos del Problemas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9669874" y="5933983"/>
            <a:ext cx="5030355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La informalidad perjudica a los dueños, que desconocen la salud financiera de su negocio.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También afecta a los clientes, que no reciben comprobantes, y a las autoridades, que no pueden verificar el cumplimiento tributario.</a:t>
            </a:r>
          </a:p>
        </p:txBody>
      </p:sp>
    </p:spTree>
  </p:cSld>
  <p:clrMapOvr>
    <a:masterClrMapping/>
  </p:clrMapOvr>
  <p:transition spd="fast">
    <p:wipe dir="l"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755771" y="-136158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6" y="8573655"/>
                </a:lnTo>
                <a:lnTo>
                  <a:pt x="8558066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9793293" y="5707415"/>
            <a:ext cx="7358247" cy="7358247"/>
          </a:xfrm>
          <a:custGeom>
            <a:avLst/>
            <a:gdLst/>
            <a:ahLst/>
            <a:cxnLst/>
            <a:rect r="r" b="b" t="t" l="l"/>
            <a:pathLst>
              <a:path h="7358247" w="7358247">
                <a:moveTo>
                  <a:pt x="0" y="7358246"/>
                </a:moveTo>
                <a:lnTo>
                  <a:pt x="7358246" y="7358246"/>
                </a:lnTo>
                <a:lnTo>
                  <a:pt x="7358246" y="0"/>
                </a:lnTo>
                <a:lnTo>
                  <a:pt x="0" y="0"/>
                </a:lnTo>
                <a:lnTo>
                  <a:pt x="0" y="735824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3045" y="1810262"/>
            <a:ext cx="9373292" cy="503743"/>
          </a:xfrm>
          <a:custGeom>
            <a:avLst/>
            <a:gdLst/>
            <a:ahLst/>
            <a:cxnLst/>
            <a:rect r="r" b="b" t="t" l="l"/>
            <a:pathLst>
              <a:path h="503743" w="9373292">
                <a:moveTo>
                  <a:pt x="0" y="0"/>
                </a:moveTo>
                <a:lnTo>
                  <a:pt x="9373292" y="0"/>
                </a:lnTo>
                <a:lnTo>
                  <a:pt x="9373292" y="503742"/>
                </a:lnTo>
                <a:lnTo>
                  <a:pt x="0" y="50374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731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3045" y="3209354"/>
            <a:ext cx="9252445" cy="2997792"/>
          </a:xfrm>
          <a:custGeom>
            <a:avLst/>
            <a:gdLst/>
            <a:ahLst/>
            <a:cxnLst/>
            <a:rect r="r" b="b" t="t" l="l"/>
            <a:pathLst>
              <a:path h="2997792" w="9252445">
                <a:moveTo>
                  <a:pt x="0" y="0"/>
                </a:moveTo>
                <a:lnTo>
                  <a:pt x="9252446" y="0"/>
                </a:lnTo>
                <a:lnTo>
                  <a:pt x="9252446" y="2997793"/>
                </a:lnTo>
                <a:lnTo>
                  <a:pt x="0" y="299779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05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10540" y="2454224"/>
            <a:ext cx="5741000" cy="98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Mi Propuesta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976" y="7067075"/>
            <a:ext cx="5738142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Desarrollé un sistema digital en Google Colab, el cual cuenta con una interfaz intuitiva que permite registrar productos, ventas, consultar información y generar reportes.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Es gratuito, fácil de usar y accesible, especialmente para quienes tienen pocos conocimientos técnicos.</a:t>
            </a:r>
          </a:p>
        </p:txBody>
      </p:sp>
    </p:spTree>
  </p:cSld>
  <p:clrMapOvr>
    <a:masterClrMapping/>
  </p:clrMapOvr>
  <p:transition spd="slow">
    <p:cover dir="d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1449175" y="-220557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1497756" y="7411878"/>
            <a:ext cx="5653784" cy="5653784"/>
          </a:xfrm>
          <a:custGeom>
            <a:avLst/>
            <a:gdLst/>
            <a:ahLst/>
            <a:cxnLst/>
            <a:rect r="r" b="b" t="t" l="l"/>
            <a:pathLst>
              <a:path h="5653784" w="5653784">
                <a:moveTo>
                  <a:pt x="0" y="5653783"/>
                </a:moveTo>
                <a:lnTo>
                  <a:pt x="5653783" y="5653783"/>
                </a:lnTo>
                <a:lnTo>
                  <a:pt x="5653783" y="0"/>
                </a:lnTo>
                <a:lnTo>
                  <a:pt x="0" y="0"/>
                </a:lnTo>
                <a:lnTo>
                  <a:pt x="0" y="5653783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false" rot="0">
            <a:off x="9593214" y="6912456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0"/>
                </a:moveTo>
                <a:lnTo>
                  <a:pt x="0" y="0"/>
                </a:lnTo>
                <a:lnTo>
                  <a:pt x="0" y="1432848"/>
                </a:lnTo>
                <a:lnTo>
                  <a:pt x="1432847" y="1432848"/>
                </a:lnTo>
                <a:lnTo>
                  <a:pt x="1432847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584907" y="414069"/>
            <a:ext cx="3662022" cy="3813973"/>
          </a:xfrm>
          <a:custGeom>
            <a:avLst/>
            <a:gdLst/>
            <a:ahLst/>
            <a:cxnLst/>
            <a:rect r="r" b="b" t="t" l="l"/>
            <a:pathLst>
              <a:path h="3813973" w="3662022">
                <a:moveTo>
                  <a:pt x="0" y="0"/>
                </a:moveTo>
                <a:lnTo>
                  <a:pt x="3662022" y="0"/>
                </a:lnTo>
                <a:lnTo>
                  <a:pt x="3662022" y="3813973"/>
                </a:lnTo>
                <a:lnTo>
                  <a:pt x="0" y="381397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8468281" y="335507"/>
            <a:ext cx="6673267" cy="3406914"/>
          </a:xfrm>
          <a:custGeom>
            <a:avLst/>
            <a:gdLst/>
            <a:ahLst/>
            <a:cxnLst/>
            <a:rect r="r" b="b" t="t" l="l"/>
            <a:pathLst>
              <a:path h="3406914" w="6673267">
                <a:moveTo>
                  <a:pt x="0" y="0"/>
                </a:moveTo>
                <a:lnTo>
                  <a:pt x="6673268" y="0"/>
                </a:lnTo>
                <a:lnTo>
                  <a:pt x="6673268" y="3406914"/>
                </a:lnTo>
                <a:lnTo>
                  <a:pt x="0" y="340691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584907" y="4771022"/>
            <a:ext cx="6355341" cy="2500745"/>
          </a:xfrm>
          <a:custGeom>
            <a:avLst/>
            <a:gdLst/>
            <a:ahLst/>
            <a:cxnLst/>
            <a:rect r="r" b="b" t="t" l="l"/>
            <a:pathLst>
              <a:path h="2500745" w="6355341">
                <a:moveTo>
                  <a:pt x="0" y="0"/>
                </a:moveTo>
                <a:lnTo>
                  <a:pt x="6355342" y="0"/>
                </a:lnTo>
                <a:lnTo>
                  <a:pt x="6355342" y="2500745"/>
                </a:lnTo>
                <a:lnTo>
                  <a:pt x="0" y="25007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421652" y="4228042"/>
            <a:ext cx="4719897" cy="2589475"/>
          </a:xfrm>
          <a:custGeom>
            <a:avLst/>
            <a:gdLst/>
            <a:ahLst/>
            <a:cxnLst/>
            <a:rect r="r" b="b" t="t" l="l"/>
            <a:pathLst>
              <a:path h="2589475" w="4719897">
                <a:moveTo>
                  <a:pt x="0" y="0"/>
                </a:moveTo>
                <a:lnTo>
                  <a:pt x="4719897" y="0"/>
                </a:lnTo>
                <a:lnTo>
                  <a:pt x="4719897" y="2589475"/>
                </a:lnTo>
                <a:lnTo>
                  <a:pt x="0" y="258947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-52036" t="-7206" r="-9093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06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110162" y="7833797"/>
            <a:ext cx="7707794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Funcionalidades Claves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379949" y="8122448"/>
            <a:ext cx="5287533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sistema incluye gestión de productos, registro de ventas, reportes diarios, análisis de ganancias y pérdidas, y simulación de factura electrónica.</a:t>
            </a:r>
          </a:p>
        </p:txBody>
      </p:sp>
    </p:spTree>
  </p:cSld>
  <p:clrMapOvr>
    <a:masterClrMapping/>
  </p:clrMapOvr>
  <p:transition spd="fast">
    <p:push dir="l"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true" rot="-5400000">
            <a:off x="-1449175" y="-220557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8573655"/>
                </a:moveTo>
                <a:lnTo>
                  <a:pt x="8558067" y="8573655"/>
                </a:lnTo>
                <a:lnTo>
                  <a:pt x="8558067" y="0"/>
                </a:lnTo>
                <a:lnTo>
                  <a:pt x="0" y="0"/>
                </a:lnTo>
                <a:lnTo>
                  <a:pt x="0" y="857365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true" rot="0">
            <a:off x="12020093" y="5548144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2" y="7420312"/>
                </a:lnTo>
                <a:lnTo>
                  <a:pt x="7420312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38350" y="5143500"/>
            <a:ext cx="5778138" cy="4333603"/>
          </a:xfrm>
          <a:custGeom>
            <a:avLst/>
            <a:gdLst/>
            <a:ahLst/>
            <a:cxnLst/>
            <a:rect r="r" b="b" t="t" l="l"/>
            <a:pathLst>
              <a:path h="4333603" w="5778138">
                <a:moveTo>
                  <a:pt x="0" y="0"/>
                </a:moveTo>
                <a:lnTo>
                  <a:pt x="5778138" y="0"/>
                </a:lnTo>
                <a:lnTo>
                  <a:pt x="5778138" y="4333603"/>
                </a:lnTo>
                <a:lnTo>
                  <a:pt x="0" y="433360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6465542" y="518730"/>
            <a:ext cx="4210741" cy="4210741"/>
          </a:xfrm>
          <a:custGeom>
            <a:avLst/>
            <a:gdLst/>
            <a:ahLst/>
            <a:cxnLst/>
            <a:rect r="r" b="b" t="t" l="l"/>
            <a:pathLst>
              <a:path h="4210741" w="4210741">
                <a:moveTo>
                  <a:pt x="0" y="0"/>
                </a:moveTo>
                <a:lnTo>
                  <a:pt x="4210741" y="0"/>
                </a:lnTo>
                <a:lnTo>
                  <a:pt x="4210741" y="4210741"/>
                </a:lnTo>
                <a:lnTo>
                  <a:pt x="0" y="4210741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07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10486" y="2383702"/>
            <a:ext cx="5741000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Mercado Objetivo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010486" y="5826009"/>
            <a:ext cx="5030355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sistema está dirigido a personas naturales que administran tiendas pequeñas en zonas urbanas, rurales o semiurbanas.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En especial, a quienes pertenecen a estratos bajos y no tienen acceso a softwares comerciales costosos.</a:t>
            </a:r>
          </a:p>
        </p:txBody>
      </p:sp>
    </p:spTree>
  </p:cSld>
  <p:clrMapOvr>
    <a:masterClrMapping/>
  </p:clrMapOvr>
  <p:transition spd="fast">
    <p:cover dir="l"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10734914" y="-869322"/>
            <a:ext cx="8558066" cy="8573655"/>
          </a:xfrm>
          <a:custGeom>
            <a:avLst/>
            <a:gdLst/>
            <a:ahLst/>
            <a:cxnLst/>
            <a:rect r="r" b="b" t="t" l="l"/>
            <a:pathLst>
              <a:path h="8573655" w="8558066">
                <a:moveTo>
                  <a:pt x="0" y="0"/>
                </a:moveTo>
                <a:lnTo>
                  <a:pt x="8558067" y="0"/>
                </a:lnTo>
                <a:lnTo>
                  <a:pt x="8558067" y="8573655"/>
                </a:lnTo>
                <a:lnTo>
                  <a:pt x="0" y="85736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true" flipV="true" rot="-5400000">
            <a:off x="-857400" y="4947786"/>
            <a:ext cx="6611341" cy="6611341"/>
          </a:xfrm>
          <a:custGeom>
            <a:avLst/>
            <a:gdLst/>
            <a:ahLst/>
            <a:cxnLst/>
            <a:rect r="r" b="b" t="t" l="l"/>
            <a:pathLst>
              <a:path h="6611341" w="6611341">
                <a:moveTo>
                  <a:pt x="6611341" y="6611341"/>
                </a:moveTo>
                <a:lnTo>
                  <a:pt x="0" y="6611341"/>
                </a:lnTo>
                <a:lnTo>
                  <a:pt x="0" y="0"/>
                </a:lnTo>
                <a:lnTo>
                  <a:pt x="6611341" y="0"/>
                </a:lnTo>
                <a:lnTo>
                  <a:pt x="6611341" y="6611341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true" flipV="true" rot="0">
            <a:off x="15008047" y="2705968"/>
            <a:ext cx="1432847" cy="1432847"/>
          </a:xfrm>
          <a:custGeom>
            <a:avLst/>
            <a:gdLst/>
            <a:ahLst/>
            <a:cxnLst/>
            <a:rect r="r" b="b" t="t" l="l"/>
            <a:pathLst>
              <a:path h="1432847" w="1432847">
                <a:moveTo>
                  <a:pt x="1432847" y="1432847"/>
                </a:moveTo>
                <a:lnTo>
                  <a:pt x="0" y="1432847"/>
                </a:lnTo>
                <a:lnTo>
                  <a:pt x="0" y="0"/>
                </a:lnTo>
                <a:lnTo>
                  <a:pt x="1432847" y="0"/>
                </a:lnTo>
                <a:lnTo>
                  <a:pt x="1432847" y="1432847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2661000" y="1646693"/>
            <a:ext cx="4323424" cy="3242568"/>
          </a:xfrm>
          <a:custGeom>
            <a:avLst/>
            <a:gdLst/>
            <a:ahLst/>
            <a:cxnLst/>
            <a:rect r="r" b="b" t="t" l="l"/>
            <a:pathLst>
              <a:path h="3242568" w="4323424">
                <a:moveTo>
                  <a:pt x="0" y="0"/>
                </a:moveTo>
                <a:lnTo>
                  <a:pt x="4323424" y="0"/>
                </a:lnTo>
                <a:lnTo>
                  <a:pt x="4323424" y="3242568"/>
                </a:lnTo>
                <a:lnTo>
                  <a:pt x="0" y="3242568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916396" y="1372584"/>
            <a:ext cx="2515988" cy="2934629"/>
          </a:xfrm>
          <a:custGeom>
            <a:avLst/>
            <a:gdLst/>
            <a:ahLst/>
            <a:cxnLst/>
            <a:rect r="r" b="b" t="t" l="l"/>
            <a:pathLst>
              <a:path h="2934629" w="2515988">
                <a:moveTo>
                  <a:pt x="0" y="0"/>
                </a:moveTo>
                <a:lnTo>
                  <a:pt x="2515988" y="0"/>
                </a:lnTo>
                <a:lnTo>
                  <a:pt x="2515988" y="2934628"/>
                </a:lnTo>
                <a:lnTo>
                  <a:pt x="0" y="2934628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-16639" t="-6757" r="-14887" b="-600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388991" y="4410254"/>
            <a:ext cx="3296333" cy="1837545"/>
          </a:xfrm>
          <a:custGeom>
            <a:avLst/>
            <a:gdLst/>
            <a:ahLst/>
            <a:cxnLst/>
            <a:rect r="r" b="b" t="t" l="l"/>
            <a:pathLst>
              <a:path h="1837545" w="3296333">
                <a:moveTo>
                  <a:pt x="0" y="0"/>
                </a:moveTo>
                <a:lnTo>
                  <a:pt x="3296334" y="0"/>
                </a:lnTo>
                <a:lnTo>
                  <a:pt x="3296334" y="1837545"/>
                </a:lnTo>
                <a:lnTo>
                  <a:pt x="0" y="1837545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-168569" r="0" b="-13007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3385631">
            <a:off x="10104399" y="2350945"/>
            <a:ext cx="613578" cy="1834063"/>
          </a:xfrm>
          <a:custGeom>
            <a:avLst/>
            <a:gdLst/>
            <a:ahLst/>
            <a:cxnLst/>
            <a:rect r="r" b="b" t="t" l="l"/>
            <a:pathLst>
              <a:path h="1834063" w="613578">
                <a:moveTo>
                  <a:pt x="0" y="0"/>
                </a:moveTo>
                <a:lnTo>
                  <a:pt x="613577" y="0"/>
                </a:lnTo>
                <a:lnTo>
                  <a:pt x="613577" y="1834063"/>
                </a:lnTo>
                <a:lnTo>
                  <a:pt x="0" y="1834063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08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03976" y="6727168"/>
            <a:ext cx="5825699" cy="19577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7704"/>
              </a:lnSpc>
            </a:pPr>
            <a:r>
              <a:rPr lang="en-US" sz="6641" spc="-312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Tendencias del Sector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1153361" y="7028244"/>
            <a:ext cx="5287533" cy="2656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El sector está cambiando: las tiendas de barrio están adoptando pagos electrónicos, soluciones digitales y productos sostenibles.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Mi sistema se alinea con estas tendencias, ofreciendo una alternativa simple y funcional.</a:t>
            </a:r>
          </a:p>
        </p:txBody>
      </p:sp>
    </p:spTree>
  </p:cSld>
  <p:clrMapOvr>
    <a:masterClrMapping/>
  </p:clrMapOvr>
  <p:transition spd="slow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481179" y="576468"/>
            <a:ext cx="1919429" cy="566532"/>
            <a:chOff x="0" y="0"/>
            <a:chExt cx="505529" cy="14921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05529" cy="149210"/>
            </a:xfrm>
            <a:custGeom>
              <a:avLst/>
              <a:gdLst/>
              <a:ahLst/>
              <a:cxnLst/>
              <a:rect r="r" b="b" t="t" l="l"/>
              <a:pathLst>
                <a:path h="149210" w="505529">
                  <a:moveTo>
                    <a:pt x="74605" y="0"/>
                  </a:moveTo>
                  <a:lnTo>
                    <a:pt x="430924" y="0"/>
                  </a:lnTo>
                  <a:cubicBezTo>
                    <a:pt x="472127" y="0"/>
                    <a:pt x="505529" y="33402"/>
                    <a:pt x="505529" y="74605"/>
                  </a:cubicBezTo>
                  <a:lnTo>
                    <a:pt x="505529" y="74605"/>
                  </a:lnTo>
                  <a:cubicBezTo>
                    <a:pt x="505529" y="115808"/>
                    <a:pt x="472127" y="149210"/>
                    <a:pt x="430924" y="149210"/>
                  </a:cubicBezTo>
                  <a:lnTo>
                    <a:pt x="74605" y="149210"/>
                  </a:lnTo>
                  <a:cubicBezTo>
                    <a:pt x="33402" y="149210"/>
                    <a:pt x="0" y="115808"/>
                    <a:pt x="0" y="74605"/>
                  </a:cubicBezTo>
                  <a:lnTo>
                    <a:pt x="0" y="74605"/>
                  </a:lnTo>
                  <a:cubicBezTo>
                    <a:pt x="0" y="33402"/>
                    <a:pt x="33402" y="0"/>
                    <a:pt x="74605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357FF">
                    <a:alpha val="100000"/>
                  </a:srgbClr>
                </a:gs>
                <a:gs pos="100000">
                  <a:srgbClr val="FCACFF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05529" cy="187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5400000">
            <a:off x="5452694" y="-2557831"/>
            <a:ext cx="7401663" cy="18288000"/>
          </a:xfrm>
          <a:custGeom>
            <a:avLst/>
            <a:gdLst/>
            <a:ahLst/>
            <a:cxnLst/>
            <a:rect r="r" b="b" t="t" l="l"/>
            <a:pathLst>
              <a:path h="18288000" w="7401663">
                <a:moveTo>
                  <a:pt x="0" y="0"/>
                </a:moveTo>
                <a:lnTo>
                  <a:pt x="7401662" y="0"/>
                </a:lnTo>
                <a:lnTo>
                  <a:pt x="7401662" y="18288000"/>
                </a:lnTo>
                <a:lnTo>
                  <a:pt x="0" y="1828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7016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5730249" y="663200"/>
            <a:ext cx="1421291" cy="339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  <a:spcBef>
                <a:spcPct val="0"/>
              </a:spcBef>
            </a:pPr>
            <a:r>
              <a:rPr lang="en-US" b="true" sz="1999" spc="3">
                <a:solidFill>
                  <a:srgbClr val="FFFF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Page 09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23045" y="49015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b="true" sz="2206" spc="4">
                <a:solidFill>
                  <a:srgbClr val="FFFFFF"/>
                </a:solidFill>
                <a:latin typeface="Open Sauce Heavy"/>
                <a:ea typeface="Open Sauce Heavy"/>
                <a:cs typeface="Open Sauce Heavy"/>
                <a:sym typeface="Open Sauce Heavy"/>
              </a:rPr>
              <a:t>Talento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045" y="811215"/>
            <a:ext cx="1761862" cy="363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088"/>
              </a:lnSpc>
              <a:spcBef>
                <a:spcPct val="0"/>
              </a:spcBef>
            </a:pPr>
            <a:r>
              <a:rPr lang="en-US" sz="2206" spc="4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Tech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496029" y="8835324"/>
            <a:ext cx="1274721" cy="4229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1"/>
              </a:lnSpc>
            </a:pPr>
            <a:r>
              <a:rPr lang="en-US" sz="2472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-</a:t>
            </a:r>
          </a:p>
        </p:txBody>
      </p:sp>
      <p:sp>
        <p:nvSpPr>
          <p:cNvPr name="Freeform 10" id="10"/>
          <p:cNvSpPr/>
          <p:nvPr/>
        </p:nvSpPr>
        <p:spPr>
          <a:xfrm flipH="false" flipV="true" rot="0">
            <a:off x="13298050" y="5548144"/>
            <a:ext cx="7420312" cy="7420312"/>
          </a:xfrm>
          <a:custGeom>
            <a:avLst/>
            <a:gdLst/>
            <a:ahLst/>
            <a:cxnLst/>
            <a:rect r="r" b="b" t="t" l="l"/>
            <a:pathLst>
              <a:path h="7420312" w="7420312">
                <a:moveTo>
                  <a:pt x="0" y="7420312"/>
                </a:moveTo>
                <a:lnTo>
                  <a:pt x="7420311" y="7420312"/>
                </a:lnTo>
                <a:lnTo>
                  <a:pt x="7420311" y="0"/>
                </a:lnTo>
                <a:lnTo>
                  <a:pt x="0" y="0"/>
                </a:lnTo>
                <a:lnTo>
                  <a:pt x="0" y="7420312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673377" y="2088049"/>
            <a:ext cx="4607520" cy="1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183"/>
              </a:lnSpc>
            </a:pPr>
            <a:r>
              <a:rPr lang="en-US" sz="5330" spc="-25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Competencia Existente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23045" y="4639201"/>
            <a:ext cx="4592285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Existen otras soluciones como Tiendatek, Treinta o Nex, pero muchas requieren pagos, instalación o dispositivos específicos.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Mi propuesta es de código abierto y personalizable en Google Colab.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14377" y="2088049"/>
            <a:ext cx="4607520" cy="1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183"/>
              </a:lnSpc>
            </a:pPr>
            <a:r>
              <a:rPr lang="en-US" sz="5330" spc="-25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Ventajas de mi Sistema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18212" y="4639201"/>
            <a:ext cx="5030355" cy="2323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No necesita instalación, se puede usar desde cualquier navegador, y se adapta a las necesidades del usuario.</a:t>
            </a:r>
          </a:p>
          <a:p>
            <a:pPr algn="just">
              <a:lnSpc>
                <a:spcPts val="2659"/>
              </a:lnSpc>
            </a:pPr>
          </a:p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 Además, permite a estudiantes y emprendedores aprender y mejorar su gestión digital sin costo.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547000" y="2088049"/>
            <a:ext cx="4607520" cy="15579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0" indent="0" lvl="0">
              <a:lnSpc>
                <a:spcPts val="6183"/>
              </a:lnSpc>
            </a:pPr>
            <a:r>
              <a:rPr lang="en-US" sz="5330" spc="-250">
                <a:solidFill>
                  <a:srgbClr val="FFFFFF"/>
                </a:solidFill>
                <a:latin typeface="Open Sauce Light"/>
                <a:ea typeface="Open Sauce Light"/>
                <a:cs typeface="Open Sauce Light"/>
                <a:sym typeface="Open Sauce Light"/>
              </a:rPr>
              <a:t>Riesgos Identificados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2547000" y="4639201"/>
            <a:ext cx="5030355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659"/>
              </a:lnSpc>
              <a:spcBef>
                <a:spcPct val="0"/>
              </a:spcBef>
            </a:pPr>
            <a:r>
              <a:rPr lang="en-US" sz="1899" spc="3">
                <a:solidFill>
                  <a:srgbClr val="FFFFFF"/>
                </a:solidFill>
                <a:latin typeface="Open Sauce"/>
                <a:ea typeface="Open Sauce"/>
                <a:cs typeface="Open Sauce"/>
                <a:sym typeface="Open Sauce"/>
              </a:rPr>
              <a:t>Se identificaron riesgos como el desconocimiento de herramientas digitales por parte de los usuarios, resistencia al cambio y dependencia de plataformas externas.</a:t>
            </a:r>
          </a:p>
        </p:txBody>
      </p:sp>
    </p:spTree>
  </p:cSld>
  <p:clrMapOvr>
    <a:masterClrMapping/>
  </p:clrMapOvr>
  <p:transition spd="slow">
    <p:cover dir="l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DAGrlR50Aqk</dc:identifier>
  <dcterms:modified xsi:type="dcterms:W3CDTF">2011-08-01T06:04:30Z</dcterms:modified>
  <cp:revision>1</cp:revision>
  <dc:title>Proyecto Final</dc:title>
</cp:coreProperties>
</file>