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13"/>
  </p:notesMasterIdLst>
  <p:handoutMasterIdLst>
    <p:handoutMasterId r:id="rId14"/>
  </p:handoutMasterIdLst>
  <p:sldIdLst>
    <p:sldId id="256" r:id="rId2"/>
    <p:sldId id="273" r:id="rId3"/>
    <p:sldId id="274" r:id="rId4"/>
    <p:sldId id="275" r:id="rId5"/>
    <p:sldId id="276" r:id="rId6"/>
    <p:sldId id="277" r:id="rId7"/>
    <p:sldId id="278" r:id="rId8"/>
    <p:sldId id="289" r:id="rId9"/>
    <p:sldId id="287" r:id="rId10"/>
    <p:sldId id="288" r:id="rId11"/>
    <p:sldId id="286"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00" autoAdjust="0"/>
  </p:normalViewPr>
  <p:slideViewPr>
    <p:cSldViewPr>
      <p:cViewPr varScale="1">
        <p:scale>
          <a:sx n="98" d="100"/>
          <a:sy n="98" d="100"/>
        </p:scale>
        <p:origin x="264" y="67"/>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2/26/2022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dirty="0"/>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2/26/2022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dirty="0"/>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3961" y="802299"/>
            <a:ext cx="8634824" cy="2920713"/>
          </a:xfrm>
        </p:spPr>
        <p:txBody>
          <a:bodyPr bIns="0" anchor="b">
            <a:normAutofit/>
          </a:bodyPr>
          <a:lstStyle>
            <a:lvl1pPr algn="ctr">
              <a:defRPr sz="6598"/>
            </a:lvl1pPr>
          </a:lstStyle>
          <a:p>
            <a:r>
              <a:rPr lang="en-US"/>
              <a:t>Click to edit Master title style</a:t>
            </a:r>
            <a:endParaRPr lang="en-US" dirty="0"/>
          </a:p>
        </p:txBody>
      </p:sp>
      <p:sp>
        <p:nvSpPr>
          <p:cNvPr id="3" name="Subtitle 2"/>
          <p:cNvSpPr>
            <a:spLocks noGrp="1"/>
          </p:cNvSpPr>
          <p:nvPr>
            <p:ph type="subTitle" idx="1"/>
          </p:nvPr>
        </p:nvSpPr>
        <p:spPr>
          <a:xfrm>
            <a:off x="1773962" y="3724075"/>
            <a:ext cx="8634823" cy="977621"/>
          </a:xfrm>
        </p:spPr>
        <p:txBody>
          <a:bodyPr tIns="91440" bIns="91440">
            <a:normAutofit/>
          </a:bodyPr>
          <a:lstStyle>
            <a:lvl1pPr marL="0" indent="0" algn="ctr">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5" name="Footer Placeholder 4"/>
          <p:cNvSpPr>
            <a:spLocks noGrp="1"/>
          </p:cNvSpPr>
          <p:nvPr>
            <p:ph type="ftr" sz="quarter" idx="11"/>
          </p:nvPr>
        </p:nvSpPr>
        <p:spPr>
          <a:xfrm>
            <a:off x="1451201" y="329308"/>
            <a:ext cx="5625309" cy="309201"/>
          </a:xfrm>
        </p:spPr>
        <p:txBody>
          <a:bodyPr/>
          <a:lstStyle/>
          <a:p>
            <a:r>
              <a:rPr lang="en-US" dirty="0"/>
              <a:t>Add a footer</a:t>
            </a:r>
          </a:p>
        </p:txBody>
      </p:sp>
      <p:sp>
        <p:nvSpPr>
          <p:cNvPr id="6" name="Slide Number Placeholder 5"/>
          <p:cNvSpPr>
            <a:spLocks noGrp="1"/>
          </p:cNvSpPr>
          <p:nvPr>
            <p:ph type="sldNum" sz="quarter" idx="12"/>
          </p:nvPr>
        </p:nvSpPr>
        <p:spPr>
          <a:xfrm>
            <a:off x="476710" y="798973"/>
            <a:ext cx="810808" cy="503578"/>
          </a:xfrm>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385892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264315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675" y="798974"/>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4"/>
            <a:ext cx="7516696"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17181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422767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3961" y="1756131"/>
            <a:ext cx="8640903" cy="1969007"/>
          </a:xfrm>
        </p:spPr>
        <p:txBody>
          <a:bodyPr anchor="b">
            <a:normAutofit/>
          </a:bodyPr>
          <a:lstStyle>
            <a:lvl1pPr algn="ctr">
              <a:defRPr sz="3599"/>
            </a:lvl1pPr>
          </a:lstStyle>
          <a:p>
            <a:r>
              <a:rPr lang="en-US"/>
              <a:t>Click to edit Master title style</a:t>
            </a:r>
            <a:endParaRPr lang="en-US" dirty="0"/>
          </a:p>
        </p:txBody>
      </p:sp>
      <p:sp>
        <p:nvSpPr>
          <p:cNvPr id="3" name="Text Placeholder 2"/>
          <p:cNvSpPr>
            <a:spLocks noGrp="1"/>
          </p:cNvSpPr>
          <p:nvPr>
            <p:ph type="body" idx="1"/>
          </p:nvPr>
        </p:nvSpPr>
        <p:spPr>
          <a:xfrm>
            <a:off x="1773961" y="3725138"/>
            <a:ext cx="8640903" cy="1093987"/>
          </a:xfrm>
        </p:spPr>
        <p:txBody>
          <a:bodyPr tIns="91440">
            <a:normAutofit/>
          </a:bodyPr>
          <a:lstStyle>
            <a:lvl1pPr marL="0" indent="0" algn="ctr">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249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291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9"/>
            <a:ext cx="4487485"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2511" y="2017343"/>
            <a:ext cx="4487485"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6083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4"/>
            <a:ext cx="929318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487625"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487625"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4396" y="2023004"/>
            <a:ext cx="4487625"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4396" y="2821491"/>
            <a:ext cx="4487625"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111096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82726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290758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2961196" cy="2406518"/>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4729092"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2961196"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66975-C014-42E5-BFA6-B8D5FDD3B81F}" type="datetimeFigureOut">
              <a:rPr lang="en-US" smtClean="0"/>
              <a:t>2/26/2022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145430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5440" y="482171"/>
            <a:ext cx="4073472"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922299"/>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199" dirty="0"/>
            </a:lvl1pPr>
          </a:lstStyle>
          <a:p>
            <a:pPr lvl="0" algn="ctr"/>
            <a:r>
              <a:rPr lang="en-US" dirty="0"/>
              <a:t>Click icon to add picture</a:t>
            </a:r>
          </a:p>
        </p:txBody>
      </p:sp>
      <p:sp>
        <p:nvSpPr>
          <p:cNvPr id="4" name="Text Placeholder 3"/>
          <p:cNvSpPr>
            <a:spLocks noGrp="1"/>
          </p:cNvSpPr>
          <p:nvPr>
            <p:ph type="body" sz="half" idx="2"/>
          </p:nvPr>
        </p:nvSpPr>
        <p:spPr>
          <a:xfrm>
            <a:off x="1449951" y="3059600"/>
            <a:ext cx="5522965" cy="2090134"/>
          </a:xfrm>
        </p:spPr>
        <p:txBody>
          <a:bodyPr>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52466975-C014-42E5-BFA6-B8D5FDD3B81F}" type="datetimeFigureOut">
              <a:rPr lang="en-US" smtClean="0"/>
              <a:t>2/26/2022</a:t>
            </a:fld>
            <a:endParaRPr lang="en-US" dirty="0"/>
          </a:p>
        </p:txBody>
      </p:sp>
      <p:sp>
        <p:nvSpPr>
          <p:cNvPr id="6" name="Footer Placeholder 5"/>
          <p:cNvSpPr>
            <a:spLocks noGrp="1"/>
          </p:cNvSpPr>
          <p:nvPr>
            <p:ph type="ftr" sz="quarter" idx="11"/>
          </p:nvPr>
        </p:nvSpPr>
        <p:spPr>
          <a:xfrm>
            <a:off x="1447005" y="318641"/>
            <a:ext cx="5539561" cy="320931"/>
          </a:xfrm>
        </p:spPr>
        <p:txBody>
          <a:bodyPr/>
          <a:lstStyle/>
          <a:p>
            <a:r>
              <a:rPr lang="en-US" dirty="0"/>
              <a:t>Add a footer</a:t>
            </a:r>
          </a:p>
        </p:txBody>
      </p:sp>
      <p:sp>
        <p:nvSpPr>
          <p:cNvPr id="7" name="Slide Number Placeholder 6"/>
          <p:cNvSpPr>
            <a:spLocks noGrp="1"/>
          </p:cNvSpPr>
          <p:nvPr>
            <p:ph type="sldNum" sz="quarter" idx="12"/>
          </p:nvPr>
        </p:nvSpPr>
        <p:spPr/>
        <p:txBody>
          <a:bodyPr/>
          <a:lstStyle/>
          <a:p>
            <a:fld id="{693B167E-EA96-4147-81DE-549160052C22}" type="slidenum">
              <a:rPr lang="en-IN" smtClean="0"/>
              <a:t>‹#›</a:t>
            </a:fld>
            <a:endParaRPr lang="en-IN" dirty="0"/>
          </a:p>
        </p:txBody>
      </p:sp>
    </p:spTree>
    <p:extLst>
      <p:ext uri="{BB962C8B-B14F-4D97-AF65-F5344CB8AC3E}">
        <p14:creationId xmlns:p14="http://schemas.microsoft.com/office/powerpoint/2010/main" val="289869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202" y="804520"/>
            <a:ext cx="928879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28879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0194"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466975-C014-42E5-BFA6-B8D5FDD3B81F}" type="datetimeFigureOut">
              <a:rPr lang="en-US" smtClean="0"/>
              <a:pPr/>
              <a:t>2/26/2022</a:t>
            </a:fld>
            <a:endParaRPr lang="en-US" dirty="0"/>
          </a:p>
        </p:txBody>
      </p:sp>
      <p:sp>
        <p:nvSpPr>
          <p:cNvPr id="5" name="Footer Placeholder 4"/>
          <p:cNvSpPr>
            <a:spLocks noGrp="1"/>
          </p:cNvSpPr>
          <p:nvPr>
            <p:ph type="ftr" sz="quarter" idx="3"/>
          </p:nvPr>
        </p:nvSpPr>
        <p:spPr>
          <a:xfrm>
            <a:off x="1451201" y="329308"/>
            <a:ext cx="562530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Add a footer</a:t>
            </a:r>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693B167E-EA96-4147-81DE-549160052C22}" type="slidenum">
              <a:rPr lang="en-US" smtClean="0"/>
              <a:pPr/>
              <a:t>‹#›</a:t>
            </a:fld>
            <a:endParaRPr lang="en-US" dirty="0"/>
          </a:p>
        </p:txBody>
      </p:sp>
      <p:sp>
        <p:nvSpPr>
          <p:cNvPr id="9" name="Rectangle 8"/>
          <p:cNvSpPr/>
          <p:nvPr/>
        </p:nvSpPr>
        <p:spPr>
          <a:xfrm>
            <a:off x="0" y="3622291"/>
            <a:ext cx="12188825"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88825" cy="742950"/>
          </a:xfrm>
          <a:prstGeom prst="rect">
            <a:avLst/>
          </a:prstGeom>
        </p:spPr>
      </p:pic>
      <p:cxnSp>
        <p:nvCxnSpPr>
          <p:cNvPr id="12" name="Straight Connector 11"/>
          <p:cNvCxnSpPr/>
          <p:nvPr/>
        </p:nvCxnSpPr>
        <p:spPr>
          <a:xfrm>
            <a:off x="0" y="6138142"/>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28827"/>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126" rtl="0" eaLnBrk="1" latinLnBrk="0" hangingPunct="1">
        <a:lnSpc>
          <a:spcPct val="90000"/>
        </a:lnSpc>
        <a:spcBef>
          <a:spcPct val="0"/>
        </a:spcBef>
        <a:buNone/>
        <a:defRPr sz="3199" b="0" i="0" kern="1200" cap="all">
          <a:solidFill>
            <a:schemeClr val="accent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lasses-of-routing-protocols/" TargetMode="External"/><Relationship Id="rId2" Type="http://schemas.openxmlformats.org/officeDocument/2006/relationships/hyperlink" Target="https://www.geeksforgeeks.org/open-shortest-path-first-ospf-protocol-sta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1668016"/>
          </a:xfrm>
        </p:spPr>
        <p:txBody>
          <a:bodyPr>
            <a:normAutofit/>
          </a:bodyPr>
          <a:lstStyle/>
          <a:p>
            <a:r>
              <a:rPr lang="en-US" sz="3200" dirty="0">
                <a:solidFill>
                  <a:schemeClr val="accent6">
                    <a:lumMod val="40000"/>
                    <a:lumOff val="60000"/>
                  </a:schemeClr>
                </a:solidFill>
              </a:rPr>
              <a:t>SHORTEST PATH BETWEEN NODES</a:t>
            </a:r>
          </a:p>
        </p:txBody>
      </p:sp>
      <p:sp>
        <p:nvSpPr>
          <p:cNvPr id="3" name="Subtitle 2"/>
          <p:cNvSpPr>
            <a:spLocks noGrp="1"/>
          </p:cNvSpPr>
          <p:nvPr>
            <p:ph type="subTitle" idx="1"/>
          </p:nvPr>
        </p:nvSpPr>
        <p:spPr/>
        <p:txBody>
          <a:bodyPr/>
          <a:lstStyle/>
          <a:p>
            <a:r>
              <a:rPr lang="en-US" dirty="0"/>
              <a:t>A KLH PROJECT</a:t>
            </a:r>
          </a:p>
          <a:p>
            <a:endParaRPr lang="en-US"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9DED-5B3E-4939-81E1-4E98FB50C2FA}"/>
              </a:ext>
            </a:extLst>
          </p:cNvPr>
          <p:cNvSpPr>
            <a:spLocks noGrp="1"/>
          </p:cNvSpPr>
          <p:nvPr>
            <p:ph type="title"/>
          </p:nvPr>
        </p:nvSpPr>
        <p:spPr>
          <a:xfrm>
            <a:off x="1451202" y="260649"/>
            <a:ext cx="9288795" cy="1008112"/>
          </a:xfrm>
        </p:spPr>
        <p:txBody>
          <a:bodyPr/>
          <a:lstStyle/>
          <a:p>
            <a:r>
              <a:rPr lang="en-IN" dirty="0"/>
              <a:t>GITHUB SETUP</a:t>
            </a:r>
          </a:p>
        </p:txBody>
      </p:sp>
      <p:pic>
        <p:nvPicPr>
          <p:cNvPr id="5" name="Content Placeholder 4">
            <a:extLst>
              <a:ext uri="{FF2B5EF4-FFF2-40B4-BE49-F238E27FC236}">
                <a16:creationId xmlns:a16="http://schemas.microsoft.com/office/drawing/2014/main" id="{0A3910DA-9325-4F81-B928-F8C850F256E1}"/>
              </a:ext>
            </a:extLst>
          </p:cNvPr>
          <p:cNvPicPr>
            <a:picLocks noGrp="1" noChangeAspect="1"/>
          </p:cNvPicPr>
          <p:nvPr>
            <p:ph idx="1"/>
          </p:nvPr>
        </p:nvPicPr>
        <p:blipFill>
          <a:blip r:embed="rId2"/>
          <a:stretch>
            <a:fillRect/>
          </a:stretch>
        </p:blipFill>
        <p:spPr>
          <a:xfrm>
            <a:off x="837828" y="1402556"/>
            <a:ext cx="10513168" cy="4402708"/>
          </a:xfrm>
        </p:spPr>
      </p:pic>
    </p:spTree>
    <p:extLst>
      <p:ext uri="{BB962C8B-B14F-4D97-AF65-F5344CB8AC3E}">
        <p14:creationId xmlns:p14="http://schemas.microsoft.com/office/powerpoint/2010/main" val="409709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9681D-6202-4D2E-820F-5BE7E4516300}"/>
              </a:ext>
            </a:extLst>
          </p:cNvPr>
          <p:cNvSpPr>
            <a:spLocks noGrp="1"/>
          </p:cNvSpPr>
          <p:nvPr>
            <p:ph idx="1"/>
          </p:nvPr>
        </p:nvSpPr>
        <p:spPr>
          <a:xfrm>
            <a:off x="1451202" y="1340769"/>
            <a:ext cx="9288795" cy="4125578"/>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800" dirty="0"/>
              <a:t>THANKYOU</a:t>
            </a:r>
          </a:p>
        </p:txBody>
      </p:sp>
    </p:spTree>
    <p:extLst>
      <p:ext uri="{BB962C8B-B14F-4D97-AF65-F5344CB8AC3E}">
        <p14:creationId xmlns:p14="http://schemas.microsoft.com/office/powerpoint/2010/main" val="145375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TEAM MEMBERS</a:t>
            </a:r>
          </a:p>
        </p:txBody>
      </p:sp>
      <p:sp>
        <p:nvSpPr>
          <p:cNvPr id="14" name="Content Placeholder 13"/>
          <p:cNvSpPr>
            <a:spLocks noGrp="1"/>
          </p:cNvSpPr>
          <p:nvPr>
            <p:ph idx="1"/>
          </p:nvPr>
        </p:nvSpPr>
        <p:spPr/>
        <p:txBody>
          <a:bodyPr/>
          <a:lstStyle/>
          <a:p>
            <a:r>
              <a:rPr lang="en-US" dirty="0"/>
              <a:t>T.SAINATH REDDY</a:t>
            </a:r>
          </a:p>
          <a:p>
            <a:r>
              <a:rPr lang="en-US" dirty="0"/>
              <a:t>L.VAMSI KRISHNA</a:t>
            </a:r>
          </a:p>
          <a:p>
            <a:r>
              <a:rPr lang="en-US" dirty="0"/>
              <a:t>V.ABHIRAM</a:t>
            </a:r>
          </a:p>
        </p:txBody>
      </p:sp>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E1804412-4822-4D3E-9318-23F386219A9B}"/>
              </a:ext>
            </a:extLst>
          </p:cNvPr>
          <p:cNvSpPr>
            <a:spLocks noGrp="1"/>
          </p:cNvSpPr>
          <p:nvPr>
            <p:ph idx="1"/>
          </p:nvPr>
        </p:nvSpPr>
        <p:spPr>
          <a:xfrm>
            <a:off x="1522413" y="1772815"/>
            <a:ext cx="9144000" cy="4895461"/>
          </a:xfrm>
        </p:spPr>
        <p:txBody>
          <a:bodyPr/>
          <a:lstStyle/>
          <a:p>
            <a:r>
              <a:rPr lang="en-US" b="0" i="0" dirty="0">
                <a:effectLst/>
                <a:latin typeface="Arial" panose="020B0604020202020204" pitchFamily="34" charset="0"/>
              </a:rPr>
              <a:t>In computer networks, the shortest path algorithms aim to find the optimal paths between the network nodes so that routing cost is minimized. They are direct applications of the shortest path algorithms proposed in graph theory.</a:t>
            </a:r>
          </a:p>
          <a:p>
            <a:r>
              <a:rPr lang="en-US" sz="2000" b="0" i="0" dirty="0">
                <a:effectLst/>
                <a:latin typeface="Arial" panose="020B0604020202020204" pitchFamily="34" charset="0"/>
              </a:rPr>
              <a:t>In shortest path routing, the topology communication network is defined using a directed weighted graph. The nodes in the graph define switching components and the directed arcs in the graph define communication connection between switching components. Each arc has a weight that defines the cost of sharing a packet between two nodes in a specific direction</a:t>
            </a:r>
            <a:endParaRPr lang="en-IN" sz="2000" dirty="0"/>
          </a:p>
        </p:txBody>
      </p:sp>
    </p:spTree>
    <p:extLst>
      <p:ext uri="{BB962C8B-B14F-4D97-AF65-F5344CB8AC3E}">
        <p14:creationId xmlns:p14="http://schemas.microsoft.com/office/powerpoint/2010/main" val="32006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840" y="260649"/>
            <a:ext cx="9291157" cy="1137877"/>
          </a:xfrm>
        </p:spPr>
        <p:txBody>
          <a:bodyPr/>
          <a:lstStyle/>
          <a:p>
            <a:r>
              <a:rPr lang="en-US" dirty="0"/>
              <a:t>Shortest path node in simple words</a:t>
            </a:r>
          </a:p>
        </p:txBody>
      </p:sp>
      <p:sp>
        <p:nvSpPr>
          <p:cNvPr id="5" name="Content Placeholder 4"/>
          <p:cNvSpPr>
            <a:spLocks noGrp="1"/>
          </p:cNvSpPr>
          <p:nvPr>
            <p:ph sz="half" idx="1"/>
          </p:nvPr>
        </p:nvSpPr>
        <p:spPr>
          <a:xfrm>
            <a:off x="1446954" y="1196752"/>
            <a:ext cx="9291157" cy="4896543"/>
          </a:xfrm>
        </p:spPr>
        <p:txBody>
          <a:bodyPr>
            <a:normAutofit/>
          </a:bodyPr>
          <a:lstStyle/>
          <a:p>
            <a:pPr marL="0" indent="0">
              <a:buNone/>
            </a:pPr>
            <a:r>
              <a:rPr lang="en-US" dirty="0"/>
              <a:t>Shortest path algorithm :</a:t>
            </a:r>
          </a:p>
          <a:p>
            <a:pPr marL="0" indent="0">
              <a:buNone/>
            </a:pPr>
            <a:r>
              <a:rPr lang="en-US" dirty="0"/>
              <a:t>                                </a:t>
            </a:r>
            <a:r>
              <a:rPr lang="en-US" dirty="0">
                <a:solidFill>
                  <a:srgbClr val="FFFF00"/>
                </a:solidFill>
              </a:rPr>
              <a:t>Route</a:t>
            </a:r>
            <a:r>
              <a:rPr lang="en-US" dirty="0"/>
              <a:t>            Travelling the packet from source to destination.</a:t>
            </a:r>
          </a:p>
          <a:p>
            <a:pPr marL="0" indent="0">
              <a:buNone/>
            </a:pPr>
            <a:r>
              <a:rPr lang="en-US" dirty="0"/>
              <a:t>                                     </a:t>
            </a:r>
          </a:p>
          <a:p>
            <a:pPr marL="0" indent="0">
              <a:buNone/>
            </a:pPr>
            <a:r>
              <a:rPr lang="en-US" dirty="0"/>
              <a:t>                                 </a:t>
            </a:r>
            <a:r>
              <a:rPr lang="en-US" dirty="0">
                <a:solidFill>
                  <a:srgbClr val="FFFF00"/>
                </a:solidFill>
              </a:rPr>
              <a:t>Route</a:t>
            </a:r>
            <a:r>
              <a:rPr lang="en-US" dirty="0"/>
              <a:t>           Means Shortest route.</a:t>
            </a:r>
          </a:p>
          <a:p>
            <a:pPr marL="0" indent="0">
              <a:buNone/>
            </a:pPr>
            <a:endParaRPr lang="en-US" dirty="0"/>
          </a:p>
          <a:p>
            <a:pPr marL="0" indent="0">
              <a:buNone/>
            </a:pPr>
            <a:r>
              <a:rPr lang="en-US" dirty="0"/>
              <a:t>                                                          Function between nodes</a:t>
            </a:r>
          </a:p>
          <a:p>
            <a:pPr marL="0" indent="0">
              <a:buNone/>
            </a:pPr>
            <a:endParaRPr lang="en-US" dirty="0"/>
          </a:p>
          <a:p>
            <a:pPr marL="0" indent="0">
              <a:buNone/>
            </a:pPr>
            <a:r>
              <a:rPr lang="en-US" dirty="0"/>
              <a:t>                                                               Cost</a:t>
            </a:r>
          </a:p>
          <a:p>
            <a:pPr marL="0" indent="0">
              <a:buNone/>
            </a:pPr>
            <a:r>
              <a:rPr lang="en-US" dirty="0"/>
              <a:t>                                                                Distance</a:t>
            </a:r>
          </a:p>
          <a:p>
            <a:pPr marL="0" indent="0">
              <a:buNone/>
            </a:pPr>
            <a:r>
              <a:rPr lang="en-US" dirty="0"/>
              <a:t>                                                                Traffic &amp; Bandwidth</a:t>
            </a:r>
          </a:p>
        </p:txBody>
      </p:sp>
      <p:cxnSp>
        <p:nvCxnSpPr>
          <p:cNvPr id="7" name="Straight Arrow Connector 6">
            <a:extLst>
              <a:ext uri="{FF2B5EF4-FFF2-40B4-BE49-F238E27FC236}">
                <a16:creationId xmlns:a16="http://schemas.microsoft.com/office/drawing/2014/main" id="{15476BEB-DF74-41C5-AE34-D3DA8923EFC6}"/>
              </a:ext>
            </a:extLst>
          </p:cNvPr>
          <p:cNvCxnSpPr>
            <a:cxnSpLocks/>
          </p:cNvCxnSpPr>
          <p:nvPr/>
        </p:nvCxnSpPr>
        <p:spPr>
          <a:xfrm>
            <a:off x="4357701" y="2924944"/>
            <a:ext cx="584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7F1155-70BE-4AC3-A456-6EB5E6BF0615}"/>
              </a:ext>
            </a:extLst>
          </p:cNvPr>
          <p:cNvCxnSpPr>
            <a:cxnSpLocks/>
          </p:cNvCxnSpPr>
          <p:nvPr/>
        </p:nvCxnSpPr>
        <p:spPr>
          <a:xfrm>
            <a:off x="3862164" y="2204864"/>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003304-1DAA-42B1-BA27-D52ADA29B34A}"/>
              </a:ext>
            </a:extLst>
          </p:cNvPr>
          <p:cNvCxnSpPr>
            <a:cxnSpLocks/>
          </p:cNvCxnSpPr>
          <p:nvPr/>
        </p:nvCxnSpPr>
        <p:spPr>
          <a:xfrm flipV="1">
            <a:off x="4321697" y="1916832"/>
            <a:ext cx="648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8D5D48-5609-4B8C-BA7A-5F01CE44E277}"/>
              </a:ext>
            </a:extLst>
          </p:cNvPr>
          <p:cNvCxnSpPr>
            <a:cxnSpLocks/>
          </p:cNvCxnSpPr>
          <p:nvPr/>
        </p:nvCxnSpPr>
        <p:spPr>
          <a:xfrm>
            <a:off x="5800357" y="3240603"/>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04128A-836E-4B22-BC42-8FD91A9F79AE}"/>
              </a:ext>
            </a:extLst>
          </p:cNvPr>
          <p:cNvCxnSpPr>
            <a:cxnSpLocks/>
          </p:cNvCxnSpPr>
          <p:nvPr/>
        </p:nvCxnSpPr>
        <p:spPr>
          <a:xfrm>
            <a:off x="5810236" y="422108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6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9546-94FE-4C50-8BEB-A96872E11EC0}"/>
              </a:ext>
            </a:extLst>
          </p:cNvPr>
          <p:cNvSpPr>
            <a:spLocks noGrp="1"/>
          </p:cNvSpPr>
          <p:nvPr>
            <p:ph type="title"/>
          </p:nvPr>
        </p:nvSpPr>
        <p:spPr>
          <a:xfrm>
            <a:off x="1448840" y="404665"/>
            <a:ext cx="9291157" cy="792087"/>
          </a:xfrm>
        </p:spPr>
        <p:txBody>
          <a:bodyPr>
            <a:normAutofit fontScale="90000"/>
          </a:bodyPr>
          <a:lstStyle/>
          <a:p>
            <a:r>
              <a:rPr lang="en-IN" b="1" i="0" dirty="0">
                <a:effectLst/>
                <a:latin typeface="Arial" panose="020B0604020202020204" pitchFamily="34" charset="0"/>
              </a:rPr>
              <a:t>Explanation</a:t>
            </a:r>
            <a:br>
              <a:rPr lang="en-IN" b="1"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82BD1A5-60E8-4E7D-B075-FB3D0471E407}"/>
              </a:ext>
            </a:extLst>
          </p:cNvPr>
          <p:cNvSpPr>
            <a:spLocks noGrp="1"/>
          </p:cNvSpPr>
          <p:nvPr>
            <p:ph sz="half" idx="1"/>
          </p:nvPr>
        </p:nvSpPr>
        <p:spPr>
          <a:xfrm>
            <a:off x="1446954" y="1398527"/>
            <a:ext cx="9291157" cy="4060948"/>
          </a:xfrm>
        </p:spPr>
        <p:txBody>
          <a:bodyPr/>
          <a:lstStyle/>
          <a:p>
            <a:r>
              <a:rPr lang="en-US" b="0" i="0" dirty="0">
                <a:effectLst/>
                <a:latin typeface="Arial" panose="020B0604020202020204" pitchFamily="34" charset="0"/>
              </a:rPr>
              <a:t>Consider that a network comprises of N vertices (nodes or network devices) that are connected by M edges (transmission lines). Each edge is associated with a weight, representing the physical distance or the transmission delay of the transmission line. The target of shortest path algorithms is to find a route between any pair of vertices along the edges, so the sum of weights of edges is minimum. If the edges are of equal weights, the shortest path algorithm aims to find a route having minimum number of hops.</a:t>
            </a:r>
          </a:p>
          <a:p>
            <a:endParaRPr lang="en-US" dirty="0">
              <a:latin typeface="Arial" panose="020B0604020202020204" pitchFamily="34" charset="0"/>
            </a:endParaRPr>
          </a:p>
          <a:p>
            <a:r>
              <a:rPr lang="en-US" dirty="0">
                <a:solidFill>
                  <a:srgbClr val="FFC000"/>
                </a:solidFill>
                <a:latin typeface="Arial" panose="020B0604020202020204" pitchFamily="34" charset="0"/>
              </a:rPr>
              <a:t>There will be an example in the next slide so that it will be more clear to understand.</a:t>
            </a:r>
            <a:endParaRPr lang="en-IN" dirty="0">
              <a:solidFill>
                <a:srgbClr val="FFC000"/>
              </a:solidFill>
            </a:endParaRPr>
          </a:p>
        </p:txBody>
      </p:sp>
    </p:spTree>
    <p:extLst>
      <p:ext uri="{BB962C8B-B14F-4D97-AF65-F5344CB8AC3E}">
        <p14:creationId xmlns:p14="http://schemas.microsoft.com/office/powerpoint/2010/main" val="282083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671A-A516-412E-8741-4C16C43319EB}"/>
              </a:ext>
            </a:extLst>
          </p:cNvPr>
          <p:cNvSpPr>
            <a:spLocks noGrp="1"/>
          </p:cNvSpPr>
          <p:nvPr>
            <p:ph type="title"/>
          </p:nvPr>
        </p:nvSpPr>
        <p:spPr>
          <a:xfrm>
            <a:off x="1451202" y="125030"/>
            <a:ext cx="9288795" cy="864095"/>
          </a:xfrm>
        </p:spPr>
        <p:txBody>
          <a:bodyPr/>
          <a:lstStyle/>
          <a:p>
            <a:r>
              <a:rPr lang="en-IN" dirty="0"/>
              <a:t>Example of finding shortest path</a:t>
            </a:r>
          </a:p>
        </p:txBody>
      </p:sp>
      <p:sp>
        <p:nvSpPr>
          <p:cNvPr id="3" name="Content Placeholder 2">
            <a:extLst>
              <a:ext uri="{FF2B5EF4-FFF2-40B4-BE49-F238E27FC236}">
                <a16:creationId xmlns:a16="http://schemas.microsoft.com/office/drawing/2014/main" id="{8F6BF85E-5271-4E34-9A86-F7307F6B9A90}"/>
              </a:ext>
            </a:extLst>
          </p:cNvPr>
          <p:cNvSpPr>
            <a:spLocks noGrp="1"/>
          </p:cNvSpPr>
          <p:nvPr>
            <p:ph idx="1"/>
          </p:nvPr>
        </p:nvSpPr>
        <p:spPr>
          <a:xfrm>
            <a:off x="1451202" y="1340768"/>
            <a:ext cx="9288795" cy="4608512"/>
          </a:xfrm>
        </p:spPr>
        <p:txBody>
          <a:bodyPr>
            <a:normAutofit fontScale="92500"/>
          </a:bodyPr>
          <a:lstStyle/>
          <a:p>
            <a:pPr marL="0" indent="0">
              <a:buNone/>
            </a:pPr>
            <a:r>
              <a:rPr lang="en-IN" sz="1400" dirty="0"/>
              <a:t>Consider the diagram as a network and the labelled parts as nodes .                   B                                                            C</a:t>
            </a:r>
          </a:p>
          <a:p>
            <a:pPr marL="0" indent="0">
              <a:buNone/>
            </a:pPr>
            <a:r>
              <a:rPr lang="en-IN" sz="1400" dirty="0"/>
              <a:t>So , there’s a Connection between each node and each node has</a:t>
            </a:r>
          </a:p>
          <a:p>
            <a:pPr marL="0" indent="0">
              <a:buNone/>
            </a:pPr>
            <a:r>
              <a:rPr lang="en-IN" sz="1400" dirty="0"/>
              <a:t>a function . So , A point is the source and D point is the destination.              </a:t>
            </a:r>
          </a:p>
          <a:p>
            <a:pPr marL="0" indent="0">
              <a:buNone/>
            </a:pPr>
            <a:r>
              <a:rPr lang="en-IN" sz="1400" dirty="0"/>
              <a:t> We have to find shortest path.                                                                                 A                                                                          D                                                                                                                                                                                                                               </a:t>
            </a:r>
          </a:p>
          <a:p>
            <a:pPr marL="0" indent="0">
              <a:buNone/>
            </a:pPr>
            <a:r>
              <a:rPr lang="en-IN" sz="1400" dirty="0"/>
              <a:t>For that we have two ways    :</a:t>
            </a:r>
          </a:p>
          <a:p>
            <a:pPr marL="0" indent="0">
              <a:buNone/>
            </a:pPr>
            <a:r>
              <a:rPr lang="en-IN" sz="1400" dirty="0"/>
              <a:t>One of them is the Tree method.                                                                             F                                                                   E </a:t>
            </a:r>
          </a:p>
          <a:p>
            <a:pPr marL="0" indent="0">
              <a:buNone/>
            </a:pPr>
            <a:r>
              <a:rPr lang="en-IN" dirty="0"/>
              <a:t>        </a:t>
            </a:r>
            <a:r>
              <a:rPr lang="en-IN" dirty="0">
                <a:solidFill>
                  <a:srgbClr val="FF0000"/>
                </a:solidFill>
              </a:rPr>
              <a:t>TREE METHOD </a:t>
            </a:r>
            <a:r>
              <a:rPr lang="en-IN" dirty="0"/>
              <a:t>:</a:t>
            </a:r>
          </a:p>
          <a:p>
            <a:pPr marL="0" indent="0">
              <a:buNone/>
            </a:pPr>
            <a:r>
              <a:rPr lang="en-IN" dirty="0"/>
              <a:t>So we have to start from the first point A then , we have to check the outgoing lines from that point and then continue the same with the other points till end.</a:t>
            </a:r>
          </a:p>
          <a:p>
            <a:pPr marL="0" indent="0">
              <a:buNone/>
            </a:pPr>
            <a:r>
              <a:rPr lang="en-IN" dirty="0"/>
              <a:t>After sorting all the nodes in the OUTGOING TREE ORDER , we have to note down the number of paths that have formed and then find the distance according to the order.</a:t>
            </a:r>
          </a:p>
          <a:p>
            <a:pPr marL="0" indent="0">
              <a:buNone/>
            </a:pPr>
            <a:r>
              <a:rPr lang="en-IN" dirty="0"/>
              <a:t>                                                                                                                        </a:t>
            </a:r>
          </a:p>
        </p:txBody>
      </p:sp>
      <p:sp>
        <p:nvSpPr>
          <p:cNvPr id="4" name="Hexagon 3">
            <a:extLst>
              <a:ext uri="{FF2B5EF4-FFF2-40B4-BE49-F238E27FC236}">
                <a16:creationId xmlns:a16="http://schemas.microsoft.com/office/drawing/2014/main" id="{5E6604D9-59B6-469D-9C07-CC2D79698069}"/>
              </a:ext>
            </a:extLst>
          </p:cNvPr>
          <p:cNvSpPr/>
          <p:nvPr/>
        </p:nvSpPr>
        <p:spPr>
          <a:xfrm>
            <a:off x="7318548" y="1649043"/>
            <a:ext cx="2880320" cy="180020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CD1924E0-1E96-4C13-99E8-FF601B0CE451}"/>
              </a:ext>
            </a:extLst>
          </p:cNvPr>
          <p:cNvCxnSpPr>
            <a:cxnSpLocks/>
            <a:stCxn id="4" idx="4"/>
            <a:endCxn id="4" idx="1"/>
          </p:cNvCxnSpPr>
          <p:nvPr/>
        </p:nvCxnSpPr>
        <p:spPr>
          <a:xfrm>
            <a:off x="7768598" y="1649043"/>
            <a:ext cx="1980220" cy="1800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2207D7-B7F3-48E9-A979-77896E62F7C7}"/>
              </a:ext>
            </a:extLst>
          </p:cNvPr>
          <p:cNvCxnSpPr>
            <a:cxnSpLocks/>
          </p:cNvCxnSpPr>
          <p:nvPr/>
        </p:nvCxnSpPr>
        <p:spPr>
          <a:xfrm flipH="1">
            <a:off x="7799005" y="1628800"/>
            <a:ext cx="1980220" cy="1800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744D8-F834-4738-9FAA-EC4C32B6EEF3}"/>
              </a:ext>
            </a:extLst>
          </p:cNvPr>
          <p:cNvSpPr>
            <a:spLocks noGrp="1"/>
          </p:cNvSpPr>
          <p:nvPr>
            <p:ph idx="1"/>
          </p:nvPr>
        </p:nvSpPr>
        <p:spPr>
          <a:xfrm>
            <a:off x="1451202" y="908720"/>
            <a:ext cx="9288795" cy="4985793"/>
          </a:xfrm>
        </p:spPr>
        <p:txBody>
          <a:bodyPr>
            <a:normAutofit fontScale="92500" lnSpcReduction="10000"/>
          </a:bodyPr>
          <a:lstStyle/>
          <a:p>
            <a:r>
              <a:rPr lang="en-IN" sz="2400" dirty="0">
                <a:latin typeface="Bahnschrift SemiBold" panose="020B0502040204020203" pitchFamily="34" charset="0"/>
              </a:rPr>
              <a:t>So by this we can easily find </a:t>
            </a:r>
          </a:p>
          <a:p>
            <a:pPr marL="0" indent="0">
              <a:buNone/>
            </a:pPr>
            <a:r>
              <a:rPr lang="en-IN" sz="2400" dirty="0">
                <a:latin typeface="Bahnschrift SemiBold" panose="020B0502040204020203" pitchFamily="34" charset="0"/>
              </a:rPr>
              <a:t>the shortest path between the </a:t>
            </a:r>
          </a:p>
          <a:p>
            <a:pPr marL="0" indent="0">
              <a:buNone/>
            </a:pPr>
            <a:r>
              <a:rPr lang="en-IN" sz="2400" dirty="0">
                <a:latin typeface="Bahnschrift SemiBold" panose="020B0502040204020203" pitchFamily="34" charset="0"/>
              </a:rPr>
              <a:t>nodes using suitable method </a:t>
            </a:r>
            <a:r>
              <a:rPr lang="en-IN" dirty="0"/>
              <a:t>.</a:t>
            </a:r>
          </a:p>
          <a:p>
            <a:pPr marL="0" indent="0">
              <a:buNone/>
            </a:pPr>
            <a:r>
              <a:rPr lang="en-IN" dirty="0"/>
              <a:t> The other method is  </a:t>
            </a:r>
            <a:r>
              <a:rPr lang="en-IN" dirty="0" err="1"/>
              <a:t>dijkshtra</a:t>
            </a:r>
            <a:r>
              <a:rPr lang="en-IN" dirty="0"/>
              <a:t> </a:t>
            </a:r>
          </a:p>
          <a:p>
            <a:pPr marL="0" indent="0">
              <a:buNone/>
            </a:pPr>
            <a:r>
              <a:rPr lang="en-IN" dirty="0"/>
              <a:t>method which can be solved by just </a:t>
            </a:r>
          </a:p>
          <a:p>
            <a:pPr marL="0" indent="0">
              <a:buNone/>
            </a:pPr>
            <a:r>
              <a:rPr lang="en-IN" dirty="0"/>
              <a:t>checking the incoming and outgoing </a:t>
            </a:r>
          </a:p>
          <a:p>
            <a:pPr marL="0" indent="0">
              <a:buNone/>
            </a:pPr>
            <a:r>
              <a:rPr lang="en-IN" dirty="0"/>
              <a:t>nodes and adding all the distances at </a:t>
            </a:r>
          </a:p>
          <a:p>
            <a:pPr marL="0" indent="0">
              <a:buNone/>
            </a:pPr>
            <a:r>
              <a:rPr lang="en-IN" dirty="0"/>
              <a:t>last to get the result.  </a:t>
            </a:r>
          </a:p>
          <a:p>
            <a:pPr algn="just"/>
            <a:r>
              <a:rPr lang="en-US" sz="1100" b="0" i="0" dirty="0">
                <a:solidFill>
                  <a:srgbClr val="FFC000"/>
                </a:solidFill>
                <a:effectLst/>
                <a:latin typeface="Arial" panose="020B0604020202020204" pitchFamily="34" charset="0"/>
              </a:rPr>
              <a:t>Input − A graph representing the network; and a source node, s</a:t>
            </a:r>
          </a:p>
          <a:p>
            <a:pPr algn="just"/>
            <a:r>
              <a:rPr lang="en-US" sz="1100" b="0" i="0" dirty="0">
                <a:solidFill>
                  <a:srgbClr val="FFC000"/>
                </a:solidFill>
                <a:effectLst/>
                <a:latin typeface="Arial" panose="020B0604020202020204" pitchFamily="34" charset="0"/>
              </a:rPr>
              <a:t>Output − A shortest path tree, </a:t>
            </a:r>
            <a:r>
              <a:rPr lang="en-US" sz="1100" b="0" i="0" dirty="0" err="1">
                <a:solidFill>
                  <a:srgbClr val="FFC000"/>
                </a:solidFill>
                <a:effectLst/>
                <a:latin typeface="Arial" panose="020B0604020202020204" pitchFamily="34" charset="0"/>
              </a:rPr>
              <a:t>spt</a:t>
            </a:r>
            <a:r>
              <a:rPr lang="en-US" sz="1100" b="0" i="0" dirty="0">
                <a:solidFill>
                  <a:srgbClr val="FFC000"/>
                </a:solidFill>
                <a:effectLst/>
                <a:latin typeface="Arial" panose="020B0604020202020204" pitchFamily="34" charset="0"/>
              </a:rPr>
              <a:t>[], with s </a:t>
            </a:r>
            <a:r>
              <a:rPr lang="en-US" sz="1200" b="0" i="0" dirty="0">
                <a:solidFill>
                  <a:srgbClr val="FFC000"/>
                </a:solidFill>
                <a:effectLst/>
                <a:latin typeface="Arial" panose="020B0604020202020204" pitchFamily="34" charset="0"/>
              </a:rPr>
              <a:t>as the root node</a:t>
            </a:r>
            <a:r>
              <a:rPr lang="en-US" b="0" i="0" dirty="0">
                <a:solidFill>
                  <a:srgbClr val="FFC000"/>
                </a:solidFill>
                <a:effectLst/>
                <a:latin typeface="Arial" panose="020B0604020202020204" pitchFamily="34" charset="0"/>
              </a:rPr>
              <a:t>.</a:t>
            </a:r>
          </a:p>
          <a:p>
            <a:pPr marL="0" indent="0">
              <a:buNone/>
            </a:pPr>
            <a:r>
              <a:rPr lang="en-IN" dirty="0">
                <a:solidFill>
                  <a:srgbClr val="FFC000"/>
                </a:solidFill>
              </a:rPr>
              <a:t>                </a:t>
            </a:r>
          </a:p>
        </p:txBody>
      </p:sp>
      <p:pic>
        <p:nvPicPr>
          <p:cNvPr id="5" name="Picture 4">
            <a:extLst>
              <a:ext uri="{FF2B5EF4-FFF2-40B4-BE49-F238E27FC236}">
                <a16:creationId xmlns:a16="http://schemas.microsoft.com/office/drawing/2014/main" id="{38C7B69B-A2C8-4256-9530-6804D94DF05F}"/>
              </a:ext>
            </a:extLst>
          </p:cNvPr>
          <p:cNvPicPr>
            <a:picLocks noChangeAspect="1"/>
          </p:cNvPicPr>
          <p:nvPr/>
        </p:nvPicPr>
        <p:blipFill>
          <a:blip r:embed="rId2"/>
          <a:stretch>
            <a:fillRect/>
          </a:stretch>
        </p:blipFill>
        <p:spPr>
          <a:xfrm>
            <a:off x="6064737" y="188640"/>
            <a:ext cx="5400600" cy="5705873"/>
          </a:xfrm>
          <a:prstGeom prst="rect">
            <a:avLst/>
          </a:prstGeom>
        </p:spPr>
      </p:pic>
    </p:spTree>
    <p:extLst>
      <p:ext uri="{BB962C8B-B14F-4D97-AF65-F5344CB8AC3E}">
        <p14:creationId xmlns:p14="http://schemas.microsoft.com/office/powerpoint/2010/main" val="390974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1393-C8F2-4AA0-AF6B-AFA288317E9A}"/>
              </a:ext>
            </a:extLst>
          </p:cNvPr>
          <p:cNvSpPr>
            <a:spLocks noGrp="1"/>
          </p:cNvSpPr>
          <p:nvPr>
            <p:ph type="title"/>
          </p:nvPr>
        </p:nvSpPr>
        <p:spPr>
          <a:xfrm>
            <a:off x="1451202" y="332657"/>
            <a:ext cx="9288795" cy="792088"/>
          </a:xfrm>
        </p:spPr>
        <p:txBody>
          <a:bodyPr/>
          <a:lstStyle/>
          <a:p>
            <a:r>
              <a:rPr lang="en-IN" dirty="0"/>
              <a:t>Applications of </a:t>
            </a:r>
            <a:r>
              <a:rPr lang="en-IN" dirty="0" err="1"/>
              <a:t>spbn</a:t>
            </a:r>
            <a:endParaRPr lang="en-IN" dirty="0"/>
          </a:p>
        </p:txBody>
      </p:sp>
      <p:sp>
        <p:nvSpPr>
          <p:cNvPr id="3" name="Content Placeholder 2">
            <a:extLst>
              <a:ext uri="{FF2B5EF4-FFF2-40B4-BE49-F238E27FC236}">
                <a16:creationId xmlns:a16="http://schemas.microsoft.com/office/drawing/2014/main" id="{429FDCDD-DA8A-42CC-88F9-96322FC56DD0}"/>
              </a:ext>
            </a:extLst>
          </p:cNvPr>
          <p:cNvSpPr>
            <a:spLocks noGrp="1"/>
          </p:cNvSpPr>
          <p:nvPr>
            <p:ph idx="1"/>
          </p:nvPr>
        </p:nvSpPr>
        <p:spPr>
          <a:xfrm>
            <a:off x="1451202" y="1340768"/>
            <a:ext cx="9288795" cy="4125579"/>
          </a:xfrm>
        </p:spPr>
        <p:txBody>
          <a:bodyPr>
            <a:normAutofit fontScale="92500" lnSpcReduction="10000"/>
          </a:bodyPr>
          <a:lstStyle/>
          <a:p>
            <a:r>
              <a:rPr lang="en-US" b="1" i="0" dirty="0">
                <a:solidFill>
                  <a:srgbClr val="FFFFFF"/>
                </a:solidFill>
                <a:effectLst/>
                <a:latin typeface="urw-din"/>
              </a:rPr>
              <a:t>IP routing to find Open shortest Path First:</a:t>
            </a:r>
            <a:r>
              <a:rPr lang="en-US" b="0" i="0" dirty="0">
                <a:solidFill>
                  <a:srgbClr val="FFFFFF"/>
                </a:solidFill>
                <a:effectLst/>
                <a:latin typeface="urw-din"/>
              </a:rPr>
              <a:t> </a:t>
            </a:r>
            <a:r>
              <a:rPr lang="en-US" b="0" i="0" u="sng" dirty="0">
                <a:effectLst/>
                <a:latin typeface="urw-din"/>
                <a:hlinkClick r:id="rId2"/>
              </a:rPr>
              <a:t>Open Shortest Path First (OSPF)</a:t>
            </a:r>
            <a:r>
              <a:rPr lang="en-US" b="0" i="0" dirty="0">
                <a:solidFill>
                  <a:srgbClr val="FFFFFF"/>
                </a:solidFill>
                <a:effectLst/>
                <a:latin typeface="urw-din"/>
              </a:rPr>
              <a:t> is a link-state </a:t>
            </a:r>
            <a:r>
              <a:rPr lang="en-US" b="0" i="0" u="sng" dirty="0">
                <a:effectLst/>
                <a:latin typeface="urw-din"/>
                <a:hlinkClick r:id="rId3"/>
              </a:rPr>
              <a:t>routing protocol</a:t>
            </a:r>
            <a:r>
              <a:rPr lang="en-US" b="0" i="0" dirty="0">
                <a:solidFill>
                  <a:srgbClr val="FFFFFF"/>
                </a:solidFill>
                <a:effectLst/>
                <a:latin typeface="urw-din"/>
              </a:rPr>
              <a:t> that is used to find the best path between the source and the destination router using its own Shortest Path First. Dijkstra’s algorithm is widely used in the routing protocols required by the routers to update their forwarding table. The algorithm provides the shortest cost path from the source router to other routers in the network.</a:t>
            </a:r>
          </a:p>
          <a:p>
            <a:r>
              <a:rPr lang="en-US" b="1" i="0" dirty="0">
                <a:solidFill>
                  <a:srgbClr val="FFFFFF"/>
                </a:solidFill>
                <a:effectLst/>
                <a:latin typeface="urw-din"/>
              </a:rPr>
              <a:t>Telephone Network:</a:t>
            </a:r>
            <a:r>
              <a:rPr lang="en-US" b="0" i="0" dirty="0">
                <a:solidFill>
                  <a:srgbClr val="FFFFFF"/>
                </a:solidFill>
                <a:effectLst/>
                <a:latin typeface="urw-din"/>
              </a:rPr>
              <a:t> As we know, in a telephone network, each line has a bandwidth, ‘b’. The bandwidth of the transmission line is the highest frequency that that line can support. Generally, if the frequency of the signal is higher in a certain line, the signal is reduced by that line. Bandwidth represents the amount of information that can be transmitted by the line. If we imagine a city to be a graph, the vertices represent the switching stations, and the edges represent the transmission lines and the weight of the edges represents ‘b’. So as you can see it can fall into the category of shortest distance problem, for which the Dijkstra is can be used.</a:t>
            </a:r>
          </a:p>
          <a:p>
            <a:endParaRPr lang="en-IN" dirty="0"/>
          </a:p>
        </p:txBody>
      </p:sp>
    </p:spTree>
    <p:extLst>
      <p:ext uri="{BB962C8B-B14F-4D97-AF65-F5344CB8AC3E}">
        <p14:creationId xmlns:p14="http://schemas.microsoft.com/office/powerpoint/2010/main" val="135689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9C20-837A-4D39-A394-71F3647BCF6A}"/>
              </a:ext>
            </a:extLst>
          </p:cNvPr>
          <p:cNvSpPr>
            <a:spLocks noGrp="1"/>
          </p:cNvSpPr>
          <p:nvPr>
            <p:ph type="title"/>
          </p:nvPr>
        </p:nvSpPr>
        <p:spPr>
          <a:xfrm>
            <a:off x="1451202" y="260649"/>
            <a:ext cx="9288795" cy="792088"/>
          </a:xfrm>
        </p:spPr>
        <p:txBody>
          <a:bodyPr/>
          <a:lstStyle/>
          <a:p>
            <a:r>
              <a:rPr lang="en-IN" dirty="0"/>
              <a:t>CISCO PACKET TRACER </a:t>
            </a:r>
          </a:p>
        </p:txBody>
      </p:sp>
      <p:pic>
        <p:nvPicPr>
          <p:cNvPr id="5" name="Content Placeholder 4">
            <a:extLst>
              <a:ext uri="{FF2B5EF4-FFF2-40B4-BE49-F238E27FC236}">
                <a16:creationId xmlns:a16="http://schemas.microsoft.com/office/drawing/2014/main" id="{3BA2712C-F98C-4AFE-A816-F35F7E61AE97}"/>
              </a:ext>
            </a:extLst>
          </p:cNvPr>
          <p:cNvPicPr>
            <a:picLocks noGrp="1" noChangeAspect="1"/>
          </p:cNvPicPr>
          <p:nvPr>
            <p:ph idx="1"/>
          </p:nvPr>
        </p:nvPicPr>
        <p:blipFill>
          <a:blip r:embed="rId2"/>
          <a:stretch>
            <a:fillRect/>
          </a:stretch>
        </p:blipFill>
        <p:spPr>
          <a:xfrm>
            <a:off x="1341884" y="1268412"/>
            <a:ext cx="9577063" cy="4536851"/>
          </a:xfrm>
        </p:spPr>
      </p:pic>
    </p:spTree>
    <p:extLst>
      <p:ext uri="{BB962C8B-B14F-4D97-AF65-F5344CB8AC3E}">
        <p14:creationId xmlns:p14="http://schemas.microsoft.com/office/powerpoint/2010/main" val="92075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292</TotalTime>
  <Words>727</Words>
  <Application>Microsoft Office PowerPoint</Application>
  <PresentationFormat>Custom</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SemiBold</vt:lpstr>
      <vt:lpstr>Corbel</vt:lpstr>
      <vt:lpstr>Rockwell</vt:lpstr>
      <vt:lpstr>urw-din</vt:lpstr>
      <vt:lpstr>Gallery</vt:lpstr>
      <vt:lpstr>SHORTEST PATH BETWEEN NODES</vt:lpstr>
      <vt:lpstr>TEAM MEMBERS</vt:lpstr>
      <vt:lpstr>INTRODUCTION</vt:lpstr>
      <vt:lpstr>Shortest path node in simple words</vt:lpstr>
      <vt:lpstr>Explanation </vt:lpstr>
      <vt:lpstr>Example of finding shortest path</vt:lpstr>
      <vt:lpstr>PowerPoint Presentation</vt:lpstr>
      <vt:lpstr>Applications of spbn</vt:lpstr>
      <vt:lpstr>CISCO PACKET TRACER </vt:lpstr>
      <vt:lpstr>GITHUB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BETWEEN NODES</dc:title>
  <dc:creator>vamshi krishna</dc:creator>
  <cp:lastModifiedBy>vamshi krishna</cp:lastModifiedBy>
  <cp:revision>15</cp:revision>
  <dcterms:created xsi:type="dcterms:W3CDTF">2022-02-01T15:07:03Z</dcterms:created>
  <dcterms:modified xsi:type="dcterms:W3CDTF">2022-02-26T05:21:47Z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