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62" r:id="rId5"/>
    <p:sldId id="263" r:id="rId6"/>
    <p:sldId id="264" r:id="rId7"/>
    <p:sldId id="265"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6B27EC-7BD5-467C-BF86-8DCEFCD8C2A2}"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7504797-D5F7-4C1B-8C89-9C5841CDD606}">
      <dgm:prSet/>
      <dgm:spPr/>
      <dgm:t>
        <a:bodyPr/>
        <a:lstStyle/>
        <a:p>
          <a:r>
            <a:rPr lang="en-US" b="0"/>
            <a:t>The Internet Movie Database (IMDb) is a website that serves as an online database of world cinema. </a:t>
          </a:r>
          <a:endParaRPr lang="en-US"/>
        </a:p>
      </dgm:t>
    </dgm:pt>
    <dgm:pt modelId="{C5CC9B9D-AEB9-44B5-812A-A8D9C064FABB}" type="parTrans" cxnId="{34F45FFC-7C0F-48E2-B60F-6148D541B23C}">
      <dgm:prSet/>
      <dgm:spPr/>
      <dgm:t>
        <a:bodyPr/>
        <a:lstStyle/>
        <a:p>
          <a:endParaRPr lang="en-US"/>
        </a:p>
      </dgm:t>
    </dgm:pt>
    <dgm:pt modelId="{D9BE2F12-B7FC-4B38-BCFB-33404EF2CAF9}" type="sibTrans" cxnId="{34F45FFC-7C0F-48E2-B60F-6148D541B23C}">
      <dgm:prSet/>
      <dgm:spPr/>
      <dgm:t>
        <a:bodyPr/>
        <a:lstStyle/>
        <a:p>
          <a:endParaRPr lang="en-US"/>
        </a:p>
      </dgm:t>
    </dgm:pt>
    <dgm:pt modelId="{CF44C3B6-2983-4C70-9207-03F4C7AE6662}">
      <dgm:prSet/>
      <dgm:spPr/>
      <dgm:t>
        <a:bodyPr/>
        <a:lstStyle/>
        <a:p>
          <a:r>
            <a:rPr lang="en-US" b="0"/>
            <a:t>This website contains a large number of public data on films such as the title of the film, the year of release of the film, the genre of the film, the audience, the rating of critics, the duration of the film, the summary of the film, actors, directors and much more. </a:t>
          </a:r>
          <a:endParaRPr lang="en-US"/>
        </a:p>
      </dgm:t>
    </dgm:pt>
    <dgm:pt modelId="{2C3880F3-A5A3-40BC-A5C9-90C629DC112C}" type="parTrans" cxnId="{A09479B3-54FE-4D6D-ABC9-8206C8B40A15}">
      <dgm:prSet/>
      <dgm:spPr/>
      <dgm:t>
        <a:bodyPr/>
        <a:lstStyle/>
        <a:p>
          <a:endParaRPr lang="en-US"/>
        </a:p>
      </dgm:t>
    </dgm:pt>
    <dgm:pt modelId="{BEB68E50-FDDD-483D-8D01-7F3354189BCA}" type="sibTrans" cxnId="{A09479B3-54FE-4D6D-ABC9-8206C8B40A15}">
      <dgm:prSet/>
      <dgm:spPr/>
      <dgm:t>
        <a:bodyPr/>
        <a:lstStyle/>
        <a:p>
          <a:endParaRPr lang="en-US"/>
        </a:p>
      </dgm:t>
    </dgm:pt>
    <dgm:pt modelId="{325F8C96-2E2D-4FB5-9A03-5F7C8EF8BE32}">
      <dgm:prSet/>
      <dgm:spPr/>
      <dgm:t>
        <a:bodyPr/>
        <a:lstStyle/>
        <a:p>
          <a:r>
            <a:rPr lang="en-US" b="0"/>
            <a:t>Faced with the large amount of data available on this site, I thought that it would be interesting to analyze the film data on the IMDb website between the year 2000 and the year 2017.</a:t>
          </a:r>
          <a:endParaRPr lang="en-US"/>
        </a:p>
      </dgm:t>
    </dgm:pt>
    <dgm:pt modelId="{2D620043-D9C2-4511-A11E-1CACF12A5D1D}" type="parTrans" cxnId="{A53A961F-FC94-4AA1-992A-E54F94DD73A5}">
      <dgm:prSet/>
      <dgm:spPr/>
      <dgm:t>
        <a:bodyPr/>
        <a:lstStyle/>
        <a:p>
          <a:endParaRPr lang="en-US"/>
        </a:p>
      </dgm:t>
    </dgm:pt>
    <dgm:pt modelId="{8654B63E-C5AA-42CB-A4F9-03934D807D45}" type="sibTrans" cxnId="{A53A961F-FC94-4AA1-992A-E54F94DD73A5}">
      <dgm:prSet/>
      <dgm:spPr/>
      <dgm:t>
        <a:bodyPr/>
        <a:lstStyle/>
        <a:p>
          <a:endParaRPr lang="en-US"/>
        </a:p>
      </dgm:t>
    </dgm:pt>
    <dgm:pt modelId="{A34C2E92-3428-4FC3-B490-E345D490FB46}" type="pres">
      <dgm:prSet presAssocID="{3A6B27EC-7BD5-467C-BF86-8DCEFCD8C2A2}" presName="outerComposite" presStyleCnt="0">
        <dgm:presLayoutVars>
          <dgm:chMax val="5"/>
          <dgm:dir/>
          <dgm:resizeHandles val="exact"/>
        </dgm:presLayoutVars>
      </dgm:prSet>
      <dgm:spPr/>
    </dgm:pt>
    <dgm:pt modelId="{D5906D9E-2036-4867-86C1-CEA61480F786}" type="pres">
      <dgm:prSet presAssocID="{3A6B27EC-7BD5-467C-BF86-8DCEFCD8C2A2}" presName="dummyMaxCanvas" presStyleCnt="0">
        <dgm:presLayoutVars/>
      </dgm:prSet>
      <dgm:spPr/>
    </dgm:pt>
    <dgm:pt modelId="{117BDE99-F28E-4E25-9ACB-221641709830}" type="pres">
      <dgm:prSet presAssocID="{3A6B27EC-7BD5-467C-BF86-8DCEFCD8C2A2}" presName="ThreeNodes_1" presStyleLbl="node1" presStyleIdx="0" presStyleCnt="3">
        <dgm:presLayoutVars>
          <dgm:bulletEnabled val="1"/>
        </dgm:presLayoutVars>
      </dgm:prSet>
      <dgm:spPr/>
    </dgm:pt>
    <dgm:pt modelId="{F9044A44-798A-4046-BDE4-2B9BC90E28F5}" type="pres">
      <dgm:prSet presAssocID="{3A6B27EC-7BD5-467C-BF86-8DCEFCD8C2A2}" presName="ThreeNodes_2" presStyleLbl="node1" presStyleIdx="1" presStyleCnt="3">
        <dgm:presLayoutVars>
          <dgm:bulletEnabled val="1"/>
        </dgm:presLayoutVars>
      </dgm:prSet>
      <dgm:spPr/>
    </dgm:pt>
    <dgm:pt modelId="{BD2F7318-0A1D-460B-A7DA-AE7472D6A31F}" type="pres">
      <dgm:prSet presAssocID="{3A6B27EC-7BD5-467C-BF86-8DCEFCD8C2A2}" presName="ThreeNodes_3" presStyleLbl="node1" presStyleIdx="2" presStyleCnt="3">
        <dgm:presLayoutVars>
          <dgm:bulletEnabled val="1"/>
        </dgm:presLayoutVars>
      </dgm:prSet>
      <dgm:spPr/>
    </dgm:pt>
    <dgm:pt modelId="{9A36E5CD-3835-4520-9B94-FA708735E302}" type="pres">
      <dgm:prSet presAssocID="{3A6B27EC-7BD5-467C-BF86-8DCEFCD8C2A2}" presName="ThreeConn_1-2" presStyleLbl="fgAccFollowNode1" presStyleIdx="0" presStyleCnt="2">
        <dgm:presLayoutVars>
          <dgm:bulletEnabled val="1"/>
        </dgm:presLayoutVars>
      </dgm:prSet>
      <dgm:spPr/>
    </dgm:pt>
    <dgm:pt modelId="{46EDB8A8-8863-4253-BB8F-C963EF0E2189}" type="pres">
      <dgm:prSet presAssocID="{3A6B27EC-7BD5-467C-BF86-8DCEFCD8C2A2}" presName="ThreeConn_2-3" presStyleLbl="fgAccFollowNode1" presStyleIdx="1" presStyleCnt="2">
        <dgm:presLayoutVars>
          <dgm:bulletEnabled val="1"/>
        </dgm:presLayoutVars>
      </dgm:prSet>
      <dgm:spPr/>
    </dgm:pt>
    <dgm:pt modelId="{31CE8365-67DF-4464-8E96-4B811BD0B4A5}" type="pres">
      <dgm:prSet presAssocID="{3A6B27EC-7BD5-467C-BF86-8DCEFCD8C2A2}" presName="ThreeNodes_1_text" presStyleLbl="node1" presStyleIdx="2" presStyleCnt="3">
        <dgm:presLayoutVars>
          <dgm:bulletEnabled val="1"/>
        </dgm:presLayoutVars>
      </dgm:prSet>
      <dgm:spPr/>
    </dgm:pt>
    <dgm:pt modelId="{205869E1-B033-4DF5-A0DC-9BE8625F7EC1}" type="pres">
      <dgm:prSet presAssocID="{3A6B27EC-7BD5-467C-BF86-8DCEFCD8C2A2}" presName="ThreeNodes_2_text" presStyleLbl="node1" presStyleIdx="2" presStyleCnt="3">
        <dgm:presLayoutVars>
          <dgm:bulletEnabled val="1"/>
        </dgm:presLayoutVars>
      </dgm:prSet>
      <dgm:spPr/>
    </dgm:pt>
    <dgm:pt modelId="{BA78EEBF-F9B0-41B4-A245-B72DBF6B8D7C}" type="pres">
      <dgm:prSet presAssocID="{3A6B27EC-7BD5-467C-BF86-8DCEFCD8C2A2}" presName="ThreeNodes_3_text" presStyleLbl="node1" presStyleIdx="2" presStyleCnt="3">
        <dgm:presLayoutVars>
          <dgm:bulletEnabled val="1"/>
        </dgm:presLayoutVars>
      </dgm:prSet>
      <dgm:spPr/>
    </dgm:pt>
  </dgm:ptLst>
  <dgm:cxnLst>
    <dgm:cxn modelId="{58AB9F0C-D394-4687-811A-278F62031727}" type="presOf" srcId="{BEB68E50-FDDD-483D-8D01-7F3354189BCA}" destId="{46EDB8A8-8863-4253-BB8F-C963EF0E2189}" srcOrd="0" destOrd="0" presId="urn:microsoft.com/office/officeart/2005/8/layout/vProcess5"/>
    <dgm:cxn modelId="{A53A961F-FC94-4AA1-992A-E54F94DD73A5}" srcId="{3A6B27EC-7BD5-467C-BF86-8DCEFCD8C2A2}" destId="{325F8C96-2E2D-4FB5-9A03-5F7C8EF8BE32}" srcOrd="2" destOrd="0" parTransId="{2D620043-D9C2-4511-A11E-1CACF12A5D1D}" sibTransId="{8654B63E-C5AA-42CB-A4F9-03934D807D45}"/>
    <dgm:cxn modelId="{61E45335-C0E4-4A41-A348-9C1B5C07C1B2}" type="presOf" srcId="{325F8C96-2E2D-4FB5-9A03-5F7C8EF8BE32}" destId="{BA78EEBF-F9B0-41B4-A245-B72DBF6B8D7C}" srcOrd="1" destOrd="0" presId="urn:microsoft.com/office/officeart/2005/8/layout/vProcess5"/>
    <dgm:cxn modelId="{C24D615C-7E6E-4E9D-9F4E-1E6B4C79FA9C}" type="presOf" srcId="{E7504797-D5F7-4C1B-8C89-9C5841CDD606}" destId="{117BDE99-F28E-4E25-9ACB-221641709830}" srcOrd="0" destOrd="0" presId="urn:microsoft.com/office/officeart/2005/8/layout/vProcess5"/>
    <dgm:cxn modelId="{B2174543-A624-465C-9263-FAB26C4BD2E0}" type="presOf" srcId="{E7504797-D5F7-4C1B-8C89-9C5841CDD606}" destId="{31CE8365-67DF-4464-8E96-4B811BD0B4A5}" srcOrd="1" destOrd="0" presId="urn:microsoft.com/office/officeart/2005/8/layout/vProcess5"/>
    <dgm:cxn modelId="{CEF25A64-D34E-40B0-8A0F-23DD2DCA3880}" type="presOf" srcId="{CF44C3B6-2983-4C70-9207-03F4C7AE6662}" destId="{F9044A44-798A-4046-BDE4-2B9BC90E28F5}" srcOrd="0" destOrd="0" presId="urn:microsoft.com/office/officeart/2005/8/layout/vProcess5"/>
    <dgm:cxn modelId="{8C6B1D8D-9C89-418C-B5D9-F669FB8ADB06}" type="presOf" srcId="{325F8C96-2E2D-4FB5-9A03-5F7C8EF8BE32}" destId="{BD2F7318-0A1D-460B-A7DA-AE7472D6A31F}" srcOrd="0" destOrd="0" presId="urn:microsoft.com/office/officeart/2005/8/layout/vProcess5"/>
    <dgm:cxn modelId="{A09479B3-54FE-4D6D-ABC9-8206C8B40A15}" srcId="{3A6B27EC-7BD5-467C-BF86-8DCEFCD8C2A2}" destId="{CF44C3B6-2983-4C70-9207-03F4C7AE6662}" srcOrd="1" destOrd="0" parTransId="{2C3880F3-A5A3-40BC-A5C9-90C629DC112C}" sibTransId="{BEB68E50-FDDD-483D-8D01-7F3354189BCA}"/>
    <dgm:cxn modelId="{C607A3B5-F6A4-4EDD-A6DF-7D56251382D6}" type="presOf" srcId="{D9BE2F12-B7FC-4B38-BCFB-33404EF2CAF9}" destId="{9A36E5CD-3835-4520-9B94-FA708735E302}" srcOrd="0" destOrd="0" presId="urn:microsoft.com/office/officeart/2005/8/layout/vProcess5"/>
    <dgm:cxn modelId="{9F0754C3-2262-4F86-B796-6C45D11BD79E}" type="presOf" srcId="{3A6B27EC-7BD5-467C-BF86-8DCEFCD8C2A2}" destId="{A34C2E92-3428-4FC3-B490-E345D490FB46}" srcOrd="0" destOrd="0" presId="urn:microsoft.com/office/officeart/2005/8/layout/vProcess5"/>
    <dgm:cxn modelId="{923149CE-AFED-444A-BB3A-1960EC9C4BA0}" type="presOf" srcId="{CF44C3B6-2983-4C70-9207-03F4C7AE6662}" destId="{205869E1-B033-4DF5-A0DC-9BE8625F7EC1}" srcOrd="1" destOrd="0" presId="urn:microsoft.com/office/officeart/2005/8/layout/vProcess5"/>
    <dgm:cxn modelId="{34F45FFC-7C0F-48E2-B60F-6148D541B23C}" srcId="{3A6B27EC-7BD5-467C-BF86-8DCEFCD8C2A2}" destId="{E7504797-D5F7-4C1B-8C89-9C5841CDD606}" srcOrd="0" destOrd="0" parTransId="{C5CC9B9D-AEB9-44B5-812A-A8D9C064FABB}" sibTransId="{D9BE2F12-B7FC-4B38-BCFB-33404EF2CAF9}"/>
    <dgm:cxn modelId="{3B86C999-DB95-45DA-9C42-4D11BD2E17BF}" type="presParOf" srcId="{A34C2E92-3428-4FC3-B490-E345D490FB46}" destId="{D5906D9E-2036-4867-86C1-CEA61480F786}" srcOrd="0" destOrd="0" presId="urn:microsoft.com/office/officeart/2005/8/layout/vProcess5"/>
    <dgm:cxn modelId="{331BBCB5-5252-4EE0-8703-E4509FB5E280}" type="presParOf" srcId="{A34C2E92-3428-4FC3-B490-E345D490FB46}" destId="{117BDE99-F28E-4E25-9ACB-221641709830}" srcOrd="1" destOrd="0" presId="urn:microsoft.com/office/officeart/2005/8/layout/vProcess5"/>
    <dgm:cxn modelId="{0078270D-E27B-4C0E-8A86-DEBE8A65885E}" type="presParOf" srcId="{A34C2E92-3428-4FC3-B490-E345D490FB46}" destId="{F9044A44-798A-4046-BDE4-2B9BC90E28F5}" srcOrd="2" destOrd="0" presId="urn:microsoft.com/office/officeart/2005/8/layout/vProcess5"/>
    <dgm:cxn modelId="{0430CA29-A5BB-4C90-9E92-EB7814861260}" type="presParOf" srcId="{A34C2E92-3428-4FC3-B490-E345D490FB46}" destId="{BD2F7318-0A1D-460B-A7DA-AE7472D6A31F}" srcOrd="3" destOrd="0" presId="urn:microsoft.com/office/officeart/2005/8/layout/vProcess5"/>
    <dgm:cxn modelId="{2B37D540-CDF6-48DE-BA02-F12DAE79F67C}" type="presParOf" srcId="{A34C2E92-3428-4FC3-B490-E345D490FB46}" destId="{9A36E5CD-3835-4520-9B94-FA708735E302}" srcOrd="4" destOrd="0" presId="urn:microsoft.com/office/officeart/2005/8/layout/vProcess5"/>
    <dgm:cxn modelId="{75F30FF2-FBEC-441A-A8AD-A2984354B29B}" type="presParOf" srcId="{A34C2E92-3428-4FC3-B490-E345D490FB46}" destId="{46EDB8A8-8863-4253-BB8F-C963EF0E2189}" srcOrd="5" destOrd="0" presId="urn:microsoft.com/office/officeart/2005/8/layout/vProcess5"/>
    <dgm:cxn modelId="{2105A18E-EB40-4F84-BDD5-3B248573AD4B}" type="presParOf" srcId="{A34C2E92-3428-4FC3-B490-E345D490FB46}" destId="{31CE8365-67DF-4464-8E96-4B811BD0B4A5}" srcOrd="6" destOrd="0" presId="urn:microsoft.com/office/officeart/2005/8/layout/vProcess5"/>
    <dgm:cxn modelId="{1D8B033E-39EC-454C-9E8C-56492214752D}" type="presParOf" srcId="{A34C2E92-3428-4FC3-B490-E345D490FB46}" destId="{205869E1-B033-4DF5-A0DC-9BE8625F7EC1}" srcOrd="7" destOrd="0" presId="urn:microsoft.com/office/officeart/2005/8/layout/vProcess5"/>
    <dgm:cxn modelId="{F0151AB4-A1C9-4056-84B3-542926B496A2}" type="presParOf" srcId="{A34C2E92-3428-4FC3-B490-E345D490FB46}" destId="{BA78EEBF-F9B0-41B4-A245-B72DBF6B8D7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BDE99-F28E-4E25-9ACB-221641709830}">
      <dsp:nvSpPr>
        <dsp:cNvPr id="0" name=""/>
        <dsp:cNvSpPr/>
      </dsp:nvSpPr>
      <dsp:spPr>
        <a:xfrm>
          <a:off x="0" y="0"/>
          <a:ext cx="7578090" cy="113328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a:t>The Internet Movie Database (IMDb) is a website that serves as an online database of world cinema. </a:t>
          </a:r>
          <a:endParaRPr lang="en-US" sz="1400" kern="1200"/>
        </a:p>
      </dsp:txBody>
      <dsp:txXfrm>
        <a:off x="33193" y="33193"/>
        <a:ext cx="6355185" cy="1066900"/>
      </dsp:txXfrm>
    </dsp:sp>
    <dsp:sp modelId="{F9044A44-798A-4046-BDE4-2B9BC90E28F5}">
      <dsp:nvSpPr>
        <dsp:cNvPr id="0" name=""/>
        <dsp:cNvSpPr/>
      </dsp:nvSpPr>
      <dsp:spPr>
        <a:xfrm>
          <a:off x="668654" y="1322167"/>
          <a:ext cx="7578090" cy="113328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a:t>This website contains a large number of public data on films such as the title of the film, the year of release of the film, the genre of the film, the audience, the rating of critics, the duration of the film, the summary of the film, actors, directors and much more. </a:t>
          </a:r>
          <a:endParaRPr lang="en-US" sz="1400" kern="1200"/>
        </a:p>
      </dsp:txBody>
      <dsp:txXfrm>
        <a:off x="701847" y="1355360"/>
        <a:ext cx="6106412" cy="1066900"/>
      </dsp:txXfrm>
    </dsp:sp>
    <dsp:sp modelId="{BD2F7318-0A1D-460B-A7DA-AE7472D6A31F}">
      <dsp:nvSpPr>
        <dsp:cNvPr id="0" name=""/>
        <dsp:cNvSpPr/>
      </dsp:nvSpPr>
      <dsp:spPr>
        <a:xfrm>
          <a:off x="1337309" y="2644335"/>
          <a:ext cx="7578090" cy="113328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a:t>Faced with the large amount of data available on this site, I thought that it would be interesting to analyze the film data on the IMDb website between the year 2000 and the year 2017.</a:t>
          </a:r>
          <a:endParaRPr lang="en-US" sz="1400" kern="1200"/>
        </a:p>
      </dsp:txBody>
      <dsp:txXfrm>
        <a:off x="1370502" y="2677528"/>
        <a:ext cx="6106412" cy="1066900"/>
      </dsp:txXfrm>
    </dsp:sp>
    <dsp:sp modelId="{9A36E5CD-3835-4520-9B94-FA708735E302}">
      <dsp:nvSpPr>
        <dsp:cNvPr id="0" name=""/>
        <dsp:cNvSpPr/>
      </dsp:nvSpPr>
      <dsp:spPr>
        <a:xfrm>
          <a:off x="6841453" y="859409"/>
          <a:ext cx="736636" cy="736636"/>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7007196" y="859409"/>
        <a:ext cx="405150" cy="554319"/>
      </dsp:txXfrm>
    </dsp:sp>
    <dsp:sp modelId="{46EDB8A8-8863-4253-BB8F-C963EF0E2189}">
      <dsp:nvSpPr>
        <dsp:cNvPr id="0" name=""/>
        <dsp:cNvSpPr/>
      </dsp:nvSpPr>
      <dsp:spPr>
        <a:xfrm>
          <a:off x="7510108" y="2174021"/>
          <a:ext cx="736636" cy="736636"/>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7675851" y="2174021"/>
        <a:ext cx="405150" cy="55431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01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373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913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128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9020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4628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022252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9448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394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783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4885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9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6075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998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96790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52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87974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 name="Rectangle 40">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Film reel and slate">
            <a:extLst>
              <a:ext uri="{FF2B5EF4-FFF2-40B4-BE49-F238E27FC236}">
                <a16:creationId xmlns:a16="http://schemas.microsoft.com/office/drawing/2014/main" id="{05E1B20D-7CC2-13A4-7A4A-01F760882E06}"/>
              </a:ext>
            </a:extLst>
          </p:cNvPr>
          <p:cNvPicPr>
            <a:picLocks noChangeAspect="1"/>
          </p:cNvPicPr>
          <p:nvPr/>
        </p:nvPicPr>
        <p:blipFill rotWithShape="1">
          <a:blip r:embed="rId2"/>
          <a:srcRect l="3311" r="22965" b="-1"/>
          <a:stretch/>
        </p:blipFill>
        <p:spPr>
          <a:xfrm>
            <a:off x="1" y="10"/>
            <a:ext cx="7574440" cy="6857990"/>
          </a:xfrm>
          <a:prstGeom prst="rect">
            <a:avLst/>
          </a:prstGeom>
        </p:spPr>
      </p:pic>
      <p:sp>
        <p:nvSpPr>
          <p:cNvPr id="43"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541867" y="787400"/>
            <a:ext cx="7145866" cy="778933"/>
          </a:xfrm>
        </p:spPr>
        <p:txBody>
          <a:bodyPr vert="horz" lIns="91440" tIns="45720" rIns="91440" bIns="45720" rtlCol="0" anchor="ctr">
            <a:normAutofit/>
          </a:bodyPr>
          <a:lstStyle/>
          <a:p>
            <a:r>
              <a:rPr lang="en-US" sz="3200">
                <a:solidFill>
                  <a:srgbClr val="FEFFFF"/>
                </a:solidFill>
              </a:rPr>
              <a:t>MOVIE ANALYSIS..</a:t>
            </a:r>
          </a:p>
        </p:txBody>
      </p:sp>
      <p:sp>
        <p:nvSpPr>
          <p:cNvPr id="3" name="Subtitle 2"/>
          <p:cNvSpPr>
            <a:spLocks noGrp="1"/>
          </p:cNvSpPr>
          <p:nvPr>
            <p:ph type="subTitle" idx="1"/>
          </p:nvPr>
        </p:nvSpPr>
        <p:spPr>
          <a:xfrm>
            <a:off x="7860770" y="2017668"/>
            <a:ext cx="3750205" cy="3857816"/>
          </a:xfrm>
        </p:spPr>
        <p:txBody>
          <a:bodyPr vert="horz" lIns="91440" tIns="45720" rIns="91440" bIns="45720" rtlCol="0">
            <a:normAutofit/>
          </a:bodyPr>
          <a:lstStyle/>
          <a:p>
            <a:pPr>
              <a:buFont typeface="Wingdings 3" charset="2"/>
              <a:buChar char=""/>
            </a:pPr>
            <a:r>
              <a:rPr lang="en-US" dirty="0">
                <a:solidFill>
                  <a:schemeClr val="tx1">
                    <a:lumMod val="95000"/>
                    <a:lumOff val="5000"/>
                  </a:schemeClr>
                </a:solidFill>
              </a:rPr>
              <a:t>TEAM MEMBERS:</a:t>
            </a:r>
          </a:p>
          <a:p>
            <a:pPr>
              <a:buFont typeface="Wingdings 3" charset="2"/>
              <a:buChar char=""/>
            </a:pPr>
            <a:r>
              <a:rPr lang="en-US" dirty="0">
                <a:solidFill>
                  <a:schemeClr val="tx1">
                    <a:lumMod val="95000"/>
                    <a:lumOff val="5000"/>
                  </a:schemeClr>
                </a:solidFill>
              </a:rPr>
              <a:t>2010030410 – L VAMSI</a:t>
            </a:r>
          </a:p>
          <a:p>
            <a:pPr>
              <a:buFont typeface="Wingdings 3" charset="2"/>
              <a:buChar char=""/>
            </a:pPr>
            <a:r>
              <a:rPr lang="en-US" dirty="0">
                <a:solidFill>
                  <a:schemeClr val="tx1">
                    <a:lumMod val="95000"/>
                    <a:lumOff val="5000"/>
                  </a:schemeClr>
                </a:solidFill>
              </a:rPr>
              <a:t>2010030383 – V ABHIRAM</a:t>
            </a:r>
          </a:p>
          <a:p>
            <a:pPr>
              <a:buFont typeface="Wingdings 3" charset="2"/>
              <a:buChar char=""/>
            </a:pPr>
            <a:r>
              <a:rPr lang="en-US" dirty="0">
                <a:solidFill>
                  <a:schemeClr val="tx1">
                    <a:lumMod val="95000"/>
                    <a:lumOff val="5000"/>
                  </a:schemeClr>
                </a:solidFill>
              </a:rPr>
              <a:t>2010030083 – K ANIRUDH</a:t>
            </a:r>
          </a:p>
          <a:p>
            <a:pPr>
              <a:buFont typeface="Wingdings 3" charset="2"/>
              <a:buChar char=""/>
            </a:pPr>
            <a:r>
              <a:rPr lang="en-US" dirty="0">
                <a:solidFill>
                  <a:schemeClr val="tx1">
                    <a:lumMod val="95000"/>
                    <a:lumOff val="5000"/>
                  </a:schemeClr>
                </a:solidFill>
              </a:rPr>
              <a:t>2010030174 – T SAINATH</a:t>
            </a:r>
          </a:p>
          <a:p>
            <a:pPr>
              <a:buFont typeface="Wingdings 3" charset="2"/>
              <a:buChar char=""/>
            </a:pPr>
            <a:r>
              <a:rPr lang="en-US" sz="1500" dirty="0">
                <a:solidFill>
                  <a:schemeClr val="tx1">
                    <a:lumMod val="95000"/>
                    <a:lumOff val="5000"/>
                  </a:schemeClr>
                </a:solidFill>
              </a:rPr>
              <a:t>2010039004 – MITESH    CHANDRA </a:t>
            </a:r>
          </a:p>
          <a:p>
            <a:pPr>
              <a:buFont typeface="Wingdings 3" charset="2"/>
              <a:buChar char=""/>
            </a:pPr>
            <a:endParaRPr lang="en-US" dirty="0">
              <a:solidFill>
                <a:schemeClr val="tx1">
                  <a:lumMod val="95000"/>
                  <a:lumOff val="5000"/>
                </a:schemeClr>
              </a:solidFill>
            </a:endParaRPr>
          </a:p>
          <a:p>
            <a:pPr>
              <a:buFont typeface="Wingdings 3" charset="2"/>
              <a:buChar char=""/>
            </a:pPr>
            <a:endParaRPr lang="en-US" dirty="0">
              <a:solidFill>
                <a:schemeClr val="tx1">
                  <a:lumMod val="95000"/>
                  <a:lumOff val="5000"/>
                </a:schemeClr>
              </a:solidFill>
            </a:endParaRPr>
          </a:p>
        </p:txBody>
      </p:sp>
    </p:spTree>
    <p:extLst>
      <p:ext uri="{BB962C8B-B14F-4D97-AF65-F5344CB8AC3E}">
        <p14:creationId xmlns:p14="http://schemas.microsoft.com/office/powerpoint/2010/main" val="676702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4" name="Group 6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8" name="Rectangle 7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82" name="Rectangle 81">
            <a:extLst>
              <a:ext uri="{FF2B5EF4-FFF2-40B4-BE49-F238E27FC236}">
                <a16:creationId xmlns:a16="http://schemas.microsoft.com/office/drawing/2014/main" id="{3EFB1521-B724-4E9D-B424-850742EED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81"/>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C4CD812-44BD-4CB5-BE63-81401F831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20221C9-9035-4A88-8973-CFB57BC38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7540751"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F65B62F-2EEC-B680-5A9F-A78327D444D6}"/>
              </a:ext>
            </a:extLst>
          </p:cNvPr>
          <p:cNvSpPr>
            <a:spLocks noGrp="1"/>
          </p:cNvSpPr>
          <p:nvPr>
            <p:ph type="title"/>
          </p:nvPr>
        </p:nvSpPr>
        <p:spPr>
          <a:xfrm>
            <a:off x="540278" y="967417"/>
            <a:ext cx="6675215" cy="3943250"/>
          </a:xfrm>
        </p:spPr>
        <p:txBody>
          <a:bodyPr vert="horz" lIns="91440" tIns="45720" rIns="91440" bIns="45720" rtlCol="0" anchor="b">
            <a:normAutofit/>
          </a:bodyPr>
          <a:lstStyle/>
          <a:p>
            <a:r>
              <a:rPr lang="en-US" sz="4000">
                <a:solidFill>
                  <a:srgbClr val="FEFFFF"/>
                </a:solidFill>
              </a:rPr>
              <a:t>THANK YOU!!</a:t>
            </a:r>
          </a:p>
        </p:txBody>
      </p:sp>
      <p:sp>
        <p:nvSpPr>
          <p:cNvPr id="88" name="Freeform 23">
            <a:extLst>
              <a:ext uri="{FF2B5EF4-FFF2-40B4-BE49-F238E27FC236}">
                <a16:creationId xmlns:a16="http://schemas.microsoft.com/office/drawing/2014/main" id="{D194CE73-DAD8-4221-9CA7-6BF6E37DB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8404003" cy="857047"/>
          </a:xfrm>
          <a:custGeom>
            <a:avLst/>
            <a:gdLst>
              <a:gd name="connsiteX0" fmla="*/ 0 w 8404003"/>
              <a:gd name="connsiteY0" fmla="*/ 0 h 857047"/>
              <a:gd name="connsiteX1" fmla="*/ 797860 w 8404003"/>
              <a:gd name="connsiteY1" fmla="*/ 0 h 857047"/>
              <a:gd name="connsiteX2" fmla="*/ 2482050 w 8404003"/>
              <a:gd name="connsiteY2" fmla="*/ 0 h 857047"/>
              <a:gd name="connsiteX3" fmla="*/ 3003610 w 8404003"/>
              <a:gd name="connsiteY3" fmla="*/ 0 h 857047"/>
              <a:gd name="connsiteX4" fmla="*/ 3219959 w 8404003"/>
              <a:gd name="connsiteY4" fmla="*/ 0 h 857047"/>
              <a:gd name="connsiteX5" fmla="*/ 3311869 w 8404003"/>
              <a:gd name="connsiteY5" fmla="*/ 0 h 857047"/>
              <a:gd name="connsiteX6" fmla="*/ 3326218 w 8404003"/>
              <a:gd name="connsiteY6" fmla="*/ 0 h 857047"/>
              <a:gd name="connsiteX7" fmla="*/ 3426656 w 8404003"/>
              <a:gd name="connsiteY7" fmla="*/ 0 h 857047"/>
              <a:gd name="connsiteX8" fmla="*/ 3516436 w 8404003"/>
              <a:gd name="connsiteY8" fmla="*/ 0 h 857047"/>
              <a:gd name="connsiteX9" fmla="*/ 3601649 w 8404003"/>
              <a:gd name="connsiteY9" fmla="*/ 0 h 857047"/>
              <a:gd name="connsiteX10" fmla="*/ 3699274 w 8404003"/>
              <a:gd name="connsiteY10" fmla="*/ 0 h 857047"/>
              <a:gd name="connsiteX11" fmla="*/ 3718421 w 8404003"/>
              <a:gd name="connsiteY11" fmla="*/ 0 h 857047"/>
              <a:gd name="connsiteX12" fmla="*/ 3910939 w 8404003"/>
              <a:gd name="connsiteY12" fmla="*/ 0 h 857047"/>
              <a:gd name="connsiteX13" fmla="*/ 3927053 w 8404003"/>
              <a:gd name="connsiteY13" fmla="*/ 0 h 857047"/>
              <a:gd name="connsiteX14" fmla="*/ 4198137 w 8404003"/>
              <a:gd name="connsiteY14" fmla="*/ 0 h 857047"/>
              <a:gd name="connsiteX15" fmla="*/ 4230161 w 8404003"/>
              <a:gd name="connsiteY15" fmla="*/ 0 h 857047"/>
              <a:gd name="connsiteX16" fmla="*/ 4245215 w 8404003"/>
              <a:gd name="connsiteY16" fmla="*/ 0 h 857047"/>
              <a:gd name="connsiteX17" fmla="*/ 4350592 w 8404003"/>
              <a:gd name="connsiteY17" fmla="*/ 0 h 857047"/>
              <a:gd name="connsiteX18" fmla="*/ 4357296 w 8404003"/>
              <a:gd name="connsiteY18" fmla="*/ 0 h 857047"/>
              <a:gd name="connsiteX19" fmla="*/ 4404222 w 8404003"/>
              <a:gd name="connsiteY19" fmla="*/ 0 h 857047"/>
              <a:gd name="connsiteX20" fmla="*/ 4531592 w 8404003"/>
              <a:gd name="connsiteY20" fmla="*/ 0 h 857047"/>
              <a:gd name="connsiteX21" fmla="*/ 4598953 w 8404003"/>
              <a:gd name="connsiteY21" fmla="*/ 0 h 857047"/>
              <a:gd name="connsiteX22" fmla="*/ 4779630 w 8404003"/>
              <a:gd name="connsiteY22" fmla="*/ 0 h 857047"/>
              <a:gd name="connsiteX23" fmla="*/ 5132321 w 8404003"/>
              <a:gd name="connsiteY23" fmla="*/ 0 h 857047"/>
              <a:gd name="connsiteX24" fmla="*/ 5141543 w 8404003"/>
              <a:gd name="connsiteY24" fmla="*/ 0 h 857047"/>
              <a:gd name="connsiteX25" fmla="*/ 5188556 w 8404003"/>
              <a:gd name="connsiteY25" fmla="*/ 0 h 857047"/>
              <a:gd name="connsiteX26" fmla="*/ 5206100 w 8404003"/>
              <a:gd name="connsiteY26" fmla="*/ 0 h 857047"/>
              <a:gd name="connsiteX27" fmla="*/ 5722554 w 8404003"/>
              <a:gd name="connsiteY27" fmla="*/ 0 h 857047"/>
              <a:gd name="connsiteX28" fmla="*/ 5732230 w 8404003"/>
              <a:gd name="connsiteY28" fmla="*/ 0 h 857047"/>
              <a:gd name="connsiteX29" fmla="*/ 5798594 w 8404003"/>
              <a:gd name="connsiteY29" fmla="*/ 0 h 857047"/>
              <a:gd name="connsiteX30" fmla="*/ 5799962 w 8404003"/>
              <a:gd name="connsiteY30" fmla="*/ 0 h 857047"/>
              <a:gd name="connsiteX31" fmla="*/ 6338565 w 8404003"/>
              <a:gd name="connsiteY31" fmla="*/ 0 h 857047"/>
              <a:gd name="connsiteX32" fmla="*/ 6649966 w 8404003"/>
              <a:gd name="connsiteY32" fmla="*/ 0 h 857047"/>
              <a:gd name="connsiteX33" fmla="*/ 6730668 w 8404003"/>
              <a:gd name="connsiteY33" fmla="*/ 0 h 857047"/>
              <a:gd name="connsiteX34" fmla="*/ 7178721 w 8404003"/>
              <a:gd name="connsiteY34" fmla="*/ 0 h 857047"/>
              <a:gd name="connsiteX35" fmla="*/ 7277889 w 8404003"/>
              <a:gd name="connsiteY35" fmla="*/ 0 h 857047"/>
              <a:gd name="connsiteX36" fmla="*/ 7782893 w 8404003"/>
              <a:gd name="connsiteY36" fmla="*/ 0 h 857047"/>
              <a:gd name="connsiteX37" fmla="*/ 8006080 w 8404003"/>
              <a:gd name="connsiteY37" fmla="*/ 0 h 857047"/>
              <a:gd name="connsiteX38" fmla="*/ 8030270 w 8404003"/>
              <a:gd name="connsiteY38" fmla="*/ 10516 h 857047"/>
              <a:gd name="connsiteX39" fmla="*/ 8035108 w 8404003"/>
              <a:gd name="connsiteY39" fmla="*/ 15774 h 857047"/>
              <a:gd name="connsiteX40" fmla="*/ 8393118 w 8404003"/>
              <a:gd name="connsiteY40" fmla="*/ 404863 h 857047"/>
              <a:gd name="connsiteX41" fmla="*/ 8393118 w 8404003"/>
              <a:gd name="connsiteY41" fmla="*/ 452185 h 857047"/>
              <a:gd name="connsiteX42" fmla="*/ 8035108 w 8404003"/>
              <a:gd name="connsiteY42" fmla="*/ 841273 h 857047"/>
              <a:gd name="connsiteX43" fmla="*/ 8030270 w 8404003"/>
              <a:gd name="connsiteY43" fmla="*/ 846531 h 857047"/>
              <a:gd name="connsiteX44" fmla="*/ 8006080 w 8404003"/>
              <a:gd name="connsiteY44" fmla="*/ 857047 h 857047"/>
              <a:gd name="connsiteX45" fmla="*/ 7889742 w 8404003"/>
              <a:gd name="connsiteY45" fmla="*/ 857047 h 857047"/>
              <a:gd name="connsiteX46" fmla="*/ 7782893 w 8404003"/>
              <a:gd name="connsiteY46" fmla="*/ 857047 h 857047"/>
              <a:gd name="connsiteX47" fmla="*/ 7776190 w 8404003"/>
              <a:gd name="connsiteY47" fmla="*/ 857047 h 857047"/>
              <a:gd name="connsiteX48" fmla="*/ 7730315 w 8404003"/>
              <a:gd name="connsiteY48" fmla="*/ 857047 h 857047"/>
              <a:gd name="connsiteX49" fmla="*/ 7729264 w 8404003"/>
              <a:gd name="connsiteY49" fmla="*/ 857047 h 857047"/>
              <a:gd name="connsiteX50" fmla="*/ 7601893 w 8404003"/>
              <a:gd name="connsiteY50" fmla="*/ 857047 h 857047"/>
              <a:gd name="connsiteX51" fmla="*/ 7467477 w 8404003"/>
              <a:gd name="connsiteY51" fmla="*/ 857047 h 857047"/>
              <a:gd name="connsiteX52" fmla="*/ 7353856 w 8404003"/>
              <a:gd name="connsiteY52" fmla="*/ 857047 h 857047"/>
              <a:gd name="connsiteX53" fmla="*/ 7075374 w 8404003"/>
              <a:gd name="connsiteY53" fmla="*/ 857047 h 857047"/>
              <a:gd name="connsiteX54" fmla="*/ 6944929 w 8404003"/>
              <a:gd name="connsiteY54" fmla="*/ 857047 h 857047"/>
              <a:gd name="connsiteX55" fmla="*/ 6528153 w 8404003"/>
              <a:gd name="connsiteY55" fmla="*/ 857047 h 857047"/>
              <a:gd name="connsiteX56" fmla="*/ 6334891 w 8404003"/>
              <a:gd name="connsiteY56" fmla="*/ 857047 h 857047"/>
              <a:gd name="connsiteX57" fmla="*/ 5799962 w 8404003"/>
              <a:gd name="connsiteY57" fmla="*/ 857047 h 857047"/>
              <a:gd name="connsiteX58" fmla="*/ 5722554 w 8404003"/>
              <a:gd name="connsiteY58" fmla="*/ 857047 h 857047"/>
              <a:gd name="connsiteX59" fmla="*/ 5648775 w 8404003"/>
              <a:gd name="connsiteY59" fmla="*/ 857047 h 857047"/>
              <a:gd name="connsiteX60" fmla="*/ 5483520 w 8404003"/>
              <a:gd name="connsiteY60" fmla="*/ 857047 h 857047"/>
              <a:gd name="connsiteX61" fmla="*/ 5473550 w 8404003"/>
              <a:gd name="connsiteY61" fmla="*/ 857047 h 857047"/>
              <a:gd name="connsiteX62" fmla="*/ 5132321 w 8404003"/>
              <a:gd name="connsiteY62" fmla="*/ 857047 h 857047"/>
              <a:gd name="connsiteX63" fmla="*/ 5047108 w 8404003"/>
              <a:gd name="connsiteY63" fmla="*/ 857047 h 857047"/>
              <a:gd name="connsiteX64" fmla="*/ 4954764 w 8404003"/>
              <a:gd name="connsiteY64" fmla="*/ 857047 h 857047"/>
              <a:gd name="connsiteX65" fmla="*/ 4930335 w 8404003"/>
              <a:gd name="connsiteY65" fmla="*/ 857047 h 857047"/>
              <a:gd name="connsiteX66" fmla="*/ 4450619 w 8404003"/>
              <a:gd name="connsiteY66" fmla="*/ 857047 h 857047"/>
              <a:gd name="connsiteX67" fmla="*/ 4350592 w 8404003"/>
              <a:gd name="connsiteY67" fmla="*/ 857047 h 857047"/>
              <a:gd name="connsiteX68" fmla="*/ 4335538 w 8404003"/>
              <a:gd name="connsiteY68" fmla="*/ 857047 h 857047"/>
              <a:gd name="connsiteX69" fmla="*/ 4230161 w 8404003"/>
              <a:gd name="connsiteY69" fmla="*/ 857047 h 857047"/>
              <a:gd name="connsiteX70" fmla="*/ 4215812 w 8404003"/>
              <a:gd name="connsiteY70" fmla="*/ 857047 h 857047"/>
              <a:gd name="connsiteX71" fmla="*/ 4115374 w 8404003"/>
              <a:gd name="connsiteY71" fmla="*/ 857047 h 857047"/>
              <a:gd name="connsiteX72" fmla="*/ 4049804 w 8404003"/>
              <a:gd name="connsiteY72" fmla="*/ 857047 h 857047"/>
              <a:gd name="connsiteX73" fmla="*/ 3842757 w 8404003"/>
              <a:gd name="connsiteY73" fmla="*/ 857047 h 857047"/>
              <a:gd name="connsiteX74" fmla="*/ 3614977 w 8404003"/>
              <a:gd name="connsiteY74" fmla="*/ 857047 h 857047"/>
              <a:gd name="connsiteX75" fmla="*/ 3516436 w 8404003"/>
              <a:gd name="connsiteY75" fmla="*/ 857047 h 857047"/>
              <a:gd name="connsiteX76" fmla="*/ 3452333 w 8404003"/>
              <a:gd name="connsiteY76" fmla="*/ 857047 h 857047"/>
              <a:gd name="connsiteX77" fmla="*/ 3311869 w 8404003"/>
              <a:gd name="connsiteY77" fmla="*/ 857047 h 857047"/>
              <a:gd name="connsiteX78" fmla="*/ 3300088 w 8404003"/>
              <a:gd name="connsiteY78" fmla="*/ 857047 h 857047"/>
              <a:gd name="connsiteX79" fmla="*/ 3272588 w 8404003"/>
              <a:gd name="connsiteY79" fmla="*/ 857047 h 857047"/>
              <a:gd name="connsiteX80" fmla="*/ 3179295 w 8404003"/>
              <a:gd name="connsiteY80" fmla="*/ 857047 h 857047"/>
              <a:gd name="connsiteX81" fmla="*/ 3003610 w 8404003"/>
              <a:gd name="connsiteY81" fmla="*/ 857047 h 857047"/>
              <a:gd name="connsiteX82" fmla="*/ 2997618 w 8404003"/>
              <a:gd name="connsiteY82" fmla="*/ 857047 h 857047"/>
              <a:gd name="connsiteX83" fmla="*/ 797860 w 8404003"/>
              <a:gd name="connsiteY83" fmla="*/ 857047 h 857047"/>
              <a:gd name="connsiteX84" fmla="*/ 0 w 8404003"/>
              <a:gd name="connsiteY84" fmla="*/ 857047 h 857047"/>
              <a:gd name="connsiteX85" fmla="*/ 0 w 8404003"/>
              <a:gd name="connsiteY85"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8404003" h="857047">
                <a:moveTo>
                  <a:pt x="0" y="0"/>
                </a:moveTo>
                <a:cubicBezTo>
                  <a:pt x="0" y="0"/>
                  <a:pt x="0" y="0"/>
                  <a:pt x="797860" y="0"/>
                </a:cubicBezTo>
                <a:cubicBezTo>
                  <a:pt x="797860" y="0"/>
                  <a:pt x="797860" y="0"/>
                  <a:pt x="2482050" y="0"/>
                </a:cubicBezTo>
                <a:lnTo>
                  <a:pt x="3003610" y="0"/>
                </a:lnTo>
                <a:cubicBezTo>
                  <a:pt x="3003610" y="0"/>
                  <a:pt x="3003610" y="0"/>
                  <a:pt x="3219959" y="0"/>
                </a:cubicBezTo>
                <a:lnTo>
                  <a:pt x="3311869" y="0"/>
                </a:lnTo>
                <a:lnTo>
                  <a:pt x="3326218" y="0"/>
                </a:lnTo>
                <a:lnTo>
                  <a:pt x="3426656" y="0"/>
                </a:lnTo>
                <a:lnTo>
                  <a:pt x="3516436" y="0"/>
                </a:lnTo>
                <a:cubicBezTo>
                  <a:pt x="3516436" y="0"/>
                  <a:pt x="3516436" y="0"/>
                  <a:pt x="3601649" y="0"/>
                </a:cubicBezTo>
                <a:lnTo>
                  <a:pt x="3699274" y="0"/>
                </a:lnTo>
                <a:lnTo>
                  <a:pt x="3718421" y="0"/>
                </a:lnTo>
                <a:cubicBezTo>
                  <a:pt x="3768918" y="0"/>
                  <a:pt x="3832038" y="0"/>
                  <a:pt x="3910939" y="0"/>
                </a:cubicBezTo>
                <a:lnTo>
                  <a:pt x="3927053" y="0"/>
                </a:lnTo>
                <a:lnTo>
                  <a:pt x="4198137" y="0"/>
                </a:lnTo>
                <a:lnTo>
                  <a:pt x="4230161" y="0"/>
                </a:lnTo>
                <a:lnTo>
                  <a:pt x="4245215" y="0"/>
                </a:lnTo>
                <a:lnTo>
                  <a:pt x="4350592" y="0"/>
                </a:lnTo>
                <a:lnTo>
                  <a:pt x="4357296" y="0"/>
                </a:lnTo>
                <a:lnTo>
                  <a:pt x="4404222" y="0"/>
                </a:lnTo>
                <a:lnTo>
                  <a:pt x="4531592" y="0"/>
                </a:lnTo>
                <a:lnTo>
                  <a:pt x="4598953" y="0"/>
                </a:lnTo>
                <a:lnTo>
                  <a:pt x="4779630" y="0"/>
                </a:lnTo>
                <a:lnTo>
                  <a:pt x="5132321" y="0"/>
                </a:lnTo>
                <a:cubicBezTo>
                  <a:pt x="5132321" y="0"/>
                  <a:pt x="5132321" y="0"/>
                  <a:pt x="5141543" y="0"/>
                </a:cubicBezTo>
                <a:lnTo>
                  <a:pt x="5188556" y="0"/>
                </a:lnTo>
                <a:lnTo>
                  <a:pt x="5206100" y="0"/>
                </a:lnTo>
                <a:cubicBezTo>
                  <a:pt x="5279879" y="0"/>
                  <a:pt x="5427438" y="0"/>
                  <a:pt x="5722554" y="0"/>
                </a:cubicBezTo>
                <a:cubicBezTo>
                  <a:pt x="5722554" y="0"/>
                  <a:pt x="5722554" y="0"/>
                  <a:pt x="5732230" y="0"/>
                </a:cubicBezTo>
                <a:lnTo>
                  <a:pt x="5798594" y="0"/>
                </a:lnTo>
                <a:lnTo>
                  <a:pt x="5799962" y="0"/>
                </a:lnTo>
                <a:cubicBezTo>
                  <a:pt x="5799962" y="0"/>
                  <a:pt x="5799962" y="0"/>
                  <a:pt x="6338565" y="0"/>
                </a:cubicBezTo>
                <a:lnTo>
                  <a:pt x="6649966" y="0"/>
                </a:lnTo>
                <a:lnTo>
                  <a:pt x="6730668" y="0"/>
                </a:lnTo>
                <a:lnTo>
                  <a:pt x="7178721" y="0"/>
                </a:lnTo>
                <a:lnTo>
                  <a:pt x="7277889" y="0"/>
                </a:lnTo>
                <a:lnTo>
                  <a:pt x="7782893" y="0"/>
                </a:lnTo>
                <a:lnTo>
                  <a:pt x="8006080" y="0"/>
                </a:lnTo>
                <a:cubicBezTo>
                  <a:pt x="8015756" y="0"/>
                  <a:pt x="8025432" y="5258"/>
                  <a:pt x="8030270" y="10516"/>
                </a:cubicBezTo>
                <a:cubicBezTo>
                  <a:pt x="8030270" y="10516"/>
                  <a:pt x="8035108" y="10516"/>
                  <a:pt x="8035108" y="15774"/>
                </a:cubicBezTo>
                <a:cubicBezTo>
                  <a:pt x="8035108" y="15774"/>
                  <a:pt x="8035108" y="15774"/>
                  <a:pt x="8393118" y="404863"/>
                </a:cubicBezTo>
                <a:cubicBezTo>
                  <a:pt x="8407632" y="415379"/>
                  <a:pt x="8407632" y="436411"/>
                  <a:pt x="8393118" y="452185"/>
                </a:cubicBezTo>
                <a:cubicBezTo>
                  <a:pt x="8393118" y="452185"/>
                  <a:pt x="8393118" y="452185"/>
                  <a:pt x="8035108" y="841273"/>
                </a:cubicBezTo>
                <a:cubicBezTo>
                  <a:pt x="8035108" y="841273"/>
                  <a:pt x="8030270" y="841273"/>
                  <a:pt x="8030270" y="846531"/>
                </a:cubicBezTo>
                <a:cubicBezTo>
                  <a:pt x="8025432" y="851789"/>
                  <a:pt x="8015756" y="857047"/>
                  <a:pt x="8006080" y="857047"/>
                </a:cubicBezTo>
                <a:cubicBezTo>
                  <a:pt x="8006080" y="857047"/>
                  <a:pt x="8006080" y="857047"/>
                  <a:pt x="7889742" y="857047"/>
                </a:cubicBezTo>
                <a:lnTo>
                  <a:pt x="7782893" y="857047"/>
                </a:lnTo>
                <a:lnTo>
                  <a:pt x="7776190" y="857047"/>
                </a:lnTo>
                <a:lnTo>
                  <a:pt x="7730315" y="857047"/>
                </a:lnTo>
                <a:lnTo>
                  <a:pt x="7729264" y="857047"/>
                </a:lnTo>
                <a:lnTo>
                  <a:pt x="7601893" y="857047"/>
                </a:lnTo>
                <a:lnTo>
                  <a:pt x="7467477" y="857047"/>
                </a:lnTo>
                <a:lnTo>
                  <a:pt x="7353856" y="857047"/>
                </a:lnTo>
                <a:lnTo>
                  <a:pt x="7075374" y="857047"/>
                </a:lnTo>
                <a:lnTo>
                  <a:pt x="6944929" y="857047"/>
                </a:lnTo>
                <a:lnTo>
                  <a:pt x="6528153" y="857047"/>
                </a:lnTo>
                <a:lnTo>
                  <a:pt x="6334891" y="857047"/>
                </a:lnTo>
                <a:lnTo>
                  <a:pt x="5799962" y="857047"/>
                </a:lnTo>
                <a:cubicBezTo>
                  <a:pt x="5799962" y="857047"/>
                  <a:pt x="5799962" y="857047"/>
                  <a:pt x="5722554" y="857047"/>
                </a:cubicBezTo>
                <a:cubicBezTo>
                  <a:pt x="5722554" y="857047"/>
                  <a:pt x="5722554" y="857047"/>
                  <a:pt x="5648775" y="857047"/>
                </a:cubicBezTo>
                <a:lnTo>
                  <a:pt x="5483520" y="857047"/>
                </a:lnTo>
                <a:lnTo>
                  <a:pt x="5473550" y="857047"/>
                </a:lnTo>
                <a:cubicBezTo>
                  <a:pt x="5390548" y="857047"/>
                  <a:pt x="5279879" y="857047"/>
                  <a:pt x="5132321" y="857047"/>
                </a:cubicBezTo>
                <a:cubicBezTo>
                  <a:pt x="5132321" y="857047"/>
                  <a:pt x="5132321" y="857047"/>
                  <a:pt x="5047108" y="857047"/>
                </a:cubicBezTo>
                <a:lnTo>
                  <a:pt x="4954764" y="857047"/>
                </a:lnTo>
                <a:lnTo>
                  <a:pt x="4930335" y="857047"/>
                </a:lnTo>
                <a:cubicBezTo>
                  <a:pt x="4829342" y="857047"/>
                  <a:pt x="4677853" y="857047"/>
                  <a:pt x="4450619" y="857047"/>
                </a:cubicBezTo>
                <a:lnTo>
                  <a:pt x="4350592" y="857047"/>
                </a:lnTo>
                <a:lnTo>
                  <a:pt x="4335538" y="857047"/>
                </a:lnTo>
                <a:lnTo>
                  <a:pt x="4230161" y="857047"/>
                </a:lnTo>
                <a:lnTo>
                  <a:pt x="4215812" y="857047"/>
                </a:lnTo>
                <a:lnTo>
                  <a:pt x="4115374" y="857047"/>
                </a:lnTo>
                <a:lnTo>
                  <a:pt x="4049804" y="857047"/>
                </a:lnTo>
                <a:lnTo>
                  <a:pt x="3842757" y="857047"/>
                </a:lnTo>
                <a:lnTo>
                  <a:pt x="3614977" y="857047"/>
                </a:lnTo>
                <a:lnTo>
                  <a:pt x="3516436" y="857047"/>
                </a:lnTo>
                <a:cubicBezTo>
                  <a:pt x="3516436" y="857047"/>
                  <a:pt x="3516436" y="857047"/>
                  <a:pt x="3452333" y="857047"/>
                </a:cubicBezTo>
                <a:lnTo>
                  <a:pt x="3311869" y="857047"/>
                </a:lnTo>
                <a:lnTo>
                  <a:pt x="3300088" y="857047"/>
                </a:lnTo>
                <a:lnTo>
                  <a:pt x="3272588" y="857047"/>
                </a:lnTo>
                <a:lnTo>
                  <a:pt x="3179295" y="857047"/>
                </a:lnTo>
                <a:lnTo>
                  <a:pt x="3003610" y="857047"/>
                </a:lnTo>
                <a:lnTo>
                  <a:pt x="2997618" y="857047"/>
                </a:lnTo>
                <a:cubicBezTo>
                  <a:pt x="2683367" y="857047"/>
                  <a:pt x="2054864" y="857047"/>
                  <a:pt x="797860" y="857047"/>
                </a:cubicBezTo>
                <a:cubicBezTo>
                  <a:pt x="797860" y="857047"/>
                  <a:pt x="797860"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pic>
        <p:nvPicPr>
          <p:cNvPr id="6" name="Graphic 5" descr="Right Double Quote">
            <a:extLst>
              <a:ext uri="{FF2B5EF4-FFF2-40B4-BE49-F238E27FC236}">
                <a16:creationId xmlns:a16="http://schemas.microsoft.com/office/drawing/2014/main" id="{3287ACDF-33E1-FC1E-215A-A80F0642B2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04253" y="2063871"/>
            <a:ext cx="2724242" cy="2724242"/>
          </a:xfrm>
          <a:prstGeom prst="rect">
            <a:avLst/>
          </a:prstGeom>
        </p:spPr>
      </p:pic>
    </p:spTree>
    <p:extLst>
      <p:ext uri="{BB962C8B-B14F-4D97-AF65-F5344CB8AC3E}">
        <p14:creationId xmlns:p14="http://schemas.microsoft.com/office/powerpoint/2010/main" val="227548585"/>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613426D2-73A6-A204-D9F4-DC4489DA25CF}"/>
              </a:ext>
            </a:extLst>
          </p:cNvPr>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257883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amera lens">
            <a:extLst>
              <a:ext uri="{FF2B5EF4-FFF2-40B4-BE49-F238E27FC236}">
                <a16:creationId xmlns:a16="http://schemas.microsoft.com/office/drawing/2014/main" id="{52B18DC9-6B2C-1ED0-6725-63ED2F05D5CE}"/>
              </a:ext>
            </a:extLst>
          </p:cNvPr>
          <p:cNvPicPr>
            <a:picLocks noChangeAspect="1"/>
          </p:cNvPicPr>
          <p:nvPr/>
        </p:nvPicPr>
        <p:blipFill rotWithShape="1">
          <a:blip r:embed="rId2"/>
          <a:srcRect l="582" r="25693" b="-1"/>
          <a:stretch/>
        </p:blipFill>
        <p:spPr>
          <a:xfrm>
            <a:off x="1" y="10"/>
            <a:ext cx="7574440" cy="6857990"/>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4D9BD19-BD1D-557E-CFB1-D8C97006512E}"/>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latin typeface="Times New Roman" panose="02020603050405020304" pitchFamily="18" charset="0"/>
                <a:cs typeface="Times New Roman" panose="02020603050405020304" pitchFamily="18" charset="0"/>
              </a:rPr>
              <a:t>OBJECTIVE</a:t>
            </a:r>
            <a:endParaRPr lang="en-IN" sz="3200">
              <a:solidFill>
                <a:srgbClr val="FE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FB6852-04E6-8927-684C-59F30E3FBD1E}"/>
              </a:ext>
            </a:extLst>
          </p:cNvPr>
          <p:cNvSpPr>
            <a:spLocks noGrp="1"/>
          </p:cNvSpPr>
          <p:nvPr>
            <p:ph idx="1"/>
          </p:nvPr>
        </p:nvSpPr>
        <p:spPr>
          <a:xfrm>
            <a:off x="7860770" y="2017668"/>
            <a:ext cx="3750205" cy="3857816"/>
          </a:xfrm>
        </p:spPr>
        <p:txBody>
          <a:bodyPr>
            <a:normAutofit/>
          </a:bodyPr>
          <a:lstStyle/>
          <a:p>
            <a:pPr>
              <a:lnSpc>
                <a:spcPct val="90000"/>
              </a:lnSpc>
            </a:pPr>
            <a:r>
              <a:rPr lang="en-IN">
                <a:solidFill>
                  <a:schemeClr val="tx1">
                    <a:lumMod val="95000"/>
                    <a:lumOff val="5000"/>
                  </a:schemeClr>
                </a:solidFill>
              </a:rPr>
              <a:t>﻿﻿Determine the outline of writing movie analysis;</a:t>
            </a:r>
          </a:p>
          <a:p>
            <a:pPr>
              <a:lnSpc>
                <a:spcPct val="90000"/>
              </a:lnSpc>
            </a:pPr>
            <a:r>
              <a:rPr lang="en-IN">
                <a:solidFill>
                  <a:schemeClr val="tx1">
                    <a:lumMod val="95000"/>
                    <a:lumOff val="5000"/>
                  </a:schemeClr>
                </a:solidFill>
              </a:rPr>
              <a:t>﻿﻿﻿Define the types of writing, and movie analysis;</a:t>
            </a:r>
          </a:p>
          <a:p>
            <a:pPr>
              <a:lnSpc>
                <a:spcPct val="90000"/>
              </a:lnSpc>
            </a:pPr>
            <a:r>
              <a:rPr lang="en-IN">
                <a:solidFill>
                  <a:schemeClr val="tx1">
                    <a:lumMod val="95000"/>
                    <a:lumOff val="5000"/>
                  </a:schemeClr>
                </a:solidFill>
              </a:rPr>
              <a:t>﻿﻿﻿Differentiate movie analysis and movie review or critique;</a:t>
            </a:r>
          </a:p>
          <a:p>
            <a:pPr>
              <a:lnSpc>
                <a:spcPct val="90000"/>
              </a:lnSpc>
            </a:pPr>
            <a:r>
              <a:rPr lang="en-IN">
                <a:solidFill>
                  <a:schemeClr val="tx1">
                    <a:lumMod val="95000"/>
                    <a:lumOff val="5000"/>
                  </a:schemeClr>
                </a:solidFill>
              </a:rPr>
              <a:t>﻿﻿﻿Analyse the features of a movie analysis &amp;</a:t>
            </a:r>
            <a:endParaRPr lang="ja-JP" altLang="en-US">
              <a:solidFill>
                <a:schemeClr val="tx1">
                  <a:lumMod val="95000"/>
                  <a:lumOff val="5000"/>
                </a:schemeClr>
              </a:solidFill>
            </a:endParaRPr>
          </a:p>
          <a:p>
            <a:pPr>
              <a:lnSpc>
                <a:spcPct val="90000"/>
              </a:lnSpc>
            </a:pPr>
            <a:r>
              <a:rPr lang="en-IN">
                <a:solidFill>
                  <a:schemeClr val="tx1">
                    <a:lumMod val="95000"/>
                    <a:lumOff val="5000"/>
                  </a:schemeClr>
                </a:solidFill>
              </a:rPr>
              <a:t>Produce an effective movie analysis or movie review/critique.</a:t>
            </a:r>
          </a:p>
        </p:txBody>
      </p:sp>
    </p:spTree>
    <p:extLst>
      <p:ext uri="{BB962C8B-B14F-4D97-AF65-F5344CB8AC3E}">
        <p14:creationId xmlns:p14="http://schemas.microsoft.com/office/powerpoint/2010/main" val="53692946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5DCD4B-DA76-9381-34AD-BF619361DE69}"/>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latin typeface="Times New Roman" panose="02020603050405020304" pitchFamily="18" charset="0"/>
                <a:cs typeface="Times New Roman" panose="02020603050405020304" pitchFamily="18" charset="0"/>
              </a:rPr>
              <a:t>DATA-SET USED</a:t>
            </a:r>
            <a:endParaRPr lang="en-IN">
              <a:solidFill>
                <a:schemeClr val="tx2">
                  <a:lumMod val="75000"/>
                </a:schemeClr>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94981782-7ED3-C4D1-7235-3AF8AE08B653}"/>
              </a:ext>
            </a:extLst>
          </p:cNvPr>
          <p:cNvSpPr>
            <a:spLocks noGrp="1"/>
          </p:cNvSpPr>
          <p:nvPr>
            <p:ph idx="1"/>
          </p:nvPr>
        </p:nvSpPr>
        <p:spPr>
          <a:xfrm>
            <a:off x="5049062" y="942108"/>
            <a:ext cx="6455549" cy="4969114"/>
          </a:xfrm>
        </p:spPr>
        <p:txBody>
          <a:bodyPr anchor="ctr">
            <a:normAutofit/>
          </a:bodyPr>
          <a:lstStyle/>
          <a:p>
            <a:pPr marL="0" indent="0">
              <a:lnSpc>
                <a:spcPct val="90000"/>
              </a:lnSpc>
              <a:buNone/>
            </a:pPr>
            <a:endParaRPr lang="en-US" sz="1400">
              <a:solidFill>
                <a:schemeClr val="tx2">
                  <a:lumMod val="75000"/>
                </a:schemeClr>
              </a:solidFill>
            </a:endParaRPr>
          </a:p>
          <a:p>
            <a:pPr>
              <a:lnSpc>
                <a:spcPct val="90000"/>
              </a:lnSpc>
            </a:pPr>
            <a:r>
              <a:rPr lang="en-US" sz="1400" b="0" i="0">
                <a:solidFill>
                  <a:schemeClr val="tx2">
                    <a:lumMod val="75000"/>
                  </a:schemeClr>
                </a:solidFill>
                <a:effectLst/>
                <a:latin typeface="-apple-system"/>
              </a:rPr>
              <a:t>So we started to list all the data available on this page, understand their meaning, and especially think of a way that can recover the data on IMDb.</a:t>
            </a:r>
          </a:p>
          <a:p>
            <a:pPr>
              <a:lnSpc>
                <a:spcPct val="90000"/>
              </a:lnSpc>
            </a:pPr>
            <a:r>
              <a:rPr lang="en-US" sz="1400" b="0" i="0">
                <a:solidFill>
                  <a:schemeClr val="tx2">
                    <a:lumMod val="75000"/>
                  </a:schemeClr>
                </a:solidFill>
                <a:effectLst/>
                <a:latin typeface="-apple-system"/>
              </a:rPr>
              <a:t> After having inventoried the data available on this page and understanding the meaning of each data item, we started the data selection phase, that is, the data we want to keep for my Data Science study.</a:t>
            </a:r>
          </a:p>
          <a:p>
            <a:pPr>
              <a:lnSpc>
                <a:spcPct val="90000"/>
              </a:lnSpc>
            </a:pPr>
            <a:r>
              <a:rPr lang="en-US" sz="1400" b="0" i="0">
                <a:solidFill>
                  <a:schemeClr val="tx2">
                    <a:lumMod val="75000"/>
                  </a:schemeClr>
                </a:solidFill>
                <a:effectLst/>
                <a:latin typeface="-apple-system"/>
              </a:rPr>
              <a:t>Here are the data we want to keep:</a:t>
            </a:r>
          </a:p>
          <a:p>
            <a:pPr>
              <a:lnSpc>
                <a:spcPct val="90000"/>
              </a:lnSpc>
              <a:buFont typeface="Arial" panose="020B0604020202020204" pitchFamily="34" charset="0"/>
              <a:buChar char="•"/>
            </a:pPr>
            <a:r>
              <a:rPr lang="en-US" sz="1400" b="0" i="0">
                <a:solidFill>
                  <a:schemeClr val="tx2">
                    <a:lumMod val="75000"/>
                  </a:schemeClr>
                </a:solidFill>
                <a:effectLst/>
                <a:latin typeface="-apple-system"/>
              </a:rPr>
              <a:t>Movie title</a:t>
            </a:r>
          </a:p>
          <a:p>
            <a:pPr>
              <a:lnSpc>
                <a:spcPct val="90000"/>
              </a:lnSpc>
              <a:buFont typeface="Arial" panose="020B0604020202020204" pitchFamily="34" charset="0"/>
              <a:buChar char="•"/>
            </a:pPr>
            <a:r>
              <a:rPr lang="en-US" sz="1400" b="0" i="0">
                <a:solidFill>
                  <a:schemeClr val="tx2">
                    <a:lumMod val="75000"/>
                  </a:schemeClr>
                </a:solidFill>
                <a:effectLst/>
                <a:latin typeface="-apple-system"/>
              </a:rPr>
              <a:t>Genre of the film</a:t>
            </a:r>
          </a:p>
          <a:p>
            <a:pPr>
              <a:lnSpc>
                <a:spcPct val="90000"/>
              </a:lnSpc>
              <a:buFont typeface="Arial" panose="020B0604020202020204" pitchFamily="34" charset="0"/>
              <a:buChar char="•"/>
            </a:pPr>
            <a:r>
              <a:rPr lang="en-US" sz="1400" b="0" i="0">
                <a:solidFill>
                  <a:schemeClr val="tx2">
                    <a:lumMod val="75000"/>
                  </a:schemeClr>
                </a:solidFill>
                <a:effectLst/>
                <a:latin typeface="-apple-system"/>
              </a:rPr>
              <a:t>Duration of the film (in minutes)</a:t>
            </a:r>
          </a:p>
          <a:p>
            <a:pPr>
              <a:lnSpc>
                <a:spcPct val="90000"/>
              </a:lnSpc>
              <a:buFont typeface="Arial" panose="020B0604020202020204" pitchFamily="34" charset="0"/>
              <a:buChar char="•"/>
            </a:pPr>
            <a:r>
              <a:rPr lang="en-US" sz="1400" b="0" i="0">
                <a:solidFill>
                  <a:schemeClr val="tx2">
                    <a:lumMod val="75000"/>
                  </a:schemeClr>
                </a:solidFill>
                <a:effectLst/>
                <a:latin typeface="-apple-system"/>
              </a:rPr>
              <a:t>Release year of the film</a:t>
            </a:r>
          </a:p>
          <a:p>
            <a:pPr>
              <a:lnSpc>
                <a:spcPct val="90000"/>
              </a:lnSpc>
              <a:buFont typeface="Arial" panose="020B0604020202020204" pitchFamily="34" charset="0"/>
              <a:buChar char="•"/>
            </a:pPr>
            <a:r>
              <a:rPr lang="en-US" sz="1400" b="0" i="0">
                <a:solidFill>
                  <a:schemeClr val="tx2">
                    <a:lumMod val="75000"/>
                  </a:schemeClr>
                </a:solidFill>
                <a:effectLst/>
                <a:latin typeface="-apple-system"/>
              </a:rPr>
              <a:t>Number of public votes</a:t>
            </a:r>
          </a:p>
          <a:p>
            <a:pPr>
              <a:lnSpc>
                <a:spcPct val="90000"/>
              </a:lnSpc>
              <a:buFont typeface="Arial" panose="020B0604020202020204" pitchFamily="34" charset="0"/>
              <a:buChar char="•"/>
            </a:pPr>
            <a:r>
              <a:rPr lang="en-US" sz="1400" b="0" i="0">
                <a:solidFill>
                  <a:schemeClr val="tx2">
                    <a:lumMod val="75000"/>
                  </a:schemeClr>
                </a:solidFill>
                <a:effectLst/>
                <a:latin typeface="-apple-system"/>
              </a:rPr>
              <a:t>Public rating (score out of 10)</a:t>
            </a:r>
          </a:p>
          <a:p>
            <a:pPr>
              <a:lnSpc>
                <a:spcPct val="90000"/>
              </a:lnSpc>
              <a:buFont typeface="Arial" panose="020B0604020202020204" pitchFamily="34" charset="0"/>
              <a:buChar char="•"/>
            </a:pPr>
            <a:r>
              <a:rPr lang="en-US" sz="1400" b="0" i="0">
                <a:solidFill>
                  <a:schemeClr val="tx2">
                    <a:lumMod val="75000"/>
                  </a:schemeClr>
                </a:solidFill>
                <a:effectLst/>
                <a:latin typeface="-apple-system"/>
              </a:rPr>
              <a:t>Critics rating (score out of 100)</a:t>
            </a:r>
          </a:p>
          <a:p>
            <a:pPr>
              <a:lnSpc>
                <a:spcPct val="90000"/>
              </a:lnSpc>
              <a:buFont typeface="Arial" panose="020B0604020202020204" pitchFamily="34" charset="0"/>
              <a:buChar char="•"/>
            </a:pPr>
            <a:r>
              <a:rPr lang="en-US" sz="1400" b="0" i="0">
                <a:solidFill>
                  <a:schemeClr val="tx2">
                    <a:lumMod val="75000"/>
                  </a:schemeClr>
                </a:solidFill>
                <a:effectLst/>
                <a:latin typeface="-apple-system"/>
              </a:rPr>
              <a:t>Movie Gross (millions of dollars)</a:t>
            </a:r>
          </a:p>
          <a:p>
            <a:pPr>
              <a:lnSpc>
                <a:spcPct val="90000"/>
              </a:lnSpc>
            </a:pPr>
            <a:endParaRPr lang="en-US" sz="1400">
              <a:solidFill>
                <a:schemeClr val="tx2">
                  <a:lumMod val="75000"/>
                </a:schemeClr>
              </a:solidFill>
            </a:endParaRPr>
          </a:p>
          <a:p>
            <a:pPr>
              <a:lnSpc>
                <a:spcPct val="90000"/>
              </a:lnSpc>
            </a:pPr>
            <a:endParaRPr lang="en-US" sz="1400">
              <a:solidFill>
                <a:schemeClr val="tx2">
                  <a:lumMod val="75000"/>
                </a:schemeClr>
              </a:solidFill>
            </a:endParaRPr>
          </a:p>
          <a:p>
            <a:pPr marL="0" indent="0">
              <a:lnSpc>
                <a:spcPct val="90000"/>
              </a:lnSpc>
              <a:buNone/>
            </a:pPr>
            <a:endParaRPr lang="en-IN" sz="1400">
              <a:solidFill>
                <a:schemeClr val="tx2">
                  <a:lumMod val="75000"/>
                </a:schemeClr>
              </a:solidFill>
            </a:endParaRPr>
          </a:p>
        </p:txBody>
      </p:sp>
    </p:spTree>
    <p:extLst>
      <p:ext uri="{BB962C8B-B14F-4D97-AF65-F5344CB8AC3E}">
        <p14:creationId xmlns:p14="http://schemas.microsoft.com/office/powerpoint/2010/main" val="14812912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C5073-B2CB-C42D-ACDB-9DED9838CE7F}"/>
              </a:ext>
            </a:extLst>
          </p:cNvPr>
          <p:cNvSpPr>
            <a:spLocks noGrp="1"/>
          </p:cNvSpPr>
          <p:nvPr>
            <p:ph type="title"/>
          </p:nvPr>
        </p:nvSpPr>
        <p:spPr>
          <a:xfrm>
            <a:off x="7534655" y="646148"/>
            <a:ext cx="4092173" cy="1324340"/>
          </a:xfrm>
        </p:spPr>
        <p:txBody>
          <a:bodyPr anchor="b">
            <a:normAutofit/>
          </a:bodyPr>
          <a:lstStyle/>
          <a:p>
            <a:r>
              <a:rPr lang="en-US" sz="2800">
                <a:latin typeface="Times New Roman" panose="02020603050405020304" pitchFamily="18" charset="0"/>
                <a:cs typeface="Times New Roman" panose="02020603050405020304" pitchFamily="18" charset="0"/>
              </a:rPr>
              <a:t>OUTPUTS</a:t>
            </a:r>
            <a:endParaRPr lang="en-IN" sz="2800">
              <a:latin typeface="Times New Roman" panose="02020603050405020304" pitchFamily="18" charset="0"/>
              <a:cs typeface="Times New Roman" panose="02020603050405020304" pitchFamily="18" charset="0"/>
            </a:endParaRPr>
          </a:p>
        </p:txBody>
      </p:sp>
      <p:sp>
        <p:nvSpPr>
          <p:cNvPr id="1035" name="Rectangle 1034">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28" name="Picture 4">
            <a:extLst>
              <a:ext uri="{FF2B5EF4-FFF2-40B4-BE49-F238E27FC236}">
                <a16:creationId xmlns:a16="http://schemas.microsoft.com/office/drawing/2014/main" id="{54FAAD8B-5141-BAFF-665A-E0A9F9814B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0049" y="657049"/>
            <a:ext cx="5033494" cy="514265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C47D97E-B7F7-28F3-3AFA-D0868EEE46E0}"/>
              </a:ext>
            </a:extLst>
          </p:cNvPr>
          <p:cNvSpPr>
            <a:spLocks noGrp="1"/>
          </p:cNvSpPr>
          <p:nvPr>
            <p:ph idx="1"/>
          </p:nvPr>
        </p:nvSpPr>
        <p:spPr>
          <a:xfrm>
            <a:off x="7532950" y="2255492"/>
            <a:ext cx="4093878" cy="3521740"/>
          </a:xfrm>
        </p:spPr>
        <p:txBody>
          <a:bodyPr>
            <a:normAutofit/>
          </a:bodyPr>
          <a:lstStyle/>
          <a:p>
            <a:r>
              <a:rPr lang="en-US" b="1" i="0" dirty="0">
                <a:effectLst/>
                <a:latin typeface="-apple-system"/>
              </a:rPr>
              <a:t>Graphical representation of audience ratings based on critics ratings between 2000 and 2017     -  [JOIN PLOTS]</a:t>
            </a:r>
          </a:p>
          <a:p>
            <a:endParaRPr lang="en-US" b="1" dirty="0">
              <a:latin typeface="-apple-system"/>
            </a:endParaRPr>
          </a:p>
          <a:p>
            <a:pPr marL="0" indent="0">
              <a:buNone/>
            </a:pPr>
            <a:endParaRPr lang="en-US" b="1" i="0" dirty="0">
              <a:effectLst/>
              <a:latin typeface="-apple-system"/>
            </a:endParaRPr>
          </a:p>
          <a:p>
            <a:endParaRPr lang="en-IN" dirty="0"/>
          </a:p>
        </p:txBody>
      </p:sp>
    </p:spTree>
    <p:extLst>
      <p:ext uri="{BB962C8B-B14F-4D97-AF65-F5344CB8AC3E}">
        <p14:creationId xmlns:p14="http://schemas.microsoft.com/office/powerpoint/2010/main" val="4047774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096" name="Group 2095">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097"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098"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099"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100"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101"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102"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03"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04"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05"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06"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07"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08"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10" name="Group 2109">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111"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112"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113"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114"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115"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116"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117"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118"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119"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120"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21"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122"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124" name="Rectangle 2123">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126"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2128" name="Rectangle 2127">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0" name="Rectangle 2129">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C26E0E-6D2F-7F0E-54A3-0F0FE92146DC}"/>
              </a:ext>
            </a:extLst>
          </p:cNvPr>
          <p:cNvSpPr>
            <a:spLocks noGrp="1"/>
          </p:cNvSpPr>
          <p:nvPr>
            <p:ph type="title"/>
          </p:nvPr>
        </p:nvSpPr>
        <p:spPr>
          <a:xfrm>
            <a:off x="540279" y="967417"/>
            <a:ext cx="3778870" cy="3943250"/>
          </a:xfrm>
        </p:spPr>
        <p:txBody>
          <a:bodyPr vert="horz" lIns="91440" tIns="45720" rIns="91440" bIns="45720" rtlCol="0" anchor="b">
            <a:normAutofit/>
          </a:bodyPr>
          <a:lstStyle/>
          <a:p>
            <a:pPr>
              <a:lnSpc>
                <a:spcPct val="90000"/>
              </a:lnSpc>
            </a:pPr>
            <a:r>
              <a:rPr lang="en-US" sz="3400" b="1" i="0">
                <a:solidFill>
                  <a:srgbClr val="FEFFFF"/>
                </a:solidFill>
                <a:effectLst/>
              </a:rPr>
              <a:t>Hexagon representation of audience ratings based on critics ratings between 2000 and 2017</a:t>
            </a:r>
            <a:br>
              <a:rPr lang="en-US" sz="3400" b="1" i="0">
                <a:solidFill>
                  <a:srgbClr val="FEFFFF"/>
                </a:solidFill>
                <a:effectLst/>
              </a:rPr>
            </a:br>
            <a:endParaRPr lang="en-US" sz="3400">
              <a:solidFill>
                <a:srgbClr val="FEFFFF"/>
              </a:solidFill>
            </a:endParaRPr>
          </a:p>
        </p:txBody>
      </p:sp>
      <p:sp>
        <p:nvSpPr>
          <p:cNvPr id="2132"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2050" name="Picture 2">
            <a:extLst>
              <a:ext uri="{FF2B5EF4-FFF2-40B4-BE49-F238E27FC236}">
                <a16:creationId xmlns:a16="http://schemas.microsoft.com/office/drawing/2014/main" id="{725C2B5C-0863-4B45-FF64-E66296A538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95339" y="967417"/>
            <a:ext cx="4825811" cy="493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0713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308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08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08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308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308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308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8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08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08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08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09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09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093" name="Group 309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09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9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9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9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9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9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0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0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0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0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10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10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107" name="Rectangle 310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10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111" name="Rectangle 311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3" name="Rectangle 311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8FA8D4-B61F-9812-7C5A-84862FCFB62A}"/>
              </a:ext>
            </a:extLst>
          </p:cNvPr>
          <p:cNvSpPr>
            <a:spLocks noGrp="1"/>
          </p:cNvSpPr>
          <p:nvPr>
            <p:ph type="title"/>
          </p:nvPr>
        </p:nvSpPr>
        <p:spPr>
          <a:xfrm>
            <a:off x="540279" y="967417"/>
            <a:ext cx="3778870" cy="3943250"/>
          </a:xfrm>
        </p:spPr>
        <p:txBody>
          <a:bodyPr vert="horz" lIns="91440" tIns="45720" rIns="91440" bIns="45720" rtlCol="0" anchor="b">
            <a:normAutofit/>
          </a:bodyPr>
          <a:lstStyle/>
          <a:p>
            <a:pPr>
              <a:lnSpc>
                <a:spcPct val="90000"/>
              </a:lnSpc>
            </a:pPr>
            <a:r>
              <a:rPr lang="en-US" sz="3400" b="1" i="0">
                <a:solidFill>
                  <a:srgbClr val="FEFFFF"/>
                </a:solidFill>
                <a:effectLst/>
              </a:rPr>
              <a:t>Graphical representation of the ratings of the critics according to the duration of the film between 2000 and 2017</a:t>
            </a:r>
            <a:br>
              <a:rPr lang="en-US" sz="3400" b="1" i="0">
                <a:solidFill>
                  <a:srgbClr val="FEFFFF"/>
                </a:solidFill>
                <a:effectLst/>
              </a:rPr>
            </a:br>
            <a:endParaRPr lang="en-US" sz="3400">
              <a:solidFill>
                <a:srgbClr val="FEFFFF"/>
              </a:solidFill>
            </a:endParaRPr>
          </a:p>
        </p:txBody>
      </p:sp>
      <p:sp>
        <p:nvSpPr>
          <p:cNvPr id="3115"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074" name="Picture 2" descr="Chart, scatter chart&#10;&#10;Description automatically generated">
            <a:extLst>
              <a:ext uri="{FF2B5EF4-FFF2-40B4-BE49-F238E27FC236}">
                <a16:creationId xmlns:a16="http://schemas.microsoft.com/office/drawing/2014/main" id="{878404F7-4CC5-D61B-11B4-679F5939BB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5568" y="967417"/>
            <a:ext cx="4965353" cy="493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65098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9548-A100-5EB9-C657-F99C7D76CC08}"/>
              </a:ext>
            </a:extLst>
          </p:cNvPr>
          <p:cNvSpPr>
            <a:spLocks noGrp="1"/>
          </p:cNvSpPr>
          <p:nvPr>
            <p:ph type="title"/>
          </p:nvPr>
        </p:nvSpPr>
        <p:spPr>
          <a:xfrm>
            <a:off x="1687669" y="624110"/>
            <a:ext cx="4137059" cy="1280890"/>
          </a:xfrm>
        </p:spPr>
        <p:txBody>
          <a:bodyPr>
            <a:normAutofit/>
          </a:bodyPr>
          <a:lstStyle/>
          <a:p>
            <a:r>
              <a:rPr lang="en-US" sz="3200">
                <a:latin typeface="Times New Roman" panose="02020603050405020304" pitchFamily="18" charset="0"/>
                <a:cs typeface="Times New Roman" panose="02020603050405020304" pitchFamily="18" charset="0"/>
              </a:rPr>
              <a:t>TOOLS &amp; REQUIREMENTS</a:t>
            </a:r>
            <a:endParaRPr lang="en-IN" sz="32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6EDAF0-505F-B402-503D-665AC27E1042}"/>
              </a:ext>
            </a:extLst>
          </p:cNvPr>
          <p:cNvSpPr>
            <a:spLocks noGrp="1"/>
          </p:cNvSpPr>
          <p:nvPr>
            <p:ph idx="1"/>
          </p:nvPr>
        </p:nvSpPr>
        <p:spPr>
          <a:xfrm>
            <a:off x="1683956" y="2133600"/>
            <a:ext cx="4140772" cy="3777622"/>
          </a:xfrm>
        </p:spPr>
        <p:txBody>
          <a:bodyPr>
            <a:normAutofit/>
          </a:bodyPr>
          <a:lstStyle/>
          <a:p>
            <a:pPr marL="0" indent="0">
              <a:buNone/>
            </a:pPr>
            <a:endParaRPr lang="en-IN" dirty="0">
              <a:solidFill>
                <a:srgbClr val="000000"/>
              </a:solidFill>
            </a:endParaRPr>
          </a:p>
          <a:p>
            <a:r>
              <a:rPr lang="en-IN" dirty="0">
                <a:solidFill>
                  <a:srgbClr val="000000"/>
                </a:solidFill>
              </a:rPr>
              <a:t>Python stack: NumPy</a:t>
            </a:r>
          </a:p>
          <a:p>
            <a:r>
              <a:rPr lang="en-IN" dirty="0">
                <a:solidFill>
                  <a:srgbClr val="000000"/>
                </a:solidFill>
              </a:rPr>
              <a:t>Matplotlib</a:t>
            </a:r>
          </a:p>
          <a:p>
            <a:r>
              <a:rPr lang="en-IN" dirty="0">
                <a:solidFill>
                  <a:srgbClr val="000000"/>
                </a:solidFill>
              </a:rPr>
              <a:t>Pandas and Seaborn.</a:t>
            </a:r>
          </a:p>
        </p:txBody>
      </p:sp>
      <p:pic>
        <p:nvPicPr>
          <p:cNvPr id="9" name="Graphic 6" descr="PY">
            <a:extLst>
              <a:ext uri="{FF2B5EF4-FFF2-40B4-BE49-F238E27FC236}">
                <a16:creationId xmlns:a16="http://schemas.microsoft.com/office/drawing/2014/main" id="{887E9467-B8E4-896F-DC25-330CB02A1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3856" y="645106"/>
            <a:ext cx="5247747" cy="5247747"/>
          </a:xfrm>
          <a:prstGeom prst="rect">
            <a:avLst/>
          </a:prstGeom>
        </p:spPr>
      </p:pic>
    </p:spTree>
    <p:extLst>
      <p:ext uri="{BB962C8B-B14F-4D97-AF65-F5344CB8AC3E}">
        <p14:creationId xmlns:p14="http://schemas.microsoft.com/office/powerpoint/2010/main" val="166511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436225E1-C159-7E44-C1F4-5E9CAC7B3317}"/>
              </a:ext>
            </a:extLst>
          </p:cNvPr>
          <p:cNvSpPr>
            <a:spLocks noGrp="1"/>
          </p:cNvSpPr>
          <p:nvPr>
            <p:ph type="title"/>
          </p:nvPr>
        </p:nvSpPr>
        <p:spPr>
          <a:xfrm>
            <a:off x="6483096" y="624110"/>
            <a:ext cx="5021516" cy="1280890"/>
          </a:xfrm>
        </p:spPr>
        <p:txBody>
          <a:bodyPr>
            <a:normAutofit/>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Graph">
            <a:extLst>
              <a:ext uri="{FF2B5EF4-FFF2-40B4-BE49-F238E27FC236}">
                <a16:creationId xmlns:a16="http://schemas.microsoft.com/office/drawing/2014/main" id="{05928339-FFE9-E468-012D-76758FD55DA4}"/>
              </a:ext>
            </a:extLst>
          </p:cNvPr>
          <p:cNvPicPr>
            <a:picLocks noChangeAspect="1"/>
          </p:cNvPicPr>
          <p:nvPr/>
        </p:nvPicPr>
        <p:blipFill rotWithShape="1">
          <a:blip r:embed="rId2"/>
          <a:srcRect l="23082" r="34348"/>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881E093E-15E2-99A6-AEEA-7A8A17D05AFE}"/>
              </a:ext>
            </a:extLst>
          </p:cNvPr>
          <p:cNvSpPr>
            <a:spLocks noGrp="1"/>
          </p:cNvSpPr>
          <p:nvPr>
            <p:ph idx="1"/>
          </p:nvPr>
        </p:nvSpPr>
        <p:spPr>
          <a:xfrm>
            <a:off x="6438191" y="2133600"/>
            <a:ext cx="5066419" cy="3777622"/>
          </a:xfrm>
        </p:spPr>
        <p:txBody>
          <a:bodyPr>
            <a:normAutofit/>
          </a:bodyPr>
          <a:lstStyle/>
          <a:p>
            <a:r>
              <a:rPr lang="en-US" b="0" i="0">
                <a:effectLst/>
                <a:latin typeface="source-serif-pro"/>
              </a:rPr>
              <a:t>The preparation of the data, the modeling of these data, then the visualization of these data with a wide variety of graphs. </a:t>
            </a:r>
          </a:p>
          <a:p>
            <a:r>
              <a:rPr lang="en-US">
                <a:latin typeface="source-serif-pro"/>
              </a:rPr>
              <a:t>F</a:t>
            </a:r>
            <a:r>
              <a:rPr lang="en-US" b="0" i="0">
                <a:effectLst/>
                <a:latin typeface="source-serif-pro"/>
              </a:rPr>
              <a:t>inally the interpretation of these graphs made it possible to conduct an analysis and a global view of movies released in between 2000 and 2017.</a:t>
            </a:r>
            <a:endParaRPr lang="en-IN" dirty="0"/>
          </a:p>
        </p:txBody>
      </p:sp>
    </p:spTree>
    <p:extLst>
      <p:ext uri="{BB962C8B-B14F-4D97-AF65-F5344CB8AC3E}">
        <p14:creationId xmlns:p14="http://schemas.microsoft.com/office/powerpoint/2010/main" val="2950825110"/>
      </p:ext>
    </p:extLst>
  </p:cSld>
  <p:clrMapOvr>
    <a:masterClrMapping/>
  </p:clrMapOvr>
  <p:transition spd="med">
    <p:pull/>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68</TotalTime>
  <Words>444</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Century Gothic</vt:lpstr>
      <vt:lpstr>source-serif-pro</vt:lpstr>
      <vt:lpstr>Times New Roman</vt:lpstr>
      <vt:lpstr>Wingdings 3</vt:lpstr>
      <vt:lpstr>Wisp</vt:lpstr>
      <vt:lpstr>MOVIE ANALYSIS..</vt:lpstr>
      <vt:lpstr>INTRODUCTION </vt:lpstr>
      <vt:lpstr>OBJECTIVE</vt:lpstr>
      <vt:lpstr>DATA-SET USED</vt:lpstr>
      <vt:lpstr>OUTPUTS</vt:lpstr>
      <vt:lpstr>Hexagon representation of audience ratings based on critics ratings between 2000 and 2017 </vt:lpstr>
      <vt:lpstr>Graphical representation of the ratings of the critics according to the duration of the film between 2000 and 2017 </vt:lpstr>
      <vt:lpstr>TOOLS &amp; REQUIREMENTS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ANALYSIS..</dc:title>
  <dc:creator>Dell</dc:creator>
  <cp:lastModifiedBy>Sainath Reddy</cp:lastModifiedBy>
  <cp:revision>4</cp:revision>
  <dcterms:created xsi:type="dcterms:W3CDTF">2023-02-21T06:33:25Z</dcterms:created>
  <dcterms:modified xsi:type="dcterms:W3CDTF">2023-02-21T06:11:40Z</dcterms:modified>
</cp:coreProperties>
</file>