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62" r:id="rId4"/>
    <p:sldId id="263" r:id="rId5"/>
    <p:sldId id="260" r:id="rId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/>
    <p:restoredTop sz="94544"/>
  </p:normalViewPr>
  <p:slideViewPr>
    <p:cSldViewPr showGuides="1">
      <p:cViewPr varScale="1">
        <p:scale>
          <a:sx n="105" d="100"/>
          <a:sy n="105" d="100"/>
        </p:scale>
        <p:origin x="16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 ke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" y="1555750"/>
            <a:ext cx="642938" cy="50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228600" y="2209800"/>
            <a:ext cx="2057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Modul ke: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228600" y="3962400"/>
            <a:ext cx="2057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Fakultas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228600" y="4800600"/>
            <a:ext cx="2057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Program Studi</a:t>
            </a:r>
          </a:p>
        </p:txBody>
      </p:sp>
      <p:cxnSp>
        <p:nvCxnSpPr>
          <p:cNvPr id="18440" name="Straight Connector 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 w="38100" cap="flat" cmpd="sng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</p:cxnSp>
      <p:pic>
        <p:nvPicPr>
          <p:cNvPr id="3" name="Picture 2" descr="background.png"/>
          <p:cNvPicPr>
            <a:picLocks noChangeAspect="1"/>
          </p:cNvPicPr>
          <p:nvPr userDrawn="1"/>
        </p:nvPicPr>
        <p:blipFill>
          <a:blip r:embed="rId3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anose="020B0604020202020204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5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Click icon to add picture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 ke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200" y="152400"/>
            <a:ext cx="500063" cy="38893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461" name="Straight Connector 4"/>
          <p:cNvCxnSpPr/>
          <p:nvPr userDrawn="1"/>
        </p:nvCxnSpPr>
        <p:spPr>
          <a:xfrm>
            <a:off x="152400" y="838200"/>
            <a:ext cx="7570788" cy="4763"/>
          </a:xfrm>
          <a:prstGeom prst="line">
            <a:avLst/>
          </a:prstGeom>
          <a:ln w="38100" cap="flat" cmpd="sng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>
            <a:outerShdw dist="12700" dir="2040022" rotWithShape="0">
              <a:srgbClr val="808080">
                <a:alpha val="34998"/>
              </a:srgbClr>
            </a:outerShdw>
          </a:effectLst>
        </p:spPr>
      </p:cxnSp>
      <p:pic>
        <p:nvPicPr>
          <p:cNvPr id="3" name="Picture 2" descr="background.png"/>
          <p:cNvPicPr>
            <a:picLocks noChangeAspect="1"/>
          </p:cNvPicPr>
          <p:nvPr userDrawn="1"/>
        </p:nvPicPr>
        <p:blipFill>
          <a:blip r:embed="rId3"/>
          <a:srcRect r="17424" b="9091"/>
          <a:stretch>
            <a:fillRect/>
          </a:stretch>
        </p:blipFill>
        <p:spPr>
          <a:xfrm>
            <a:off x="838200" y="0"/>
            <a:ext cx="83058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 ke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52400"/>
            <a:ext cx="500063" cy="388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background.png"/>
          <p:cNvPicPr>
            <a:picLocks noChangeAspect="1"/>
          </p:cNvPicPr>
          <p:nvPr userDrawn="1"/>
        </p:nvPicPr>
        <p:blipFill>
          <a:blip r:embed="rId3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484" name="Straight Connector 3"/>
          <p:cNvCxnSpPr/>
          <p:nvPr userDrawn="1"/>
        </p:nvCxnSpPr>
        <p:spPr>
          <a:xfrm>
            <a:off x="457200" y="4491038"/>
            <a:ext cx="7570788" cy="4762"/>
          </a:xfrm>
          <a:prstGeom prst="line">
            <a:avLst/>
          </a:prstGeom>
          <a:ln w="38100" cap="flat" cmpd="sng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>
            <a:outerShdw dist="12700" dir="2040022" rotWithShape="0">
              <a:srgbClr val="808080">
                <a:alpha val="34998"/>
              </a:srgbClr>
            </a:outerShdw>
          </a:effectLst>
        </p:spPr>
      </p:cxn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ke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52400"/>
            <a:ext cx="500063" cy="388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background.png"/>
          <p:cNvPicPr>
            <a:picLocks noChangeAspect="1"/>
          </p:cNvPicPr>
          <p:nvPr userDrawn="1"/>
        </p:nvPicPr>
        <p:blipFill>
          <a:blip r:embed="rId3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981200" y="2998788"/>
            <a:ext cx="5181600" cy="860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skerville Old Face" pitchFamily="18" charset="0"/>
                <a:ea typeface="+mn-ea"/>
                <a:cs typeface="+mn-cs"/>
              </a:rPr>
              <a:t>Terima Kasih</a:t>
            </a:r>
          </a:p>
        </p:txBody>
      </p:sp>
      <p:cxnSp>
        <p:nvCxnSpPr>
          <p:cNvPr id="21509" name="Straight Connector 4"/>
          <p:cNvCxnSpPr/>
          <p:nvPr userDrawn="1"/>
        </p:nvCxnSpPr>
        <p:spPr>
          <a:xfrm>
            <a:off x="1966913" y="3781425"/>
            <a:ext cx="5210175" cy="1588"/>
          </a:xfrm>
          <a:prstGeom prst="line">
            <a:avLst/>
          </a:prstGeom>
          <a:ln w="38100" cap="flat" cmpd="sng">
            <a:solidFill>
              <a:srgbClr val="4BACC6"/>
            </a:solidFill>
            <a:prstDash val="solid"/>
            <a:headEnd type="none" w="med" len="med"/>
            <a:tailEnd type="none" w="med" len="med"/>
          </a:ln>
          <a:effectLst>
            <a:outerShdw dist="12700" dir="2040022" rotWithShape="0">
              <a:srgbClr val="808080">
                <a:alpha val="34998"/>
              </a:srgbClr>
            </a:outerShdw>
          </a:effectLst>
        </p:spPr>
      </p:cxn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arifin, sistem informasi - udinus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id-ID" dirty="0"/>
              <a:t>‹#›</a:t>
            </a:fld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d-ID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arifin, sistem informasi - udinus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id-ID" dirty="0"/>
              <a:t>‹#›</a:t>
            </a:fld>
            <a:endParaRPr lang="id-ID" dirty="0">
              <a:latin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Placeholder 5"/>
          <p:cNvSpPr>
            <a:spLocks noGrp="1"/>
          </p:cNvSpPr>
          <p:nvPr>
            <p:ph type="body" sz="quarter" idx="19"/>
          </p:nvPr>
        </p:nvSpPr>
        <p:spPr>
          <a:noFill/>
          <a:ln>
            <a:noFill/>
          </a:ln>
        </p:spPr>
        <p:txBody>
          <a:bodyPr/>
          <a:lstStyle/>
          <a:p>
            <a:pPr eaLnBrk="1" hangingPunct="1">
              <a:buClrTx/>
              <a:buSzTx/>
            </a:pPr>
            <a:r>
              <a:rPr lang="en-US" altLang="en-US" kern="1200" dirty="0">
                <a:latin typeface="Impact" panose="020B0806030902050204" pitchFamily="34" charset="0"/>
                <a:ea typeface="+mn-ea"/>
                <a:cs typeface="+mn-cs"/>
              </a:rPr>
              <a:t>04</a:t>
            </a:r>
          </a:p>
        </p:txBody>
      </p:sp>
      <p:sp>
        <p:nvSpPr>
          <p:cNvPr id="6146" name="Text Placeholder 6"/>
          <p:cNvSpPr>
            <a:spLocks noGrp="1"/>
          </p:cNvSpPr>
          <p:nvPr>
            <p:ph type="body" sz="quarter" idx="20"/>
          </p:nvPr>
        </p:nvSpPr>
        <p:spPr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</a:pPr>
            <a:r>
              <a:rPr lang="en-US" altLang="en-US" dirty="0" err="1">
                <a:ea typeface="+mn-ea"/>
              </a:rPr>
              <a:t>Ilmu</a:t>
            </a:r>
            <a:r>
              <a:rPr lang="en-US" altLang="en-US" dirty="0">
                <a:ea typeface="+mn-ea"/>
              </a:rPr>
              <a:t> </a:t>
            </a:r>
            <a:r>
              <a:rPr lang="en-US" altLang="en-US" dirty="0" err="1">
                <a:ea typeface="+mn-ea"/>
              </a:rPr>
              <a:t>Komputer</a:t>
            </a:r>
            <a:endParaRPr lang="en-US" altLang="en-US" kern="1200" dirty="0">
              <a:latin typeface="Tahoma" panose="020B0604030504040204" pitchFamily="34" charset="0"/>
              <a:ea typeface="Tahoma" panose="020B0604030504040204" pitchFamily="34" charset="0"/>
              <a:cs typeface="+mn-cs"/>
            </a:endParaRPr>
          </a:p>
        </p:txBody>
      </p:sp>
      <p:sp>
        <p:nvSpPr>
          <p:cNvPr id="6147" name="Text Placeholder 7"/>
          <p:cNvSpPr>
            <a:spLocks noGrp="1"/>
          </p:cNvSpPr>
          <p:nvPr>
            <p:ph type="body" sz="quarter" idx="21"/>
          </p:nvPr>
        </p:nvSpPr>
        <p:spPr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</a:pPr>
            <a:r>
              <a:rPr lang="en-US" altLang="en-US" kern="1200" dirty="0" err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Sistem</a:t>
            </a:r>
            <a:r>
              <a:rPr lang="en-US" altLang="en-US" kern="12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</a:t>
            </a:r>
            <a:r>
              <a:rPr lang="en-US" altLang="en-US" kern="1200" dirty="0" err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Informasi</a:t>
            </a:r>
            <a:endParaRPr lang="en-US" altLang="en-US" kern="1200" dirty="0">
              <a:latin typeface="Tahoma" panose="020B0604030504040204" pitchFamily="34" charset="0"/>
              <a:ea typeface="Tahoma" panose="020B0604030504040204" pitchFamily="34" charset="0"/>
              <a:cs typeface="+mn-cs"/>
            </a:endParaRPr>
          </a:p>
        </p:txBody>
      </p:sp>
      <p:pic>
        <p:nvPicPr>
          <p:cNvPr id="4" name="Picture Placeholder 3" descr="A person wearing a blue head scarf&#10;&#10;Description automatically generated">
            <a:extLst>
              <a:ext uri="{FF2B5EF4-FFF2-40B4-BE49-F238E27FC236}">
                <a16:creationId xmlns:a16="http://schemas.microsoft.com/office/drawing/2014/main" id="{828E5590-AC54-D2E1-EDDE-867C5093F41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0" b="7520"/>
          <a:stretch>
            <a:fillRect/>
          </a:stretch>
        </p:blipFill>
        <p:spPr/>
      </p:pic>
      <p:sp>
        <p:nvSpPr>
          <p:cNvPr id="6149" name="Text Placeholder 3"/>
          <p:cNvSpPr>
            <a:spLocks noGrp="1"/>
          </p:cNvSpPr>
          <p:nvPr>
            <p:ph type="body" sz="quarter" idx="17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  <a:buSzTx/>
            </a:pPr>
            <a:r>
              <a:rPr lang="en-US" altLang="en-US" kern="12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Inna </a:t>
            </a:r>
            <a:r>
              <a:rPr lang="en-US" altLang="en-US" kern="1200" dirty="0" err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Sabily</a:t>
            </a:r>
            <a:r>
              <a:rPr lang="en-US" altLang="en-US" kern="12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Karima </a:t>
            </a:r>
            <a:r>
              <a:rPr lang="en-US" altLang="en-US" kern="1200" dirty="0" err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S.Kom</a:t>
            </a:r>
            <a:r>
              <a:rPr lang="en-US" altLang="en-US" kern="12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., </a:t>
            </a:r>
            <a:r>
              <a:rPr lang="en-US" altLang="en-US" kern="1200" dirty="0" err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M.Kom</a:t>
            </a:r>
            <a:r>
              <a:rPr lang="en-US" altLang="en-US" kern="12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.</a:t>
            </a:r>
            <a:endParaRPr lang="en-US" altLang="en-US" kern="1200" dirty="0">
              <a:latin typeface="Tahoma" panose="020B0604030504040204" pitchFamily="34" charset="0"/>
              <a:ea typeface="Tahoma" panose="020B0604030504040204" pitchFamily="34" charset="0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eaLnBrk="1" hangingPunct="1">
              <a:spcBef>
                <a:spcPct val="0"/>
              </a:spcBef>
              <a:buClrTx/>
              <a:buSzTx/>
            </a:pPr>
            <a:r>
              <a:rPr lang="en-US" altLang="en-US" kern="1200" dirty="0" err="1">
                <a:solidFill>
                  <a:srgbClr val="FFC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Kerja</a:t>
            </a:r>
            <a:r>
              <a:rPr lang="en-US" altLang="en-US" kern="1200" dirty="0">
                <a:solidFill>
                  <a:srgbClr val="FFC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 </a:t>
            </a:r>
            <a:r>
              <a:rPr lang="en-US" altLang="en-US" kern="1200" dirty="0" err="1">
                <a:solidFill>
                  <a:srgbClr val="FFC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Arial" panose="020B0604020202020204" pitchFamily="34" charset="0"/>
                <a:cs typeface="Tahoma" panose="020B0604030504040204" pitchFamily="34" charset="0"/>
              </a:rPr>
              <a:t>Praktek</a:t>
            </a:r>
            <a:endParaRPr lang="en-US" altLang="en-US" kern="1200" dirty="0">
              <a:solidFill>
                <a:srgbClr val="FFC000"/>
              </a:solidFill>
              <a:effectLst>
                <a:outerShdw blurRad="38100" dist="38100" dir="2700000">
                  <a:srgbClr val="C0C0C0"/>
                </a:outerShdw>
              </a:effectLst>
              <a:latin typeface="Baskerville Old Face" pitchFamily="18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151" name="Text Placeholder 10"/>
          <p:cNvSpPr>
            <a:spLocks noGrp="1"/>
          </p:cNvSpPr>
          <p:nvPr>
            <p:ph type="body" sz="quarter" idx="16"/>
          </p:nvPr>
        </p:nvSpPr>
        <p:spPr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</a:pPr>
            <a:r>
              <a:rPr lang="en-ID" dirty="0" err="1"/>
              <a:t>Penyusunan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&amp; Etika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Praktik</a:t>
            </a:r>
            <a:endParaRPr lang="en-US" altLang="en-US" kern="1200" dirty="0">
              <a:solidFill>
                <a:srgbClr val="FFC000"/>
              </a:solidFill>
              <a:latin typeface="Tahoma" panose="020B0604030504040204" pitchFamily="34" charset="0"/>
              <a:ea typeface="Tahoma" panose="020B0604030504040204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40C6A2-27FF-87BE-0703-827AA6ED5A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Praktik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D14FE-AB81-1211-7F03-EF305F0F9F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9100" y="1028700"/>
            <a:ext cx="8305800" cy="4800600"/>
          </a:xfrm>
        </p:spPr>
        <p:txBody>
          <a:bodyPr/>
          <a:lstStyle/>
          <a:p>
            <a:r>
              <a:rPr lang="en-ID" sz="2000" dirty="0"/>
              <a:t>Halaman </a:t>
            </a:r>
            <a:r>
              <a:rPr lang="en-ID" sz="2000" dirty="0" err="1"/>
              <a:t>Sampul</a:t>
            </a:r>
            <a:endParaRPr lang="en-ID" sz="2000" dirty="0"/>
          </a:p>
          <a:p>
            <a:r>
              <a:rPr lang="en-ID" sz="2000" dirty="0"/>
              <a:t>Lembar </a:t>
            </a:r>
            <a:r>
              <a:rPr lang="en-ID" sz="2000" dirty="0" err="1"/>
              <a:t>Pengesahan</a:t>
            </a:r>
            <a:endParaRPr lang="en-ID" sz="2000" dirty="0"/>
          </a:p>
          <a:p>
            <a:r>
              <a:rPr lang="en-ID" sz="2000" dirty="0"/>
              <a:t>Kata </a:t>
            </a:r>
            <a:r>
              <a:rPr lang="en-ID" sz="2000" dirty="0" err="1"/>
              <a:t>Pengantar</a:t>
            </a:r>
            <a:endParaRPr lang="en-ID" sz="2000" dirty="0"/>
          </a:p>
          <a:p>
            <a:r>
              <a:rPr lang="en-ID" sz="2000" dirty="0"/>
              <a:t>Daftar Isi, Gambar, dan </a:t>
            </a:r>
            <a:r>
              <a:rPr lang="en-ID" sz="2000" dirty="0" err="1"/>
              <a:t>Tabel</a:t>
            </a:r>
            <a:endParaRPr lang="en-ID" sz="2000" dirty="0"/>
          </a:p>
          <a:p>
            <a:r>
              <a:rPr lang="en-ID" sz="2000" b="1" dirty="0"/>
              <a:t>BAB I – </a:t>
            </a:r>
            <a:r>
              <a:rPr lang="en-ID" sz="2000" b="1" dirty="0" err="1"/>
              <a:t>Pendahuluan</a:t>
            </a:r>
            <a:endParaRPr lang="en-ID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2000" dirty="0" err="1"/>
              <a:t>Latar</a:t>
            </a:r>
            <a:r>
              <a:rPr lang="en-ID" sz="2000" dirty="0"/>
              <a:t> </a:t>
            </a:r>
            <a:r>
              <a:rPr lang="en-ID" sz="2000" dirty="0" err="1"/>
              <a:t>belakang</a:t>
            </a:r>
            <a:r>
              <a:rPr lang="en-ID" sz="2000" dirty="0"/>
              <a:t>, </a:t>
            </a:r>
            <a:r>
              <a:rPr lang="en-ID" sz="2000" dirty="0" err="1"/>
              <a:t>tujuan</a:t>
            </a:r>
            <a:r>
              <a:rPr lang="en-ID" sz="2000" dirty="0"/>
              <a:t>, </a:t>
            </a:r>
            <a:r>
              <a:rPr lang="en-ID" sz="2000" dirty="0" err="1"/>
              <a:t>ruang</a:t>
            </a:r>
            <a:r>
              <a:rPr lang="en-ID" sz="2000" dirty="0"/>
              <a:t> </a:t>
            </a:r>
            <a:r>
              <a:rPr lang="en-ID" sz="2000" dirty="0" err="1"/>
              <a:t>lingkup</a:t>
            </a:r>
            <a:r>
              <a:rPr lang="en-ID" sz="2000" dirty="0"/>
              <a:t>, </a:t>
            </a:r>
            <a:r>
              <a:rPr lang="en-ID" sz="2000" dirty="0" err="1"/>
              <a:t>metode</a:t>
            </a:r>
            <a:r>
              <a:rPr lang="en-ID" sz="2000" dirty="0"/>
              <a:t>, dan </a:t>
            </a:r>
            <a:r>
              <a:rPr lang="en-ID" sz="2000" dirty="0" err="1"/>
              <a:t>lokasi</a:t>
            </a:r>
            <a:r>
              <a:rPr lang="en-ID" sz="2000" dirty="0"/>
              <a:t> KP</a:t>
            </a:r>
          </a:p>
          <a:p>
            <a:r>
              <a:rPr lang="en-ID" sz="2000" b="1" dirty="0"/>
              <a:t>BAB II – </a:t>
            </a:r>
            <a:r>
              <a:rPr lang="en-ID" sz="2000" b="1" dirty="0" err="1"/>
              <a:t>Profil</a:t>
            </a:r>
            <a:r>
              <a:rPr lang="en-ID" sz="2000" b="1" dirty="0"/>
              <a:t> Perusahaan</a:t>
            </a:r>
            <a:endParaRPr lang="en-ID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organisasi</a:t>
            </a:r>
            <a:r>
              <a:rPr lang="en-ID" sz="2000" dirty="0"/>
              <a:t>, </a:t>
            </a:r>
            <a:r>
              <a:rPr lang="en-ID" sz="2000" dirty="0" err="1"/>
              <a:t>bidang</a:t>
            </a:r>
            <a:r>
              <a:rPr lang="en-ID" sz="2000" dirty="0"/>
              <a:t> </a:t>
            </a:r>
            <a:r>
              <a:rPr lang="en-ID" sz="2000" dirty="0" err="1"/>
              <a:t>usaha</a:t>
            </a:r>
            <a:r>
              <a:rPr lang="en-ID" sz="2000" dirty="0"/>
              <a:t>, </a:t>
            </a:r>
            <a:r>
              <a:rPr lang="en-ID" sz="2000" dirty="0" err="1"/>
              <a:t>sistem</a:t>
            </a:r>
            <a:r>
              <a:rPr lang="en-ID" sz="2000" dirty="0"/>
              <a:t> TI yang </a:t>
            </a:r>
            <a:r>
              <a:rPr lang="en-ID" sz="2000" dirty="0" err="1"/>
              <a:t>digunakan</a:t>
            </a:r>
            <a:endParaRPr lang="en-ID" sz="2000" dirty="0"/>
          </a:p>
          <a:p>
            <a:r>
              <a:rPr lang="en-ID" sz="2000" b="1" dirty="0"/>
              <a:t>BAB III – </a:t>
            </a:r>
            <a:r>
              <a:rPr lang="en-ID" sz="2000" b="1" dirty="0" err="1"/>
              <a:t>Kegiatan</a:t>
            </a:r>
            <a:r>
              <a:rPr lang="en-ID" sz="2000" b="1" dirty="0"/>
              <a:t> </a:t>
            </a:r>
            <a:r>
              <a:rPr lang="en-ID" sz="2000" b="1" dirty="0" err="1"/>
              <a:t>Kerja</a:t>
            </a:r>
            <a:r>
              <a:rPr lang="en-ID" sz="2000" b="1" dirty="0"/>
              <a:t> </a:t>
            </a:r>
            <a:r>
              <a:rPr lang="en-ID" sz="2000" b="1" dirty="0" err="1"/>
              <a:t>Praktik</a:t>
            </a:r>
            <a:endParaRPr lang="en-ID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2000" dirty="0" err="1"/>
              <a:t>Uraian</a:t>
            </a:r>
            <a:r>
              <a:rPr lang="en-ID" sz="2000" dirty="0"/>
              <a:t> </a:t>
            </a:r>
            <a:r>
              <a:rPr lang="en-ID" sz="2000" dirty="0" err="1"/>
              <a:t>tugas</a:t>
            </a:r>
            <a:r>
              <a:rPr lang="en-ID" sz="2000" dirty="0"/>
              <a:t> </a:t>
            </a:r>
            <a:r>
              <a:rPr lang="en-ID" sz="2000" dirty="0" err="1"/>
              <a:t>harian</a:t>
            </a:r>
            <a:r>
              <a:rPr lang="en-ID" sz="2000" dirty="0"/>
              <a:t>/</a:t>
            </a:r>
            <a:r>
              <a:rPr lang="en-ID" sz="2000" dirty="0" err="1"/>
              <a:t>mingguan</a:t>
            </a:r>
            <a:r>
              <a:rPr lang="en-ID" sz="2000" dirty="0"/>
              <a:t>, </a:t>
            </a:r>
            <a:r>
              <a:rPr lang="en-ID" sz="2000" dirty="0" err="1"/>
              <a:t>analisis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, </a:t>
            </a:r>
            <a:r>
              <a:rPr lang="en-ID" sz="2000" dirty="0" err="1"/>
              <a:t>implementasi</a:t>
            </a:r>
            <a:r>
              <a:rPr lang="en-ID" sz="2000" dirty="0"/>
              <a:t> </a:t>
            </a:r>
            <a:r>
              <a:rPr lang="en-ID" sz="2000" dirty="0" err="1"/>
              <a:t>teknologi</a:t>
            </a:r>
            <a:endParaRPr lang="en-ID" sz="2000" dirty="0"/>
          </a:p>
          <a:p>
            <a:r>
              <a:rPr lang="en-ID" sz="2000" b="1" dirty="0"/>
              <a:t>BAB IV – </a:t>
            </a:r>
            <a:r>
              <a:rPr lang="en-ID" sz="2000" b="1" dirty="0" err="1"/>
              <a:t>Evaluasi</a:t>
            </a:r>
            <a:r>
              <a:rPr lang="en-ID" sz="2000" b="1" dirty="0"/>
              <a:t> dan </a:t>
            </a:r>
            <a:r>
              <a:rPr lang="en-ID" sz="2000" b="1" dirty="0" err="1"/>
              <a:t>Pembahasan</a:t>
            </a:r>
            <a:endParaRPr lang="en-ID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2000" dirty="0" err="1"/>
              <a:t>Kendala</a:t>
            </a:r>
            <a:r>
              <a:rPr lang="en-ID" sz="2000" dirty="0"/>
              <a:t>, </a:t>
            </a:r>
            <a:r>
              <a:rPr lang="en-ID" sz="2000" dirty="0" err="1"/>
              <a:t>solusi</a:t>
            </a:r>
            <a:r>
              <a:rPr lang="en-ID" sz="2000" dirty="0"/>
              <a:t>, </a:t>
            </a:r>
            <a:r>
              <a:rPr lang="en-ID" sz="2000" dirty="0" err="1"/>
              <a:t>kontribusi</a:t>
            </a:r>
            <a:r>
              <a:rPr lang="en-ID" sz="2000" dirty="0"/>
              <a:t> </a:t>
            </a:r>
            <a:r>
              <a:rPr lang="en-ID" sz="2000" dirty="0" err="1"/>
              <a:t>terhadap</a:t>
            </a:r>
            <a:r>
              <a:rPr lang="en-ID" sz="2000" dirty="0"/>
              <a:t> </a:t>
            </a:r>
            <a:r>
              <a:rPr lang="en-ID" sz="2000" dirty="0" err="1"/>
              <a:t>instansi</a:t>
            </a:r>
            <a:endParaRPr lang="en-ID" sz="2000" dirty="0"/>
          </a:p>
          <a:p>
            <a:r>
              <a:rPr lang="en-ID" sz="2000" b="1" dirty="0"/>
              <a:t>BAB V – </a:t>
            </a:r>
            <a:r>
              <a:rPr lang="en-ID" sz="2000" b="1" dirty="0" err="1"/>
              <a:t>Penutup</a:t>
            </a:r>
            <a:endParaRPr lang="en-ID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2000" dirty="0"/>
              <a:t>Kesimpulan dan saran</a:t>
            </a:r>
          </a:p>
          <a:p>
            <a:r>
              <a:rPr lang="en-ID" sz="2000" dirty="0"/>
              <a:t>Lampiran (Log book, </a:t>
            </a:r>
            <a:r>
              <a:rPr lang="en-ID" sz="2000" dirty="0" err="1"/>
              <a:t>dokumentasi</a:t>
            </a:r>
            <a:r>
              <a:rPr lang="en-ID" sz="2000" dirty="0"/>
              <a:t>, </a:t>
            </a:r>
            <a:r>
              <a:rPr lang="en-ID" sz="2000" dirty="0" err="1"/>
              <a:t>surat</a:t>
            </a:r>
            <a:r>
              <a:rPr lang="en-ID" sz="2000" dirty="0"/>
              <a:t> </a:t>
            </a:r>
            <a:r>
              <a:rPr lang="en-ID" sz="2000" dirty="0" err="1"/>
              <a:t>tugas</a:t>
            </a:r>
            <a:r>
              <a:rPr lang="en-ID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957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A0FB15-F924-AC65-95A0-3A344BB4E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Ilmiah</a:t>
            </a:r>
            <a:r>
              <a:rPr lang="en-ID" dirty="0"/>
              <a:t> yang </a:t>
            </a:r>
            <a:r>
              <a:rPr lang="en-ID" dirty="0" err="1"/>
              <a:t>Baik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BF953-59BF-9B96-ED55-7B28FFC3D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Bahasa formal dan </a:t>
            </a:r>
            <a:r>
              <a:rPr lang="en-ID" dirty="0" err="1"/>
              <a:t>lugas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Hindari</a:t>
            </a:r>
            <a:r>
              <a:rPr lang="en-ID" dirty="0"/>
              <a:t> </a:t>
            </a:r>
            <a:r>
              <a:rPr lang="en-ID" dirty="0" err="1"/>
              <a:t>plagiarisme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referensi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perlu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Gunakan</a:t>
            </a:r>
            <a:r>
              <a:rPr lang="en-ID" dirty="0"/>
              <a:t> tools </a:t>
            </a:r>
            <a:r>
              <a:rPr lang="en-ID" dirty="0" err="1"/>
              <a:t>seperti</a:t>
            </a:r>
            <a:r>
              <a:rPr lang="en-ID" dirty="0"/>
              <a:t> Grammarly, Turnitin, </a:t>
            </a:r>
            <a:r>
              <a:rPr lang="en-ID" dirty="0" err="1"/>
              <a:t>atau</a:t>
            </a:r>
            <a:r>
              <a:rPr lang="en-ID" dirty="0"/>
              <a:t> Mendeley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9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A73D9E-6653-AE44-6660-4296CF53EC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Etika di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Kerja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A7A54-B12B-36A1-4CF3-8C5047CFE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 err="1"/>
              <a:t>Disiplin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dan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endParaRPr lang="en-ID" dirty="0"/>
          </a:p>
          <a:p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kerahasiaan</a:t>
            </a:r>
            <a:r>
              <a:rPr lang="en-ID" dirty="0"/>
              <a:t> data </a:t>
            </a:r>
            <a:r>
              <a:rPr lang="en-ID" dirty="0" err="1"/>
              <a:t>perusahaan</a:t>
            </a:r>
            <a:endParaRPr lang="en-ID" dirty="0"/>
          </a:p>
          <a:p>
            <a:r>
              <a:rPr lang="en-ID" dirty="0" err="1"/>
              <a:t>Komunikasi</a:t>
            </a:r>
            <a:r>
              <a:rPr lang="en-ID" dirty="0"/>
              <a:t> </a:t>
            </a:r>
            <a:r>
              <a:rPr lang="en-ID" dirty="0" err="1"/>
              <a:t>profesional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pembimbing</a:t>
            </a:r>
            <a:endParaRPr lang="en-ID" dirty="0"/>
          </a:p>
          <a:p>
            <a:r>
              <a:rPr lang="en-ID" dirty="0"/>
              <a:t>Etika </a:t>
            </a:r>
            <a:r>
              <a:rPr lang="en-ID" dirty="0" err="1"/>
              <a:t>berpakaian</a:t>
            </a:r>
            <a:r>
              <a:rPr lang="en-ID" dirty="0"/>
              <a:t> dan </a:t>
            </a:r>
            <a:r>
              <a:rPr lang="en-ID" dirty="0" err="1"/>
              <a:t>sikap</a:t>
            </a:r>
            <a:r>
              <a:rPr lang="en-ID" dirty="0"/>
              <a:t> </a:t>
            </a:r>
            <a:r>
              <a:rPr lang="en-ID" dirty="0" err="1"/>
              <a:t>kerja</a:t>
            </a:r>
            <a:endParaRPr lang="en-ID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Placeholder 1"/>
          <p:cNvSpPr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/>
          <a:lstStyle/>
          <a:p>
            <a:pPr eaLnBrk="1" hangingPunct="1">
              <a:buClrTx/>
              <a:buSzTx/>
            </a:pPr>
            <a:r>
              <a:rPr lang="en-US" altLang="en-US" kern="12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Inna </a:t>
            </a:r>
            <a:r>
              <a:rPr lang="en-US" altLang="en-US" kern="1200" dirty="0" err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Sabily</a:t>
            </a:r>
            <a:r>
              <a:rPr lang="en-US" altLang="en-US" kern="12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Karima </a:t>
            </a:r>
            <a:r>
              <a:rPr lang="en-US" altLang="en-US" kern="1200" dirty="0" err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S.Kom</a:t>
            </a:r>
            <a:r>
              <a:rPr lang="en-US" altLang="en-US" kern="12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., </a:t>
            </a:r>
            <a:r>
              <a:rPr lang="en-US" altLang="en-US" kern="1200" dirty="0" err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M.Kom</a:t>
            </a:r>
            <a:r>
              <a:rPr lang="en-US" altLang="en-US" kern="12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.</a:t>
            </a:r>
            <a:endParaRPr lang="en-US" altLang="en-US" kern="1200" dirty="0">
              <a:latin typeface="Tahoma" panose="020B0604030504040204" pitchFamily="34" charset="0"/>
              <a:ea typeface="Tahoma" panose="020B0604030504040204" pitchFamily="34" charset="0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176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Baskerville Old Face</vt:lpstr>
      <vt:lpstr>Calibri</vt:lpstr>
      <vt:lpstr>Impact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Inna Sabily Karima</cp:lastModifiedBy>
  <cp:revision>15</cp:revision>
  <dcterms:created xsi:type="dcterms:W3CDTF">2024-05-15T14:52:34Z</dcterms:created>
  <dcterms:modified xsi:type="dcterms:W3CDTF">2025-04-22T14:39:15Z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