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9" r:id="rId4"/>
    <p:sldId id="273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4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CCC6C-1C75-4AE2-A8DC-EE5C006A154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5B7787-4DB8-4C5C-9E4E-24104E6894F8}">
      <dgm:prSet phldrT="[Text]"/>
      <dgm:spPr/>
      <dgm:t>
        <a:bodyPr/>
        <a:lstStyle/>
        <a:p>
          <a:r>
            <a:rPr lang="en-US" dirty="0"/>
            <a:t>1. Introduction</a:t>
          </a:r>
        </a:p>
      </dgm:t>
    </dgm:pt>
    <dgm:pt modelId="{A5E99CE9-6E4B-4F70-9FB1-AE627B03235E}" type="parTrans" cxnId="{54430928-8CF5-4F1E-B8E1-10D81BA3FC16}">
      <dgm:prSet/>
      <dgm:spPr/>
      <dgm:t>
        <a:bodyPr/>
        <a:lstStyle/>
        <a:p>
          <a:endParaRPr lang="en-US"/>
        </a:p>
      </dgm:t>
    </dgm:pt>
    <dgm:pt modelId="{6FE6BD9A-8077-4FCD-80DD-0E4DC8F62910}" type="sibTrans" cxnId="{54430928-8CF5-4F1E-B8E1-10D81BA3FC16}">
      <dgm:prSet/>
      <dgm:spPr/>
      <dgm:t>
        <a:bodyPr/>
        <a:lstStyle/>
        <a:p>
          <a:endParaRPr lang="en-US"/>
        </a:p>
      </dgm:t>
    </dgm:pt>
    <dgm:pt modelId="{27855D8D-39C9-455D-BF1C-7CA48555D0FE}">
      <dgm:prSet phldrT="[Text]"/>
      <dgm:spPr/>
      <dgm:t>
        <a:bodyPr/>
        <a:lstStyle/>
        <a:p>
          <a:r>
            <a:rPr lang="en-US" dirty="0"/>
            <a:t>2. Procedure and Methodology</a:t>
          </a:r>
        </a:p>
      </dgm:t>
    </dgm:pt>
    <dgm:pt modelId="{F7764DCA-CE44-46D8-9BBE-ECD2022EA965}" type="parTrans" cxnId="{F245E411-7455-4FC1-9DE6-E6119E55942F}">
      <dgm:prSet/>
      <dgm:spPr/>
      <dgm:t>
        <a:bodyPr/>
        <a:lstStyle/>
        <a:p>
          <a:endParaRPr lang="en-US"/>
        </a:p>
      </dgm:t>
    </dgm:pt>
    <dgm:pt modelId="{F44CEB10-C57B-49F1-AE65-6BAEF1BF830B}" type="sibTrans" cxnId="{F245E411-7455-4FC1-9DE6-E6119E55942F}">
      <dgm:prSet/>
      <dgm:spPr/>
      <dgm:t>
        <a:bodyPr/>
        <a:lstStyle/>
        <a:p>
          <a:endParaRPr lang="en-US"/>
        </a:p>
      </dgm:t>
    </dgm:pt>
    <dgm:pt modelId="{CCF1B4FD-7E30-4F17-8CB1-3312A7F1C9C4}">
      <dgm:prSet phldrT="[Text]"/>
      <dgm:spPr/>
      <dgm:t>
        <a:bodyPr/>
        <a:lstStyle/>
        <a:p>
          <a:r>
            <a:rPr lang="en-US" dirty="0"/>
            <a:t>3. Results and discussion</a:t>
          </a:r>
        </a:p>
      </dgm:t>
    </dgm:pt>
    <dgm:pt modelId="{D7357B4F-C39E-4B8F-B085-1D1C5263874A}" type="sibTrans" cxnId="{B96F9412-F674-4A7F-A907-A4C1CA848554}">
      <dgm:prSet/>
      <dgm:spPr/>
      <dgm:t>
        <a:bodyPr/>
        <a:lstStyle/>
        <a:p>
          <a:endParaRPr lang="en-US"/>
        </a:p>
      </dgm:t>
    </dgm:pt>
    <dgm:pt modelId="{081B8E07-69EA-43D9-9BC6-12D9DB915DA6}" type="parTrans" cxnId="{B96F9412-F674-4A7F-A907-A4C1CA848554}">
      <dgm:prSet/>
      <dgm:spPr/>
      <dgm:t>
        <a:bodyPr/>
        <a:lstStyle/>
        <a:p>
          <a:endParaRPr lang="en-US"/>
        </a:p>
      </dgm:t>
    </dgm:pt>
    <dgm:pt modelId="{BDBE27D8-D720-4D04-8747-84B63CDCA156}">
      <dgm:prSet phldrT="[Text]"/>
      <dgm:spPr/>
      <dgm:t>
        <a:bodyPr/>
        <a:lstStyle/>
        <a:p>
          <a:r>
            <a:rPr lang="en-US" dirty="0"/>
            <a:t>4. Conclusion</a:t>
          </a:r>
        </a:p>
      </dgm:t>
    </dgm:pt>
    <dgm:pt modelId="{559F1C33-A9FE-4A7F-B3FF-BCC40B03ACAA}" type="parTrans" cxnId="{D06D878A-56E3-4034-93E0-CE7990728178}">
      <dgm:prSet/>
      <dgm:spPr/>
      <dgm:t>
        <a:bodyPr/>
        <a:lstStyle/>
        <a:p>
          <a:endParaRPr lang="en-US"/>
        </a:p>
      </dgm:t>
    </dgm:pt>
    <dgm:pt modelId="{35B1E2AE-2249-44A1-9C8E-084AE1FAC9F3}" type="sibTrans" cxnId="{D06D878A-56E3-4034-93E0-CE7990728178}">
      <dgm:prSet/>
      <dgm:spPr/>
      <dgm:t>
        <a:bodyPr/>
        <a:lstStyle/>
        <a:p>
          <a:endParaRPr lang="en-US"/>
        </a:p>
      </dgm:t>
    </dgm:pt>
    <dgm:pt modelId="{6F2D3C64-1037-4DFA-905B-29F045222863}" type="pres">
      <dgm:prSet presAssocID="{E0FCCC6C-1C75-4AE2-A8DC-EE5C006A1544}" presName="linear" presStyleCnt="0">
        <dgm:presLayoutVars>
          <dgm:dir/>
          <dgm:animLvl val="lvl"/>
          <dgm:resizeHandles val="exact"/>
        </dgm:presLayoutVars>
      </dgm:prSet>
      <dgm:spPr/>
    </dgm:pt>
    <dgm:pt modelId="{E8F96DC4-4C6A-4CF5-B397-ED965D78AFE3}" type="pres">
      <dgm:prSet presAssocID="{C85B7787-4DB8-4C5C-9E4E-24104E6894F8}" presName="parentLin" presStyleCnt="0"/>
      <dgm:spPr/>
    </dgm:pt>
    <dgm:pt modelId="{6189DC87-501B-4B9B-978B-E29EA49C6253}" type="pres">
      <dgm:prSet presAssocID="{C85B7787-4DB8-4C5C-9E4E-24104E6894F8}" presName="parentLeftMargin" presStyleLbl="node1" presStyleIdx="0" presStyleCnt="4"/>
      <dgm:spPr/>
    </dgm:pt>
    <dgm:pt modelId="{5B68EE06-B724-4DC4-BC7F-A8B6ABB05FDE}" type="pres">
      <dgm:prSet presAssocID="{C85B7787-4DB8-4C5C-9E4E-24104E6894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A29291-775A-4885-8541-66DA19E4D95D}" type="pres">
      <dgm:prSet presAssocID="{C85B7787-4DB8-4C5C-9E4E-24104E6894F8}" presName="negativeSpace" presStyleCnt="0"/>
      <dgm:spPr/>
    </dgm:pt>
    <dgm:pt modelId="{DC4DBBF9-D57A-44D4-92DF-32686FA9571A}" type="pres">
      <dgm:prSet presAssocID="{C85B7787-4DB8-4C5C-9E4E-24104E6894F8}" presName="childText" presStyleLbl="conFgAcc1" presStyleIdx="0" presStyleCnt="4">
        <dgm:presLayoutVars>
          <dgm:bulletEnabled val="1"/>
        </dgm:presLayoutVars>
      </dgm:prSet>
      <dgm:spPr/>
    </dgm:pt>
    <dgm:pt modelId="{BAB7F314-FA18-489B-887E-8813DD2BB5F3}" type="pres">
      <dgm:prSet presAssocID="{6FE6BD9A-8077-4FCD-80DD-0E4DC8F62910}" presName="spaceBetweenRectangles" presStyleCnt="0"/>
      <dgm:spPr/>
    </dgm:pt>
    <dgm:pt modelId="{B43AA2C8-6F66-4DCF-88AD-2DB8D317F578}" type="pres">
      <dgm:prSet presAssocID="{27855D8D-39C9-455D-BF1C-7CA48555D0FE}" presName="parentLin" presStyleCnt="0"/>
      <dgm:spPr/>
    </dgm:pt>
    <dgm:pt modelId="{7D3163E4-E7E2-402B-8535-C045521FFA9D}" type="pres">
      <dgm:prSet presAssocID="{27855D8D-39C9-455D-BF1C-7CA48555D0FE}" presName="parentLeftMargin" presStyleLbl="node1" presStyleIdx="0" presStyleCnt="4"/>
      <dgm:spPr/>
    </dgm:pt>
    <dgm:pt modelId="{80D37E94-084C-4C26-BE80-6B17C9E4491A}" type="pres">
      <dgm:prSet presAssocID="{27855D8D-39C9-455D-BF1C-7CA48555D0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7B5816-B0D3-4F07-BD7D-5671EA1E5E9C}" type="pres">
      <dgm:prSet presAssocID="{27855D8D-39C9-455D-BF1C-7CA48555D0FE}" presName="negativeSpace" presStyleCnt="0"/>
      <dgm:spPr/>
    </dgm:pt>
    <dgm:pt modelId="{79455A76-5C88-4F67-931D-AC683560D05C}" type="pres">
      <dgm:prSet presAssocID="{27855D8D-39C9-455D-BF1C-7CA48555D0FE}" presName="childText" presStyleLbl="conFgAcc1" presStyleIdx="1" presStyleCnt="4">
        <dgm:presLayoutVars>
          <dgm:bulletEnabled val="1"/>
        </dgm:presLayoutVars>
      </dgm:prSet>
      <dgm:spPr/>
    </dgm:pt>
    <dgm:pt modelId="{6FC5B460-790E-4498-8999-563DD518C623}" type="pres">
      <dgm:prSet presAssocID="{F44CEB10-C57B-49F1-AE65-6BAEF1BF830B}" presName="spaceBetweenRectangles" presStyleCnt="0"/>
      <dgm:spPr/>
    </dgm:pt>
    <dgm:pt modelId="{DB44F065-CA02-445A-924C-CCF883B50149}" type="pres">
      <dgm:prSet presAssocID="{CCF1B4FD-7E30-4F17-8CB1-3312A7F1C9C4}" presName="parentLin" presStyleCnt="0"/>
      <dgm:spPr/>
    </dgm:pt>
    <dgm:pt modelId="{396C36EC-E1CF-4586-8D4E-3A77D24A1E14}" type="pres">
      <dgm:prSet presAssocID="{CCF1B4FD-7E30-4F17-8CB1-3312A7F1C9C4}" presName="parentLeftMargin" presStyleLbl="node1" presStyleIdx="1" presStyleCnt="4"/>
      <dgm:spPr/>
    </dgm:pt>
    <dgm:pt modelId="{24F99383-136E-4ABC-8F92-640F8A07F304}" type="pres">
      <dgm:prSet presAssocID="{CCF1B4FD-7E30-4F17-8CB1-3312A7F1C9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E4CE32-E37A-41C8-BA78-4567EF4F597F}" type="pres">
      <dgm:prSet presAssocID="{CCF1B4FD-7E30-4F17-8CB1-3312A7F1C9C4}" presName="negativeSpace" presStyleCnt="0"/>
      <dgm:spPr/>
    </dgm:pt>
    <dgm:pt modelId="{77A49F57-EC47-48DE-A9DE-EC596A2642D6}" type="pres">
      <dgm:prSet presAssocID="{CCF1B4FD-7E30-4F17-8CB1-3312A7F1C9C4}" presName="childText" presStyleLbl="conFgAcc1" presStyleIdx="2" presStyleCnt="4">
        <dgm:presLayoutVars>
          <dgm:bulletEnabled val="1"/>
        </dgm:presLayoutVars>
      </dgm:prSet>
      <dgm:spPr/>
    </dgm:pt>
    <dgm:pt modelId="{D457A1FF-3BF9-4242-88CD-7A07ED4591BE}" type="pres">
      <dgm:prSet presAssocID="{D7357B4F-C39E-4B8F-B085-1D1C5263874A}" presName="spaceBetweenRectangles" presStyleCnt="0"/>
      <dgm:spPr/>
    </dgm:pt>
    <dgm:pt modelId="{CA2FE88A-5D58-46F6-BD5B-2B729EFF3E5F}" type="pres">
      <dgm:prSet presAssocID="{BDBE27D8-D720-4D04-8747-84B63CDCA156}" presName="parentLin" presStyleCnt="0"/>
      <dgm:spPr/>
    </dgm:pt>
    <dgm:pt modelId="{45B48C85-7B26-4AD2-9AD2-058E504D7682}" type="pres">
      <dgm:prSet presAssocID="{BDBE27D8-D720-4D04-8747-84B63CDCA156}" presName="parentLeftMargin" presStyleLbl="node1" presStyleIdx="2" presStyleCnt="4"/>
      <dgm:spPr/>
    </dgm:pt>
    <dgm:pt modelId="{3E7B6E21-E69F-4C3B-9FD0-8C99672C1E6F}" type="pres">
      <dgm:prSet presAssocID="{BDBE27D8-D720-4D04-8747-84B63CDCA15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E2218A6-FE55-4374-AEC5-7151A73F427B}" type="pres">
      <dgm:prSet presAssocID="{BDBE27D8-D720-4D04-8747-84B63CDCA156}" presName="negativeSpace" presStyleCnt="0"/>
      <dgm:spPr/>
    </dgm:pt>
    <dgm:pt modelId="{AF7C83E1-4120-4DDF-9081-D3A206540882}" type="pres">
      <dgm:prSet presAssocID="{BDBE27D8-D720-4D04-8747-84B63CDCA15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55B00C-A516-426F-85AA-58D5513439A7}" type="presOf" srcId="{27855D8D-39C9-455D-BF1C-7CA48555D0FE}" destId="{80D37E94-084C-4C26-BE80-6B17C9E4491A}" srcOrd="1" destOrd="0" presId="urn:microsoft.com/office/officeart/2005/8/layout/list1"/>
    <dgm:cxn modelId="{F245E411-7455-4FC1-9DE6-E6119E55942F}" srcId="{E0FCCC6C-1C75-4AE2-A8DC-EE5C006A1544}" destId="{27855D8D-39C9-455D-BF1C-7CA48555D0FE}" srcOrd="1" destOrd="0" parTransId="{F7764DCA-CE44-46D8-9BBE-ECD2022EA965}" sibTransId="{F44CEB10-C57B-49F1-AE65-6BAEF1BF830B}"/>
    <dgm:cxn modelId="{B96F9412-F674-4A7F-A907-A4C1CA848554}" srcId="{E0FCCC6C-1C75-4AE2-A8DC-EE5C006A1544}" destId="{CCF1B4FD-7E30-4F17-8CB1-3312A7F1C9C4}" srcOrd="2" destOrd="0" parTransId="{081B8E07-69EA-43D9-9BC6-12D9DB915DA6}" sibTransId="{D7357B4F-C39E-4B8F-B085-1D1C5263874A}"/>
    <dgm:cxn modelId="{54430928-8CF5-4F1E-B8E1-10D81BA3FC16}" srcId="{E0FCCC6C-1C75-4AE2-A8DC-EE5C006A1544}" destId="{C85B7787-4DB8-4C5C-9E4E-24104E6894F8}" srcOrd="0" destOrd="0" parTransId="{A5E99CE9-6E4B-4F70-9FB1-AE627B03235E}" sibTransId="{6FE6BD9A-8077-4FCD-80DD-0E4DC8F62910}"/>
    <dgm:cxn modelId="{0E925C35-539D-4E2C-8665-184109380050}" type="presOf" srcId="{E0FCCC6C-1C75-4AE2-A8DC-EE5C006A1544}" destId="{6F2D3C64-1037-4DFA-905B-29F045222863}" srcOrd="0" destOrd="0" presId="urn:microsoft.com/office/officeart/2005/8/layout/list1"/>
    <dgm:cxn modelId="{7C8B7A37-AF5A-43F0-8431-710456069523}" type="presOf" srcId="{BDBE27D8-D720-4D04-8747-84B63CDCA156}" destId="{3E7B6E21-E69F-4C3B-9FD0-8C99672C1E6F}" srcOrd="1" destOrd="0" presId="urn:microsoft.com/office/officeart/2005/8/layout/list1"/>
    <dgm:cxn modelId="{0ED7B537-FA06-47BD-92B4-3749A3F89BE2}" type="presOf" srcId="{C85B7787-4DB8-4C5C-9E4E-24104E6894F8}" destId="{5B68EE06-B724-4DC4-BC7F-A8B6ABB05FDE}" srcOrd="1" destOrd="0" presId="urn:microsoft.com/office/officeart/2005/8/layout/list1"/>
    <dgm:cxn modelId="{F47D6785-14A2-46B7-9C96-BD503E7087BE}" type="presOf" srcId="{C85B7787-4DB8-4C5C-9E4E-24104E6894F8}" destId="{6189DC87-501B-4B9B-978B-E29EA49C6253}" srcOrd="0" destOrd="0" presId="urn:microsoft.com/office/officeart/2005/8/layout/list1"/>
    <dgm:cxn modelId="{06534A89-3A33-4F17-BC84-302BC5C21477}" type="presOf" srcId="{CCF1B4FD-7E30-4F17-8CB1-3312A7F1C9C4}" destId="{24F99383-136E-4ABC-8F92-640F8A07F304}" srcOrd="1" destOrd="0" presId="urn:microsoft.com/office/officeart/2005/8/layout/list1"/>
    <dgm:cxn modelId="{D06D878A-56E3-4034-93E0-CE7990728178}" srcId="{E0FCCC6C-1C75-4AE2-A8DC-EE5C006A1544}" destId="{BDBE27D8-D720-4D04-8747-84B63CDCA156}" srcOrd="3" destOrd="0" parTransId="{559F1C33-A9FE-4A7F-B3FF-BCC40B03ACAA}" sibTransId="{35B1E2AE-2249-44A1-9C8E-084AE1FAC9F3}"/>
    <dgm:cxn modelId="{3CF3D5C2-BDCD-4F7B-A426-56DCFE139CA2}" type="presOf" srcId="{CCF1B4FD-7E30-4F17-8CB1-3312A7F1C9C4}" destId="{396C36EC-E1CF-4586-8D4E-3A77D24A1E14}" srcOrd="0" destOrd="0" presId="urn:microsoft.com/office/officeart/2005/8/layout/list1"/>
    <dgm:cxn modelId="{EB8F4DC4-519F-4ABE-9682-DB4933EB71AC}" type="presOf" srcId="{BDBE27D8-D720-4D04-8747-84B63CDCA156}" destId="{45B48C85-7B26-4AD2-9AD2-058E504D7682}" srcOrd="0" destOrd="0" presId="urn:microsoft.com/office/officeart/2005/8/layout/list1"/>
    <dgm:cxn modelId="{6B4381CB-C96B-4A12-84B2-F86A8FEC18E2}" type="presOf" srcId="{27855D8D-39C9-455D-BF1C-7CA48555D0FE}" destId="{7D3163E4-E7E2-402B-8535-C045521FFA9D}" srcOrd="0" destOrd="0" presId="urn:microsoft.com/office/officeart/2005/8/layout/list1"/>
    <dgm:cxn modelId="{FC2C6EC1-7A17-4E5A-B847-978264AD0963}" type="presParOf" srcId="{6F2D3C64-1037-4DFA-905B-29F045222863}" destId="{E8F96DC4-4C6A-4CF5-B397-ED965D78AFE3}" srcOrd="0" destOrd="0" presId="urn:microsoft.com/office/officeart/2005/8/layout/list1"/>
    <dgm:cxn modelId="{ED71725F-0BA3-4A68-AED2-0683EF07ACAC}" type="presParOf" srcId="{E8F96DC4-4C6A-4CF5-B397-ED965D78AFE3}" destId="{6189DC87-501B-4B9B-978B-E29EA49C6253}" srcOrd="0" destOrd="0" presId="urn:microsoft.com/office/officeart/2005/8/layout/list1"/>
    <dgm:cxn modelId="{784857CE-4CA3-44DD-87F3-B8986EB0CAA9}" type="presParOf" srcId="{E8F96DC4-4C6A-4CF5-B397-ED965D78AFE3}" destId="{5B68EE06-B724-4DC4-BC7F-A8B6ABB05FDE}" srcOrd="1" destOrd="0" presId="urn:microsoft.com/office/officeart/2005/8/layout/list1"/>
    <dgm:cxn modelId="{47E7C268-AEC5-498A-833D-D07173C252BD}" type="presParOf" srcId="{6F2D3C64-1037-4DFA-905B-29F045222863}" destId="{4CA29291-775A-4885-8541-66DA19E4D95D}" srcOrd="1" destOrd="0" presId="urn:microsoft.com/office/officeart/2005/8/layout/list1"/>
    <dgm:cxn modelId="{BA00C7AA-8EE9-4D18-B137-17D9D12FB5B4}" type="presParOf" srcId="{6F2D3C64-1037-4DFA-905B-29F045222863}" destId="{DC4DBBF9-D57A-44D4-92DF-32686FA9571A}" srcOrd="2" destOrd="0" presId="urn:microsoft.com/office/officeart/2005/8/layout/list1"/>
    <dgm:cxn modelId="{9A5BCE56-30C4-4EF5-93B0-19DAFDDC488C}" type="presParOf" srcId="{6F2D3C64-1037-4DFA-905B-29F045222863}" destId="{BAB7F314-FA18-489B-887E-8813DD2BB5F3}" srcOrd="3" destOrd="0" presId="urn:microsoft.com/office/officeart/2005/8/layout/list1"/>
    <dgm:cxn modelId="{98A7DFC6-975E-404F-9D00-00356E180747}" type="presParOf" srcId="{6F2D3C64-1037-4DFA-905B-29F045222863}" destId="{B43AA2C8-6F66-4DCF-88AD-2DB8D317F578}" srcOrd="4" destOrd="0" presId="urn:microsoft.com/office/officeart/2005/8/layout/list1"/>
    <dgm:cxn modelId="{3879824E-B1A3-4F01-8909-FA2E2234C949}" type="presParOf" srcId="{B43AA2C8-6F66-4DCF-88AD-2DB8D317F578}" destId="{7D3163E4-E7E2-402B-8535-C045521FFA9D}" srcOrd="0" destOrd="0" presId="urn:microsoft.com/office/officeart/2005/8/layout/list1"/>
    <dgm:cxn modelId="{ABF9617B-AA6E-448C-A55E-B899B0FDEFD8}" type="presParOf" srcId="{B43AA2C8-6F66-4DCF-88AD-2DB8D317F578}" destId="{80D37E94-084C-4C26-BE80-6B17C9E4491A}" srcOrd="1" destOrd="0" presId="urn:microsoft.com/office/officeart/2005/8/layout/list1"/>
    <dgm:cxn modelId="{0B650A67-9366-46C1-B777-968D7D406CD4}" type="presParOf" srcId="{6F2D3C64-1037-4DFA-905B-29F045222863}" destId="{567B5816-B0D3-4F07-BD7D-5671EA1E5E9C}" srcOrd="5" destOrd="0" presId="urn:microsoft.com/office/officeart/2005/8/layout/list1"/>
    <dgm:cxn modelId="{2C9542FF-F87C-4F1E-9376-0A5F527C3CBE}" type="presParOf" srcId="{6F2D3C64-1037-4DFA-905B-29F045222863}" destId="{79455A76-5C88-4F67-931D-AC683560D05C}" srcOrd="6" destOrd="0" presId="urn:microsoft.com/office/officeart/2005/8/layout/list1"/>
    <dgm:cxn modelId="{3888A2AB-DD44-4388-8824-46F718856015}" type="presParOf" srcId="{6F2D3C64-1037-4DFA-905B-29F045222863}" destId="{6FC5B460-790E-4498-8999-563DD518C623}" srcOrd="7" destOrd="0" presId="urn:microsoft.com/office/officeart/2005/8/layout/list1"/>
    <dgm:cxn modelId="{7569A6BE-028A-4915-9093-CFA5D3FDE028}" type="presParOf" srcId="{6F2D3C64-1037-4DFA-905B-29F045222863}" destId="{DB44F065-CA02-445A-924C-CCF883B50149}" srcOrd="8" destOrd="0" presId="urn:microsoft.com/office/officeart/2005/8/layout/list1"/>
    <dgm:cxn modelId="{F5E287B2-2B85-4D80-BA8A-EFEEDF97AC64}" type="presParOf" srcId="{DB44F065-CA02-445A-924C-CCF883B50149}" destId="{396C36EC-E1CF-4586-8D4E-3A77D24A1E14}" srcOrd="0" destOrd="0" presId="urn:microsoft.com/office/officeart/2005/8/layout/list1"/>
    <dgm:cxn modelId="{8D9968E3-01B3-46B0-96BD-9A840BE68DA5}" type="presParOf" srcId="{DB44F065-CA02-445A-924C-CCF883B50149}" destId="{24F99383-136E-4ABC-8F92-640F8A07F304}" srcOrd="1" destOrd="0" presId="urn:microsoft.com/office/officeart/2005/8/layout/list1"/>
    <dgm:cxn modelId="{6D2586F1-6E27-42A1-B129-B3709782C7B0}" type="presParOf" srcId="{6F2D3C64-1037-4DFA-905B-29F045222863}" destId="{83E4CE32-E37A-41C8-BA78-4567EF4F597F}" srcOrd="9" destOrd="0" presId="urn:microsoft.com/office/officeart/2005/8/layout/list1"/>
    <dgm:cxn modelId="{DA8AAACD-4728-4EE4-97EC-3BD8C5B7C9E6}" type="presParOf" srcId="{6F2D3C64-1037-4DFA-905B-29F045222863}" destId="{77A49F57-EC47-48DE-A9DE-EC596A2642D6}" srcOrd="10" destOrd="0" presId="urn:microsoft.com/office/officeart/2005/8/layout/list1"/>
    <dgm:cxn modelId="{643158DA-AAAC-433B-9E50-6AFDA3006064}" type="presParOf" srcId="{6F2D3C64-1037-4DFA-905B-29F045222863}" destId="{D457A1FF-3BF9-4242-88CD-7A07ED4591BE}" srcOrd="11" destOrd="0" presId="urn:microsoft.com/office/officeart/2005/8/layout/list1"/>
    <dgm:cxn modelId="{6847DF4B-572B-406B-9F1E-E741D3CDB06F}" type="presParOf" srcId="{6F2D3C64-1037-4DFA-905B-29F045222863}" destId="{CA2FE88A-5D58-46F6-BD5B-2B729EFF3E5F}" srcOrd="12" destOrd="0" presId="urn:microsoft.com/office/officeart/2005/8/layout/list1"/>
    <dgm:cxn modelId="{DCA77884-DFF4-41D2-8C72-32AF73ED52D3}" type="presParOf" srcId="{CA2FE88A-5D58-46F6-BD5B-2B729EFF3E5F}" destId="{45B48C85-7B26-4AD2-9AD2-058E504D7682}" srcOrd="0" destOrd="0" presId="urn:microsoft.com/office/officeart/2005/8/layout/list1"/>
    <dgm:cxn modelId="{9BBE029B-CF46-48F6-BBC9-C6874056D4C4}" type="presParOf" srcId="{CA2FE88A-5D58-46F6-BD5B-2B729EFF3E5F}" destId="{3E7B6E21-E69F-4C3B-9FD0-8C99672C1E6F}" srcOrd="1" destOrd="0" presId="urn:microsoft.com/office/officeart/2005/8/layout/list1"/>
    <dgm:cxn modelId="{0C16AC29-5416-48F9-A2B3-B864BB5E832E}" type="presParOf" srcId="{6F2D3C64-1037-4DFA-905B-29F045222863}" destId="{DE2218A6-FE55-4374-AEC5-7151A73F427B}" srcOrd="13" destOrd="0" presId="urn:microsoft.com/office/officeart/2005/8/layout/list1"/>
    <dgm:cxn modelId="{8E89F676-B51D-4977-954C-D298E1626DFF}" type="presParOf" srcId="{6F2D3C64-1037-4DFA-905B-29F045222863}" destId="{AF7C83E1-4120-4DDF-9081-D3A2065408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F5FEF-218F-4552-9C4A-FD19B1DAE179}" type="doc">
      <dgm:prSet loTypeId="urn:microsoft.com/office/officeart/2005/8/layout/chevron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726A57-7A80-43E1-AE30-FB3A4549C730}">
      <dgm:prSet phldrT="[Text]"/>
      <dgm:spPr/>
      <dgm:t>
        <a:bodyPr/>
        <a:lstStyle/>
        <a:p>
          <a:r>
            <a:rPr lang="en-US" dirty="0"/>
            <a:t>2.1 Text preprocessing</a:t>
          </a:r>
        </a:p>
      </dgm:t>
    </dgm:pt>
    <dgm:pt modelId="{8DD8FB0D-E07B-4757-865D-E16C01E1FA03}" type="parTrans" cxnId="{E53E2A34-09EB-4DAF-843A-91D0D1DD0735}">
      <dgm:prSet/>
      <dgm:spPr/>
      <dgm:t>
        <a:bodyPr/>
        <a:lstStyle/>
        <a:p>
          <a:endParaRPr lang="en-US"/>
        </a:p>
      </dgm:t>
    </dgm:pt>
    <dgm:pt modelId="{A64BD3EF-C726-42D2-845A-08C9545E4EE2}" type="sibTrans" cxnId="{E53E2A34-09EB-4DAF-843A-91D0D1DD0735}">
      <dgm:prSet/>
      <dgm:spPr/>
      <dgm:t>
        <a:bodyPr/>
        <a:lstStyle/>
        <a:p>
          <a:endParaRPr lang="en-US"/>
        </a:p>
      </dgm:t>
    </dgm:pt>
    <dgm:pt modelId="{906A81B0-F4FF-42CC-96FA-AB147E652E8E}">
      <dgm:prSet phldrT="[Text]"/>
      <dgm:spPr/>
      <dgm:t>
        <a:bodyPr/>
        <a:lstStyle/>
        <a:p>
          <a:r>
            <a:rPr lang="en-US" dirty="0"/>
            <a:t>Tokenization</a:t>
          </a:r>
        </a:p>
      </dgm:t>
    </dgm:pt>
    <dgm:pt modelId="{59363F77-2BFD-4A4D-9AA0-B822463FA8BA}" type="parTrans" cxnId="{592B474C-9DDD-400D-8FF6-B4DD20E698E2}">
      <dgm:prSet/>
      <dgm:spPr/>
      <dgm:t>
        <a:bodyPr/>
        <a:lstStyle/>
        <a:p>
          <a:endParaRPr lang="en-US"/>
        </a:p>
      </dgm:t>
    </dgm:pt>
    <dgm:pt modelId="{CDD3205F-076D-4F53-A66C-3A7C40904155}" type="sibTrans" cxnId="{592B474C-9DDD-400D-8FF6-B4DD20E698E2}">
      <dgm:prSet/>
      <dgm:spPr/>
      <dgm:t>
        <a:bodyPr/>
        <a:lstStyle/>
        <a:p>
          <a:endParaRPr lang="en-US"/>
        </a:p>
      </dgm:t>
    </dgm:pt>
    <dgm:pt modelId="{42224BCA-7325-4260-B60D-40EE9754CE97}">
      <dgm:prSet phldrT="[Text]"/>
      <dgm:spPr/>
      <dgm:t>
        <a:bodyPr/>
        <a:lstStyle/>
        <a:p>
          <a:r>
            <a:rPr lang="en-US" dirty="0"/>
            <a:t>Stemming and lemmatization</a:t>
          </a:r>
        </a:p>
      </dgm:t>
    </dgm:pt>
    <dgm:pt modelId="{82CE6E7C-CA49-4F95-A7F7-AF2142CAD041}" type="parTrans" cxnId="{2A8347A4-D9B9-4075-B9A1-0BB3879C0081}">
      <dgm:prSet/>
      <dgm:spPr/>
      <dgm:t>
        <a:bodyPr/>
        <a:lstStyle/>
        <a:p>
          <a:endParaRPr lang="en-US"/>
        </a:p>
      </dgm:t>
    </dgm:pt>
    <dgm:pt modelId="{7A8157A7-4A0B-4AF8-A637-5AD98BFE267D}" type="sibTrans" cxnId="{2A8347A4-D9B9-4075-B9A1-0BB3879C0081}">
      <dgm:prSet/>
      <dgm:spPr/>
      <dgm:t>
        <a:bodyPr/>
        <a:lstStyle/>
        <a:p>
          <a:endParaRPr lang="en-US"/>
        </a:p>
      </dgm:t>
    </dgm:pt>
    <dgm:pt modelId="{D0A1841E-FDD6-44EF-9F7C-504FC6059229}">
      <dgm:prSet phldrT="[Text]"/>
      <dgm:spPr/>
      <dgm:t>
        <a:bodyPr/>
        <a:lstStyle/>
        <a:p>
          <a:r>
            <a:rPr lang="en-US" dirty="0"/>
            <a:t>2.2 Transform tokens to features</a:t>
          </a:r>
        </a:p>
      </dgm:t>
    </dgm:pt>
    <dgm:pt modelId="{3AF31673-6CDD-427A-9B3F-750E6D80AE73}" type="parTrans" cxnId="{ACDF530C-A2DC-4845-8CF2-99B08A977992}">
      <dgm:prSet/>
      <dgm:spPr/>
      <dgm:t>
        <a:bodyPr/>
        <a:lstStyle/>
        <a:p>
          <a:endParaRPr lang="en-US"/>
        </a:p>
      </dgm:t>
    </dgm:pt>
    <dgm:pt modelId="{A728735A-1A26-42EF-969D-0D01DD178502}" type="sibTrans" cxnId="{ACDF530C-A2DC-4845-8CF2-99B08A977992}">
      <dgm:prSet/>
      <dgm:spPr/>
      <dgm:t>
        <a:bodyPr/>
        <a:lstStyle/>
        <a:p>
          <a:endParaRPr lang="en-US"/>
        </a:p>
      </dgm:t>
    </dgm:pt>
    <dgm:pt modelId="{B49B16DB-5434-4D7A-87F0-29DEED4C39D9}">
      <dgm:prSet phldrT="[Text]"/>
      <dgm:spPr/>
      <dgm:t>
        <a:bodyPr/>
        <a:lstStyle/>
        <a:p>
          <a:r>
            <a:rPr lang="en-US" dirty="0"/>
            <a:t>Bag of word (BOW)</a:t>
          </a:r>
        </a:p>
      </dgm:t>
    </dgm:pt>
    <dgm:pt modelId="{079AEFF4-F542-4308-85D1-01577AE5F29E}" type="parTrans" cxnId="{3DA7F631-C96D-49CC-9EF9-732E6A8914F4}">
      <dgm:prSet/>
      <dgm:spPr/>
      <dgm:t>
        <a:bodyPr/>
        <a:lstStyle/>
        <a:p>
          <a:endParaRPr lang="en-US"/>
        </a:p>
      </dgm:t>
    </dgm:pt>
    <dgm:pt modelId="{CEA395AE-BAFC-41AB-92D1-F84D6F1D5568}" type="sibTrans" cxnId="{3DA7F631-C96D-49CC-9EF9-732E6A8914F4}">
      <dgm:prSet/>
      <dgm:spPr/>
      <dgm:t>
        <a:bodyPr/>
        <a:lstStyle/>
        <a:p>
          <a:endParaRPr lang="en-US"/>
        </a:p>
      </dgm:t>
    </dgm:pt>
    <dgm:pt modelId="{E98A866A-579D-434A-9780-EC75D864AA26}">
      <dgm:prSet phldrT="[Text]"/>
      <dgm:spPr/>
      <dgm:t>
        <a:bodyPr/>
        <a:lstStyle/>
        <a:p>
          <a:r>
            <a:rPr lang="en-US" dirty="0"/>
            <a:t>Term frequency – Inverse document frequency (TF-IDF)</a:t>
          </a:r>
        </a:p>
      </dgm:t>
    </dgm:pt>
    <dgm:pt modelId="{61C171AF-F9F0-4223-B2B7-E0CA39EE88DC}" type="parTrans" cxnId="{3257AA25-D369-401D-B861-89F461486F6C}">
      <dgm:prSet/>
      <dgm:spPr/>
      <dgm:t>
        <a:bodyPr/>
        <a:lstStyle/>
        <a:p>
          <a:endParaRPr lang="en-US"/>
        </a:p>
      </dgm:t>
    </dgm:pt>
    <dgm:pt modelId="{24C98C5D-66BC-490D-938E-2F744809C7DF}" type="sibTrans" cxnId="{3257AA25-D369-401D-B861-89F461486F6C}">
      <dgm:prSet/>
      <dgm:spPr/>
      <dgm:t>
        <a:bodyPr/>
        <a:lstStyle/>
        <a:p>
          <a:endParaRPr lang="en-US"/>
        </a:p>
      </dgm:t>
    </dgm:pt>
    <dgm:pt modelId="{983AF00C-42AE-4150-B6B5-95E6113B38F3}">
      <dgm:prSet phldrT="[Text]"/>
      <dgm:spPr/>
      <dgm:t>
        <a:bodyPr/>
        <a:lstStyle/>
        <a:p>
          <a:r>
            <a:rPr lang="en-US" dirty="0"/>
            <a:t>2.3 Text classification model</a:t>
          </a:r>
        </a:p>
      </dgm:t>
    </dgm:pt>
    <dgm:pt modelId="{6C19771C-22F2-41AB-8CFB-2A2EC0DD1078}" type="parTrans" cxnId="{4A38F5D5-74FD-43DE-8F34-DC325B72695F}">
      <dgm:prSet/>
      <dgm:spPr/>
      <dgm:t>
        <a:bodyPr/>
        <a:lstStyle/>
        <a:p>
          <a:endParaRPr lang="en-US"/>
        </a:p>
      </dgm:t>
    </dgm:pt>
    <dgm:pt modelId="{9BDCE25A-FC0E-4401-AF4B-93513DD72ED2}" type="sibTrans" cxnId="{4A38F5D5-74FD-43DE-8F34-DC325B72695F}">
      <dgm:prSet/>
      <dgm:spPr/>
      <dgm:t>
        <a:bodyPr/>
        <a:lstStyle/>
        <a:p>
          <a:endParaRPr lang="en-US"/>
        </a:p>
      </dgm:t>
    </dgm:pt>
    <dgm:pt modelId="{073B8C5F-A8AD-428D-A648-5EEDA8A4E65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41B6FB20-0BFA-4176-8A0E-C7D4A6BDB017}" type="parTrans" cxnId="{EECB4C81-9D51-4129-9436-91E672542EB9}">
      <dgm:prSet/>
      <dgm:spPr/>
      <dgm:t>
        <a:bodyPr/>
        <a:lstStyle/>
        <a:p>
          <a:endParaRPr lang="en-US"/>
        </a:p>
      </dgm:t>
    </dgm:pt>
    <dgm:pt modelId="{B0BC2916-439D-4BE3-9618-93435A0D9A4F}" type="sibTrans" cxnId="{EECB4C81-9D51-4129-9436-91E672542EB9}">
      <dgm:prSet/>
      <dgm:spPr/>
      <dgm:t>
        <a:bodyPr/>
        <a:lstStyle/>
        <a:p>
          <a:endParaRPr lang="en-US"/>
        </a:p>
      </dgm:t>
    </dgm:pt>
    <dgm:pt modelId="{EE99AD70-0AB0-4BF5-84F2-BF92BF9234B1}">
      <dgm:prSet phldrT="[Text]"/>
      <dgm:spPr/>
      <dgm:t>
        <a:bodyPr/>
        <a:lstStyle/>
        <a:p>
          <a:r>
            <a:rPr lang="en-US" dirty="0"/>
            <a:t>SVM, Navies Bayes, deep learning, ….</a:t>
          </a:r>
        </a:p>
      </dgm:t>
    </dgm:pt>
    <dgm:pt modelId="{18452062-35CB-4605-B73A-77F316C60B08}" type="parTrans" cxnId="{8D8FBF36-B888-45A4-937C-22BD6BC75CA2}">
      <dgm:prSet/>
      <dgm:spPr/>
      <dgm:t>
        <a:bodyPr/>
        <a:lstStyle/>
        <a:p>
          <a:endParaRPr lang="en-US"/>
        </a:p>
      </dgm:t>
    </dgm:pt>
    <dgm:pt modelId="{2CD2A340-32C9-46EC-AE05-CCFAF312BA07}" type="sibTrans" cxnId="{8D8FBF36-B888-45A4-937C-22BD6BC75CA2}">
      <dgm:prSet/>
      <dgm:spPr/>
      <dgm:t>
        <a:bodyPr/>
        <a:lstStyle/>
        <a:p>
          <a:endParaRPr lang="en-US"/>
        </a:p>
      </dgm:t>
    </dgm:pt>
    <dgm:pt modelId="{F1B32C9D-2AB2-47C7-8F3D-BAAF8FBD7187}" type="pres">
      <dgm:prSet presAssocID="{301F5FEF-218F-4552-9C4A-FD19B1DAE179}" presName="linearFlow" presStyleCnt="0">
        <dgm:presLayoutVars>
          <dgm:dir/>
          <dgm:animLvl val="lvl"/>
          <dgm:resizeHandles val="exact"/>
        </dgm:presLayoutVars>
      </dgm:prSet>
      <dgm:spPr/>
    </dgm:pt>
    <dgm:pt modelId="{1E2C84DE-81F5-48F7-BF81-F6324E158C64}" type="pres">
      <dgm:prSet presAssocID="{2D726A57-7A80-43E1-AE30-FB3A4549C730}" presName="composite" presStyleCnt="0"/>
      <dgm:spPr/>
    </dgm:pt>
    <dgm:pt modelId="{90635043-3F37-4086-985F-7162CA306AC6}" type="pres">
      <dgm:prSet presAssocID="{2D726A57-7A80-43E1-AE30-FB3A4549C73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8AA317C-A10D-4569-82BE-D2C3B7ABB9BE}" type="pres">
      <dgm:prSet presAssocID="{2D726A57-7A80-43E1-AE30-FB3A4549C730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62714384-FA96-4E05-BC43-FE9439938583}" type="pres">
      <dgm:prSet presAssocID="{A64BD3EF-C726-42D2-845A-08C9545E4EE2}" presName="sp" presStyleCnt="0"/>
      <dgm:spPr/>
    </dgm:pt>
    <dgm:pt modelId="{3C673049-D6F7-4F13-AE54-85645CFC9BEE}" type="pres">
      <dgm:prSet presAssocID="{D0A1841E-FDD6-44EF-9F7C-504FC6059229}" presName="composite" presStyleCnt="0"/>
      <dgm:spPr/>
    </dgm:pt>
    <dgm:pt modelId="{92EA3768-7049-4D58-AA2F-494E9B06E610}" type="pres">
      <dgm:prSet presAssocID="{D0A1841E-FDD6-44EF-9F7C-504FC605922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D5B67C8-94CF-44BF-9219-42CC46386769}" type="pres">
      <dgm:prSet presAssocID="{D0A1841E-FDD6-44EF-9F7C-504FC6059229}" presName="descendantText" presStyleLbl="alignAcc1" presStyleIdx="1" presStyleCnt="3">
        <dgm:presLayoutVars>
          <dgm:bulletEnabled val="1"/>
        </dgm:presLayoutVars>
      </dgm:prSet>
      <dgm:spPr/>
    </dgm:pt>
    <dgm:pt modelId="{8466FD70-6D5F-45FD-B283-7F021331D0F2}" type="pres">
      <dgm:prSet presAssocID="{A728735A-1A26-42EF-969D-0D01DD178502}" presName="sp" presStyleCnt="0"/>
      <dgm:spPr/>
    </dgm:pt>
    <dgm:pt modelId="{D9873447-37A2-42A9-A668-91FF8C026812}" type="pres">
      <dgm:prSet presAssocID="{983AF00C-42AE-4150-B6B5-95E6113B38F3}" presName="composite" presStyleCnt="0"/>
      <dgm:spPr/>
    </dgm:pt>
    <dgm:pt modelId="{583C2E24-5A36-4254-BEB3-767BB174873A}" type="pres">
      <dgm:prSet presAssocID="{983AF00C-42AE-4150-B6B5-95E6113B38F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AEBEDC4-C556-4D99-9D52-2BF6D621E44F}" type="pres">
      <dgm:prSet presAssocID="{983AF00C-42AE-4150-B6B5-95E6113B38F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DB89A08-D721-4D6D-9124-7AD26F2AC89D}" type="presOf" srcId="{2D726A57-7A80-43E1-AE30-FB3A4549C730}" destId="{90635043-3F37-4086-985F-7162CA306AC6}" srcOrd="0" destOrd="0" presId="urn:microsoft.com/office/officeart/2005/8/layout/chevron2"/>
    <dgm:cxn modelId="{ACDF530C-A2DC-4845-8CF2-99B08A977992}" srcId="{301F5FEF-218F-4552-9C4A-FD19B1DAE179}" destId="{D0A1841E-FDD6-44EF-9F7C-504FC6059229}" srcOrd="1" destOrd="0" parTransId="{3AF31673-6CDD-427A-9B3F-750E6D80AE73}" sibTransId="{A728735A-1A26-42EF-969D-0D01DD178502}"/>
    <dgm:cxn modelId="{3257AA25-D369-401D-B861-89F461486F6C}" srcId="{D0A1841E-FDD6-44EF-9F7C-504FC6059229}" destId="{E98A866A-579D-434A-9780-EC75D864AA26}" srcOrd="1" destOrd="0" parTransId="{61C171AF-F9F0-4223-B2B7-E0CA39EE88DC}" sibTransId="{24C98C5D-66BC-490D-938E-2F744809C7DF}"/>
    <dgm:cxn modelId="{BDD37E29-26A6-4A4D-9F14-2DC29DB8BCF9}" type="presOf" srcId="{301F5FEF-218F-4552-9C4A-FD19B1DAE179}" destId="{F1B32C9D-2AB2-47C7-8F3D-BAAF8FBD7187}" srcOrd="0" destOrd="0" presId="urn:microsoft.com/office/officeart/2005/8/layout/chevron2"/>
    <dgm:cxn modelId="{3DA7F631-C96D-49CC-9EF9-732E6A8914F4}" srcId="{D0A1841E-FDD6-44EF-9F7C-504FC6059229}" destId="{B49B16DB-5434-4D7A-87F0-29DEED4C39D9}" srcOrd="0" destOrd="0" parTransId="{079AEFF4-F542-4308-85D1-01577AE5F29E}" sibTransId="{CEA395AE-BAFC-41AB-92D1-F84D6F1D5568}"/>
    <dgm:cxn modelId="{E53E2A34-09EB-4DAF-843A-91D0D1DD0735}" srcId="{301F5FEF-218F-4552-9C4A-FD19B1DAE179}" destId="{2D726A57-7A80-43E1-AE30-FB3A4549C730}" srcOrd="0" destOrd="0" parTransId="{8DD8FB0D-E07B-4757-865D-E16C01E1FA03}" sibTransId="{A64BD3EF-C726-42D2-845A-08C9545E4EE2}"/>
    <dgm:cxn modelId="{8D8FBF36-B888-45A4-937C-22BD6BC75CA2}" srcId="{983AF00C-42AE-4150-B6B5-95E6113B38F3}" destId="{EE99AD70-0AB0-4BF5-84F2-BF92BF9234B1}" srcOrd="1" destOrd="0" parTransId="{18452062-35CB-4605-B73A-77F316C60B08}" sibTransId="{2CD2A340-32C9-46EC-AE05-CCFAF312BA07}"/>
    <dgm:cxn modelId="{4DA2D860-C861-4A08-91CC-A472E8970DE1}" type="presOf" srcId="{E98A866A-579D-434A-9780-EC75D864AA26}" destId="{6D5B67C8-94CF-44BF-9219-42CC46386769}" srcOrd="0" destOrd="1" presId="urn:microsoft.com/office/officeart/2005/8/layout/chevron2"/>
    <dgm:cxn modelId="{E643A741-395A-44A3-810E-2FD4F823D00E}" type="presOf" srcId="{EE99AD70-0AB0-4BF5-84F2-BF92BF9234B1}" destId="{0AEBEDC4-C556-4D99-9D52-2BF6D621E44F}" srcOrd="0" destOrd="1" presId="urn:microsoft.com/office/officeart/2005/8/layout/chevron2"/>
    <dgm:cxn modelId="{942DA165-61AC-4902-998A-E75B28B99AEC}" type="presOf" srcId="{42224BCA-7325-4260-B60D-40EE9754CE97}" destId="{F8AA317C-A10D-4569-82BE-D2C3B7ABB9BE}" srcOrd="0" destOrd="1" presId="urn:microsoft.com/office/officeart/2005/8/layout/chevron2"/>
    <dgm:cxn modelId="{58890D67-543C-4545-BD4A-3847AF61A7FA}" type="presOf" srcId="{D0A1841E-FDD6-44EF-9F7C-504FC6059229}" destId="{92EA3768-7049-4D58-AA2F-494E9B06E610}" srcOrd="0" destOrd="0" presId="urn:microsoft.com/office/officeart/2005/8/layout/chevron2"/>
    <dgm:cxn modelId="{592B474C-9DDD-400D-8FF6-B4DD20E698E2}" srcId="{2D726A57-7A80-43E1-AE30-FB3A4549C730}" destId="{906A81B0-F4FF-42CC-96FA-AB147E652E8E}" srcOrd="0" destOrd="0" parTransId="{59363F77-2BFD-4A4D-9AA0-B822463FA8BA}" sibTransId="{CDD3205F-076D-4F53-A66C-3A7C40904155}"/>
    <dgm:cxn modelId="{ED45CB72-26F4-4092-BC37-E262B414367C}" type="presOf" srcId="{906A81B0-F4FF-42CC-96FA-AB147E652E8E}" destId="{F8AA317C-A10D-4569-82BE-D2C3B7ABB9BE}" srcOrd="0" destOrd="0" presId="urn:microsoft.com/office/officeart/2005/8/layout/chevron2"/>
    <dgm:cxn modelId="{EECB4C81-9D51-4129-9436-91E672542EB9}" srcId="{983AF00C-42AE-4150-B6B5-95E6113B38F3}" destId="{073B8C5F-A8AD-428D-A648-5EEDA8A4E650}" srcOrd="0" destOrd="0" parTransId="{41B6FB20-0BFA-4176-8A0E-C7D4A6BDB017}" sibTransId="{B0BC2916-439D-4BE3-9618-93435A0D9A4F}"/>
    <dgm:cxn modelId="{1375EAA2-F6EC-4064-9C69-C715576B9802}" type="presOf" srcId="{983AF00C-42AE-4150-B6B5-95E6113B38F3}" destId="{583C2E24-5A36-4254-BEB3-767BB174873A}" srcOrd="0" destOrd="0" presId="urn:microsoft.com/office/officeart/2005/8/layout/chevron2"/>
    <dgm:cxn modelId="{2A8347A4-D9B9-4075-B9A1-0BB3879C0081}" srcId="{2D726A57-7A80-43E1-AE30-FB3A4549C730}" destId="{42224BCA-7325-4260-B60D-40EE9754CE97}" srcOrd="1" destOrd="0" parTransId="{82CE6E7C-CA49-4F95-A7F7-AF2142CAD041}" sibTransId="{7A8157A7-4A0B-4AF8-A637-5AD98BFE267D}"/>
    <dgm:cxn modelId="{FB3D9DCF-8CDC-4FEE-AF57-132C0B5C7B43}" type="presOf" srcId="{B49B16DB-5434-4D7A-87F0-29DEED4C39D9}" destId="{6D5B67C8-94CF-44BF-9219-42CC46386769}" srcOrd="0" destOrd="0" presId="urn:microsoft.com/office/officeart/2005/8/layout/chevron2"/>
    <dgm:cxn modelId="{4A38F5D5-74FD-43DE-8F34-DC325B72695F}" srcId="{301F5FEF-218F-4552-9C4A-FD19B1DAE179}" destId="{983AF00C-42AE-4150-B6B5-95E6113B38F3}" srcOrd="2" destOrd="0" parTransId="{6C19771C-22F2-41AB-8CFB-2A2EC0DD1078}" sibTransId="{9BDCE25A-FC0E-4401-AF4B-93513DD72ED2}"/>
    <dgm:cxn modelId="{4F3B40EC-AE5A-4A19-9FBE-CBF3FBD270DC}" type="presOf" srcId="{073B8C5F-A8AD-428D-A648-5EEDA8A4E650}" destId="{0AEBEDC4-C556-4D99-9D52-2BF6D621E44F}" srcOrd="0" destOrd="0" presId="urn:microsoft.com/office/officeart/2005/8/layout/chevron2"/>
    <dgm:cxn modelId="{CE2235C7-8026-4EAC-B3D9-DB7697FA7975}" type="presParOf" srcId="{F1B32C9D-2AB2-47C7-8F3D-BAAF8FBD7187}" destId="{1E2C84DE-81F5-48F7-BF81-F6324E158C64}" srcOrd="0" destOrd="0" presId="urn:microsoft.com/office/officeart/2005/8/layout/chevron2"/>
    <dgm:cxn modelId="{93CDBD62-3C87-439D-8518-F8AE06D39F9F}" type="presParOf" srcId="{1E2C84DE-81F5-48F7-BF81-F6324E158C64}" destId="{90635043-3F37-4086-985F-7162CA306AC6}" srcOrd="0" destOrd="0" presId="urn:microsoft.com/office/officeart/2005/8/layout/chevron2"/>
    <dgm:cxn modelId="{0FC462B6-E1F3-476C-B6D8-3068B6364CB5}" type="presParOf" srcId="{1E2C84DE-81F5-48F7-BF81-F6324E158C64}" destId="{F8AA317C-A10D-4569-82BE-D2C3B7ABB9BE}" srcOrd="1" destOrd="0" presId="urn:microsoft.com/office/officeart/2005/8/layout/chevron2"/>
    <dgm:cxn modelId="{BE91D230-AB78-4252-934C-B4DF6D5A914E}" type="presParOf" srcId="{F1B32C9D-2AB2-47C7-8F3D-BAAF8FBD7187}" destId="{62714384-FA96-4E05-BC43-FE9439938583}" srcOrd="1" destOrd="0" presId="urn:microsoft.com/office/officeart/2005/8/layout/chevron2"/>
    <dgm:cxn modelId="{2226E8FF-61A0-4233-AB14-3298AC560C23}" type="presParOf" srcId="{F1B32C9D-2AB2-47C7-8F3D-BAAF8FBD7187}" destId="{3C673049-D6F7-4F13-AE54-85645CFC9BEE}" srcOrd="2" destOrd="0" presId="urn:microsoft.com/office/officeart/2005/8/layout/chevron2"/>
    <dgm:cxn modelId="{2D6ADCA5-7A7B-4543-845A-2F14FEDDC4E5}" type="presParOf" srcId="{3C673049-D6F7-4F13-AE54-85645CFC9BEE}" destId="{92EA3768-7049-4D58-AA2F-494E9B06E610}" srcOrd="0" destOrd="0" presId="urn:microsoft.com/office/officeart/2005/8/layout/chevron2"/>
    <dgm:cxn modelId="{4D397ED8-A330-4D0D-91A0-53A6E212654F}" type="presParOf" srcId="{3C673049-D6F7-4F13-AE54-85645CFC9BEE}" destId="{6D5B67C8-94CF-44BF-9219-42CC46386769}" srcOrd="1" destOrd="0" presId="urn:microsoft.com/office/officeart/2005/8/layout/chevron2"/>
    <dgm:cxn modelId="{E711722C-0190-4053-8005-50261B1BA19B}" type="presParOf" srcId="{F1B32C9D-2AB2-47C7-8F3D-BAAF8FBD7187}" destId="{8466FD70-6D5F-45FD-B283-7F021331D0F2}" srcOrd="3" destOrd="0" presId="urn:microsoft.com/office/officeart/2005/8/layout/chevron2"/>
    <dgm:cxn modelId="{4FBBA492-09E1-4CB7-BE41-F5820170B272}" type="presParOf" srcId="{F1B32C9D-2AB2-47C7-8F3D-BAAF8FBD7187}" destId="{D9873447-37A2-42A9-A668-91FF8C026812}" srcOrd="4" destOrd="0" presId="urn:microsoft.com/office/officeart/2005/8/layout/chevron2"/>
    <dgm:cxn modelId="{325B7870-8139-4D37-9A26-5413D8616AAF}" type="presParOf" srcId="{D9873447-37A2-42A9-A668-91FF8C026812}" destId="{583C2E24-5A36-4254-BEB3-767BB174873A}" srcOrd="0" destOrd="0" presId="urn:microsoft.com/office/officeart/2005/8/layout/chevron2"/>
    <dgm:cxn modelId="{2C197446-18B8-40E4-B2E0-ABE779562960}" type="presParOf" srcId="{D9873447-37A2-42A9-A668-91FF8C026812}" destId="{0AEBEDC4-C556-4D99-9D52-2BF6D621E4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DBBF9-D57A-44D4-92DF-32686FA9571A}">
      <dsp:nvSpPr>
        <dsp:cNvPr id="0" name=""/>
        <dsp:cNvSpPr/>
      </dsp:nvSpPr>
      <dsp:spPr>
        <a:xfrm>
          <a:off x="0" y="326753"/>
          <a:ext cx="1050645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8EE06-B724-4DC4-BC7F-A8B6ABB05FDE}">
      <dsp:nvSpPr>
        <dsp:cNvPr id="0" name=""/>
        <dsp:cNvSpPr/>
      </dsp:nvSpPr>
      <dsp:spPr>
        <a:xfrm>
          <a:off x="525322" y="2033"/>
          <a:ext cx="7354519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Introduction</a:t>
          </a:r>
        </a:p>
      </dsp:txBody>
      <dsp:txXfrm>
        <a:off x="557025" y="33736"/>
        <a:ext cx="7291113" cy="586034"/>
      </dsp:txXfrm>
    </dsp:sp>
    <dsp:sp modelId="{79455A76-5C88-4F67-931D-AC683560D05C}">
      <dsp:nvSpPr>
        <dsp:cNvPr id="0" name=""/>
        <dsp:cNvSpPr/>
      </dsp:nvSpPr>
      <dsp:spPr>
        <a:xfrm>
          <a:off x="0" y="1324673"/>
          <a:ext cx="1050645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5803288"/>
              <a:satOff val="2564"/>
              <a:lumOff val="-28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37E94-084C-4C26-BE80-6B17C9E4491A}">
      <dsp:nvSpPr>
        <dsp:cNvPr id="0" name=""/>
        <dsp:cNvSpPr/>
      </dsp:nvSpPr>
      <dsp:spPr>
        <a:xfrm>
          <a:off x="525322" y="999953"/>
          <a:ext cx="7354519" cy="649440"/>
        </a:xfrm>
        <a:prstGeom prst="roundRect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Procedure and Methodology</a:t>
          </a:r>
        </a:p>
      </dsp:txBody>
      <dsp:txXfrm>
        <a:off x="557025" y="1031656"/>
        <a:ext cx="7291113" cy="586034"/>
      </dsp:txXfrm>
    </dsp:sp>
    <dsp:sp modelId="{77A49F57-EC47-48DE-A9DE-EC596A2642D6}">
      <dsp:nvSpPr>
        <dsp:cNvPr id="0" name=""/>
        <dsp:cNvSpPr/>
      </dsp:nvSpPr>
      <dsp:spPr>
        <a:xfrm>
          <a:off x="0" y="2322593"/>
          <a:ext cx="1050645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1606576"/>
              <a:satOff val="5128"/>
              <a:lumOff val="-5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99383-136E-4ABC-8F92-640F8A07F304}">
      <dsp:nvSpPr>
        <dsp:cNvPr id="0" name=""/>
        <dsp:cNvSpPr/>
      </dsp:nvSpPr>
      <dsp:spPr>
        <a:xfrm>
          <a:off x="525322" y="1997873"/>
          <a:ext cx="7354519" cy="649440"/>
        </a:xfrm>
        <a:prstGeom prst="roundRect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Results and discussion</a:t>
          </a:r>
        </a:p>
      </dsp:txBody>
      <dsp:txXfrm>
        <a:off x="557025" y="2029576"/>
        <a:ext cx="7291113" cy="586034"/>
      </dsp:txXfrm>
    </dsp:sp>
    <dsp:sp modelId="{AF7C83E1-4120-4DDF-9081-D3A206540882}">
      <dsp:nvSpPr>
        <dsp:cNvPr id="0" name=""/>
        <dsp:cNvSpPr/>
      </dsp:nvSpPr>
      <dsp:spPr>
        <a:xfrm>
          <a:off x="0" y="3320514"/>
          <a:ext cx="1050645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B6E21-E69F-4C3B-9FD0-8C99672C1E6F}">
      <dsp:nvSpPr>
        <dsp:cNvPr id="0" name=""/>
        <dsp:cNvSpPr/>
      </dsp:nvSpPr>
      <dsp:spPr>
        <a:xfrm>
          <a:off x="525322" y="2995794"/>
          <a:ext cx="7354519" cy="649440"/>
        </a:xfrm>
        <a:prstGeom prst="round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83" tIns="0" rIns="27798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 Conclusion</a:t>
          </a:r>
        </a:p>
      </dsp:txBody>
      <dsp:txXfrm>
        <a:off x="557025" y="3027497"/>
        <a:ext cx="7291113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35043-3F37-4086-985F-7162CA306AC6}">
      <dsp:nvSpPr>
        <dsp:cNvPr id="0" name=""/>
        <dsp:cNvSpPr/>
      </dsp:nvSpPr>
      <dsp:spPr>
        <a:xfrm rot="5400000">
          <a:off x="-214979" y="215803"/>
          <a:ext cx="1433199" cy="100323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2.1 Text preprocessing</a:t>
          </a:r>
        </a:p>
      </dsp:txBody>
      <dsp:txXfrm rot="-5400000">
        <a:off x="2" y="502443"/>
        <a:ext cx="1003239" cy="429960"/>
      </dsp:txXfrm>
    </dsp:sp>
    <dsp:sp modelId="{F8AA317C-A10D-4569-82BE-D2C3B7ABB9BE}">
      <dsp:nvSpPr>
        <dsp:cNvPr id="0" name=""/>
        <dsp:cNvSpPr/>
      </dsp:nvSpPr>
      <dsp:spPr>
        <a:xfrm rot="5400000">
          <a:off x="5233362" y="-4229299"/>
          <a:ext cx="931579" cy="9391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Tokenization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Stemming and lemmatization</a:t>
          </a:r>
        </a:p>
      </dsp:txBody>
      <dsp:txXfrm rot="-5400000">
        <a:off x="1003239" y="46300"/>
        <a:ext cx="9346350" cy="840627"/>
      </dsp:txXfrm>
    </dsp:sp>
    <dsp:sp modelId="{92EA3768-7049-4D58-AA2F-494E9B06E610}">
      <dsp:nvSpPr>
        <dsp:cNvPr id="0" name=""/>
        <dsp:cNvSpPr/>
      </dsp:nvSpPr>
      <dsp:spPr>
        <a:xfrm rot="5400000">
          <a:off x="-214979" y="1452569"/>
          <a:ext cx="1433199" cy="1003239"/>
        </a:xfrm>
        <a:prstGeom prst="chevron">
          <a:avLst/>
        </a:prstGeom>
        <a:gradFill rotWithShape="0">
          <a:gsLst>
            <a:gs pos="0">
              <a:schemeClr val="accent2">
                <a:hueOff val="-1224775"/>
                <a:satOff val="-5657"/>
                <a:lumOff val="-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24775"/>
                <a:satOff val="-5657"/>
                <a:lumOff val="-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24775"/>
                <a:satOff val="-5657"/>
                <a:lumOff val="-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2.2 Transform tokens to features</a:t>
          </a:r>
        </a:p>
      </dsp:txBody>
      <dsp:txXfrm rot="-5400000">
        <a:off x="2" y="1739209"/>
        <a:ext cx="1003239" cy="429960"/>
      </dsp:txXfrm>
    </dsp:sp>
    <dsp:sp modelId="{6D5B67C8-94CF-44BF-9219-42CC46386769}">
      <dsp:nvSpPr>
        <dsp:cNvPr id="0" name=""/>
        <dsp:cNvSpPr/>
      </dsp:nvSpPr>
      <dsp:spPr>
        <a:xfrm rot="5400000">
          <a:off x="5233362" y="-2992533"/>
          <a:ext cx="931579" cy="9391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Bag of word (BOW)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Term frequency – Inverse document frequency (TF-IDF)</a:t>
          </a:r>
        </a:p>
      </dsp:txBody>
      <dsp:txXfrm rot="-5400000">
        <a:off x="1003239" y="1283066"/>
        <a:ext cx="9346350" cy="840627"/>
      </dsp:txXfrm>
    </dsp:sp>
    <dsp:sp modelId="{583C2E24-5A36-4254-BEB3-767BB174873A}">
      <dsp:nvSpPr>
        <dsp:cNvPr id="0" name=""/>
        <dsp:cNvSpPr/>
      </dsp:nvSpPr>
      <dsp:spPr>
        <a:xfrm rot="5400000">
          <a:off x="-214979" y="2689335"/>
          <a:ext cx="1433199" cy="1003239"/>
        </a:xfrm>
        <a:prstGeom prst="chevron">
          <a:avLst/>
        </a:prstGeom>
        <a:gradFill rotWithShape="0">
          <a:gsLst>
            <a:gs pos="0">
              <a:schemeClr val="accent2">
                <a:hueOff val="-2449550"/>
                <a:satOff val="-11314"/>
                <a:lumOff val="-23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49550"/>
                <a:satOff val="-11314"/>
                <a:lumOff val="-23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49550"/>
                <a:satOff val="-11314"/>
                <a:lumOff val="-23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2.3 Text classification model</a:t>
          </a:r>
        </a:p>
      </dsp:txBody>
      <dsp:txXfrm rot="-5400000">
        <a:off x="2" y="2975975"/>
        <a:ext cx="1003239" cy="429960"/>
      </dsp:txXfrm>
    </dsp:sp>
    <dsp:sp modelId="{0AEBEDC4-C556-4D99-9D52-2BF6D621E44F}">
      <dsp:nvSpPr>
        <dsp:cNvPr id="0" name=""/>
        <dsp:cNvSpPr/>
      </dsp:nvSpPr>
      <dsp:spPr>
        <a:xfrm rot="5400000">
          <a:off x="5233362" y="-1755767"/>
          <a:ext cx="931579" cy="9391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Logistic regression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SVM, Navies Bayes, deep learning, ….</a:t>
          </a:r>
        </a:p>
      </dsp:txBody>
      <dsp:txXfrm rot="-5400000">
        <a:off x="1003239" y="2519832"/>
        <a:ext cx="9346350" cy="840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BEC1-6306-4FC7-8423-D83FCB965F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8D8B0-2B03-404F-84DE-7E928177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D8B0-2B03-404F-84DE-7E9281779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D8B0-2B03-404F-84DE-7E9281779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D8B0-2B03-404F-84DE-7E9281779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8D8B0-2B03-404F-84DE-7E9281779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11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3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5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3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3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4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2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5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2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amaas/data/sentiment/" TargetMode="External"/><Relationship Id="rId2" Type="http://schemas.openxmlformats.org/officeDocument/2006/relationships/hyperlink" Target="https://www.coursera.org/learn/language-processing/home/info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dm310.blogspot.com/2014/11/another-thank-you-i-just-want-to-thank.html" TargetMode="External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7A591-EDDB-46E1-9D5B-489153C8B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Text classification with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B944D-F73F-4463-A7EC-E5D01FC18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Student:  </a:t>
            </a:r>
            <a:r>
              <a:rPr lang="en-US" sz="2000" dirty="0" err="1"/>
              <a:t>Thi</a:t>
            </a:r>
            <a:r>
              <a:rPr lang="en-US" sz="2000" dirty="0"/>
              <a:t> Van Nguyen</a:t>
            </a:r>
          </a:p>
          <a:p>
            <a:r>
              <a:rPr lang="en-US" sz="2000" b="1" dirty="0"/>
              <a:t>Instructor</a:t>
            </a:r>
            <a:r>
              <a:rPr lang="en-US" sz="2000" dirty="0"/>
              <a:t> : Professor </a:t>
            </a:r>
            <a:r>
              <a:rPr lang="en-US" sz="2000" dirty="0" err="1"/>
              <a:t>Polunchenko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4" descr="Text&#10;&#10;Description automatically generated">
            <a:extLst>
              <a:ext uri="{FF2B5EF4-FFF2-40B4-BE49-F238E27FC236}">
                <a16:creationId xmlns:a16="http://schemas.microsoft.com/office/drawing/2014/main" id="{0D7179D1-CD6B-4D29-85D1-5373FE26B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45" r="2" b="4617"/>
          <a:stretch/>
        </p:blipFill>
        <p:spPr>
          <a:xfrm>
            <a:off x="5414356" y="1555808"/>
            <a:ext cx="6408836" cy="3595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0F45C-296C-44DA-89BC-BF03FA0A0EE8}"/>
              </a:ext>
            </a:extLst>
          </p:cNvPr>
          <p:cNvSpPr txBox="1"/>
          <p:nvPr/>
        </p:nvSpPr>
        <p:spPr>
          <a:xfrm>
            <a:off x="1051560" y="586822"/>
            <a:ext cx="353872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>
                <a:latin typeface="+mj-lt"/>
                <a:ea typeface="+mj-ea"/>
                <a:cs typeface="+mj-cs"/>
              </a:rPr>
              <a:t>Term frequency (TF)- Inverse document frequency (IDF)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672DE-2576-45CC-B8B3-A1ACE7863B3B}"/>
              </a:ext>
            </a:extLst>
          </p:cNvPr>
          <p:cNvSpPr txBox="1"/>
          <p:nvPr/>
        </p:nvSpPr>
        <p:spPr>
          <a:xfrm>
            <a:off x="5349240" y="586822"/>
            <a:ext cx="600760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i="1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informativeness or reflect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important a word is to a document in a collection or corpus. It is often used as a weighting factor.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3C90FC1-B056-4EB4-8162-B5553853C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7" t="12374" r="-3148" b="-2063"/>
          <a:stretch/>
        </p:blipFill>
        <p:spPr>
          <a:xfrm>
            <a:off x="557783" y="2814649"/>
            <a:ext cx="5481509" cy="331336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506345D-5442-4BA7-B97B-1F149328E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/>
          <a:stretch/>
        </p:blipFill>
        <p:spPr>
          <a:xfrm>
            <a:off x="6198781" y="2861436"/>
            <a:ext cx="5523082" cy="32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499D9D7-F4B2-4A0D-9DC8-AD986B211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7" y="190476"/>
            <a:ext cx="8991666" cy="64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9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89D9E-9A64-4FF7-80FC-71E0C2F41397}"/>
              </a:ext>
            </a:extLst>
          </p:cNvPr>
          <p:cNvSpPr txBox="1"/>
          <p:nvPr/>
        </p:nvSpPr>
        <p:spPr>
          <a:xfrm>
            <a:off x="901690" y="405575"/>
            <a:ext cx="643041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Step 3: Text classification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9FB5C-45E3-46FD-8348-97260162B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12407" y="2081978"/>
            <a:ext cx="5445251" cy="4507798"/>
          </a:xfrm>
          <a:prstGeom prst="rect">
            <a:avLst/>
          </a:prstGeom>
        </p:spPr>
      </p:pic>
      <p:pic>
        <p:nvPicPr>
          <p:cNvPr id="5" name="Picture 4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856B1580-AA09-4490-99CB-B37F0E067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354" y="2319336"/>
            <a:ext cx="2495568" cy="62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F1525-4BD6-4C8F-9692-ABD9B7A88337}"/>
              </a:ext>
            </a:extLst>
          </p:cNvPr>
          <p:cNvSpPr txBox="1"/>
          <p:nvPr/>
        </p:nvSpPr>
        <p:spPr>
          <a:xfrm>
            <a:off x="452505" y="2182751"/>
            <a:ext cx="3820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logistic regression model is of the form:</a:t>
            </a:r>
            <a:endParaRPr lang="en-US" dirty="0">
              <a:solidFill>
                <a:srgbClr val="232629"/>
              </a:solidFill>
              <a:latin typeface="-apple-system"/>
            </a:endParaRPr>
          </a:p>
          <a:p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232629"/>
              </a:solidFill>
              <a:latin typeface="-apple-system"/>
            </a:endParaRPr>
          </a:p>
          <a:p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It is called a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generalized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linear model because the logit of the estimated probability response is a linear function of the parameters.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2799A-0D57-4BA0-934A-AF8733E2E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2" y="3077276"/>
            <a:ext cx="4810160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8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6DBE-F858-4982-8980-4FB84EFF98E4}"/>
              </a:ext>
            </a:extLst>
          </p:cNvPr>
          <p:cNvSpPr txBox="1">
            <a:spLocks/>
          </p:cNvSpPr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3. Results and discussion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246652-610D-46D4-9DE0-CEC14129B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2" y="2168900"/>
            <a:ext cx="4519821" cy="3860048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ABC66B-D703-4138-89C6-51E07B207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27509"/>
              </p:ext>
            </p:extLst>
          </p:nvPr>
        </p:nvGraphicFramePr>
        <p:xfrm>
          <a:off x="4598698" y="1211407"/>
          <a:ext cx="5600009" cy="550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753">
                  <a:extLst>
                    <a:ext uri="{9D8B030D-6E8A-4147-A177-3AD203B41FA5}">
                      <a16:colId xmlns:a16="http://schemas.microsoft.com/office/drawing/2014/main" val="3974652788"/>
                    </a:ext>
                  </a:extLst>
                </a:gridCol>
                <a:gridCol w="1326256">
                  <a:extLst>
                    <a:ext uri="{9D8B030D-6E8A-4147-A177-3AD203B41FA5}">
                      <a16:colId xmlns:a16="http://schemas.microsoft.com/office/drawing/2014/main" val="4106264991"/>
                    </a:ext>
                  </a:extLst>
                </a:gridCol>
              </a:tblGrid>
              <a:tr h="694978">
                <a:tc>
                  <a:txBody>
                    <a:bodyPr/>
                    <a:lstStyle/>
                    <a:p>
                      <a:r>
                        <a:rPr lang="en-US" sz="1600" dirty="0"/>
                        <a:t>Review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Sentiment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475"/>
                  </a:ext>
                </a:extLst>
              </a:tr>
              <a:tr h="1217672">
                <a:tc>
                  <a:txBody>
                    <a:bodyPr/>
                    <a:lstStyle/>
                    <a:p>
                      <a:r>
                        <a:rPr lang="en-US" sz="1600" dirty="0"/>
                        <a:t>“One of the other reviewers has mentioned that after watching just 1 episode you'll be hooked. They are right, as this is exactly what happened with me…..”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3000"/>
                  </a:ext>
                </a:extLst>
              </a:tr>
              <a:tr h="1444215">
                <a:tc>
                  <a:txBody>
                    <a:bodyPr/>
                    <a:lstStyle/>
                    <a:p>
                      <a:r>
                        <a:rPr lang="en-US" sz="1600" dirty="0"/>
                        <a:t>“A wonderful little production. The filming technique is very unassuming- very old-time-BBC fashion and gives a comforting, and sometimes discomforting, sense of realism to the entire piece….”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24387"/>
                  </a:ext>
                </a:extLst>
              </a:tr>
              <a:tr h="796969">
                <a:tc>
                  <a:txBody>
                    <a:bodyPr/>
                    <a:lstStyle/>
                    <a:p>
                      <a:r>
                        <a:rPr lang="en-US" sz="1600" dirty="0"/>
                        <a:t>“…This movie is slower than a soap opera... and suddenly, Jake decides to become Rambo and kill the zombie….”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39677"/>
                  </a:ext>
                </a:extLst>
              </a:tr>
              <a:tr h="991128">
                <a:tc>
                  <a:txBody>
                    <a:bodyPr/>
                    <a:lstStyle/>
                    <a:p>
                      <a:r>
                        <a:rPr lang="en-US" sz="1600" dirty="0"/>
                        <a:t>“…. At first it was very odd and pretty funny but as the movie progressed, I didn't find the jokes or oddness funny anymore….”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82381"/>
                  </a:ext>
                </a:extLst>
              </a:tr>
              <a:tr h="324691">
                <a:tc>
                  <a:txBody>
                    <a:bodyPr/>
                    <a:lstStyle/>
                    <a:p>
                      <a:r>
                        <a:rPr lang="en-US" sz="1600" dirty="0"/>
                        <a:t>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555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3707D3-317E-4DD6-A957-4D38EAEDC75C}"/>
              </a:ext>
            </a:extLst>
          </p:cNvPr>
          <p:cNvSpPr txBox="1"/>
          <p:nvPr/>
        </p:nvSpPr>
        <p:spPr>
          <a:xfrm>
            <a:off x="2848494" y="1281939"/>
            <a:ext cx="217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1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AD9024-07AB-40DC-9A0A-6F4CC62F5081}"/>
              </a:ext>
            </a:extLst>
          </p:cNvPr>
          <p:cNvSpPr txBox="1">
            <a:spLocks/>
          </p:cNvSpPr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/>
              <a:t> Result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7DFF5E9-B36B-4181-9AFE-A8F0F3D37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238862"/>
            <a:ext cx="5431536" cy="3910705"/>
          </a:xfrm>
          <a:prstGeom prst="rect">
            <a:avLst/>
          </a:prstGeom>
        </p:spPr>
      </p:pic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E52460A-9364-4E85-80B7-608E786A5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342480"/>
            <a:ext cx="5431536" cy="36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3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A7D363-D7C0-4B9D-A3BE-60D04319BD20}"/>
              </a:ext>
            </a:extLst>
          </p:cNvPr>
          <p:cNvSpPr txBox="1">
            <a:spLocks/>
          </p:cNvSpPr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/>
              <a:t> Result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74AC85A-9A87-4A62-A7DC-F5179FD21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245652"/>
            <a:ext cx="5431536" cy="389712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2E97AF-CABC-440C-9FF1-56FAD523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345524"/>
            <a:ext cx="5431536" cy="37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7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89D2-CE08-415B-8F02-CAE2D72C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3BEEC-D561-4DC6-9064-C65C0767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Bag of words  with TF-IDF and logistic regression models for tex</a:t>
            </a:r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t classification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over that features work </a:t>
            </a:r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very 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well with accuracy nearly 90%.</a:t>
            </a:r>
          </a:p>
          <a:p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We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can try different models, like SVM or Naive Bayes, or any other model that can handle sparse features.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We can also use deep learning techniques to squeeze the maximum accuracy from that dataset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1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7E5E3-C93B-4174-A9B6-6F23B67C78BB}"/>
              </a:ext>
            </a:extLst>
          </p:cNvPr>
          <p:cNvSpPr txBox="1"/>
          <p:nvPr/>
        </p:nvSpPr>
        <p:spPr>
          <a:xfrm>
            <a:off x="1518407" y="864066"/>
            <a:ext cx="77849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Reference</a:t>
            </a:r>
          </a:p>
          <a:p>
            <a:endParaRPr lang="en-US" sz="3000" dirty="0"/>
          </a:p>
          <a:p>
            <a:pPr algn="l"/>
            <a:r>
              <a:rPr lang="en-US" sz="3000" b="1" i="0" dirty="0">
                <a:solidFill>
                  <a:srgbClr val="1F1F1F"/>
                </a:solidFill>
                <a:effectLst/>
                <a:latin typeface="Source Sans Pro" panose="020B0604020202020204" pitchFamily="34" charset="0"/>
              </a:rPr>
              <a:t>1. Natural Language Processing _</a:t>
            </a:r>
            <a:r>
              <a:rPr lang="en-US" sz="3000" b="0" i="0" dirty="0">
                <a:solidFill>
                  <a:srgbClr val="636363"/>
                </a:solidFill>
                <a:effectLst/>
                <a:latin typeface="Source Sans Pro" panose="020B0604020202020204" pitchFamily="34" charset="0"/>
              </a:rPr>
              <a:t>HSE University </a:t>
            </a:r>
            <a:r>
              <a:rPr lang="en-US" sz="3000" b="0" i="0" dirty="0">
                <a:solidFill>
                  <a:srgbClr val="636363"/>
                </a:solidFill>
                <a:effectLst/>
                <a:latin typeface="Source Sans Pro" panose="020B0604020202020204" pitchFamily="34" charset="0"/>
                <a:hlinkClick r:id="rId2"/>
              </a:rPr>
              <a:t>https://www.coursera.org/learn/language-processing/home/info</a:t>
            </a:r>
            <a:endParaRPr lang="en-US" sz="3000" b="0" i="0" dirty="0">
              <a:solidFill>
                <a:srgbClr val="636363"/>
              </a:solidFill>
              <a:effectLst/>
              <a:latin typeface="Source Sans Pro" panose="020B0604020202020204" pitchFamily="34" charset="0"/>
            </a:endParaRPr>
          </a:p>
          <a:p>
            <a:pPr algn="l"/>
            <a:endParaRPr lang="en-US" sz="3000" dirty="0">
              <a:solidFill>
                <a:srgbClr val="636363"/>
              </a:solidFill>
              <a:latin typeface="Source Sans Pro" panose="020B0604020202020204" pitchFamily="34" charset="0"/>
            </a:endParaRPr>
          </a:p>
          <a:p>
            <a:pPr algn="l"/>
            <a:r>
              <a:rPr lang="en-US" sz="3200" dirty="0"/>
              <a:t>2</a:t>
            </a:r>
            <a:r>
              <a:rPr lang="en-US" sz="3000" b="1" dirty="0">
                <a:solidFill>
                  <a:srgbClr val="1F1F1F"/>
                </a:solidFill>
                <a:latin typeface="Source Sans Pro" panose="020B0604020202020204" pitchFamily="34" charset="0"/>
              </a:rPr>
              <a:t>. IMDB movie reviews dataset  </a:t>
            </a:r>
            <a:r>
              <a:rPr lang="en-US" sz="3200" dirty="0">
                <a:hlinkClick r:id="rId3"/>
              </a:rPr>
              <a:t>http://ai.stanford.edu/~amaas/data/sentiment/</a:t>
            </a:r>
            <a:endParaRPr lang="en-US" sz="3000" b="0" i="0" dirty="0">
              <a:solidFill>
                <a:srgbClr val="636363"/>
              </a:solidFill>
              <a:effectLst/>
              <a:latin typeface="Source Sans Pro" panose="020B060402020202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7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id="{D0E03F17-9E1B-4F49-A3AF-D096731B6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266" b="1506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578-6FA9-43D4-BDA5-A1260DC9F1D6}"/>
              </a:ext>
            </a:extLst>
          </p:cNvPr>
          <p:cNvSpPr txBox="1"/>
          <p:nvPr/>
        </p:nvSpPr>
        <p:spPr>
          <a:xfrm>
            <a:off x="9076842" y="6156294"/>
            <a:ext cx="28264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dm310.blogspot.com/2014/11/another-thank-you-i-just-want-to-thank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8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696569C-97C1-4316-A89F-776A0ADB7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322279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54A9429-8B7F-4C64-ABB9-AACBA789889E}"/>
              </a:ext>
            </a:extLst>
          </p:cNvPr>
          <p:cNvSpPr txBox="1">
            <a:spLocks/>
          </p:cNvSpPr>
          <p:nvPr/>
        </p:nvSpPr>
        <p:spPr>
          <a:xfrm>
            <a:off x="2493818" y="624563"/>
            <a:ext cx="8735292" cy="7040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948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5C5BD-6236-46A1-8D4A-944CD9ED954A}"/>
              </a:ext>
            </a:extLst>
          </p:cNvPr>
          <p:cNvSpPr txBox="1"/>
          <p:nvPr/>
        </p:nvSpPr>
        <p:spPr>
          <a:xfrm>
            <a:off x="250131" y="576919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Automatic Gmail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01ACA-1B9C-4BC5-89F8-5DFAC6E21354}"/>
              </a:ext>
            </a:extLst>
          </p:cNvPr>
          <p:cNvSpPr txBox="1"/>
          <p:nvPr/>
        </p:nvSpPr>
        <p:spPr>
          <a:xfrm>
            <a:off x="8839456" y="5349988"/>
            <a:ext cx="185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 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A51B5-22C9-4376-BBC3-E573255E0132}"/>
              </a:ext>
            </a:extLst>
          </p:cNvPr>
          <p:cNvSpPr txBox="1"/>
          <p:nvPr/>
        </p:nvSpPr>
        <p:spPr>
          <a:xfrm>
            <a:off x="314418" y="3574147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 in search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FE35F-ACF7-4FF3-90CA-328FFC7BBC73}"/>
              </a:ext>
            </a:extLst>
          </p:cNvPr>
          <p:cNvSpPr txBox="1">
            <a:spLocks/>
          </p:cNvSpPr>
          <p:nvPr/>
        </p:nvSpPr>
        <p:spPr>
          <a:xfrm>
            <a:off x="628427" y="284654"/>
            <a:ext cx="8735292" cy="7040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sz="4400" dirty="0"/>
              <a:t>Introduction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ACDF88-1C7F-4B5E-8B1E-0709EC98D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15" y="4616878"/>
            <a:ext cx="1815203" cy="1013221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EB4898E-D872-4745-BD13-079F30743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56" y="1922383"/>
            <a:ext cx="3716160" cy="2913481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44CB82-612C-44E1-93C2-B35BA8A4BB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8" r="27155"/>
          <a:stretch/>
        </p:blipFill>
        <p:spPr>
          <a:xfrm>
            <a:off x="269584" y="1768974"/>
            <a:ext cx="2162721" cy="1768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6B958E-55C6-4893-9E14-D94594BAB9C5}"/>
              </a:ext>
            </a:extLst>
          </p:cNvPr>
          <p:cNvSpPr txBox="1"/>
          <p:nvPr/>
        </p:nvSpPr>
        <p:spPr>
          <a:xfrm>
            <a:off x="1043426" y="1065865"/>
            <a:ext cx="10692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Natural language processing tasks are everywhere around us</a:t>
            </a:r>
          </a:p>
          <a:p>
            <a:endParaRPr lang="en-US" dirty="0"/>
          </a:p>
        </p:txBody>
      </p:sp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724ACAB2-D44C-4F47-96DF-82B870235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56" y="1922383"/>
            <a:ext cx="3862649" cy="35925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D53EF9-01BD-4588-81F0-00F01EE9E648}"/>
              </a:ext>
            </a:extLst>
          </p:cNvPr>
          <p:cNvSpPr txBox="1"/>
          <p:nvPr/>
        </p:nvSpPr>
        <p:spPr>
          <a:xfrm>
            <a:off x="3979025" y="5165322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266415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A97D2B9-B6EC-4D7A-980B-0B770B147D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2" r="13782"/>
          <a:stretch>
            <a:fillRect/>
          </a:stretch>
        </p:blipFill>
        <p:spPr>
          <a:xfrm>
            <a:off x="4834342" y="1642467"/>
            <a:ext cx="2879510" cy="36395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12384-B2BD-48AD-8942-D65CC1DE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Text classification </a:t>
            </a:r>
            <a:r>
              <a:rPr lang="en-US" dirty="0"/>
              <a:t>also known as text tagging or text categorization is the process of categorizing text into organized groups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B0D4218-F0E0-47BE-A199-C1EDE2F3C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85" y="2025144"/>
            <a:ext cx="3481199" cy="286059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B9E5F22-BA83-4E0E-921A-ACC7C5A9A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668" y="5049249"/>
            <a:ext cx="866542" cy="465615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1F3A6D4F-2A9C-4FC5-A196-1CC1EE5B7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" y="898146"/>
            <a:ext cx="3749362" cy="2354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BA6196-574E-467F-BE68-DC8BB88F7CC5}"/>
              </a:ext>
            </a:extLst>
          </p:cNvPr>
          <p:cNvSpPr txBox="1"/>
          <p:nvPr/>
        </p:nvSpPr>
        <p:spPr>
          <a:xfrm>
            <a:off x="829748" y="847438"/>
            <a:ext cx="285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Detection of spam and non-spam emails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FD3CC-5FF8-400A-B4D9-C259C469B3A2}"/>
              </a:ext>
            </a:extLst>
          </p:cNvPr>
          <p:cNvSpPr txBox="1"/>
          <p:nvPr/>
        </p:nvSpPr>
        <p:spPr>
          <a:xfrm>
            <a:off x="4722875" y="5446030"/>
            <a:ext cx="285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Categorization of news articles into defined topics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DD406-3FB2-47C9-8394-1BC18A8458AC}"/>
              </a:ext>
            </a:extLst>
          </p:cNvPr>
          <p:cNvSpPr txBox="1"/>
          <p:nvPr/>
        </p:nvSpPr>
        <p:spPr>
          <a:xfrm>
            <a:off x="8178199" y="5446030"/>
            <a:ext cx="285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Classification of movie reviews as positive or negative</a:t>
            </a:r>
          </a:p>
        </p:txBody>
      </p:sp>
    </p:spTree>
    <p:extLst>
      <p:ext uri="{BB962C8B-B14F-4D97-AF65-F5344CB8AC3E}">
        <p14:creationId xmlns:p14="http://schemas.microsoft.com/office/powerpoint/2010/main" val="215689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55242F-9352-417B-A734-A405C591DEFB}"/>
              </a:ext>
            </a:extLst>
          </p:cNvPr>
          <p:cNvSpPr txBox="1">
            <a:spLocks/>
          </p:cNvSpPr>
          <p:nvPr/>
        </p:nvSpPr>
        <p:spPr>
          <a:xfrm>
            <a:off x="416163" y="612648"/>
            <a:ext cx="7851574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 dirty="0"/>
              <a:t>2. Procedure and Methodology</a:t>
            </a:r>
          </a:p>
          <a:p>
            <a:pPr>
              <a:spcAft>
                <a:spcPts val="600"/>
              </a:spcAft>
            </a:pP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5A10FB-7A68-41D6-A39D-7EA7B0375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169522"/>
              </p:ext>
            </p:extLst>
          </p:nvPr>
        </p:nvGraphicFramePr>
        <p:xfrm>
          <a:off x="411479" y="2364405"/>
          <a:ext cx="10395066" cy="390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78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0C6DC-36A4-4AF0-8152-213D1605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50250"/>
            <a:ext cx="5853131" cy="6151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5E027-9F99-4853-9FA5-C357F6550EAA}"/>
              </a:ext>
            </a:extLst>
          </p:cNvPr>
          <p:cNvSpPr txBox="1"/>
          <p:nvPr/>
        </p:nvSpPr>
        <p:spPr>
          <a:xfrm>
            <a:off x="365288" y="154309"/>
            <a:ext cx="5030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1: Text preprocessing</a:t>
            </a:r>
          </a:p>
          <a:p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0F85F-D7B9-4D77-9989-DF0FB32E04FB}"/>
              </a:ext>
            </a:extLst>
          </p:cNvPr>
          <p:cNvSpPr txBox="1"/>
          <p:nvPr/>
        </p:nvSpPr>
        <p:spPr>
          <a:xfrm>
            <a:off x="294006" y="800843"/>
            <a:ext cx="5579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Tokenization is a process that splits an input sequence into so-called tokens </a:t>
            </a:r>
          </a:p>
          <a:p>
            <a:r>
              <a:rPr lang="en-US" dirty="0"/>
              <a:t>• You can think of a token as a useful unit for semantic processing </a:t>
            </a:r>
          </a:p>
          <a:p>
            <a:r>
              <a:rPr lang="en-US" dirty="0"/>
              <a:t>• Can be a word, sentence, paragraph, etc.</a:t>
            </a:r>
          </a:p>
          <a:p>
            <a:endParaRPr lang="en-US" dirty="0"/>
          </a:p>
          <a:p>
            <a:r>
              <a:rPr lang="en-US" dirty="0"/>
              <a:t>Example: “It is raining, isn’t it?”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D0E72-97CB-4980-A16F-EE613DB474D4}"/>
              </a:ext>
            </a:extLst>
          </p:cNvPr>
          <p:cNvSpPr txBox="1"/>
          <p:nvPr/>
        </p:nvSpPr>
        <p:spPr>
          <a:xfrm>
            <a:off x="365288" y="3091009"/>
            <a:ext cx="5054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 Simple whitespace tokenizer  </a:t>
            </a:r>
          </a:p>
          <a:p>
            <a:r>
              <a:rPr lang="en-US" dirty="0"/>
              <a:t>• Problem: “it” and “it?” are different tokens with same meaning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CD7C2-5F11-4580-9D42-D1B4C30E9126}"/>
              </a:ext>
            </a:extLst>
          </p:cNvPr>
          <p:cNvSpPr txBox="1"/>
          <p:nvPr/>
        </p:nvSpPr>
        <p:spPr>
          <a:xfrm>
            <a:off x="365289" y="4426145"/>
            <a:ext cx="5730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b/ Split by punctuation </a:t>
            </a:r>
          </a:p>
          <a:p>
            <a:r>
              <a:rPr lang="en-US" dirty="0"/>
              <a:t>• Problem:  “</a:t>
            </a:r>
            <a:r>
              <a:rPr lang="en-US" dirty="0" err="1"/>
              <a:t>isn</a:t>
            </a:r>
            <a:r>
              <a:rPr lang="en-US" dirty="0"/>
              <a:t>”, “t” are not very meaningful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c/ Set of rules with </a:t>
            </a:r>
            <a:r>
              <a:rPr lang="en-US" dirty="0" err="1"/>
              <a:t>TreebankWord</a:t>
            </a:r>
            <a:r>
              <a:rPr lang="en-US" dirty="0"/>
              <a:t> tokenizer</a:t>
            </a:r>
          </a:p>
          <a:p>
            <a:r>
              <a:rPr lang="en-US" dirty="0"/>
              <a:t>• “is” and “</a:t>
            </a:r>
            <a:r>
              <a:rPr lang="en-US" dirty="0" err="1"/>
              <a:t>n’t</a:t>
            </a:r>
            <a:r>
              <a:rPr lang="en-US" dirty="0"/>
              <a:t>” are more meaningful for processing Tokenization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492D75-80EB-4B9A-BBA9-F98671E02918}"/>
              </a:ext>
            </a:extLst>
          </p:cNvPr>
          <p:cNvSpPr/>
          <p:nvPr/>
        </p:nvSpPr>
        <p:spPr>
          <a:xfrm>
            <a:off x="5536276" y="3347258"/>
            <a:ext cx="559723" cy="260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FD47C06-2152-4153-B349-9171766E3692}"/>
              </a:ext>
            </a:extLst>
          </p:cNvPr>
          <p:cNvSpPr/>
          <p:nvPr/>
        </p:nvSpPr>
        <p:spPr>
          <a:xfrm>
            <a:off x="5395933" y="4469477"/>
            <a:ext cx="559723" cy="260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F9A466C-095F-4EA0-933E-DE41BDBB59FA}"/>
              </a:ext>
            </a:extLst>
          </p:cNvPr>
          <p:cNvSpPr/>
          <p:nvPr/>
        </p:nvSpPr>
        <p:spPr>
          <a:xfrm>
            <a:off x="5497400" y="5548364"/>
            <a:ext cx="559723" cy="260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0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0C6DC-36A4-4AF0-8152-213D1605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5725" y="122520"/>
            <a:ext cx="5438134" cy="5197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5E027-9F99-4853-9FA5-C357F6550EAA}"/>
              </a:ext>
            </a:extLst>
          </p:cNvPr>
          <p:cNvSpPr txBox="1"/>
          <p:nvPr/>
        </p:nvSpPr>
        <p:spPr>
          <a:xfrm>
            <a:off x="365288" y="158442"/>
            <a:ext cx="5030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Token normalization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0F85F-D7B9-4D77-9989-DF0FB32E04FB}"/>
              </a:ext>
            </a:extLst>
          </p:cNvPr>
          <p:cNvSpPr txBox="1"/>
          <p:nvPr/>
        </p:nvSpPr>
        <p:spPr>
          <a:xfrm>
            <a:off x="98142" y="688519"/>
            <a:ext cx="60502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may want the same token for different forms of the word</a:t>
            </a:r>
          </a:p>
          <a:p>
            <a:r>
              <a:rPr lang="en-US" dirty="0"/>
              <a:t>• dog, dogs -&gt; dog</a:t>
            </a:r>
          </a:p>
          <a:p>
            <a:r>
              <a:rPr lang="en-US" dirty="0"/>
              <a:t>• mouse, mice -&gt; mouse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a/ Stemming</a:t>
            </a:r>
          </a:p>
          <a:p>
            <a:r>
              <a:rPr lang="en-US" dirty="0"/>
              <a:t>• A process of removing and replacing suffixes to get to the root form of the word, which is called the stem</a:t>
            </a:r>
          </a:p>
          <a:p>
            <a:r>
              <a:rPr lang="en-US" dirty="0"/>
              <a:t>• Usually refers to heuristics that chop off suffixes</a:t>
            </a:r>
          </a:p>
          <a:p>
            <a:r>
              <a:rPr lang="en-US" dirty="0"/>
              <a:t>• Example: cats -&gt; cat, talked -&gt; talk, chases -&gt; chase</a:t>
            </a:r>
          </a:p>
          <a:p>
            <a:r>
              <a:rPr lang="en-US" dirty="0"/>
              <a:t>• Problem: fails on irregular forms, produces non-words</a:t>
            </a:r>
          </a:p>
          <a:p>
            <a:r>
              <a:rPr lang="en-US" dirty="0"/>
              <a:t>(removing -&gt; </a:t>
            </a:r>
            <a:r>
              <a:rPr lang="en-US" dirty="0" err="1"/>
              <a:t>remov</a:t>
            </a:r>
            <a:r>
              <a:rPr lang="en-US" dirty="0"/>
              <a:t> , mice -&gt; mice)</a:t>
            </a:r>
          </a:p>
          <a:p>
            <a:r>
              <a:rPr lang="en-US" b="1" dirty="0"/>
              <a:t>b/ Lemmatization</a:t>
            </a:r>
          </a:p>
          <a:p>
            <a:r>
              <a:rPr lang="en-US" dirty="0"/>
              <a:t>• Usually refers to doing things properly with the use of a vocabulary and morphological analysis</a:t>
            </a:r>
          </a:p>
          <a:p>
            <a:r>
              <a:rPr lang="en-US" dirty="0"/>
              <a:t>• Returns the base or dictionary form of a word, which is known as the lemma</a:t>
            </a:r>
          </a:p>
          <a:p>
            <a:r>
              <a:rPr lang="en-US" dirty="0"/>
              <a:t>• Example: chases -&gt; chase, mice -&gt; mouse</a:t>
            </a:r>
          </a:p>
          <a:p>
            <a:r>
              <a:rPr lang="en-US" dirty="0"/>
              <a:t>• Problems: not all forms are reduced (removing -&gt; removing)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0AA986C-B069-4727-9E01-2D3395A209E5}"/>
              </a:ext>
            </a:extLst>
          </p:cNvPr>
          <p:cNvSpPr/>
          <p:nvPr/>
        </p:nvSpPr>
        <p:spPr>
          <a:xfrm>
            <a:off x="5913120" y="2737658"/>
            <a:ext cx="559723" cy="260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07083E-4A22-4FB8-AB93-4BF9502817F6}"/>
              </a:ext>
            </a:extLst>
          </p:cNvPr>
          <p:cNvSpPr/>
          <p:nvPr/>
        </p:nvSpPr>
        <p:spPr>
          <a:xfrm>
            <a:off x="6004560" y="4267200"/>
            <a:ext cx="559723" cy="260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89D9E-9A64-4FF7-80FC-71E0C2F41397}"/>
              </a:ext>
            </a:extLst>
          </p:cNvPr>
          <p:cNvSpPr txBox="1"/>
          <p:nvPr/>
        </p:nvSpPr>
        <p:spPr>
          <a:xfrm>
            <a:off x="365288" y="154309"/>
            <a:ext cx="799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2: Transform tokens to features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689FB5C-45E3-46FD-8348-97260162B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43" y="746802"/>
            <a:ext cx="8627895" cy="5137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5FF3F-5A7C-4E10-91D0-2B2A404AF5C2}"/>
              </a:ext>
            </a:extLst>
          </p:cNvPr>
          <p:cNvSpPr txBox="1"/>
          <p:nvPr/>
        </p:nvSpPr>
        <p:spPr>
          <a:xfrm>
            <a:off x="1047871" y="5651227"/>
            <a:ext cx="10257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We also  can count token pair (2-grams), triplet(3_grams), …, n-grams. 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-&gt; Problem : too many features</a:t>
            </a:r>
          </a:p>
        </p:txBody>
      </p:sp>
    </p:spTree>
    <p:extLst>
      <p:ext uri="{BB962C8B-B14F-4D97-AF65-F5344CB8AC3E}">
        <p14:creationId xmlns:p14="http://schemas.microsoft.com/office/powerpoint/2010/main" val="373012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B898E0-30FE-467B-B415-92FC8B3BC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42" y="447653"/>
            <a:ext cx="9010716" cy="59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992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767</Words>
  <Application>Microsoft Office PowerPoint</Application>
  <PresentationFormat>Widescreen</PresentationFormat>
  <Paragraphs>102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Avenir Next LT Pro</vt:lpstr>
      <vt:lpstr>Calibri</vt:lpstr>
      <vt:lpstr>Neue Haas Grotesk Text Pro</vt:lpstr>
      <vt:lpstr>Roboto</vt:lpstr>
      <vt:lpstr>Source Sans Pro</vt:lpstr>
      <vt:lpstr>Times New Roman</vt:lpstr>
      <vt:lpstr>AccentBoxVTI</vt:lpstr>
      <vt:lpstr>Text classification with natural language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with natural language processing</dc:title>
  <dc:creator>Van Nguyen</dc:creator>
  <cp:lastModifiedBy>Van Nguyen</cp:lastModifiedBy>
  <cp:revision>12</cp:revision>
  <dcterms:created xsi:type="dcterms:W3CDTF">2022-02-28T20:11:03Z</dcterms:created>
  <dcterms:modified xsi:type="dcterms:W3CDTF">2022-03-10T05:49:29Z</dcterms:modified>
</cp:coreProperties>
</file>