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75" r:id="rId7"/>
    <p:sldId id="276" r:id="rId8"/>
    <p:sldId id="263" r:id="rId9"/>
    <p:sldId id="282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551D8-EAA0-4CE5-87EB-E4C22CA16D2E}" v="17" dt="2021-09-21T02:37:05.519"/>
  </p1510:revLst>
</p1510:revInfo>
</file>

<file path=ppt/tableStyles.xml><?xml version="1.0" encoding="utf-8"?>
<a:tblStyleLst xmlns:a="http://schemas.openxmlformats.org/drawingml/2006/main" def="{4E59262E-FF7E-4968-A65F-C0683CEB2EAF}">
  <a:tblStyle styleId="{4E59262E-FF7E-4968-A65F-C0683CEB2EAF}" styleName="Table_0">
    <a:wholeTbl>
      <a:tcTxStyle b="off" i="off">
        <a:font>
          <a:latin typeface="Euphemia"/>
          <a:ea typeface="Euphemia"/>
          <a:cs typeface="Euphem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tcBdr/>
        <a:fill>
          <a:solidFill>
            <a:srgbClr val="CFCE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E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Euphemia"/>
          <a:ea typeface="Euphemia"/>
          <a:cs typeface="Euphem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Euphemia"/>
          <a:ea typeface="Euphemia"/>
          <a:cs typeface="Euphem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Euphemia"/>
          <a:ea typeface="Euphemia"/>
          <a:cs typeface="Euphem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Euphemia"/>
          <a:ea typeface="Euphemia"/>
          <a:cs typeface="Euphem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>
        <p:scale>
          <a:sx n="83" d="100"/>
          <a:sy n="83" d="100"/>
        </p:scale>
        <p:origin x="45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73B66-83DF-4512-89B4-869C912D2E4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B5E82A-BADF-4919-BCAB-E3C5832D0A12}">
      <dgm:prSet custT="1"/>
      <dgm:spPr>
        <a:solidFill>
          <a:schemeClr val="accent3"/>
        </a:solidFill>
      </dgm:spPr>
      <dgm:t>
        <a:bodyPr/>
        <a:lstStyle/>
        <a:p>
          <a:r>
            <a:rPr lang="en-US" sz="1400" b="0" i="0" dirty="0"/>
            <a:t>Number of Missing values</a:t>
          </a:r>
          <a:br>
            <a:rPr lang="en-US" sz="1300" b="0" i="0" dirty="0"/>
          </a:br>
          <a:endParaRPr lang="en-US" sz="1300" dirty="0"/>
        </a:p>
      </dgm:t>
    </dgm:pt>
    <dgm:pt modelId="{89990BAA-71B7-4482-8D4A-DDA2A43D0EBD}" type="parTrans" cxnId="{CD022CE5-8222-43D8-8D38-0F8EEE527BC7}">
      <dgm:prSet/>
      <dgm:spPr/>
      <dgm:t>
        <a:bodyPr/>
        <a:lstStyle/>
        <a:p>
          <a:endParaRPr lang="en-US"/>
        </a:p>
      </dgm:t>
    </dgm:pt>
    <dgm:pt modelId="{448D5CB2-4BF6-4C71-A4D3-47EEDAE40921}" type="sibTrans" cxnId="{CD022CE5-8222-43D8-8D38-0F8EEE527BC7}">
      <dgm:prSet/>
      <dgm:spPr/>
      <dgm:t>
        <a:bodyPr/>
        <a:lstStyle/>
        <a:p>
          <a:endParaRPr lang="en-US"/>
        </a:p>
      </dgm:t>
    </dgm:pt>
    <dgm:pt modelId="{2BD8AEE8-1191-4514-9553-C325EFB9E03C}">
      <dgm:prSet custT="1"/>
      <dgm:spPr/>
      <dgm:t>
        <a:bodyPr/>
        <a:lstStyle/>
        <a:p>
          <a:pPr algn="ctr"/>
          <a:r>
            <a:rPr lang="en-US" sz="1600" dirty="0"/>
            <a:t>Train dataset: 6965</a:t>
          </a:r>
        </a:p>
      </dgm:t>
    </dgm:pt>
    <dgm:pt modelId="{1F174596-5BED-4386-877F-B44A389CD98B}" type="parTrans" cxnId="{62F91220-30DC-4975-8371-CD3FBE06E195}">
      <dgm:prSet/>
      <dgm:spPr/>
      <dgm:t>
        <a:bodyPr/>
        <a:lstStyle/>
        <a:p>
          <a:endParaRPr lang="en-US"/>
        </a:p>
      </dgm:t>
    </dgm:pt>
    <dgm:pt modelId="{0BB7DC3A-5D5C-4824-B90C-FB13AC6ECF02}" type="sibTrans" cxnId="{62F91220-30DC-4975-8371-CD3FBE06E195}">
      <dgm:prSet/>
      <dgm:spPr/>
      <dgm:t>
        <a:bodyPr/>
        <a:lstStyle/>
        <a:p>
          <a:endParaRPr lang="en-US"/>
        </a:p>
      </dgm:t>
    </dgm:pt>
    <dgm:pt modelId="{F727A2E2-BDF6-42D5-95AD-D80DF6CE0478}">
      <dgm:prSet custT="1"/>
      <dgm:spPr/>
      <dgm:t>
        <a:bodyPr/>
        <a:lstStyle/>
        <a:p>
          <a:pPr algn="ctr"/>
          <a:r>
            <a:rPr lang="en-US" sz="1600" dirty="0"/>
            <a:t>Test dataset : 7000</a:t>
          </a:r>
        </a:p>
      </dgm:t>
    </dgm:pt>
    <dgm:pt modelId="{EFF3A9D4-92FB-42E4-8693-7E65A6088C4C}" type="parTrans" cxnId="{98249225-B60A-49E9-B2FD-3115CC3B8976}">
      <dgm:prSet/>
      <dgm:spPr/>
      <dgm:t>
        <a:bodyPr/>
        <a:lstStyle/>
        <a:p>
          <a:endParaRPr lang="en-US"/>
        </a:p>
      </dgm:t>
    </dgm:pt>
    <dgm:pt modelId="{5101346B-9EC8-4B6A-B9CB-B3B95A21D322}" type="sibTrans" cxnId="{98249225-B60A-49E9-B2FD-3115CC3B8976}">
      <dgm:prSet/>
      <dgm:spPr/>
      <dgm:t>
        <a:bodyPr/>
        <a:lstStyle/>
        <a:p>
          <a:endParaRPr lang="en-US"/>
        </a:p>
      </dgm:t>
    </dgm:pt>
    <dgm:pt modelId="{6F08ED23-A883-422F-8255-A00CE9BE23E5}" type="pres">
      <dgm:prSet presAssocID="{45673B66-83DF-4512-89B4-869C912D2E47}" presName="Name0" presStyleCnt="0">
        <dgm:presLayoutVars>
          <dgm:dir/>
          <dgm:animLvl val="lvl"/>
          <dgm:resizeHandles val="exact"/>
        </dgm:presLayoutVars>
      </dgm:prSet>
      <dgm:spPr/>
    </dgm:pt>
    <dgm:pt modelId="{CF85589C-7130-45F8-8A70-F1B9BDC58953}" type="pres">
      <dgm:prSet presAssocID="{F9B5E82A-BADF-4919-BCAB-E3C5832D0A12}" presName="composite" presStyleCnt="0"/>
      <dgm:spPr/>
    </dgm:pt>
    <dgm:pt modelId="{518ABFA6-82B7-45B7-803F-61D34D5AB989}" type="pres">
      <dgm:prSet presAssocID="{F9B5E82A-BADF-4919-BCAB-E3C5832D0A1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400B0B7-0800-4442-9EC1-D6C77F38029A}" type="pres">
      <dgm:prSet presAssocID="{F9B5E82A-BADF-4919-BCAB-E3C5832D0A12}" presName="desTx" presStyleLbl="alignAccFollowNode1" presStyleIdx="0" presStyleCnt="1" custLinFactNeighborX="209" custLinFactNeighborY="-5389">
        <dgm:presLayoutVars>
          <dgm:bulletEnabled val="1"/>
        </dgm:presLayoutVars>
      </dgm:prSet>
      <dgm:spPr/>
    </dgm:pt>
  </dgm:ptLst>
  <dgm:cxnLst>
    <dgm:cxn modelId="{62F91220-30DC-4975-8371-CD3FBE06E195}" srcId="{F9B5E82A-BADF-4919-BCAB-E3C5832D0A12}" destId="{2BD8AEE8-1191-4514-9553-C325EFB9E03C}" srcOrd="0" destOrd="0" parTransId="{1F174596-5BED-4386-877F-B44A389CD98B}" sibTransId="{0BB7DC3A-5D5C-4824-B90C-FB13AC6ECF02}"/>
    <dgm:cxn modelId="{98249225-B60A-49E9-B2FD-3115CC3B8976}" srcId="{F9B5E82A-BADF-4919-BCAB-E3C5832D0A12}" destId="{F727A2E2-BDF6-42D5-95AD-D80DF6CE0478}" srcOrd="1" destOrd="0" parTransId="{EFF3A9D4-92FB-42E4-8693-7E65A6088C4C}" sibTransId="{5101346B-9EC8-4B6A-B9CB-B3B95A21D322}"/>
    <dgm:cxn modelId="{481AD229-8930-48AB-9B7D-55BBD3F0217C}" type="presOf" srcId="{F9B5E82A-BADF-4919-BCAB-E3C5832D0A12}" destId="{518ABFA6-82B7-45B7-803F-61D34D5AB989}" srcOrd="0" destOrd="0" presId="urn:microsoft.com/office/officeart/2005/8/layout/hList1"/>
    <dgm:cxn modelId="{C0610283-9270-4825-A0E1-8A85E40473C2}" type="presOf" srcId="{2BD8AEE8-1191-4514-9553-C325EFB9E03C}" destId="{4400B0B7-0800-4442-9EC1-D6C77F38029A}" srcOrd="0" destOrd="0" presId="urn:microsoft.com/office/officeart/2005/8/layout/hList1"/>
    <dgm:cxn modelId="{4554859E-AEB3-4BDC-81D5-0C7427D2D8DE}" type="presOf" srcId="{F727A2E2-BDF6-42D5-95AD-D80DF6CE0478}" destId="{4400B0B7-0800-4442-9EC1-D6C77F38029A}" srcOrd="0" destOrd="1" presId="urn:microsoft.com/office/officeart/2005/8/layout/hList1"/>
    <dgm:cxn modelId="{B7FA71DF-6770-46A7-8A09-39C1D2B4099B}" type="presOf" srcId="{45673B66-83DF-4512-89B4-869C912D2E47}" destId="{6F08ED23-A883-422F-8255-A00CE9BE23E5}" srcOrd="0" destOrd="0" presId="urn:microsoft.com/office/officeart/2005/8/layout/hList1"/>
    <dgm:cxn modelId="{CD022CE5-8222-43D8-8D38-0F8EEE527BC7}" srcId="{45673B66-83DF-4512-89B4-869C912D2E47}" destId="{F9B5E82A-BADF-4919-BCAB-E3C5832D0A12}" srcOrd="0" destOrd="0" parTransId="{89990BAA-71B7-4482-8D4A-DDA2A43D0EBD}" sibTransId="{448D5CB2-4BF6-4C71-A4D3-47EEDAE40921}"/>
    <dgm:cxn modelId="{718C34C2-5E87-4AAD-A14C-E3BF802407C6}" type="presParOf" srcId="{6F08ED23-A883-422F-8255-A00CE9BE23E5}" destId="{CF85589C-7130-45F8-8A70-F1B9BDC58953}" srcOrd="0" destOrd="0" presId="urn:microsoft.com/office/officeart/2005/8/layout/hList1"/>
    <dgm:cxn modelId="{A8142ECF-9891-4F28-A11C-F97AA6BF85CA}" type="presParOf" srcId="{CF85589C-7130-45F8-8A70-F1B9BDC58953}" destId="{518ABFA6-82B7-45B7-803F-61D34D5AB989}" srcOrd="0" destOrd="0" presId="urn:microsoft.com/office/officeart/2005/8/layout/hList1"/>
    <dgm:cxn modelId="{3CED5887-0C86-43C7-837A-8E7347420B5F}" type="presParOf" srcId="{CF85589C-7130-45F8-8A70-F1B9BDC58953}" destId="{4400B0B7-0800-4442-9EC1-D6C77F3802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673B66-83DF-4512-89B4-869C912D2E4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B5E82A-BADF-4919-BCAB-E3C5832D0A12}">
      <dgm:prSet custT="1"/>
      <dgm:spPr>
        <a:solidFill>
          <a:schemeClr val="accent3"/>
        </a:solidFill>
      </dgm:spPr>
      <dgm:t>
        <a:bodyPr/>
        <a:lstStyle/>
        <a:p>
          <a:r>
            <a:rPr lang="en-US" sz="1400" b="0" i="0" dirty="0"/>
            <a:t>Number of </a:t>
          </a:r>
          <a:r>
            <a:rPr lang="vi-VN" sz="1400" b="0" i="0" dirty="0"/>
            <a:t>features </a:t>
          </a:r>
          <a:r>
            <a:rPr lang="en-US" sz="1400" b="0" i="0" dirty="0"/>
            <a:t>with NA</a:t>
          </a:r>
          <a:br>
            <a:rPr lang="en-US" sz="1300" b="0" i="0" dirty="0"/>
          </a:br>
          <a:endParaRPr lang="en-US" sz="1300" dirty="0"/>
        </a:p>
      </dgm:t>
    </dgm:pt>
    <dgm:pt modelId="{89990BAA-71B7-4482-8D4A-DDA2A43D0EBD}" type="parTrans" cxnId="{CD022CE5-8222-43D8-8D38-0F8EEE527BC7}">
      <dgm:prSet/>
      <dgm:spPr/>
      <dgm:t>
        <a:bodyPr/>
        <a:lstStyle/>
        <a:p>
          <a:endParaRPr lang="en-US"/>
        </a:p>
      </dgm:t>
    </dgm:pt>
    <dgm:pt modelId="{448D5CB2-4BF6-4C71-A4D3-47EEDAE40921}" type="sibTrans" cxnId="{CD022CE5-8222-43D8-8D38-0F8EEE527BC7}">
      <dgm:prSet/>
      <dgm:spPr/>
      <dgm:t>
        <a:bodyPr/>
        <a:lstStyle/>
        <a:p>
          <a:endParaRPr lang="en-US"/>
        </a:p>
      </dgm:t>
    </dgm:pt>
    <dgm:pt modelId="{2BD8AEE8-1191-4514-9553-C325EFB9E03C}">
      <dgm:prSet custT="1"/>
      <dgm:spPr/>
      <dgm:t>
        <a:bodyPr/>
        <a:lstStyle/>
        <a:p>
          <a:pPr algn="ctr"/>
          <a:r>
            <a:rPr lang="en-US" sz="1600" dirty="0"/>
            <a:t>Train dataset: 19</a:t>
          </a:r>
        </a:p>
      </dgm:t>
    </dgm:pt>
    <dgm:pt modelId="{1F174596-5BED-4386-877F-B44A389CD98B}" type="parTrans" cxnId="{62F91220-30DC-4975-8371-CD3FBE06E195}">
      <dgm:prSet/>
      <dgm:spPr/>
      <dgm:t>
        <a:bodyPr/>
        <a:lstStyle/>
        <a:p>
          <a:endParaRPr lang="en-US"/>
        </a:p>
      </dgm:t>
    </dgm:pt>
    <dgm:pt modelId="{0BB7DC3A-5D5C-4824-B90C-FB13AC6ECF02}" type="sibTrans" cxnId="{62F91220-30DC-4975-8371-CD3FBE06E195}">
      <dgm:prSet/>
      <dgm:spPr/>
      <dgm:t>
        <a:bodyPr/>
        <a:lstStyle/>
        <a:p>
          <a:endParaRPr lang="en-US"/>
        </a:p>
      </dgm:t>
    </dgm:pt>
    <dgm:pt modelId="{F727A2E2-BDF6-42D5-95AD-D80DF6CE0478}">
      <dgm:prSet custT="1"/>
      <dgm:spPr/>
      <dgm:t>
        <a:bodyPr/>
        <a:lstStyle/>
        <a:p>
          <a:pPr algn="ctr"/>
          <a:r>
            <a:rPr lang="en-US" sz="1600" dirty="0"/>
            <a:t>Test dataset : 13</a:t>
          </a:r>
        </a:p>
      </dgm:t>
    </dgm:pt>
    <dgm:pt modelId="{EFF3A9D4-92FB-42E4-8693-7E65A6088C4C}" type="parTrans" cxnId="{98249225-B60A-49E9-B2FD-3115CC3B8976}">
      <dgm:prSet/>
      <dgm:spPr/>
      <dgm:t>
        <a:bodyPr/>
        <a:lstStyle/>
        <a:p>
          <a:endParaRPr lang="en-US"/>
        </a:p>
      </dgm:t>
    </dgm:pt>
    <dgm:pt modelId="{5101346B-9EC8-4B6A-B9CB-B3B95A21D322}" type="sibTrans" cxnId="{98249225-B60A-49E9-B2FD-3115CC3B8976}">
      <dgm:prSet/>
      <dgm:spPr/>
      <dgm:t>
        <a:bodyPr/>
        <a:lstStyle/>
        <a:p>
          <a:endParaRPr lang="en-US"/>
        </a:p>
      </dgm:t>
    </dgm:pt>
    <dgm:pt modelId="{6F08ED23-A883-422F-8255-A00CE9BE23E5}" type="pres">
      <dgm:prSet presAssocID="{45673B66-83DF-4512-89B4-869C912D2E47}" presName="Name0" presStyleCnt="0">
        <dgm:presLayoutVars>
          <dgm:dir/>
          <dgm:animLvl val="lvl"/>
          <dgm:resizeHandles val="exact"/>
        </dgm:presLayoutVars>
      </dgm:prSet>
      <dgm:spPr/>
    </dgm:pt>
    <dgm:pt modelId="{CF85589C-7130-45F8-8A70-F1B9BDC58953}" type="pres">
      <dgm:prSet presAssocID="{F9B5E82A-BADF-4919-BCAB-E3C5832D0A12}" presName="composite" presStyleCnt="0"/>
      <dgm:spPr/>
    </dgm:pt>
    <dgm:pt modelId="{518ABFA6-82B7-45B7-803F-61D34D5AB989}" type="pres">
      <dgm:prSet presAssocID="{F9B5E82A-BADF-4919-BCAB-E3C5832D0A12}" presName="parTx" presStyleLbl="alignNode1" presStyleIdx="0" presStyleCnt="1" custLinFactNeighborX="-76665" custLinFactNeighborY="-20042">
        <dgm:presLayoutVars>
          <dgm:chMax val="0"/>
          <dgm:chPref val="0"/>
          <dgm:bulletEnabled val="1"/>
        </dgm:presLayoutVars>
      </dgm:prSet>
      <dgm:spPr/>
    </dgm:pt>
    <dgm:pt modelId="{4400B0B7-0800-4442-9EC1-D6C77F38029A}" type="pres">
      <dgm:prSet presAssocID="{F9B5E82A-BADF-4919-BCAB-E3C5832D0A12}" presName="desTx" presStyleLbl="alignAccFollowNode1" presStyleIdx="0" presStyleCnt="1" custLinFactNeighborX="209" custLinFactNeighborY="-5389">
        <dgm:presLayoutVars>
          <dgm:bulletEnabled val="1"/>
        </dgm:presLayoutVars>
      </dgm:prSet>
      <dgm:spPr/>
    </dgm:pt>
  </dgm:ptLst>
  <dgm:cxnLst>
    <dgm:cxn modelId="{62F91220-30DC-4975-8371-CD3FBE06E195}" srcId="{F9B5E82A-BADF-4919-BCAB-E3C5832D0A12}" destId="{2BD8AEE8-1191-4514-9553-C325EFB9E03C}" srcOrd="0" destOrd="0" parTransId="{1F174596-5BED-4386-877F-B44A389CD98B}" sibTransId="{0BB7DC3A-5D5C-4824-B90C-FB13AC6ECF02}"/>
    <dgm:cxn modelId="{98249225-B60A-49E9-B2FD-3115CC3B8976}" srcId="{F9B5E82A-BADF-4919-BCAB-E3C5832D0A12}" destId="{F727A2E2-BDF6-42D5-95AD-D80DF6CE0478}" srcOrd="1" destOrd="0" parTransId="{EFF3A9D4-92FB-42E4-8693-7E65A6088C4C}" sibTransId="{5101346B-9EC8-4B6A-B9CB-B3B95A21D322}"/>
    <dgm:cxn modelId="{481AD229-8930-48AB-9B7D-55BBD3F0217C}" type="presOf" srcId="{F9B5E82A-BADF-4919-BCAB-E3C5832D0A12}" destId="{518ABFA6-82B7-45B7-803F-61D34D5AB989}" srcOrd="0" destOrd="0" presId="urn:microsoft.com/office/officeart/2005/8/layout/hList1"/>
    <dgm:cxn modelId="{C0610283-9270-4825-A0E1-8A85E40473C2}" type="presOf" srcId="{2BD8AEE8-1191-4514-9553-C325EFB9E03C}" destId="{4400B0B7-0800-4442-9EC1-D6C77F38029A}" srcOrd="0" destOrd="0" presId="urn:microsoft.com/office/officeart/2005/8/layout/hList1"/>
    <dgm:cxn modelId="{4554859E-AEB3-4BDC-81D5-0C7427D2D8DE}" type="presOf" srcId="{F727A2E2-BDF6-42D5-95AD-D80DF6CE0478}" destId="{4400B0B7-0800-4442-9EC1-D6C77F38029A}" srcOrd="0" destOrd="1" presId="urn:microsoft.com/office/officeart/2005/8/layout/hList1"/>
    <dgm:cxn modelId="{B7FA71DF-6770-46A7-8A09-39C1D2B4099B}" type="presOf" srcId="{45673B66-83DF-4512-89B4-869C912D2E47}" destId="{6F08ED23-A883-422F-8255-A00CE9BE23E5}" srcOrd="0" destOrd="0" presId="urn:microsoft.com/office/officeart/2005/8/layout/hList1"/>
    <dgm:cxn modelId="{CD022CE5-8222-43D8-8D38-0F8EEE527BC7}" srcId="{45673B66-83DF-4512-89B4-869C912D2E47}" destId="{F9B5E82A-BADF-4919-BCAB-E3C5832D0A12}" srcOrd="0" destOrd="0" parTransId="{89990BAA-71B7-4482-8D4A-DDA2A43D0EBD}" sibTransId="{448D5CB2-4BF6-4C71-A4D3-47EEDAE40921}"/>
    <dgm:cxn modelId="{718C34C2-5E87-4AAD-A14C-E3BF802407C6}" type="presParOf" srcId="{6F08ED23-A883-422F-8255-A00CE9BE23E5}" destId="{CF85589C-7130-45F8-8A70-F1B9BDC58953}" srcOrd="0" destOrd="0" presId="urn:microsoft.com/office/officeart/2005/8/layout/hList1"/>
    <dgm:cxn modelId="{A8142ECF-9891-4F28-A11C-F97AA6BF85CA}" type="presParOf" srcId="{CF85589C-7130-45F8-8A70-F1B9BDC58953}" destId="{518ABFA6-82B7-45B7-803F-61D34D5AB989}" srcOrd="0" destOrd="0" presId="urn:microsoft.com/office/officeart/2005/8/layout/hList1"/>
    <dgm:cxn modelId="{3CED5887-0C86-43C7-837A-8E7347420B5F}" type="presParOf" srcId="{CF85589C-7130-45F8-8A70-F1B9BDC58953}" destId="{4400B0B7-0800-4442-9EC1-D6C77F3802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4835BF-9657-4A24-A8A8-872ECC917425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B7464E-DB6B-42D4-84C6-B32B4D8851D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/>
            <a:t>Model fitting</a:t>
          </a:r>
          <a:endParaRPr lang="en-US"/>
        </a:p>
      </dgm:t>
    </dgm:pt>
    <dgm:pt modelId="{C8DEC067-999B-4F9B-B215-18B29CB7ABD0}" type="parTrans" cxnId="{4091B982-2BBC-4365-A7F5-0535F511BDD9}">
      <dgm:prSet/>
      <dgm:spPr/>
      <dgm:t>
        <a:bodyPr/>
        <a:lstStyle/>
        <a:p>
          <a:endParaRPr lang="en-US"/>
        </a:p>
      </dgm:t>
    </dgm:pt>
    <dgm:pt modelId="{23FDB575-A1E9-4EB0-96C8-4EF75E0247B5}" type="sibTrans" cxnId="{4091B982-2BBC-4365-A7F5-0535F511BDD9}">
      <dgm:prSet/>
      <dgm:spPr/>
      <dgm:t>
        <a:bodyPr/>
        <a:lstStyle/>
        <a:p>
          <a:endParaRPr lang="en-US"/>
        </a:p>
      </dgm:t>
    </dgm:pt>
    <dgm:pt modelId="{F4E8E928-A60C-41D6-ABEA-B812FB6C514E}" type="pres">
      <dgm:prSet presAssocID="{924835BF-9657-4A24-A8A8-872ECC917425}" presName="Name0" presStyleCnt="0">
        <dgm:presLayoutVars>
          <dgm:dir/>
          <dgm:resizeHandles val="exact"/>
        </dgm:presLayoutVars>
      </dgm:prSet>
      <dgm:spPr/>
    </dgm:pt>
    <dgm:pt modelId="{DA986DD7-FE13-4D59-91F7-71ACC3F0572B}" type="pres">
      <dgm:prSet presAssocID="{924835BF-9657-4A24-A8A8-872ECC917425}" presName="vNodes" presStyleCnt="0"/>
      <dgm:spPr/>
    </dgm:pt>
    <dgm:pt modelId="{2638D3BD-C0FB-41BA-A85A-402E791D6959}" type="pres">
      <dgm:prSet presAssocID="{924835BF-9657-4A24-A8A8-872ECC917425}" presName="lastNode" presStyleLbl="node1" presStyleIdx="0" presStyleCnt="1" custLinFactNeighborX="-12936" custLinFactNeighborY="0">
        <dgm:presLayoutVars>
          <dgm:bulletEnabled val="1"/>
        </dgm:presLayoutVars>
      </dgm:prSet>
      <dgm:spPr/>
    </dgm:pt>
  </dgm:ptLst>
  <dgm:cxnLst>
    <dgm:cxn modelId="{4091B982-2BBC-4365-A7F5-0535F511BDD9}" srcId="{924835BF-9657-4A24-A8A8-872ECC917425}" destId="{B8B7464E-DB6B-42D4-84C6-B32B4D8851D4}" srcOrd="0" destOrd="0" parTransId="{C8DEC067-999B-4F9B-B215-18B29CB7ABD0}" sibTransId="{23FDB575-A1E9-4EB0-96C8-4EF75E0247B5}"/>
    <dgm:cxn modelId="{62BE659D-72D5-47AB-A34C-456994006F94}" type="presOf" srcId="{924835BF-9657-4A24-A8A8-872ECC917425}" destId="{F4E8E928-A60C-41D6-ABEA-B812FB6C514E}" srcOrd="0" destOrd="0" presId="urn:microsoft.com/office/officeart/2005/8/layout/equation2"/>
    <dgm:cxn modelId="{E011DEAE-8201-4804-A4B3-F05BA678CC0D}" type="presOf" srcId="{B8B7464E-DB6B-42D4-84C6-B32B4D8851D4}" destId="{2638D3BD-C0FB-41BA-A85A-402E791D6959}" srcOrd="0" destOrd="0" presId="urn:microsoft.com/office/officeart/2005/8/layout/equation2"/>
    <dgm:cxn modelId="{C1FC8AD1-1437-499B-B64D-C3921921C11D}" type="presParOf" srcId="{F4E8E928-A60C-41D6-ABEA-B812FB6C514E}" destId="{DA986DD7-FE13-4D59-91F7-71ACC3F0572B}" srcOrd="0" destOrd="0" presId="urn:microsoft.com/office/officeart/2005/8/layout/equation2"/>
    <dgm:cxn modelId="{E7CB6EFB-1EF3-43C2-A321-477512B665C2}" type="presParOf" srcId="{F4E8E928-A60C-41D6-ABEA-B812FB6C514E}" destId="{2638D3BD-C0FB-41BA-A85A-402E791D6959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16E1F-563F-40E2-8A97-11BDC3BA28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4B8F63-0772-462F-8F8A-5455E20C6761}">
      <dgm:prSet/>
      <dgm:spPr/>
      <dgm:t>
        <a:bodyPr/>
        <a:lstStyle/>
        <a:p>
          <a:r>
            <a:rPr lang="vi-VN" b="0" i="0" dirty="0"/>
            <a:t>Linear regression </a:t>
          </a:r>
          <a:endParaRPr lang="en-US" dirty="0"/>
        </a:p>
      </dgm:t>
    </dgm:pt>
    <dgm:pt modelId="{3287348F-290C-4C2A-B066-A6DBAF7CC6AD}" type="parTrans" cxnId="{8BC66990-44ED-4B75-8875-B7FF8A62815E}">
      <dgm:prSet/>
      <dgm:spPr/>
      <dgm:t>
        <a:bodyPr/>
        <a:lstStyle/>
        <a:p>
          <a:endParaRPr lang="en-US"/>
        </a:p>
      </dgm:t>
    </dgm:pt>
    <dgm:pt modelId="{303A18A2-3195-43B5-9F78-513B8487D2A0}" type="sibTrans" cxnId="{8BC66990-44ED-4B75-8875-B7FF8A62815E}">
      <dgm:prSet/>
      <dgm:spPr/>
      <dgm:t>
        <a:bodyPr/>
        <a:lstStyle/>
        <a:p>
          <a:endParaRPr lang="en-US"/>
        </a:p>
      </dgm:t>
    </dgm:pt>
    <dgm:pt modelId="{86841902-A59B-4F1A-9B09-E38E6AA4AA1B}">
      <dgm:prSet/>
      <dgm:spPr/>
      <dgm:t>
        <a:bodyPr/>
        <a:lstStyle/>
        <a:p>
          <a:r>
            <a:rPr lang="vi-VN" b="0" i="0"/>
            <a:t>Ridge</a:t>
          </a:r>
          <a:endParaRPr lang="en-US"/>
        </a:p>
      </dgm:t>
    </dgm:pt>
    <dgm:pt modelId="{E2F6D957-6F13-4E83-8E11-C0F6205DF18B}" type="parTrans" cxnId="{E9C9FDCC-467E-4BE1-B04F-E25832252173}">
      <dgm:prSet/>
      <dgm:spPr/>
      <dgm:t>
        <a:bodyPr/>
        <a:lstStyle/>
        <a:p>
          <a:endParaRPr lang="en-US"/>
        </a:p>
      </dgm:t>
    </dgm:pt>
    <dgm:pt modelId="{EDCFA520-C713-4055-A8AE-A436EFA6EBE0}" type="sibTrans" cxnId="{E9C9FDCC-467E-4BE1-B04F-E25832252173}">
      <dgm:prSet/>
      <dgm:spPr/>
      <dgm:t>
        <a:bodyPr/>
        <a:lstStyle/>
        <a:p>
          <a:endParaRPr lang="en-US"/>
        </a:p>
      </dgm:t>
    </dgm:pt>
    <dgm:pt modelId="{0D0DF5B7-A804-40FB-AD00-A1F07E63460F}">
      <dgm:prSet/>
      <dgm:spPr/>
      <dgm:t>
        <a:bodyPr/>
        <a:lstStyle/>
        <a:p>
          <a:r>
            <a:rPr lang="vi-VN" b="0" i="0"/>
            <a:t>Lasso</a:t>
          </a:r>
          <a:endParaRPr lang="en-US"/>
        </a:p>
      </dgm:t>
    </dgm:pt>
    <dgm:pt modelId="{54B8C2F6-BBCE-4E43-82DB-C5D29E08A824}" type="parTrans" cxnId="{2742D18B-CE13-4971-8CB6-B6B7AEFF6E76}">
      <dgm:prSet/>
      <dgm:spPr/>
      <dgm:t>
        <a:bodyPr/>
        <a:lstStyle/>
        <a:p>
          <a:endParaRPr lang="en-US"/>
        </a:p>
      </dgm:t>
    </dgm:pt>
    <dgm:pt modelId="{53760978-2518-4930-9D07-66DF93CE755F}" type="sibTrans" cxnId="{2742D18B-CE13-4971-8CB6-B6B7AEFF6E76}">
      <dgm:prSet/>
      <dgm:spPr/>
      <dgm:t>
        <a:bodyPr/>
        <a:lstStyle/>
        <a:p>
          <a:endParaRPr lang="en-US"/>
        </a:p>
      </dgm:t>
    </dgm:pt>
    <dgm:pt modelId="{D275BE78-F7E4-43E7-ABE4-BDD736C7DF5D}">
      <dgm:prSet/>
      <dgm:spPr/>
      <dgm:t>
        <a:bodyPr/>
        <a:lstStyle/>
        <a:p>
          <a:r>
            <a:rPr lang="vi-VN" b="0" i="0"/>
            <a:t>Elastic Net</a:t>
          </a:r>
          <a:endParaRPr lang="en-US"/>
        </a:p>
      </dgm:t>
    </dgm:pt>
    <dgm:pt modelId="{C607FC26-6FF3-4EE5-BCD8-F78D915441E2}" type="parTrans" cxnId="{995338B7-1D8B-4BB1-961F-C40AE85C9ADB}">
      <dgm:prSet/>
      <dgm:spPr/>
      <dgm:t>
        <a:bodyPr/>
        <a:lstStyle/>
        <a:p>
          <a:endParaRPr lang="en-US"/>
        </a:p>
      </dgm:t>
    </dgm:pt>
    <dgm:pt modelId="{82799948-DBE2-453C-8244-A42CB4648CBC}" type="sibTrans" cxnId="{995338B7-1D8B-4BB1-961F-C40AE85C9ADB}">
      <dgm:prSet/>
      <dgm:spPr/>
      <dgm:t>
        <a:bodyPr/>
        <a:lstStyle/>
        <a:p>
          <a:endParaRPr lang="en-US"/>
        </a:p>
      </dgm:t>
    </dgm:pt>
    <dgm:pt modelId="{F725F26A-7735-4F99-9473-94D509EB1B9B}">
      <dgm:prSet/>
      <dgm:spPr/>
      <dgm:t>
        <a:bodyPr/>
        <a:lstStyle/>
        <a:p>
          <a:r>
            <a:rPr lang="vi-VN" b="0" i="0"/>
            <a:t>Stochastic Gradient Descent</a:t>
          </a:r>
          <a:endParaRPr lang="en-US"/>
        </a:p>
      </dgm:t>
    </dgm:pt>
    <dgm:pt modelId="{C44CDF8E-7F39-4D75-8100-CEA9B022DDD0}" type="parTrans" cxnId="{EB1CA05E-F35A-4315-8B72-EE6BD5EA6A55}">
      <dgm:prSet/>
      <dgm:spPr/>
      <dgm:t>
        <a:bodyPr/>
        <a:lstStyle/>
        <a:p>
          <a:endParaRPr lang="en-US"/>
        </a:p>
      </dgm:t>
    </dgm:pt>
    <dgm:pt modelId="{883CB296-1BB2-4DFF-A9CB-BB9B5A6E6430}" type="sibTrans" cxnId="{EB1CA05E-F35A-4315-8B72-EE6BD5EA6A55}">
      <dgm:prSet/>
      <dgm:spPr/>
      <dgm:t>
        <a:bodyPr/>
        <a:lstStyle/>
        <a:p>
          <a:endParaRPr lang="en-US"/>
        </a:p>
      </dgm:t>
    </dgm:pt>
    <dgm:pt modelId="{DC9A34E8-996E-4CD6-B796-2A388BCEA606}">
      <dgm:prSet/>
      <dgm:spPr/>
      <dgm:t>
        <a:bodyPr/>
        <a:lstStyle/>
        <a:p>
          <a:r>
            <a:rPr lang="vi-VN" b="0" i="0" dirty="0"/>
            <a:t>Gaussian Process regression</a:t>
          </a:r>
          <a:endParaRPr lang="en-US" dirty="0"/>
        </a:p>
      </dgm:t>
    </dgm:pt>
    <dgm:pt modelId="{DD6146DE-28A2-4EE2-AC7A-C3E4DC548A81}" type="parTrans" cxnId="{DF34E767-0FE6-4350-906A-390300F85E80}">
      <dgm:prSet/>
      <dgm:spPr/>
      <dgm:t>
        <a:bodyPr/>
        <a:lstStyle/>
        <a:p>
          <a:endParaRPr lang="en-US"/>
        </a:p>
      </dgm:t>
    </dgm:pt>
    <dgm:pt modelId="{D1F8CDEA-A58B-4A04-B01F-79672F4BD956}" type="sibTrans" cxnId="{DF34E767-0FE6-4350-906A-390300F85E80}">
      <dgm:prSet/>
      <dgm:spPr/>
      <dgm:t>
        <a:bodyPr/>
        <a:lstStyle/>
        <a:p>
          <a:endParaRPr lang="en-US"/>
        </a:p>
      </dgm:t>
    </dgm:pt>
    <dgm:pt modelId="{A59E317C-DA1F-4D56-A875-7C9E2CF5196C}">
      <dgm:prSet/>
      <dgm:spPr/>
      <dgm:t>
        <a:bodyPr/>
        <a:lstStyle/>
        <a:p>
          <a:r>
            <a:rPr lang="vi-VN" b="0" i="0"/>
            <a:t>Decision Tree regression</a:t>
          </a:r>
          <a:endParaRPr lang="en-US"/>
        </a:p>
      </dgm:t>
    </dgm:pt>
    <dgm:pt modelId="{E56F54F3-68E5-4CCD-93EA-309217618774}" type="parTrans" cxnId="{89734786-F6BF-49B2-8406-5714166F67E5}">
      <dgm:prSet/>
      <dgm:spPr/>
      <dgm:t>
        <a:bodyPr/>
        <a:lstStyle/>
        <a:p>
          <a:endParaRPr lang="en-US"/>
        </a:p>
      </dgm:t>
    </dgm:pt>
    <dgm:pt modelId="{D02A835A-4671-4019-B5EB-D5D6C0CD6DA4}" type="sibTrans" cxnId="{89734786-F6BF-49B2-8406-5714166F67E5}">
      <dgm:prSet/>
      <dgm:spPr/>
      <dgm:t>
        <a:bodyPr/>
        <a:lstStyle/>
        <a:p>
          <a:endParaRPr lang="en-US"/>
        </a:p>
      </dgm:t>
    </dgm:pt>
    <dgm:pt modelId="{EBC3E584-884B-4E96-963E-3051AB7EDE86}">
      <dgm:prSet/>
      <dgm:spPr/>
      <dgm:t>
        <a:bodyPr/>
        <a:lstStyle/>
        <a:p>
          <a:r>
            <a:rPr lang="vi-VN" b="0" i="0"/>
            <a:t>Random Forest regression</a:t>
          </a:r>
          <a:endParaRPr lang="en-US"/>
        </a:p>
      </dgm:t>
    </dgm:pt>
    <dgm:pt modelId="{9BA4186F-037C-4CDF-B470-074FB3E0089C}" type="parTrans" cxnId="{50683AB2-17B7-4106-9490-12BF5CA0A1B5}">
      <dgm:prSet/>
      <dgm:spPr/>
      <dgm:t>
        <a:bodyPr/>
        <a:lstStyle/>
        <a:p>
          <a:endParaRPr lang="en-US"/>
        </a:p>
      </dgm:t>
    </dgm:pt>
    <dgm:pt modelId="{C7D2E3B4-7158-4333-944F-8ECAE3C0B225}" type="sibTrans" cxnId="{50683AB2-17B7-4106-9490-12BF5CA0A1B5}">
      <dgm:prSet/>
      <dgm:spPr/>
      <dgm:t>
        <a:bodyPr/>
        <a:lstStyle/>
        <a:p>
          <a:endParaRPr lang="en-US"/>
        </a:p>
      </dgm:t>
    </dgm:pt>
    <dgm:pt modelId="{A6EF963F-1AD7-4B5D-88B0-F12B6C4AE040}">
      <dgm:prSet/>
      <dgm:spPr/>
      <dgm:t>
        <a:bodyPr/>
        <a:lstStyle/>
        <a:p>
          <a:r>
            <a:rPr lang="vi-VN" b="0" i="0" dirty="0"/>
            <a:t>KNN regression</a:t>
          </a:r>
          <a:endParaRPr lang="en-US" dirty="0"/>
        </a:p>
      </dgm:t>
    </dgm:pt>
    <dgm:pt modelId="{B09CEEC6-B126-4AD8-A4EF-6028EF742DC7}" type="parTrans" cxnId="{E1A8E131-EBD8-4F1E-891D-0608809EBD9A}">
      <dgm:prSet/>
      <dgm:spPr/>
      <dgm:t>
        <a:bodyPr/>
        <a:lstStyle/>
        <a:p>
          <a:endParaRPr lang="en-US"/>
        </a:p>
      </dgm:t>
    </dgm:pt>
    <dgm:pt modelId="{8B4D80E9-A017-4BB7-8565-7FA023AEBE07}" type="sibTrans" cxnId="{E1A8E131-EBD8-4F1E-891D-0608809EBD9A}">
      <dgm:prSet/>
      <dgm:spPr/>
      <dgm:t>
        <a:bodyPr/>
        <a:lstStyle/>
        <a:p>
          <a:endParaRPr lang="en-US"/>
        </a:p>
      </dgm:t>
    </dgm:pt>
    <dgm:pt modelId="{E6FCA547-3DEC-4A88-AE60-3C56F759B140}" type="pres">
      <dgm:prSet presAssocID="{54316E1F-563F-40E2-8A97-11BDC3BA2864}" presName="CompostProcess" presStyleCnt="0">
        <dgm:presLayoutVars>
          <dgm:dir/>
          <dgm:resizeHandles val="exact"/>
        </dgm:presLayoutVars>
      </dgm:prSet>
      <dgm:spPr/>
    </dgm:pt>
    <dgm:pt modelId="{FB595D54-98CA-4AEF-8516-648F4FD1E7A9}" type="pres">
      <dgm:prSet presAssocID="{54316E1F-563F-40E2-8A97-11BDC3BA2864}" presName="arrow" presStyleLbl="bgShp" presStyleIdx="0" presStyleCnt="1" custScaleX="117647" custLinFactNeighborX="0" custLinFactNeighborY="-14280"/>
      <dgm:spPr/>
    </dgm:pt>
    <dgm:pt modelId="{0850FD68-9CA1-433A-B8D8-22A741C8E383}" type="pres">
      <dgm:prSet presAssocID="{54316E1F-563F-40E2-8A97-11BDC3BA2864}" presName="linearProcess" presStyleCnt="0"/>
      <dgm:spPr/>
    </dgm:pt>
    <dgm:pt modelId="{727987AA-F9A8-4A92-81DB-E62D381725AA}" type="pres">
      <dgm:prSet presAssocID="{DC4B8F63-0772-462F-8F8A-5455E20C6761}" presName="textNode" presStyleLbl="node1" presStyleIdx="0" presStyleCnt="9" custLinFactNeighborX="-30752" custLinFactNeighborY="586">
        <dgm:presLayoutVars>
          <dgm:bulletEnabled val="1"/>
        </dgm:presLayoutVars>
      </dgm:prSet>
      <dgm:spPr/>
    </dgm:pt>
    <dgm:pt modelId="{85A1E32D-E14C-4F31-B5A9-BD46303C1BA2}" type="pres">
      <dgm:prSet presAssocID="{303A18A2-3195-43B5-9F78-513B8487D2A0}" presName="sibTrans" presStyleCnt="0"/>
      <dgm:spPr/>
    </dgm:pt>
    <dgm:pt modelId="{AD280A33-FF53-48E0-87A7-205907EE9CBC}" type="pres">
      <dgm:prSet presAssocID="{86841902-A59B-4F1A-9B09-E38E6AA4AA1B}" presName="textNode" presStyleLbl="node1" presStyleIdx="1" presStyleCnt="9">
        <dgm:presLayoutVars>
          <dgm:bulletEnabled val="1"/>
        </dgm:presLayoutVars>
      </dgm:prSet>
      <dgm:spPr/>
    </dgm:pt>
    <dgm:pt modelId="{CCB7F8B6-A399-474D-9A6B-6995FFFEDA21}" type="pres">
      <dgm:prSet presAssocID="{EDCFA520-C713-4055-A8AE-A436EFA6EBE0}" presName="sibTrans" presStyleCnt="0"/>
      <dgm:spPr/>
    </dgm:pt>
    <dgm:pt modelId="{15CD3E8A-CB78-42D2-8776-2B05C67B059B}" type="pres">
      <dgm:prSet presAssocID="{0D0DF5B7-A804-40FB-AD00-A1F07E63460F}" presName="textNode" presStyleLbl="node1" presStyleIdx="2" presStyleCnt="9">
        <dgm:presLayoutVars>
          <dgm:bulletEnabled val="1"/>
        </dgm:presLayoutVars>
      </dgm:prSet>
      <dgm:spPr/>
    </dgm:pt>
    <dgm:pt modelId="{E278D640-A157-4F95-8F75-81D941E6328E}" type="pres">
      <dgm:prSet presAssocID="{53760978-2518-4930-9D07-66DF93CE755F}" presName="sibTrans" presStyleCnt="0"/>
      <dgm:spPr/>
    </dgm:pt>
    <dgm:pt modelId="{17F67000-F364-4282-96D0-1BC9739B9A36}" type="pres">
      <dgm:prSet presAssocID="{D275BE78-F7E4-43E7-ABE4-BDD736C7DF5D}" presName="textNode" presStyleLbl="node1" presStyleIdx="3" presStyleCnt="9">
        <dgm:presLayoutVars>
          <dgm:bulletEnabled val="1"/>
        </dgm:presLayoutVars>
      </dgm:prSet>
      <dgm:spPr/>
    </dgm:pt>
    <dgm:pt modelId="{EA1056CB-98D0-4933-A58E-1BEF65C070C6}" type="pres">
      <dgm:prSet presAssocID="{82799948-DBE2-453C-8244-A42CB4648CBC}" presName="sibTrans" presStyleCnt="0"/>
      <dgm:spPr/>
    </dgm:pt>
    <dgm:pt modelId="{BEAB454F-1DBC-40A7-A69D-21BAB319EFA2}" type="pres">
      <dgm:prSet presAssocID="{F725F26A-7735-4F99-9473-94D509EB1B9B}" presName="textNode" presStyleLbl="node1" presStyleIdx="4" presStyleCnt="9">
        <dgm:presLayoutVars>
          <dgm:bulletEnabled val="1"/>
        </dgm:presLayoutVars>
      </dgm:prSet>
      <dgm:spPr/>
    </dgm:pt>
    <dgm:pt modelId="{399BAB7B-3A90-448D-A477-FB4E6FC8F998}" type="pres">
      <dgm:prSet presAssocID="{883CB296-1BB2-4DFF-A9CB-BB9B5A6E6430}" presName="sibTrans" presStyleCnt="0"/>
      <dgm:spPr/>
    </dgm:pt>
    <dgm:pt modelId="{2A5B5615-0A78-4EF3-AE35-447D19563493}" type="pres">
      <dgm:prSet presAssocID="{DC9A34E8-996E-4CD6-B796-2A388BCEA606}" presName="textNode" presStyleLbl="node1" presStyleIdx="5" presStyleCnt="9">
        <dgm:presLayoutVars>
          <dgm:bulletEnabled val="1"/>
        </dgm:presLayoutVars>
      </dgm:prSet>
      <dgm:spPr/>
    </dgm:pt>
    <dgm:pt modelId="{D7E49A35-1A19-45F9-B8D1-48B9365E6CBE}" type="pres">
      <dgm:prSet presAssocID="{D1F8CDEA-A58B-4A04-B01F-79672F4BD956}" presName="sibTrans" presStyleCnt="0"/>
      <dgm:spPr/>
    </dgm:pt>
    <dgm:pt modelId="{BAB6E430-C378-4575-862B-925ECDFEFF7B}" type="pres">
      <dgm:prSet presAssocID="{A59E317C-DA1F-4D56-A875-7C9E2CF5196C}" presName="textNode" presStyleLbl="node1" presStyleIdx="6" presStyleCnt="9">
        <dgm:presLayoutVars>
          <dgm:bulletEnabled val="1"/>
        </dgm:presLayoutVars>
      </dgm:prSet>
      <dgm:spPr/>
    </dgm:pt>
    <dgm:pt modelId="{85054E28-9A09-48BF-BEC9-D6B8E709F8A4}" type="pres">
      <dgm:prSet presAssocID="{D02A835A-4671-4019-B5EB-D5D6C0CD6DA4}" presName="sibTrans" presStyleCnt="0"/>
      <dgm:spPr/>
    </dgm:pt>
    <dgm:pt modelId="{9E62E857-04F0-4D4C-9892-909A5A37001B}" type="pres">
      <dgm:prSet presAssocID="{EBC3E584-884B-4E96-963E-3051AB7EDE86}" presName="textNode" presStyleLbl="node1" presStyleIdx="7" presStyleCnt="9">
        <dgm:presLayoutVars>
          <dgm:bulletEnabled val="1"/>
        </dgm:presLayoutVars>
      </dgm:prSet>
      <dgm:spPr/>
    </dgm:pt>
    <dgm:pt modelId="{18B2AC7A-A500-40B7-8104-7A727AEACBC0}" type="pres">
      <dgm:prSet presAssocID="{C7D2E3B4-7158-4333-944F-8ECAE3C0B225}" presName="sibTrans" presStyleCnt="0"/>
      <dgm:spPr/>
    </dgm:pt>
    <dgm:pt modelId="{9C0BA6A7-45DF-468A-BD39-D95100740B1F}" type="pres">
      <dgm:prSet presAssocID="{A6EF963F-1AD7-4B5D-88B0-F12B6C4AE040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D7A78000-71BB-4CE9-91F0-1B2FF2401E42}" type="presOf" srcId="{A6EF963F-1AD7-4B5D-88B0-F12B6C4AE040}" destId="{9C0BA6A7-45DF-468A-BD39-D95100740B1F}" srcOrd="0" destOrd="0" presId="urn:microsoft.com/office/officeart/2005/8/layout/hProcess9"/>
    <dgm:cxn modelId="{ECB2D617-7CA8-44CA-8F37-67A5464C5930}" type="presOf" srcId="{0D0DF5B7-A804-40FB-AD00-A1F07E63460F}" destId="{15CD3E8A-CB78-42D2-8776-2B05C67B059B}" srcOrd="0" destOrd="0" presId="urn:microsoft.com/office/officeart/2005/8/layout/hProcess9"/>
    <dgm:cxn modelId="{88FC212C-3F00-47D8-8E6A-36FE3A8B6DD2}" type="presOf" srcId="{A59E317C-DA1F-4D56-A875-7C9E2CF5196C}" destId="{BAB6E430-C378-4575-862B-925ECDFEFF7B}" srcOrd="0" destOrd="0" presId="urn:microsoft.com/office/officeart/2005/8/layout/hProcess9"/>
    <dgm:cxn modelId="{E1A8E131-EBD8-4F1E-891D-0608809EBD9A}" srcId="{54316E1F-563F-40E2-8A97-11BDC3BA2864}" destId="{A6EF963F-1AD7-4B5D-88B0-F12B6C4AE040}" srcOrd="8" destOrd="0" parTransId="{B09CEEC6-B126-4AD8-A4EF-6028EF742DC7}" sibTransId="{8B4D80E9-A017-4BB7-8565-7FA023AEBE07}"/>
    <dgm:cxn modelId="{EB1CA05E-F35A-4315-8B72-EE6BD5EA6A55}" srcId="{54316E1F-563F-40E2-8A97-11BDC3BA2864}" destId="{F725F26A-7735-4F99-9473-94D509EB1B9B}" srcOrd="4" destOrd="0" parTransId="{C44CDF8E-7F39-4D75-8100-CEA9B022DDD0}" sibTransId="{883CB296-1BB2-4DFF-A9CB-BB9B5A6E6430}"/>
    <dgm:cxn modelId="{DF34E767-0FE6-4350-906A-390300F85E80}" srcId="{54316E1F-563F-40E2-8A97-11BDC3BA2864}" destId="{DC9A34E8-996E-4CD6-B796-2A388BCEA606}" srcOrd="5" destOrd="0" parTransId="{DD6146DE-28A2-4EE2-AC7A-C3E4DC548A81}" sibTransId="{D1F8CDEA-A58B-4A04-B01F-79672F4BD956}"/>
    <dgm:cxn modelId="{6B327E4B-DD71-4749-B8B1-CC93787E7B76}" type="presOf" srcId="{D275BE78-F7E4-43E7-ABE4-BDD736C7DF5D}" destId="{17F67000-F364-4282-96D0-1BC9739B9A36}" srcOrd="0" destOrd="0" presId="urn:microsoft.com/office/officeart/2005/8/layout/hProcess9"/>
    <dgm:cxn modelId="{D328386C-71C1-444E-BE8C-86391C082F64}" type="presOf" srcId="{54316E1F-563F-40E2-8A97-11BDC3BA2864}" destId="{E6FCA547-3DEC-4A88-AE60-3C56F759B140}" srcOrd="0" destOrd="0" presId="urn:microsoft.com/office/officeart/2005/8/layout/hProcess9"/>
    <dgm:cxn modelId="{CB7D2153-30B9-4241-90CA-E4B75C790BE1}" type="presOf" srcId="{EBC3E584-884B-4E96-963E-3051AB7EDE86}" destId="{9E62E857-04F0-4D4C-9892-909A5A37001B}" srcOrd="0" destOrd="0" presId="urn:microsoft.com/office/officeart/2005/8/layout/hProcess9"/>
    <dgm:cxn modelId="{5B9BF67F-82C8-4B56-A261-B529080B223D}" type="presOf" srcId="{F725F26A-7735-4F99-9473-94D509EB1B9B}" destId="{BEAB454F-1DBC-40A7-A69D-21BAB319EFA2}" srcOrd="0" destOrd="0" presId="urn:microsoft.com/office/officeart/2005/8/layout/hProcess9"/>
    <dgm:cxn modelId="{89734786-F6BF-49B2-8406-5714166F67E5}" srcId="{54316E1F-563F-40E2-8A97-11BDC3BA2864}" destId="{A59E317C-DA1F-4D56-A875-7C9E2CF5196C}" srcOrd="6" destOrd="0" parTransId="{E56F54F3-68E5-4CCD-93EA-309217618774}" sibTransId="{D02A835A-4671-4019-B5EB-D5D6C0CD6DA4}"/>
    <dgm:cxn modelId="{2742D18B-CE13-4971-8CB6-B6B7AEFF6E76}" srcId="{54316E1F-563F-40E2-8A97-11BDC3BA2864}" destId="{0D0DF5B7-A804-40FB-AD00-A1F07E63460F}" srcOrd="2" destOrd="0" parTransId="{54B8C2F6-BBCE-4E43-82DB-C5D29E08A824}" sibTransId="{53760978-2518-4930-9D07-66DF93CE755F}"/>
    <dgm:cxn modelId="{8BC66990-44ED-4B75-8875-B7FF8A62815E}" srcId="{54316E1F-563F-40E2-8A97-11BDC3BA2864}" destId="{DC4B8F63-0772-462F-8F8A-5455E20C6761}" srcOrd="0" destOrd="0" parTransId="{3287348F-290C-4C2A-B066-A6DBAF7CC6AD}" sibTransId="{303A18A2-3195-43B5-9F78-513B8487D2A0}"/>
    <dgm:cxn modelId="{01578E9F-B944-4E54-8597-3AFB618D557D}" type="presOf" srcId="{86841902-A59B-4F1A-9B09-E38E6AA4AA1B}" destId="{AD280A33-FF53-48E0-87A7-205907EE9CBC}" srcOrd="0" destOrd="0" presId="urn:microsoft.com/office/officeart/2005/8/layout/hProcess9"/>
    <dgm:cxn modelId="{50683AB2-17B7-4106-9490-12BF5CA0A1B5}" srcId="{54316E1F-563F-40E2-8A97-11BDC3BA2864}" destId="{EBC3E584-884B-4E96-963E-3051AB7EDE86}" srcOrd="7" destOrd="0" parTransId="{9BA4186F-037C-4CDF-B470-074FB3E0089C}" sibTransId="{C7D2E3B4-7158-4333-944F-8ECAE3C0B225}"/>
    <dgm:cxn modelId="{995338B7-1D8B-4BB1-961F-C40AE85C9ADB}" srcId="{54316E1F-563F-40E2-8A97-11BDC3BA2864}" destId="{D275BE78-F7E4-43E7-ABE4-BDD736C7DF5D}" srcOrd="3" destOrd="0" parTransId="{C607FC26-6FF3-4EE5-BCD8-F78D915441E2}" sibTransId="{82799948-DBE2-453C-8244-A42CB4648CBC}"/>
    <dgm:cxn modelId="{4AB58FC3-ABEA-4C38-A65E-51F41E7B7A38}" type="presOf" srcId="{DC9A34E8-996E-4CD6-B796-2A388BCEA606}" destId="{2A5B5615-0A78-4EF3-AE35-447D19563493}" srcOrd="0" destOrd="0" presId="urn:microsoft.com/office/officeart/2005/8/layout/hProcess9"/>
    <dgm:cxn modelId="{E9C9FDCC-467E-4BE1-B04F-E25832252173}" srcId="{54316E1F-563F-40E2-8A97-11BDC3BA2864}" destId="{86841902-A59B-4F1A-9B09-E38E6AA4AA1B}" srcOrd="1" destOrd="0" parTransId="{E2F6D957-6F13-4E83-8E11-C0F6205DF18B}" sibTransId="{EDCFA520-C713-4055-A8AE-A436EFA6EBE0}"/>
    <dgm:cxn modelId="{404118EC-D373-4124-B724-BE36AF7A5135}" type="presOf" srcId="{DC4B8F63-0772-462F-8F8A-5455E20C6761}" destId="{727987AA-F9A8-4A92-81DB-E62D381725AA}" srcOrd="0" destOrd="0" presId="urn:microsoft.com/office/officeart/2005/8/layout/hProcess9"/>
    <dgm:cxn modelId="{81966D69-9FCF-4109-8A26-85EA287C8755}" type="presParOf" srcId="{E6FCA547-3DEC-4A88-AE60-3C56F759B140}" destId="{FB595D54-98CA-4AEF-8516-648F4FD1E7A9}" srcOrd="0" destOrd="0" presId="urn:microsoft.com/office/officeart/2005/8/layout/hProcess9"/>
    <dgm:cxn modelId="{4282CDBE-0C06-4A37-9E8C-75C8EC69292B}" type="presParOf" srcId="{E6FCA547-3DEC-4A88-AE60-3C56F759B140}" destId="{0850FD68-9CA1-433A-B8D8-22A741C8E383}" srcOrd="1" destOrd="0" presId="urn:microsoft.com/office/officeart/2005/8/layout/hProcess9"/>
    <dgm:cxn modelId="{60F913F9-13BF-493C-92B6-E023351BF37B}" type="presParOf" srcId="{0850FD68-9CA1-433A-B8D8-22A741C8E383}" destId="{727987AA-F9A8-4A92-81DB-E62D381725AA}" srcOrd="0" destOrd="0" presId="urn:microsoft.com/office/officeart/2005/8/layout/hProcess9"/>
    <dgm:cxn modelId="{1D594558-CC7A-45A5-9CAE-62C2FB65D792}" type="presParOf" srcId="{0850FD68-9CA1-433A-B8D8-22A741C8E383}" destId="{85A1E32D-E14C-4F31-B5A9-BD46303C1BA2}" srcOrd="1" destOrd="0" presId="urn:microsoft.com/office/officeart/2005/8/layout/hProcess9"/>
    <dgm:cxn modelId="{2C09C4B7-6652-42B7-9A73-A886F8AF4669}" type="presParOf" srcId="{0850FD68-9CA1-433A-B8D8-22A741C8E383}" destId="{AD280A33-FF53-48E0-87A7-205907EE9CBC}" srcOrd="2" destOrd="0" presId="urn:microsoft.com/office/officeart/2005/8/layout/hProcess9"/>
    <dgm:cxn modelId="{833FE51E-F72C-4939-BE79-473CA9005DC8}" type="presParOf" srcId="{0850FD68-9CA1-433A-B8D8-22A741C8E383}" destId="{CCB7F8B6-A399-474D-9A6B-6995FFFEDA21}" srcOrd="3" destOrd="0" presId="urn:microsoft.com/office/officeart/2005/8/layout/hProcess9"/>
    <dgm:cxn modelId="{3220117D-BF80-4A27-BF80-A78D92722233}" type="presParOf" srcId="{0850FD68-9CA1-433A-B8D8-22A741C8E383}" destId="{15CD3E8A-CB78-42D2-8776-2B05C67B059B}" srcOrd="4" destOrd="0" presId="urn:microsoft.com/office/officeart/2005/8/layout/hProcess9"/>
    <dgm:cxn modelId="{E1446E1F-0A14-4D7B-AE9E-06E23BE82C2A}" type="presParOf" srcId="{0850FD68-9CA1-433A-B8D8-22A741C8E383}" destId="{E278D640-A157-4F95-8F75-81D941E6328E}" srcOrd="5" destOrd="0" presId="urn:microsoft.com/office/officeart/2005/8/layout/hProcess9"/>
    <dgm:cxn modelId="{6EA7B546-6D26-4615-9DE0-32B46F24782F}" type="presParOf" srcId="{0850FD68-9CA1-433A-B8D8-22A741C8E383}" destId="{17F67000-F364-4282-96D0-1BC9739B9A36}" srcOrd="6" destOrd="0" presId="urn:microsoft.com/office/officeart/2005/8/layout/hProcess9"/>
    <dgm:cxn modelId="{5E22A512-74CD-4A2F-9F51-BFEC2E1ACF36}" type="presParOf" srcId="{0850FD68-9CA1-433A-B8D8-22A741C8E383}" destId="{EA1056CB-98D0-4933-A58E-1BEF65C070C6}" srcOrd="7" destOrd="0" presId="urn:microsoft.com/office/officeart/2005/8/layout/hProcess9"/>
    <dgm:cxn modelId="{D8A43AF5-D339-4654-906B-ABBF14C9399F}" type="presParOf" srcId="{0850FD68-9CA1-433A-B8D8-22A741C8E383}" destId="{BEAB454F-1DBC-40A7-A69D-21BAB319EFA2}" srcOrd="8" destOrd="0" presId="urn:microsoft.com/office/officeart/2005/8/layout/hProcess9"/>
    <dgm:cxn modelId="{519E7177-C4D6-4075-BBD6-49F98A2556AD}" type="presParOf" srcId="{0850FD68-9CA1-433A-B8D8-22A741C8E383}" destId="{399BAB7B-3A90-448D-A477-FB4E6FC8F998}" srcOrd="9" destOrd="0" presId="urn:microsoft.com/office/officeart/2005/8/layout/hProcess9"/>
    <dgm:cxn modelId="{67ADA402-6115-41E2-AC60-4904F1BFB688}" type="presParOf" srcId="{0850FD68-9CA1-433A-B8D8-22A741C8E383}" destId="{2A5B5615-0A78-4EF3-AE35-447D19563493}" srcOrd="10" destOrd="0" presId="urn:microsoft.com/office/officeart/2005/8/layout/hProcess9"/>
    <dgm:cxn modelId="{E898F5FC-7ADB-4780-8C6D-4CA31E0BE1E7}" type="presParOf" srcId="{0850FD68-9CA1-433A-B8D8-22A741C8E383}" destId="{D7E49A35-1A19-45F9-B8D1-48B9365E6CBE}" srcOrd="11" destOrd="0" presId="urn:microsoft.com/office/officeart/2005/8/layout/hProcess9"/>
    <dgm:cxn modelId="{1CD9AC39-47F2-426D-874C-D38C9665E8C5}" type="presParOf" srcId="{0850FD68-9CA1-433A-B8D8-22A741C8E383}" destId="{BAB6E430-C378-4575-862B-925ECDFEFF7B}" srcOrd="12" destOrd="0" presId="urn:microsoft.com/office/officeart/2005/8/layout/hProcess9"/>
    <dgm:cxn modelId="{CAF4A71F-64FB-4BBE-83E2-856362058F1C}" type="presParOf" srcId="{0850FD68-9CA1-433A-B8D8-22A741C8E383}" destId="{85054E28-9A09-48BF-BEC9-D6B8E709F8A4}" srcOrd="13" destOrd="0" presId="urn:microsoft.com/office/officeart/2005/8/layout/hProcess9"/>
    <dgm:cxn modelId="{AE9AAA8F-855E-45A3-B4EE-02CBDBF2D2ED}" type="presParOf" srcId="{0850FD68-9CA1-433A-B8D8-22A741C8E383}" destId="{9E62E857-04F0-4D4C-9892-909A5A37001B}" srcOrd="14" destOrd="0" presId="urn:microsoft.com/office/officeart/2005/8/layout/hProcess9"/>
    <dgm:cxn modelId="{D0DEB726-270B-49A6-8898-C9210764C629}" type="presParOf" srcId="{0850FD68-9CA1-433A-B8D8-22A741C8E383}" destId="{18B2AC7A-A500-40B7-8104-7A727AEACBC0}" srcOrd="15" destOrd="0" presId="urn:microsoft.com/office/officeart/2005/8/layout/hProcess9"/>
    <dgm:cxn modelId="{5163346E-76F7-44B6-AF05-33FB310E7886}" type="presParOf" srcId="{0850FD68-9CA1-433A-B8D8-22A741C8E383}" destId="{9C0BA6A7-45DF-468A-BD39-D95100740B1F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ABFA6-82B7-45B7-803F-61D34D5AB989}">
      <dsp:nvSpPr>
        <dsp:cNvPr id="0" name=""/>
        <dsp:cNvSpPr/>
      </dsp:nvSpPr>
      <dsp:spPr>
        <a:xfrm>
          <a:off x="0" y="32929"/>
          <a:ext cx="2401749" cy="48960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Number of Missing values</a:t>
          </a:r>
          <a:br>
            <a:rPr lang="en-US" sz="1300" b="0" i="0" kern="1200" dirty="0"/>
          </a:br>
          <a:endParaRPr lang="en-US" sz="1300" kern="1200" dirty="0"/>
        </a:p>
      </dsp:txBody>
      <dsp:txXfrm>
        <a:off x="0" y="32929"/>
        <a:ext cx="2401749" cy="489600"/>
      </dsp:txXfrm>
    </dsp:sp>
    <dsp:sp modelId="{4400B0B7-0800-4442-9EC1-D6C77F38029A}">
      <dsp:nvSpPr>
        <dsp:cNvPr id="0" name=""/>
        <dsp:cNvSpPr/>
      </dsp:nvSpPr>
      <dsp:spPr>
        <a:xfrm>
          <a:off x="0" y="520589"/>
          <a:ext cx="2401749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 dataset: 6965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 dataset : 7000</a:t>
          </a:r>
        </a:p>
      </dsp:txBody>
      <dsp:txXfrm>
        <a:off x="0" y="520589"/>
        <a:ext cx="2401749" cy="74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ABFA6-82B7-45B7-803F-61D34D5AB989}">
      <dsp:nvSpPr>
        <dsp:cNvPr id="0" name=""/>
        <dsp:cNvSpPr/>
      </dsp:nvSpPr>
      <dsp:spPr>
        <a:xfrm>
          <a:off x="0" y="0"/>
          <a:ext cx="2401749" cy="47642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Number of </a:t>
          </a:r>
          <a:r>
            <a:rPr lang="vi-VN" sz="1400" b="0" i="0" kern="1200" dirty="0"/>
            <a:t>features </a:t>
          </a:r>
          <a:r>
            <a:rPr lang="en-US" sz="1400" b="0" i="0" kern="1200" dirty="0"/>
            <a:t>with NA</a:t>
          </a:r>
          <a:br>
            <a:rPr lang="en-US" sz="1300" b="0" i="0" kern="1200" dirty="0"/>
          </a:br>
          <a:endParaRPr lang="en-US" sz="1300" kern="1200" dirty="0"/>
        </a:p>
      </dsp:txBody>
      <dsp:txXfrm>
        <a:off x="0" y="0"/>
        <a:ext cx="2401749" cy="476421"/>
      </dsp:txXfrm>
    </dsp:sp>
    <dsp:sp modelId="{4400B0B7-0800-4442-9EC1-D6C77F38029A}">
      <dsp:nvSpPr>
        <dsp:cNvPr id="0" name=""/>
        <dsp:cNvSpPr/>
      </dsp:nvSpPr>
      <dsp:spPr>
        <a:xfrm>
          <a:off x="0" y="501953"/>
          <a:ext cx="2401749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 dataset: 19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 dataset : 13</a:t>
          </a:r>
        </a:p>
      </dsp:txBody>
      <dsp:txXfrm>
        <a:off x="0" y="501953"/>
        <a:ext cx="2401749" cy="70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8D3BD-C0FB-41BA-A85A-402E791D6959}">
      <dsp:nvSpPr>
        <dsp:cNvPr id="0" name=""/>
        <dsp:cNvSpPr/>
      </dsp:nvSpPr>
      <dsp:spPr>
        <a:xfrm>
          <a:off x="0" y="1"/>
          <a:ext cx="1130484" cy="113048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Model fitting</a:t>
          </a:r>
          <a:endParaRPr lang="en-US" sz="2100" kern="1200"/>
        </a:p>
      </dsp:txBody>
      <dsp:txXfrm>
        <a:off x="165556" y="165557"/>
        <a:ext cx="799372" cy="799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95D54-98CA-4AEF-8516-648F4FD1E7A9}">
      <dsp:nvSpPr>
        <dsp:cNvPr id="0" name=""/>
        <dsp:cNvSpPr/>
      </dsp:nvSpPr>
      <dsp:spPr>
        <a:xfrm>
          <a:off x="2" y="0"/>
          <a:ext cx="10429684" cy="20335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987AA-F9A8-4A92-81DB-E62D381725AA}">
      <dsp:nvSpPr>
        <dsp:cNvPr id="0" name=""/>
        <dsp:cNvSpPr/>
      </dsp:nvSpPr>
      <dsp:spPr>
        <a:xfrm>
          <a:off x="0" y="614821"/>
          <a:ext cx="1086359" cy="813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 dirty="0"/>
            <a:t>Linear regression </a:t>
          </a:r>
          <a:endParaRPr lang="en-US" sz="1500" kern="1200" dirty="0"/>
        </a:p>
      </dsp:txBody>
      <dsp:txXfrm>
        <a:off x="39707" y="654528"/>
        <a:ext cx="1006945" cy="733992"/>
      </dsp:txXfrm>
    </dsp:sp>
    <dsp:sp modelId="{AD280A33-FF53-48E0-87A7-205907EE9CBC}">
      <dsp:nvSpPr>
        <dsp:cNvPr id="0" name=""/>
        <dsp:cNvSpPr/>
      </dsp:nvSpPr>
      <dsp:spPr>
        <a:xfrm>
          <a:off x="1170049" y="610054"/>
          <a:ext cx="1086359" cy="813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/>
            <a:t>Ridge</a:t>
          </a:r>
          <a:endParaRPr lang="en-US" sz="1500" kern="1200"/>
        </a:p>
      </dsp:txBody>
      <dsp:txXfrm>
        <a:off x="1209756" y="649761"/>
        <a:ext cx="1006945" cy="733992"/>
      </dsp:txXfrm>
    </dsp:sp>
    <dsp:sp modelId="{15CD3E8A-CB78-42D2-8776-2B05C67B059B}">
      <dsp:nvSpPr>
        <dsp:cNvPr id="0" name=""/>
        <dsp:cNvSpPr/>
      </dsp:nvSpPr>
      <dsp:spPr>
        <a:xfrm>
          <a:off x="2337254" y="610054"/>
          <a:ext cx="1086359" cy="813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/>
            <a:t>Lasso</a:t>
          </a:r>
          <a:endParaRPr lang="en-US" sz="1500" kern="1200"/>
        </a:p>
      </dsp:txBody>
      <dsp:txXfrm>
        <a:off x="2376961" y="649761"/>
        <a:ext cx="1006945" cy="733992"/>
      </dsp:txXfrm>
    </dsp:sp>
    <dsp:sp modelId="{17F67000-F364-4282-96D0-1BC9739B9A36}">
      <dsp:nvSpPr>
        <dsp:cNvPr id="0" name=""/>
        <dsp:cNvSpPr/>
      </dsp:nvSpPr>
      <dsp:spPr>
        <a:xfrm>
          <a:off x="3504460" y="610054"/>
          <a:ext cx="1086359" cy="813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/>
            <a:t>Elastic Net</a:t>
          </a:r>
          <a:endParaRPr lang="en-US" sz="1500" kern="1200"/>
        </a:p>
      </dsp:txBody>
      <dsp:txXfrm>
        <a:off x="3544167" y="649761"/>
        <a:ext cx="1006945" cy="733992"/>
      </dsp:txXfrm>
    </dsp:sp>
    <dsp:sp modelId="{BEAB454F-1DBC-40A7-A69D-21BAB319EFA2}">
      <dsp:nvSpPr>
        <dsp:cNvPr id="0" name=""/>
        <dsp:cNvSpPr/>
      </dsp:nvSpPr>
      <dsp:spPr>
        <a:xfrm>
          <a:off x="4671665" y="610054"/>
          <a:ext cx="1086359" cy="813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/>
            <a:t>Stochastic Gradient Descent</a:t>
          </a:r>
          <a:endParaRPr lang="en-US" sz="1500" kern="1200"/>
        </a:p>
      </dsp:txBody>
      <dsp:txXfrm>
        <a:off x="4711372" y="649761"/>
        <a:ext cx="1006945" cy="733992"/>
      </dsp:txXfrm>
    </dsp:sp>
    <dsp:sp modelId="{2A5B5615-0A78-4EF3-AE35-447D19563493}">
      <dsp:nvSpPr>
        <dsp:cNvPr id="0" name=""/>
        <dsp:cNvSpPr/>
      </dsp:nvSpPr>
      <dsp:spPr>
        <a:xfrm>
          <a:off x="5838870" y="610054"/>
          <a:ext cx="1086359" cy="813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 dirty="0"/>
            <a:t>Gaussian Process regression</a:t>
          </a:r>
          <a:endParaRPr lang="en-US" sz="1500" kern="1200" dirty="0"/>
        </a:p>
      </dsp:txBody>
      <dsp:txXfrm>
        <a:off x="5878577" y="649761"/>
        <a:ext cx="1006945" cy="733992"/>
      </dsp:txXfrm>
    </dsp:sp>
    <dsp:sp modelId="{BAB6E430-C378-4575-862B-925ECDFEFF7B}">
      <dsp:nvSpPr>
        <dsp:cNvPr id="0" name=""/>
        <dsp:cNvSpPr/>
      </dsp:nvSpPr>
      <dsp:spPr>
        <a:xfrm>
          <a:off x="7006075" y="610054"/>
          <a:ext cx="1086359" cy="813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/>
            <a:t>Decision Tree regression</a:t>
          </a:r>
          <a:endParaRPr lang="en-US" sz="1500" kern="1200"/>
        </a:p>
      </dsp:txBody>
      <dsp:txXfrm>
        <a:off x="7045782" y="649761"/>
        <a:ext cx="1006945" cy="733992"/>
      </dsp:txXfrm>
    </dsp:sp>
    <dsp:sp modelId="{9E62E857-04F0-4D4C-9892-909A5A37001B}">
      <dsp:nvSpPr>
        <dsp:cNvPr id="0" name=""/>
        <dsp:cNvSpPr/>
      </dsp:nvSpPr>
      <dsp:spPr>
        <a:xfrm>
          <a:off x="8173280" y="610054"/>
          <a:ext cx="1086359" cy="813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/>
            <a:t>Random Forest regression</a:t>
          </a:r>
          <a:endParaRPr lang="en-US" sz="1500" kern="1200"/>
        </a:p>
      </dsp:txBody>
      <dsp:txXfrm>
        <a:off x="8212987" y="649761"/>
        <a:ext cx="1006945" cy="733992"/>
      </dsp:txXfrm>
    </dsp:sp>
    <dsp:sp modelId="{9C0BA6A7-45DF-468A-BD39-D95100740B1F}">
      <dsp:nvSpPr>
        <dsp:cNvPr id="0" name=""/>
        <dsp:cNvSpPr/>
      </dsp:nvSpPr>
      <dsp:spPr>
        <a:xfrm>
          <a:off x="9340485" y="610054"/>
          <a:ext cx="1086359" cy="813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 dirty="0"/>
            <a:t>KNN regression</a:t>
          </a:r>
          <a:endParaRPr lang="en-US" sz="1500" kern="1200" dirty="0"/>
        </a:p>
      </dsp:txBody>
      <dsp:txXfrm>
        <a:off x="9380192" y="649761"/>
        <a:ext cx="1006945" cy="733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23:48:31.8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2 179 943 236674 60935,'0'0'184'0'0,"0"1"128"0"0,0-1-312 0 0,-1 0 80 0 0,1 1 64 0 0,0-1-72 0 0,0 0 0 0 0,0 0 72 0 0,0 0-72 0 0,1 1-8 0 0,0 0 80 0 0,1 0-64 0 0,-1 0 0 0 0,2 1 72 0 0,0 1-8 0 0,2 0 0 0 0,-1 0 0 0 0,1 0-72 0 0,-1 0-8 0 0,1-1 64 0 0,0 0 8 0 0,0 0 8 0 0,0 0-72 0 0,-1-1-72 0 0,1 0 0 0 0,-1 0 72 0 0,0-1 0 0 0,2-1 24 0 0,1 1 40 0 0,2-2 80 0 0,1 1-112 0 0,1-1-40 0 0,-1 0-64 0 0,0 1 120 0 0,-2 0-24 0 0,-1 0-8 0 0,0 1 64 0 0,0 1-56 0 0,0 0 88 0 0,1 0-56 0 0,-1 0 0 0 0,0 1 0 0 0,1-1-64 0 0,-2 1-64 0 0,1-1 112 0 0,1 0 56 0 0,0 1-88 0 0,0-1 0 0 0,1 1 0 0 0,-1-1-80 0 0,-1 1 0 0 0,0-1 96 0 0,0 1 56 0 0,0 0-80 0 0,0-1-72 0 0,1 0 64 0 0,-1 0 16 0 0,1 0 0 0 0,0-1 0 0 0,0 0 0 0 0,0-1-80 0 0,0 1 64 0 0,-1 0 64 0 0,0 0-64 0 0,-2 0 8 0 0,0 0-72 0 0,0 1 64 0 0,-1-1 0 0 0,1 0-64 0 0,-1 0 0 0 0,1 0 0 0 0,0-1 0 0 0,0 0 160 0 0,-1 0-96 0 0,0 0-64 0 0,1-1 0 0 0,0 0 64 0 0,1 0 0 0 0,1-1-64 0 0,2 0 64 0 0,1-1-64 0 0,0 1 64 0 0,-1-1-64 0 0,-1 1 0 0 0,-1 0 0 0 0,0 1 0 0 0,-2 0 0 0 0,-1 0 0 0 0,-1 0 0 0 0,0 0 80 0 0,0-1-16 0 0,0-1 32 0 0,0 0-96 0 0,0 0 0 0 0,0 0 88 0 0,-1 0-88 0 0,-1 1 96 0 0,1-1-32 0 0,0 0-64 490 2,-1 0 64-490-2,1-1-64 0 0,-1 0 0 0 0,-1 0 0 0 0,1 0 0 533 1,-1 0 0-533-1,-1-1 0 0 0,0 1 0 0 0,-1 0 0 0 0,0 0 0 0 0,0 0 0 0 0,-1-1 0 0 0,-1 0 0 0 0,1 1 0 0 0,-1 0 0 0 0,1 0 0 0 0,-1 0 0 0 0,-1 0 0 0 0,0 0 0 0 0,-1 0 0 0 0,1 1 0 0 0,0 0 0 0 0,1 1 0 0 0,-1 0 0 0 0,0 0 0 0 0,-1 0 0 0 0,-1-1 64 0 0,-2-1-64 0 0,-1 0 0 0 0,-2 0 0 0 0,0 0 0 0 0,-2 2 0 0 0,0 0 0 0 0,-1 2 64 0 0,0 2-64 0 0,1 0 0 0 0,2 0 0 0 0,1 1 0 0 0,1 0 0 0 0,0 0 0 0 0,2 0 0 0 0,0-1 0 0 0,0 1 0 0 0,-2 0 0 0 0,-2 0 0 0 0,-1 0 0 0 0,0 1 0 0 0,2-1 0 0 0,1 0 0 0 0,1 0 64 0 0,2-1-64 0 0,-1 1 0 0 0,2-1 0 0 0,-1 1 0 0 0,0 0 0 0 0,-1 1 0 0 0,0 1 0 0 0,-1 0 0 0 0,0 1 0 0 0,1 0 0 0 0,-1 0 0 0 0,2-1 0 0 0,1 0 0 0 0,1 0 0 0 0,1-1 0 0 0,0 0 0 0 0,0 1 0 0 0,-1 1 0 0 0,1-2 0 0 0,0 1 0 0 0,0 1 0 0 0,0 1 0 0 0,0 0 0 0 0,1-1 0 0 0,1 0 0 0 0,0-1 0 0 0,1 0 0 0 0,1 0 0 0 0,2 1 0 0 0,0 1 64 0 0,0-1-64 0 0,1 0 96 0 0,0 1-96 0 0,1 0 0 0 0,0 1-72 0 0,1-1 72 0 0,1 1 0 0 0,-1 0 72 0 0,1-1-72 0 0,1 0 0 0 0,-2-1 0 0 0,1-1 0 0 0,0 0-64 0 0,1 1 64 0 0,1-1 0 0 0,0 2 0 0 0,-1-1 0 0 0,0 0 0 0 0,0 0 0 0 0,-1 0 0 0 0,-1 0 0 0 0,-1-1 0 0 0,0 0 0 0 0,-1 0 0 0 0,1-1 0 0 0,-1 0 0 0 0,2-1 0 0 0,-1 0 0 0 0,1-1-72 0 0,0-1 72 0 0,0 0 0 0 0,0 0 0 0 0,1 0 0 0 0,1 0 0 0 0,-1 1 0 0 0,1-1 0 0 0,0 1 0 0 0,0 0 0 0 0,-1-1 0 0 0,1 1 0 0 0,1-1 88 0 0,1 0 8 0 0,1-1-96 0 0,0 0 0 0 0,1 0 0 0 0,-1 0 0 0 0,0 0 0 0 0,-2 1 0 0 0,0 0 0 0 0,0-1 64 0 0,-1 0-64 0 0,0 0 0 0 0,0 0 0 0 0,0 0 0 0 0,1 0 64 0 0,-1 0-64 0 0,0-1 0 0 0,0-1 64 0 0,1 0-64 0 0,0 0 0 0 0,0-1 64 0 0,-1 1-64 0 0,0 0 64 0 0,0-1 64 0 0,0 1-64 0 0,0-1-64 0 0,-1-1 0 0 0,0 1 0 0 0,0 0 0 0 0,-2 0 0 0 0,0 0 0 0 0,-1-1 0 0 0,-1 1 0 0 0,0-1 0 0 0,0 0 64 0 0,-2-1 8 0 0,0-1-72 0 0,0 0 64 0 0,-1-2-64 0 0,-1 0 0 0 0,-2 1 0 0 0,0-1 0 0 0,-1 1 0 0 0,0 2 0 0 0,-1 1 0 0 0,0 1-104 0 0,0 1-9151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3T00:58:52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1319 0 0,'17'-1'968'0'0,"6"7"-299"0"0,-16-4-514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3T00:52:24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1 919 0 0,'0'0'235'0'0,"-6"8"317"0"0,2 0-328 0 0,0 0-1 0 0,3-5-149 0 0</inkml:trace>
  <inkml:trace contextRef="#ctx0" brushRef="#br0" timeOffset="1">18 552 7275 0 0,'1'4'16'0'0,"0"4"46"0"0,0 1 1 0 0,0-1-1 0 0,1 0 0 0 0,1 0 1 0 0,-1 0-1 0 0,6 13 0 0 0,-6-18 2 0 0,0 0 0 0 0,0 1 0 0 0,-1-1 0 0 0,1 1 0 0 0,-1 0 0 0 0,1 4 0 0 0,1 5 6 0 0,-3-12-1 0 0,0 13 844 0 0,-8 22-765 0 0,7-36-12 0 0,-4 20-136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23:58:50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1031 0 0,'0'0'96'0'0,"4"1"32"0"0,1-1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3T00:52:24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0 919 0 0,'-3'19'726'0'0,"-18"62"976"0"0,17-71-1505 0 0,3-6-151 0 0,0-1 1 0 0,0 0-1 0 0,0 1 1 0 0,0 0-1 0 0,0-1 0 0 0,1 1 1 0 0,0-1-1 0 0,-1 1 1 0 0,1 0-1 0 0,1-1 0 0 0,0 5 1 0 0,0-1 35 0 0,0 0 1 0 0,0 0-1 0 0,-1 0 1 0 0,0 0-1 0 0,-1 12 1 0 0,0-14-1 0 0,1 0 1 0 0,0 1 0 0 0,0-1 0 0 0,0 0-1 0 0,0 0 1 0 0,1 1 0 0 0,0-1 0 0 0,0 0-1 0 0,0 0 1 0 0,1 0 0 0 0,2 7 0 0 0,-2-9-49 0 0,0 1 1 0 0,0 0 0 0 0,-1 0-1 0 0,0 0 1 0 0,1 0 0 0 0,-1 0-1 0 0,-1 1 1 0 0,1-1 0 0 0,-1 0-1 0 0,1 7 1 0 0,-1-10-36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3T00:52:24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0 273 1031 0 0,'17'8'434'0'0,"-4"-3"-239"0"0,0-1-1 0 0,1 0 1 0 0,-7-3-98 0 0</inkml:trace>
  <inkml:trace contextRef="#ctx0" brushRef="#br0" timeOffset="1">62 120 8239 0 0,'-2'22'0'0'0,"2"-19"11"0"0,-1 1 1 0 0,0-1-1 0 0,1 0 0 0 0,-1 1 0 0 0,0-1 0 0 0,-1 0 0 0 0,1 0 0 0 0,-1 0 0 0 0,1 0 0 0 0,-4 5 0 0 0,1-3-15 0 0,1 1 0 0 0,0-1 0 0 0,1 1 0 0 0,-1 0 0 0 0,-2 10 0 0 0,5-15-150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23:48:35.38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1 343 226576 56505,'0'0'0'0'0,"0"0"-343"0"0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23:48:36.10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13 15 863 226576 56505,'0'0'72'0'0,"0"0"-72"0"0,0 0 0 0 0,0 0 64 0 0,-1-1 96 0 0,0 1 48 0 0,0-1-104 0 0,-1 0-104 0 0,1-1 64 0 0,-1 1 24 0 0,1 0-8 0 0,0 0-16 0 0,1 1 64 0 0,-1-1 104 0 0,1 1-120 0 0,0 0-24 0 0,0 0 64 0 0,0 0-8 0 0,0 0-72 0 0,0 0 24 0 0,0 0 0 0 0,0 0-32 0 0,0 0 64 0 0,0 1 0 0 0,0-1-128 0 0,0 1 96 0 0,0 0 32 0 0,-1 1 0 0 0,1-1-64 0 0,0 0 16 0 0,0 1 0 0 0,1-1-16 0 0,1 1 72 0 0,0-1 8 0 0,1 0-72 0 0,0 0 24 0 0,0 0 0 0 0,0 0-96 0 0,-1-1 0 0 0,0 0 96 0 0,0 1 56 0 0,0-1-80 0 0,-1 0-72 0 0,0 0 0 0 0,0 0 0 0 0,1 0 136 0 0,0 0 8 0 0,1 0-8 0 0,0 1-8 0 0,1 0 0 0 0,1 0 0 0 0,1 1-64 0 0,-1 0-64 0 0,1-1 0 0 0,-2 0 0 0 0,0 0 64 0 0,0 0-64 0 0,0 0 64 0 0,0 0 0 0 0,0-1 64 0 0,2 1-64 0 0,0 0 0 0 0,2-1 0 0 0,-1 0-64 0 0,1 0 0 0 0,1-1 144 0 0,-1 0-72 0 0,0 0-72 0 0,1-1 72 0 0,0 1-72 0 0,0-1 64 0 0,0 0-64 0 0,0 0 0 0 0,-1 1 0 0 0,-1 0 0 0 0,-1 0 64 0 0,1 0-64 0 0,0 1 88 0 0,0-2-24 0 0,0 1 32 0 0,-1-1-32 0 0,1 0-64 0 0,-1 1 0 0 0,-1 0 0 0 0,-1-1 0 0 0,-1 1 0 0 0,0 1 0 0 0,-1-1 0 0 0,-1 0 0 0 0,1 0 0 0 0,0 0 0 0 0,0 0 0 0 0,-1 0 0 0 0,1 0 0 0 0,-1 0 0 0 0,0 0 0 0 0,-1 1 0 0 0,1-1-3976 0 0,-1 0 1137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3T00:58:54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26 8060 0 0,'3'1'36'0'0,"1"-2"23"0"0,0 1 1 0 0,1 0 0 0 0,-1-1 0 0 0,0 0-1 0 0,0 0 1 0 0,7-2 0 0 0,11-3 161 0 0,-19 5-157 0 0,0 1-15 0 0,0 0 0 0 0,-1-1 1 0 0,1 1-1 0 0,0-1 1 0 0,-1 0-1 0 0,1 1 0 0 0,-1-1 1 0 0,1 0-1 0 0,-1-1 1 0 0,1 1-1 0 0,1-2 0 0 0,-3 3-59 0 0,-1-1-44 0 0,-1 1-88 0 0,1 0 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3T00:58:55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1087 0 0,'13'12'2104'0'0,"-9"-11"-1967"0"0,-1-1-1 0 0,1 0 0 0 0,0 0 0 0 0,0 0 1 0 0,5-1-1 0 0,10-1 441 0 0,-4 0-265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23:55:46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1007 0 0,'-1'1'88'0'0,"1"-1"-88"0"0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23:55:46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46 887 0 0,'-4'0'93'0'0,"0"0"0"0"0,0 0-1 0 0,-1-1 1 0 0,1 0 0 0 0,0 1-1 0 0,0-1 1 0 0,0-1 0 0 0,0 1-1 0 0,0-1 1 0 0,0 1 0 0 0,-7-5-1 0 0,11 5-8 0 0,-3 0 995 0 0,6 4-700 0 0,8 5 49 0 0,-8-5-328 0 0,0-1 1 0 0,-1 1-1 0 0,1-1 1 0 0,1 0-1 0 0,-1 0 0 0 0,0-1 1 0 0,0 1-1 0 0,1-1 1 0 0,-1 1-1 0 0,1-1 0 0 0,-1 0 1 0 0,1 0-1 0 0,0-1 1 0 0,-1 1-1 0 0,6-1 0 0 0,-4 0-14 0 0,21 1 423 0 0,0-2 1 0 0,1-1-1 0 0,30-6 0 0 0,-29 5-42 0 0,11-2 209 0 0,-10-7-309 0 0,-20 8-207 0 0,-1 1-1 0 0,1 0 1 0 0,12-3 0 0 0,-8-2 155 0 0,-12 8-272 0 0,-1-2-46 0 0,-8-5-370 0 0,8 7 255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3T00:58:49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398 21 8306 0 0,'3'-1'69'0'0,"2"0"46"0"0,0 0 0 0 0,9-3-1 0 0,-14 4-322 0 0,1-1-1 0 0,0 0 0 0 0,0 1 1 0 0,0-1-1 0 0,-1 1 0 0 0,1-1 0 0 0,0 0 1 0 0,-1 0-1 0 0,1 1 0 0 0,-1-1 1 0 0,1 0-1 0 0,0-2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3T00:58:50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347 22 8623 0 0,'12'3'434'0'0,"15"5"-2820"0"0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Matt P</a:t>
            </a: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9" name="Google Shape;119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2                                                                           Binghamton University</a:t>
            </a: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531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11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07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240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836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90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96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62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82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  <p:txBody>
          <a:bodyPr spcFirstLastPara="1" wrap="square" lIns="0" tIns="1005825" rIns="0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2"/>
          <p:cNvGrpSpPr/>
          <p:nvPr/>
        </p:nvGrpSpPr>
        <p:grpSpPr>
          <a:xfrm rot="10800000">
            <a:off x="1" y="5645510"/>
            <a:ext cx="12192000" cy="63125"/>
            <a:chOff x="507492" y="1501519"/>
            <a:chExt cx="8129016" cy="63125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" name="Google Shape;30;p2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 rot="5400000">
            <a:off x="7323931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 rot="5400000">
            <a:off x="2248429" y="-778404"/>
            <a:ext cx="5811838" cy="80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113" name="Google Shape;113;p13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3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6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8700" rIns="0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62" name="Google Shape;62;p7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63" name="Google Shape;63;p7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7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5" name="Google Shape;65;p7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7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67" name="Google Shape;67;p7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7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83188" cy="29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2000"/>
              <a:buNone/>
              <a:defRPr sz="2000">
                <a:solidFill>
                  <a:srgbClr val="9693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800"/>
              <a:buNone/>
              <a:defRPr sz="1800">
                <a:solidFill>
                  <a:srgbClr val="9693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2"/>
          </p:nvPr>
        </p:nvSpPr>
        <p:spPr>
          <a:xfrm>
            <a:off x="110490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3"/>
          </p:nvPr>
        </p:nvSpPr>
        <p:spPr>
          <a:xfrm>
            <a:off x="616611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4"/>
          </p:nvPr>
        </p:nvSpPr>
        <p:spPr>
          <a:xfrm>
            <a:off x="616611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Google Shape;16;p1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8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20.png"/><Relationship Id="rId1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ctrTitle"/>
          </p:nvPr>
        </p:nvSpPr>
        <p:spPr>
          <a:xfrm>
            <a:off x="79920" y="2964605"/>
            <a:ext cx="67584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chemeClr val="accent4"/>
                </a:solidFill>
              </a:rPr>
              <a:t>Predicting housing sales price in Ames, Iowa 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from 2006 to 2010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 using machine learning</a:t>
            </a:r>
            <a:br>
              <a:rPr lang="vi-VN" sz="3400" dirty="0">
                <a:solidFill>
                  <a:srgbClr val="C00000"/>
                </a:solidFill>
              </a:rPr>
            </a:br>
            <a:endParaRPr sz="4600" dirty="0"/>
          </a:p>
        </p:txBody>
      </p:sp>
      <p:pic>
        <p:nvPicPr>
          <p:cNvPr id="124" name="Google Shape;124;p14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327" r="327"/>
          <a:stretch/>
        </p:blipFill>
        <p:spPr>
          <a:xfrm>
            <a:off x="6838320" y="1234963"/>
            <a:ext cx="5210937" cy="3926409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pic>
      <p:sp>
        <p:nvSpPr>
          <p:cNvPr id="126" name="Google Shape;126;p14"/>
          <p:cNvSpPr/>
          <p:nvPr/>
        </p:nvSpPr>
        <p:spPr>
          <a:xfrm>
            <a:off x="6564696" y="6099615"/>
            <a:ext cx="5627304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Binghamton University</a:t>
            </a:r>
            <a:endParaRPr dirty="0"/>
          </a:p>
        </p:txBody>
      </p:sp>
      <p:sp>
        <p:nvSpPr>
          <p:cNvPr id="127" name="Google Shape;127;p14"/>
          <p:cNvSpPr/>
          <p:nvPr/>
        </p:nvSpPr>
        <p:spPr>
          <a:xfrm>
            <a:off x="0" y="299049"/>
            <a:ext cx="16102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C3CC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7234687" y="5547344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2;p14">
            <a:extLst>
              <a:ext uri="{FF2B5EF4-FFF2-40B4-BE49-F238E27FC236}">
                <a16:creationId xmlns:a16="http://schemas.microsoft.com/office/drawing/2014/main" id="{8A9EB242-C34A-43EF-B79E-CB8B59B0100A}"/>
              </a:ext>
            </a:extLst>
          </p:cNvPr>
          <p:cNvSpPr txBox="1">
            <a:spLocks/>
          </p:cNvSpPr>
          <p:nvPr/>
        </p:nvSpPr>
        <p:spPr>
          <a:xfrm>
            <a:off x="79920" y="4425346"/>
            <a:ext cx="67584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C00000"/>
              </a:buClr>
              <a:buSzPts val="3200"/>
            </a:pPr>
            <a:r>
              <a:rPr lang="vi-VN" sz="3400" dirty="0">
                <a:solidFill>
                  <a:srgbClr val="FFC000"/>
                </a:solidFill>
              </a:rPr>
              <a:t>Presenter</a:t>
            </a:r>
            <a:r>
              <a:rPr lang="en-US" sz="3400" dirty="0">
                <a:solidFill>
                  <a:srgbClr val="FFC000"/>
                </a:solidFill>
              </a:rPr>
              <a:t>: Thi Van Nguyen</a:t>
            </a:r>
            <a:endParaRPr lang="en-US" sz="4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74761" y="76200"/>
            <a:ext cx="12076981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 Relation of features to target (</a:t>
            </a:r>
            <a:r>
              <a:rPr lang="en-US" dirty="0" err="1"/>
              <a:t>SalePrice_log</a:t>
            </a:r>
            <a:r>
              <a:rPr lang="en-US" dirty="0"/>
              <a:t>)</a:t>
            </a:r>
            <a:br>
              <a:rPr lang="vi-VN" dirty="0"/>
            </a:br>
            <a:endParaRPr dirty="0"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297538" y="1378707"/>
            <a:ext cx="6779459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i="0" u="none" strike="noStrike" baseline="0" dirty="0">
                <a:solidFill>
                  <a:srgbClr val="177B57"/>
                </a:solidFill>
                <a:latin typeface="Arial-BoldMT"/>
              </a:rPr>
              <a:t>Plots of relation to target for all numerical </a:t>
            </a:r>
            <a:r>
              <a:rPr lang="vi-VN" b="1" i="0" u="none" strike="noStrike" baseline="0" dirty="0">
                <a:solidFill>
                  <a:srgbClr val="177B57"/>
                </a:solidFill>
                <a:latin typeface="Arial-BoldMT"/>
              </a:rPr>
              <a:t>features</a:t>
            </a:r>
            <a:r>
              <a:rPr lang="en-US" b="1" i="0" u="none" strike="noStrike" baseline="0" dirty="0">
                <a:solidFill>
                  <a:srgbClr val="177B57"/>
                </a:solidFill>
                <a:latin typeface="Arial-BoldMT"/>
              </a:rPr>
              <a:t> and </a:t>
            </a:r>
            <a:r>
              <a:rPr lang="vi-VN" b="1" i="0" u="none" strike="noStrike" baseline="0" dirty="0">
                <a:solidFill>
                  <a:srgbClr val="177B57"/>
                </a:solidFill>
                <a:latin typeface="Arial-BoldMT"/>
              </a:rPr>
              <a:t>Pearson correlation coefficient</a:t>
            </a:r>
            <a:endParaRPr dirty="0"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3"/>
          </p:nvPr>
        </p:nvSpPr>
        <p:spPr>
          <a:xfrm>
            <a:off x="7043530" y="955476"/>
            <a:ext cx="5248636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dirty="0"/>
              <a:t> </a:t>
            </a:r>
            <a:r>
              <a:rPr lang="en-US" dirty="0"/>
              <a:t>Conclusion on numerical columns</a:t>
            </a:r>
            <a:endParaRPr dirty="0"/>
          </a:p>
        </p:txBody>
      </p:sp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413102" y="2385391"/>
            <a:ext cx="6630428" cy="4396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B8C3AC8-675F-4BD5-B552-6B69DA20EE63}"/>
              </a:ext>
            </a:extLst>
          </p:cNvPr>
          <p:cNvSpPr/>
          <p:nvPr/>
        </p:nvSpPr>
        <p:spPr>
          <a:xfrm>
            <a:off x="7287580" y="3574960"/>
            <a:ext cx="802872" cy="727200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AD4BD-CC55-4800-AF79-B4AFF1A926D2}"/>
              </a:ext>
            </a:extLst>
          </p:cNvPr>
          <p:cNvSpPr txBox="1"/>
          <p:nvPr/>
        </p:nvSpPr>
        <p:spPr>
          <a:xfrm>
            <a:off x="8090452" y="1716837"/>
            <a:ext cx="40612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For some features like '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OverallQual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 there is a strong linear correlation (0.82) to the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For other features like '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MSSubClass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 the correlation is very weak.(0.07)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For this task, </a:t>
            </a:r>
            <a:r>
              <a:rPr lang="en-US" sz="2200" dirty="0">
                <a:latin typeface="Lato" panose="020F0502020204030203" pitchFamily="34" charset="0"/>
              </a:rPr>
              <a:t>I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use only those features that have a correlation larger than a threshold value to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SalePrice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for prediction.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This threshold value can be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choosen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in the settings 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min_val_corr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=0.4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9F9526-FC0B-4B14-BF2D-2321D1D588CE}"/>
                  </a:ext>
                </a:extLst>
              </p14:cNvPr>
              <p14:cNvContentPartPr/>
              <p14:nvPr/>
            </p14:nvContentPartPr>
            <p14:xfrm>
              <a:off x="657152" y="4277320"/>
              <a:ext cx="190800" cy="10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9F9526-FC0B-4B14-BF2D-2321D1D588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512" y="4268320"/>
                <a:ext cx="20844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133403F-31C1-4324-8CAE-A16D5F7D3C65}"/>
              </a:ext>
            </a:extLst>
          </p:cNvPr>
          <p:cNvGrpSpPr/>
          <p:nvPr/>
        </p:nvGrpSpPr>
        <p:grpSpPr>
          <a:xfrm>
            <a:off x="757232" y="3574960"/>
            <a:ext cx="105120" cy="14400"/>
            <a:chOff x="757232" y="3574960"/>
            <a:chExt cx="105120" cy="14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5AB20E-0215-4D1D-AFA6-B4A18F49C85B}"/>
                    </a:ext>
                  </a:extLst>
                </p14:cNvPr>
                <p14:cNvContentPartPr/>
                <p14:nvPr/>
              </p14:nvContentPartPr>
              <p14:xfrm>
                <a:off x="761912" y="358504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5AB20E-0215-4D1D-AFA6-B4A18F49C8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2912" y="35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7DBC0C-B9C6-48C5-AF92-19990BDC600B}"/>
                    </a:ext>
                  </a:extLst>
                </p14:cNvPr>
                <p14:cNvContentPartPr/>
                <p14:nvPr/>
              </p14:nvContentPartPr>
              <p14:xfrm>
                <a:off x="757232" y="3574960"/>
                <a:ext cx="105120" cy="1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7DBC0C-B9C6-48C5-AF92-19990BDC60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8592" y="3565960"/>
                  <a:ext cx="122760" cy="3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42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898899" y="136525"/>
            <a:ext cx="9749223" cy="79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b="1" i="0" u="none" strike="noStrike" baseline="0" dirty="0">
                <a:solidFill>
                  <a:srgbClr val="177B57"/>
                </a:solidFill>
                <a:latin typeface="Arial-BoldMT"/>
              </a:rPr>
              <a:t>Box </a:t>
            </a:r>
            <a:r>
              <a:rPr lang="en-US" b="1" i="0" u="none" strike="noStrike" baseline="0" dirty="0">
                <a:solidFill>
                  <a:srgbClr val="177B57"/>
                </a:solidFill>
                <a:latin typeface="Arial-BoldMT"/>
              </a:rPr>
              <a:t>Plots of</a:t>
            </a:r>
            <a:r>
              <a:rPr lang="vi-VN" b="1" i="0" u="none" strike="noStrike" baseline="0" dirty="0">
                <a:solidFill>
                  <a:srgbClr val="177B57"/>
                </a:solidFill>
                <a:latin typeface="Arial-BoldMT"/>
              </a:rPr>
              <a:t> r</a:t>
            </a:r>
            <a:r>
              <a:rPr lang="en-US" b="1" i="0" u="none" strike="noStrike" baseline="0" dirty="0">
                <a:solidFill>
                  <a:srgbClr val="177B57"/>
                </a:solidFill>
                <a:latin typeface="Arial-BoldMT"/>
              </a:rPr>
              <a:t>elation to </a:t>
            </a:r>
            <a:r>
              <a:rPr lang="en-US" b="1" i="0" u="none" strike="noStrike" baseline="0" dirty="0" err="1">
                <a:solidFill>
                  <a:srgbClr val="177B57"/>
                </a:solidFill>
                <a:latin typeface="Arial-BoldMT"/>
              </a:rPr>
              <a:t>SalePrice</a:t>
            </a:r>
            <a:r>
              <a:rPr lang="en-US" b="1" i="0" u="none" strike="noStrike" baseline="0" dirty="0">
                <a:solidFill>
                  <a:srgbClr val="177B57"/>
                </a:solidFill>
                <a:latin typeface="Arial-BoldMT"/>
              </a:rPr>
              <a:t> for all categorical features</a:t>
            </a:r>
            <a:endParaRPr dirty="0"/>
          </a:p>
        </p:txBody>
      </p:sp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178904" y="1478315"/>
            <a:ext cx="11803659" cy="2733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B8C3AC8-675F-4BD5-B552-6B69DA20EE63}"/>
              </a:ext>
            </a:extLst>
          </p:cNvPr>
          <p:cNvSpPr/>
          <p:nvPr/>
        </p:nvSpPr>
        <p:spPr>
          <a:xfrm rot="5400000">
            <a:off x="5335972" y="4411817"/>
            <a:ext cx="580323" cy="544940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AD4BD-CC55-4800-AF79-B4AFF1A926D2}"/>
              </a:ext>
            </a:extLst>
          </p:cNvPr>
          <p:cNvSpPr txBox="1"/>
          <p:nvPr/>
        </p:nvSpPr>
        <p:spPr>
          <a:xfrm>
            <a:off x="67852" y="4919008"/>
            <a:ext cx="12451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For many of the categorical there is no strong relation to the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However, for some features, it is easy to find a strong relation.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From the figures above these are : 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MSZoning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', 'Neighborhood', 'Condition2', 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MasVnrType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', 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ExterQual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', 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BsmtQual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','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CentralAir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', 'Electrical', 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KitchenQual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', 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SaleType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or the categorical features, </a:t>
            </a:r>
            <a:r>
              <a:rPr lang="en-US" sz="2000" dirty="0">
                <a:latin typeface="Lato" panose="020F0502020204030203" pitchFamily="34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used only those that show a strong relation to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SalePrice</a:t>
            </a:r>
            <a:r>
              <a:rPr lang="vi-VN" sz="2000" dirty="0">
                <a:latin typeface="Lato" panose="020F0502020204030203" pitchFamily="34" charset="0"/>
              </a:rPr>
              <a:t> and dropped the others</a:t>
            </a:r>
            <a:r>
              <a:rPr lang="en-US" sz="2000" dirty="0">
                <a:latin typeface="Lato" panose="020F0502020204030203" pitchFamily="34" charset="0"/>
              </a:rPr>
              <a:t>. Then I 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ransform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ed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dirty="0">
                <a:latin typeface="Lato" panose="020F0502020204030203" pitchFamily="34" charset="0"/>
              </a:rPr>
              <a:t>c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ategorical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variables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to numerical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variables</a:t>
            </a:r>
            <a:endParaRPr lang="vi-VN" sz="20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5F0106F-408B-4F19-B002-DE8DBC21DAAA}"/>
                  </a:ext>
                </a:extLst>
              </p14:cNvPr>
              <p14:cNvContentPartPr/>
              <p14:nvPr/>
            </p14:nvContentPartPr>
            <p14:xfrm>
              <a:off x="5171394" y="3575897"/>
              <a:ext cx="35640" cy="9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5F0106F-408B-4F19-B002-DE8DBC21DA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2754" y="3567257"/>
                <a:ext cx="532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BFF892-6110-47B9-95D5-8D245D3E055F}"/>
                  </a:ext>
                </a:extLst>
              </p14:cNvPr>
              <p14:cNvContentPartPr/>
              <p14:nvPr/>
            </p14:nvContentPartPr>
            <p14:xfrm>
              <a:off x="5031354" y="4051457"/>
              <a:ext cx="27360" cy="5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BFF892-6110-47B9-95D5-8D245D3E0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2714" y="4042817"/>
                <a:ext cx="4500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A7E77EE-F2F3-4802-BD7D-7854F46DD5BC}"/>
              </a:ext>
            </a:extLst>
          </p:cNvPr>
          <p:cNvGrpSpPr/>
          <p:nvPr/>
        </p:nvGrpSpPr>
        <p:grpSpPr>
          <a:xfrm>
            <a:off x="2180164" y="4499289"/>
            <a:ext cx="133200" cy="25200"/>
            <a:chOff x="2180164" y="4499289"/>
            <a:chExt cx="133200" cy="2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92AC9E-135B-4BD8-B7E6-EBF4EF131011}"/>
                    </a:ext>
                  </a:extLst>
                </p14:cNvPr>
                <p14:cNvContentPartPr/>
                <p14:nvPr/>
              </p14:nvContentPartPr>
              <p14:xfrm>
                <a:off x="2215444" y="4523769"/>
                <a:ext cx="720" cy="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92AC9E-135B-4BD8-B7E6-EBF4EF1310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6804" y="4515129"/>
                  <a:ext cx="18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89DD4D-18C5-43B6-98B8-D90E6F25C0E3}"/>
                    </a:ext>
                  </a:extLst>
                </p14:cNvPr>
                <p14:cNvContentPartPr/>
                <p14:nvPr/>
              </p14:nvContentPartPr>
              <p14:xfrm>
                <a:off x="2180164" y="4499289"/>
                <a:ext cx="133200" cy="2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89DD4D-18C5-43B6-98B8-D90E6F25C0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1164" y="4490649"/>
                  <a:ext cx="15084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803971-3D0B-49A5-8AE6-C54751884A34}"/>
                  </a:ext>
                </a:extLst>
              </p14:cNvPr>
              <p14:cNvContentPartPr/>
              <p14:nvPr/>
            </p14:nvContentPartPr>
            <p14:xfrm>
              <a:off x="1154642" y="4978965"/>
              <a:ext cx="13320" cy="6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803971-3D0B-49A5-8AE6-C54751884A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6002" y="4969965"/>
                <a:ext cx="30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4EA547-D5A9-4B24-B649-4F41A7C969CE}"/>
                  </a:ext>
                </a:extLst>
              </p14:cNvPr>
              <p14:cNvContentPartPr/>
              <p14:nvPr/>
            </p14:nvContentPartPr>
            <p14:xfrm>
              <a:off x="1725242" y="4980405"/>
              <a:ext cx="14400" cy="4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4EA547-D5A9-4B24-B649-4F41A7C969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6242" y="4971765"/>
                <a:ext cx="32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2C054CB-197A-4D77-A4D8-5234B6FA6861}"/>
                  </a:ext>
                </a:extLst>
              </p14:cNvPr>
              <p14:cNvContentPartPr/>
              <p14:nvPr/>
            </p14:nvContentPartPr>
            <p14:xfrm>
              <a:off x="2180642" y="4985085"/>
              <a:ext cx="17280" cy="3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2C054CB-197A-4D77-A4D8-5234B6FA68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1642" y="4976085"/>
                <a:ext cx="3492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6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74761" y="76200"/>
            <a:ext cx="12076981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 Correlation after dropping</a:t>
            </a:r>
            <a:br>
              <a:rPr lang="en-US" dirty="0"/>
            </a:br>
            <a:endParaRPr lang="en-US" dirty="0"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3647" y="1770512"/>
            <a:ext cx="5877465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i="0" u="none" strike="noStrike" baseline="0" dirty="0">
                <a:solidFill>
                  <a:srgbClr val="177B57"/>
                </a:solidFill>
                <a:latin typeface="Arial-BoldMT"/>
              </a:rPr>
              <a:t>Correlation Matrix : All features with strong correlation to </a:t>
            </a:r>
            <a:r>
              <a:rPr lang="en-US" b="1" i="0" u="none" strike="noStrike" baseline="0" dirty="0" err="1">
                <a:solidFill>
                  <a:srgbClr val="177B57"/>
                </a:solidFill>
                <a:latin typeface="Arial-BoldMT"/>
              </a:rPr>
              <a:t>SalePrice</a:t>
            </a:r>
            <a:endParaRPr dirty="0"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3"/>
          </p:nvPr>
        </p:nvSpPr>
        <p:spPr>
          <a:xfrm>
            <a:off x="7423353" y="1206698"/>
            <a:ext cx="5816604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dirty="0"/>
              <a:t> </a:t>
            </a:r>
            <a:r>
              <a:rPr lang="en-US" dirty="0"/>
              <a:t>Check for Multicollinearity</a:t>
            </a:r>
            <a:endParaRPr dirty="0"/>
          </a:p>
        </p:txBody>
      </p:sp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178729" y="2706249"/>
            <a:ext cx="7406857" cy="39649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B8C3AC8-675F-4BD5-B552-6B69DA20EE63}"/>
              </a:ext>
            </a:extLst>
          </p:cNvPr>
          <p:cNvSpPr/>
          <p:nvPr/>
        </p:nvSpPr>
        <p:spPr>
          <a:xfrm>
            <a:off x="7743389" y="3919561"/>
            <a:ext cx="426730" cy="676886"/>
          </a:xfrm>
          <a:prstGeom prst="rightArrow">
            <a:avLst>
              <a:gd name="adj1" fmla="val 50000"/>
              <a:gd name="adj2" fmla="val 51379"/>
            </a:avLst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AD4BD-CC55-4800-AF79-B4AFF1A926D2}"/>
              </a:ext>
            </a:extLst>
          </p:cNvPr>
          <p:cNvSpPr txBox="1"/>
          <p:nvPr/>
        </p:nvSpPr>
        <p:spPr>
          <a:xfrm>
            <a:off x="8327923" y="2644628"/>
            <a:ext cx="3823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Strong correlation </a:t>
            </a:r>
            <a:r>
              <a:rPr lang="en-US" sz="2000" dirty="0">
                <a:latin typeface="Lato" panose="020F0502020204030203" pitchFamily="34" charset="0"/>
              </a:rPr>
              <a:t>between</a:t>
            </a:r>
            <a:endParaRPr lang="en-US" sz="20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GarageCars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 and 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GarageArea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TotalBsmtSF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 and '1stFlrSF'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YearBuilt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 and 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GarageYrBlt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GrLivArea_Log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 and 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TotRmsAbvGrd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Of those features we drop the one that has smaller correlation coefficient to Target</a:t>
            </a:r>
            <a:endParaRPr lang="vi-VN" sz="20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7FF71EE-210E-4515-870D-8064DC41EBBF}"/>
                  </a:ext>
                </a:extLst>
              </p14:cNvPr>
              <p14:cNvContentPartPr/>
              <p14:nvPr/>
            </p14:nvContentPartPr>
            <p14:xfrm>
              <a:off x="2017355" y="5677904"/>
              <a:ext cx="17280" cy="266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7FF71EE-210E-4515-870D-8064DC41EB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8355" y="5669264"/>
                <a:ext cx="34920" cy="2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3DCD51D-B4C0-4034-A2A7-4B542AED444E}"/>
              </a:ext>
            </a:extLst>
          </p:cNvPr>
          <p:cNvGrpSpPr/>
          <p:nvPr/>
        </p:nvGrpSpPr>
        <p:grpSpPr>
          <a:xfrm>
            <a:off x="2807195" y="5692304"/>
            <a:ext cx="28440" cy="128880"/>
            <a:chOff x="2807195" y="5692304"/>
            <a:chExt cx="2844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CD1876-826C-429D-90E0-289FF43A7633}"/>
                    </a:ext>
                  </a:extLst>
                </p14:cNvPr>
                <p14:cNvContentPartPr/>
                <p14:nvPr/>
              </p14:nvContentPartPr>
              <p14:xfrm>
                <a:off x="2832395" y="5692304"/>
                <a:ext cx="3240" cy="1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CD1876-826C-429D-90E0-289FF43A76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3395" y="5683664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752B1B-76DF-4024-86CC-045549B05C9A}"/>
                    </a:ext>
                  </a:extLst>
                </p14:cNvPr>
                <p14:cNvContentPartPr/>
                <p14:nvPr/>
              </p14:nvContentPartPr>
              <p14:xfrm>
                <a:off x="2807195" y="5701304"/>
                <a:ext cx="12600" cy="11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752B1B-76DF-4024-86CC-045549B05C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8195" y="5692304"/>
                  <a:ext cx="3024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11CA13-ADE8-4401-A1D5-4CDC928D3445}"/>
                  </a:ext>
                </a:extLst>
              </p14:cNvPr>
              <p14:cNvContentPartPr/>
              <p14:nvPr/>
            </p14:nvContentPartPr>
            <p14:xfrm>
              <a:off x="3298595" y="5023784"/>
              <a:ext cx="23400" cy="63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11CA13-ADE8-4401-A1D5-4CDC928D34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9595" y="5015144"/>
                <a:ext cx="4104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2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13DE204-B328-44E2-8CCE-4DE2979EE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873018"/>
              </p:ext>
            </p:extLst>
          </p:nvPr>
        </p:nvGraphicFramePr>
        <p:xfrm>
          <a:off x="11085582" y="5590989"/>
          <a:ext cx="1156460" cy="113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7" name="Google Shape;192;p21">
            <a:extLst>
              <a:ext uri="{FF2B5EF4-FFF2-40B4-BE49-F238E27FC236}">
                <a16:creationId xmlns:a16="http://schemas.microsoft.com/office/drawing/2014/main" id="{1377DCB2-E903-4461-A8DB-45E13AF0EBD9}"/>
              </a:ext>
            </a:extLst>
          </p:cNvPr>
          <p:cNvSpPr txBox="1">
            <a:spLocks/>
          </p:cNvSpPr>
          <p:nvPr/>
        </p:nvSpPr>
        <p:spPr>
          <a:xfrm>
            <a:off x="620822" y="1948924"/>
            <a:ext cx="2064611" cy="138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vi-VN" dirty="0"/>
              <a:t> </a:t>
            </a:r>
            <a:r>
              <a:rPr lang="en-US" sz="2400" b="1" dirty="0"/>
              <a:t>List of</a:t>
            </a:r>
            <a:r>
              <a:rPr lang="vi-VN" sz="2400" b="1" dirty="0"/>
              <a:t> </a:t>
            </a:r>
            <a:r>
              <a:rPr lang="en-US" sz="2400" b="1" dirty="0"/>
              <a:t> features used for the Regression</a:t>
            </a:r>
            <a:endParaRPr lang="vi-V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0B746-E01C-4FFF-8AEB-498C381123A0}"/>
              </a:ext>
            </a:extLst>
          </p:cNvPr>
          <p:cNvSpPr txBox="1"/>
          <p:nvPr/>
        </p:nvSpPr>
        <p:spPr>
          <a:xfrm>
            <a:off x="3064908" y="1235216"/>
            <a:ext cx="8624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OverallQual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Rates the overall material and finish of the house</a:t>
            </a:r>
            <a:endParaRPr lang="vi-VN" sz="16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GrLivArea_Log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</a:t>
            </a:r>
            <a:r>
              <a:rPr lang="vi-VN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vi-VN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Log 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of</a:t>
            </a:r>
            <a:r>
              <a:rPr lang="vi-VN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vi-VN" sz="1600" dirty="0">
                <a:latin typeface="Lato" panose="020F0502020204030203" pitchFamily="34" charset="0"/>
              </a:rPr>
              <a:t>a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bove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ground living area sq. ft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NbHd_num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’: 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Physical locations within Ames city limits (convert to numerical)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ExtQ_num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’: 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Evaluates the quality of the material on the exterior (convert to numerical)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GarageCars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 :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Size of garage in car capacity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KiQ_num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’: 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Kitchen quality (convert to numerical)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BsQ_num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 : 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Evaluates the height of the basement (convert to numerical)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TotalBsmtSF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 : 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Total square feet of basement area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FullBath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’: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Number of Full bathrooms above grade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YearBuilt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</a:t>
            </a:r>
            <a:r>
              <a:rPr lang="vi-VN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:</a:t>
            </a:r>
            <a:r>
              <a:rPr lang="vi-VN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Original construction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YearRemodAdd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</a:t>
            </a:r>
            <a:r>
              <a:rPr lang="vi-VN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:</a:t>
            </a:r>
            <a:r>
              <a:rPr lang="vi-VN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Remodel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'Fireplaces’: 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Number of fireplaces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MasVnrArea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 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:Masonry veneer area in </a:t>
            </a:r>
            <a:r>
              <a:rPr lang="en-US" sz="1600" dirty="0">
                <a:latin typeface="Lato" panose="020F0502020204030203" pitchFamily="34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sq. ft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MSZ_num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 :</a:t>
            </a:r>
            <a:r>
              <a:rPr lang="en-US" sz="16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Identifies the general zoning classification of the sale (convert to numerical)</a:t>
            </a:r>
            <a:endParaRPr lang="vi-VN" sz="16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LotArea_Log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’: Log of the Lot size in sq. ft</a:t>
            </a:r>
            <a:endParaRPr lang="vi-VN" sz="16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48DC4A1-77F9-42DB-9EF0-E8410C56CE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985377"/>
              </p:ext>
            </p:extLst>
          </p:nvPr>
        </p:nvGraphicFramePr>
        <p:xfrm>
          <a:off x="347867" y="4748284"/>
          <a:ext cx="10429690" cy="203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B803578F-0CE7-45F0-B55A-9CFDDAB8E49F}"/>
              </a:ext>
            </a:extLst>
          </p:cNvPr>
          <p:cNvSpPr/>
          <p:nvPr/>
        </p:nvSpPr>
        <p:spPr>
          <a:xfrm rot="5400000">
            <a:off x="1112331" y="4214894"/>
            <a:ext cx="1551185" cy="469590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92;p21">
            <a:extLst>
              <a:ext uri="{FF2B5EF4-FFF2-40B4-BE49-F238E27FC236}">
                <a16:creationId xmlns:a16="http://schemas.microsoft.com/office/drawing/2014/main" id="{77DF1345-F1FF-4F18-955E-15DA2550A88C}"/>
              </a:ext>
            </a:extLst>
          </p:cNvPr>
          <p:cNvSpPr txBox="1">
            <a:spLocks/>
          </p:cNvSpPr>
          <p:nvPr/>
        </p:nvSpPr>
        <p:spPr>
          <a:xfrm>
            <a:off x="217740" y="3674095"/>
            <a:ext cx="1516650" cy="138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vi-VN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Grid search CV   </a:t>
            </a:r>
            <a:r>
              <a:rPr lang="en-US" sz="1600" b="1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(tune the parameters)</a:t>
            </a:r>
            <a:endParaRPr lang="vi-VN" sz="2400" b="1" dirty="0">
              <a:solidFill>
                <a:srgbClr val="00B050"/>
              </a:solidFill>
            </a:endParaRPr>
          </a:p>
        </p:txBody>
      </p:sp>
      <p:sp>
        <p:nvSpPr>
          <p:cNvPr id="20" name="Google Shape;190;p21">
            <a:extLst>
              <a:ext uri="{FF2B5EF4-FFF2-40B4-BE49-F238E27FC236}">
                <a16:creationId xmlns:a16="http://schemas.microsoft.com/office/drawing/2014/main" id="{009DA0E4-B23B-4575-A8AC-04D9B9966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8101" y="76200"/>
            <a:ext cx="4189863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Modeling Process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7668268" y="1084423"/>
            <a:ext cx="9980682" cy="67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vi-VN" dirty="0"/>
              <a:t>RMSE of all models </a:t>
            </a:r>
            <a:endParaRPr dirty="0"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6270423" y="5515783"/>
            <a:ext cx="5779363" cy="1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Helvetica Neue"/>
              </a:rPr>
              <a:t>The performance of all regression model is very similar, except for Decision Tree which has larger RMSE than the other models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vi-VN" sz="2400" b="0" i="0" u="sng" dirty="0">
              <a:solidFill>
                <a:srgbClr val="1A466C"/>
              </a:solidFill>
              <a:effectLst/>
              <a:latin typeface="Helvetica Neue"/>
            </a:endParaRPr>
          </a:p>
        </p:txBody>
      </p:sp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A5920-1C38-4FDF-AA70-2F089A7F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26092" y="1651794"/>
            <a:ext cx="5574172" cy="3813282"/>
          </a:xfrm>
          <a:prstGeom prst="rect">
            <a:avLst/>
          </a:prstGeom>
        </p:spPr>
      </p:pic>
      <p:sp>
        <p:nvSpPr>
          <p:cNvPr id="10" name="Google Shape;304;p32">
            <a:extLst>
              <a:ext uri="{FF2B5EF4-FFF2-40B4-BE49-F238E27FC236}">
                <a16:creationId xmlns:a16="http://schemas.microsoft.com/office/drawing/2014/main" id="{E305FCCB-952B-41BA-A617-B78A50400A48}"/>
              </a:ext>
            </a:extLst>
          </p:cNvPr>
          <p:cNvSpPr txBox="1">
            <a:spLocks/>
          </p:cNvSpPr>
          <p:nvPr/>
        </p:nvSpPr>
        <p:spPr>
          <a:xfrm>
            <a:off x="1114068" y="286602"/>
            <a:ext cx="8142713" cy="115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4400"/>
            </a:pPr>
            <a:r>
              <a:rPr lang="en-US" sz="4000" dirty="0">
                <a:solidFill>
                  <a:srgbClr val="434343"/>
                </a:solidFill>
              </a:rPr>
              <a:t>4. Results and discussion</a:t>
            </a:r>
          </a:p>
          <a:p>
            <a:pPr>
              <a:buClr>
                <a:schemeClr val="lt1"/>
              </a:buClr>
              <a:buSzPts val="4400"/>
            </a:pPr>
            <a:r>
              <a:rPr lang="en-US" sz="4000" dirty="0">
                <a:solidFill>
                  <a:srgbClr val="FFFFFF"/>
                </a:solidFill>
              </a:rPr>
              <a:t> </a:t>
            </a:r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5DAC15E-918D-4EC2-AB2D-6997D85E2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51" y="3929014"/>
            <a:ext cx="2245056" cy="2485434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8C1DD779-683B-4430-B220-3B6FF96A4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6" y="1419810"/>
            <a:ext cx="3056204" cy="23024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ECEA71-C82D-4FDE-89C2-8692094D63A0}"/>
              </a:ext>
            </a:extLst>
          </p:cNvPr>
          <p:cNvSpPr txBox="1"/>
          <p:nvPr/>
        </p:nvSpPr>
        <p:spPr>
          <a:xfrm>
            <a:off x="3246136" y="1472852"/>
            <a:ext cx="2290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We see that the </a:t>
            </a:r>
            <a:r>
              <a:rPr lang="vi-VN" sz="180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Log </a:t>
            </a:r>
            <a:r>
              <a:rPr lang="en-US" sz="180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of</a:t>
            </a:r>
            <a:r>
              <a:rPr lang="vi-VN" sz="180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sz="1800" dirty="0">
                <a:solidFill>
                  <a:srgbClr val="FFC000"/>
                </a:solidFill>
                <a:latin typeface="Lato" panose="020F0502020204030203" pitchFamily="34" charset="0"/>
              </a:rPr>
              <a:t>a</a:t>
            </a:r>
            <a:r>
              <a:rPr lang="en-US" sz="1800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bove</a:t>
            </a:r>
            <a:r>
              <a:rPr lang="en-US" sz="180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ground living area sq. ft (“</a:t>
            </a:r>
            <a:r>
              <a:rPr lang="en-US" sz="1800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GrLivArea_Log</a:t>
            </a:r>
            <a:r>
              <a:rPr lang="en-US" sz="180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”) </a:t>
            </a:r>
            <a:r>
              <a:rPr lang="en-US" sz="1800" dirty="0">
                <a:solidFill>
                  <a:srgbClr val="FFC000"/>
                </a:solidFill>
                <a:latin typeface="Lato" panose="020F0502020204030203" pitchFamily="34" charset="0"/>
              </a:rPr>
              <a:t>and “</a:t>
            </a:r>
            <a:r>
              <a:rPr lang="en-US" sz="1800" dirty="0" err="1">
                <a:solidFill>
                  <a:srgbClr val="FFC000"/>
                </a:solidFill>
                <a:latin typeface="Lato" panose="020F0502020204030203" pitchFamily="34" charset="0"/>
              </a:rPr>
              <a:t>OverallQual</a:t>
            </a:r>
            <a:r>
              <a:rPr lang="en-US" sz="1800" dirty="0">
                <a:solidFill>
                  <a:srgbClr val="FFC000"/>
                </a:solidFill>
                <a:latin typeface="Lato" panose="020F0502020204030203" pitchFamily="34" charset="0"/>
              </a:rPr>
              <a:t>” are</a:t>
            </a:r>
            <a:r>
              <a:rPr lang="en-US" sz="180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the most important features in the linear model.</a:t>
            </a:r>
            <a:endParaRPr lang="en-US" sz="1800" dirty="0">
              <a:solidFill>
                <a:srgbClr val="FFC000"/>
              </a:solidFill>
            </a:endParaRPr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0D19B990-8375-4F6E-8759-3B996801A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929" y="3988638"/>
            <a:ext cx="2505812" cy="21553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7D32B0-8C24-476A-9FED-26BFF1DA825E}"/>
              </a:ext>
            </a:extLst>
          </p:cNvPr>
          <p:cNvSpPr txBox="1"/>
          <p:nvPr/>
        </p:nvSpPr>
        <p:spPr>
          <a:xfrm>
            <a:off x="3068473" y="6413699"/>
            <a:ext cx="2853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standardize the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9A49D-F10A-4C75-91D6-0B235A003C75}"/>
              </a:ext>
            </a:extLst>
          </p:cNvPr>
          <p:cNvSpPr txBox="1"/>
          <p:nvPr/>
        </p:nvSpPr>
        <p:spPr>
          <a:xfrm>
            <a:off x="215368" y="6381770"/>
            <a:ext cx="2853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 standardize the data</a:t>
            </a:r>
          </a:p>
        </p:txBody>
      </p:sp>
    </p:spTree>
    <p:extLst>
      <p:ext uri="{BB962C8B-B14F-4D97-AF65-F5344CB8AC3E}">
        <p14:creationId xmlns:p14="http://schemas.microsoft.com/office/powerpoint/2010/main" val="131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5400" dirty="0"/>
              <a:t>Content</a:t>
            </a:r>
            <a:endParaRPr sz="5400"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Char char="▪"/>
            </a:pPr>
            <a:r>
              <a:rPr lang="en-US" sz="3600" b="1" dirty="0">
                <a:solidFill>
                  <a:srgbClr val="0000CC"/>
                </a:solidFill>
              </a:rPr>
              <a:t>Introduction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CC"/>
              </a:buClr>
              <a:buSzPts val="2000"/>
              <a:buChar char="▪"/>
            </a:pPr>
            <a:r>
              <a:rPr lang="en-US" sz="3600" b="1" dirty="0">
                <a:solidFill>
                  <a:srgbClr val="0000CC"/>
                </a:solidFill>
              </a:rPr>
              <a:t>Methodology</a:t>
            </a:r>
          </a:p>
          <a:p>
            <a:pPr marL="228600" indent="-228600">
              <a:buClr>
                <a:srgbClr val="0000CC"/>
              </a:buClr>
              <a:buSzPts val="2000"/>
            </a:pPr>
            <a:r>
              <a:rPr lang="en-US" sz="3600" b="1" dirty="0">
                <a:solidFill>
                  <a:srgbClr val="0000CC"/>
                </a:solidFill>
              </a:rPr>
              <a:t>Data Exploration </a:t>
            </a:r>
            <a:endParaRPr sz="3600" b="1" dirty="0">
              <a:solidFill>
                <a:srgbClr val="0000CC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CC"/>
              </a:buClr>
              <a:buSzPts val="2000"/>
              <a:buChar char="▪"/>
            </a:pPr>
            <a:r>
              <a:rPr lang="en-US" sz="3600" b="1" dirty="0">
                <a:solidFill>
                  <a:srgbClr val="0000CC"/>
                </a:solidFill>
              </a:rPr>
              <a:t>Results and discussion</a:t>
            </a:r>
            <a:endParaRPr sz="3600" dirty="0"/>
          </a:p>
          <a:p>
            <a:pPr marL="22860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ctrTitle"/>
          </p:nvPr>
        </p:nvSpPr>
        <p:spPr>
          <a:xfrm>
            <a:off x="2883366" y="37940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1. </a:t>
            </a:r>
            <a:r>
              <a:rPr lang="en-US" dirty="0">
                <a:highlight>
                  <a:srgbClr val="FFFF00"/>
                </a:highlight>
              </a:rPr>
              <a:t>INTRODUCTION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69CA4-2053-4286-ADE7-9F7319723C44}"/>
              </a:ext>
            </a:extLst>
          </p:cNvPr>
          <p:cNvSpPr txBox="1"/>
          <p:nvPr/>
        </p:nvSpPr>
        <p:spPr>
          <a:xfrm>
            <a:off x="453005" y="2311267"/>
            <a:ext cx="112859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Housing prices are an important reflection of the economy, and </a:t>
            </a:r>
            <a:r>
              <a:rPr lang="vi-VN" sz="2800" dirty="0"/>
              <a:t>their </a:t>
            </a:r>
            <a:r>
              <a:rPr lang="en-US" sz="2800" dirty="0"/>
              <a:t>ranges are of great interest for both buyers and sellers  </a:t>
            </a:r>
            <a:r>
              <a:rPr lang="vi-VN" sz="2800" dirty="0"/>
              <a:t>becaus</a:t>
            </a:r>
            <a:r>
              <a:rPr lang="en-US" sz="2800" dirty="0"/>
              <a:t>e they are interested in determine the right price.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/>
              <a:t>Also, housing prices are</a:t>
            </a:r>
            <a:r>
              <a:rPr lang="en-US" sz="2800" dirty="0"/>
              <a:t> </a:t>
            </a:r>
            <a:r>
              <a:rPr lang="en-US" sz="2800" dirty="0" err="1"/>
              <a:t>af</a:t>
            </a:r>
            <a:r>
              <a:rPr lang="vi-VN" sz="2800" dirty="0"/>
              <a:t>fected </a:t>
            </a:r>
            <a:r>
              <a:rPr lang="en-US" sz="2800" dirty="0"/>
              <a:t>by many factors such as physical condition, concept and location.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research aims to predict housing price by utilizing regression as well as minimizing the difference between predicted and actual ratings (RMSE).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1. </a:t>
            </a:r>
            <a:r>
              <a:rPr lang="vi-VN" dirty="0"/>
              <a:t>Dataset </a:t>
            </a:r>
            <a:endParaRPr dirty="0"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1104900" y="3561415"/>
            <a:ext cx="10782300" cy="289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400" b="1" dirty="0"/>
              <a:t>Dataset: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house price data describing the sale of individual residential property in Ames, Iowa from 2006 to 2010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en-US" sz="2400" dirty="0"/>
              <a:t>Source: </a:t>
            </a:r>
            <a:r>
              <a:rPr lang="vi-VN" sz="2400" u="sng" dirty="0">
                <a:solidFill>
                  <a:srgbClr val="1A466C"/>
                </a:solidFill>
                <a:latin typeface="Helvetica Neue"/>
              </a:rPr>
              <a:t>K</a:t>
            </a:r>
            <a:r>
              <a:rPr lang="en-US" sz="2400" b="0" i="0" u="sng" dirty="0" err="1">
                <a:solidFill>
                  <a:srgbClr val="1A466C"/>
                </a:solidFill>
                <a:effectLst/>
                <a:latin typeface="Helvetica Neue"/>
                <a:hlinkClick r:id="rId3"/>
              </a:rPr>
              <a:t>aggle</a:t>
            </a:r>
            <a:endParaRPr lang="vi-VN" sz="2400" b="0" i="0" u="sng" dirty="0">
              <a:solidFill>
                <a:srgbClr val="1A466C"/>
              </a:solidFill>
              <a:effectLst/>
              <a:latin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endParaRPr lang="vi-VN" sz="2400" b="0" i="0" u="sng" dirty="0">
              <a:solidFill>
                <a:srgbClr val="1A466C"/>
              </a:solidFill>
              <a:effectLst/>
              <a:latin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The data set contains 2930 observations and 79 explanatory variables describing (almost) every aspect of residential homes (23 nominal, 23 ordinal, 14 discrete, and 19 continuous)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400" dirty="0"/>
              <a:t>Data link : </a:t>
            </a:r>
            <a:r>
              <a:rPr lang="en-US" sz="2400" b="0" i="0" u="sng" dirty="0">
                <a:solidFill>
                  <a:srgbClr val="1A466C"/>
                </a:solidFill>
                <a:effectLst/>
                <a:latin typeface="Helvetica Neue"/>
                <a:hlinkClick r:id="rId3"/>
              </a:rPr>
              <a:t>https://www.kaggle.com/c/house-prices-advanced-regression-techniques/overview</a:t>
            </a:r>
            <a:endParaRPr sz="2400" dirty="0"/>
          </a:p>
        </p:txBody>
      </p:sp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DA5920-1C38-4FDF-AA70-2F089A7F4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116" y="1654877"/>
            <a:ext cx="10206299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060500" y="2971805"/>
            <a:ext cx="10071000" cy="270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</a:pPr>
            <a:r>
              <a:rPr lang="vi-VN" sz="2800" dirty="0">
                <a:solidFill>
                  <a:srgbClr val="FFFFFF"/>
                </a:solidFill>
              </a:rPr>
              <a:t>Linear regression, Ridge, Lasso, </a:t>
            </a:r>
            <a:r>
              <a:rPr lang="en-US" sz="2800" dirty="0">
                <a:solidFill>
                  <a:srgbClr val="FFFFFF"/>
                </a:solidFill>
              </a:rPr>
              <a:t>Elastic Net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Stochastic Gradient Descent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Gaussian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Process</a:t>
            </a:r>
            <a:r>
              <a:rPr lang="vi-VN" sz="2800" dirty="0">
                <a:solidFill>
                  <a:srgbClr val="FFFFFF"/>
                </a:solidFill>
              </a:rPr>
              <a:t> regression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Decision Tree</a:t>
            </a:r>
            <a:r>
              <a:rPr lang="vi-VN" sz="2800" dirty="0">
                <a:solidFill>
                  <a:srgbClr val="FFFFFF"/>
                </a:solidFill>
              </a:rPr>
              <a:t> regression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Random Forest </a:t>
            </a:r>
            <a:r>
              <a:rPr lang="vi-VN" sz="2800" dirty="0">
                <a:solidFill>
                  <a:srgbClr val="FFFFFF"/>
                </a:solidFill>
              </a:rPr>
              <a:t>regression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KNN </a:t>
            </a:r>
            <a:r>
              <a:rPr lang="vi-VN" sz="2800" dirty="0">
                <a:solidFill>
                  <a:srgbClr val="FFFFFF"/>
                </a:solidFill>
              </a:rPr>
              <a:t>regression</a:t>
            </a:r>
            <a:endParaRPr sz="2800" dirty="0"/>
          </a:p>
        </p:txBody>
      </p:sp>
      <p:sp>
        <p:nvSpPr>
          <p:cNvPr id="179" name="Google Shape;179;p1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350" y="483075"/>
            <a:ext cx="52006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060500" y="2971805"/>
            <a:ext cx="10071000" cy="270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</a:pP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sz="2800" dirty="0"/>
          </a:p>
        </p:txBody>
      </p:sp>
      <p:sp>
        <p:nvSpPr>
          <p:cNvPr id="179" name="Google Shape;179;p1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185;p20">
            <a:extLst>
              <a:ext uri="{FF2B5EF4-FFF2-40B4-BE49-F238E27FC236}">
                <a16:creationId xmlns:a16="http://schemas.microsoft.com/office/drawing/2014/main" id="{9872DE02-7B68-4C1C-802B-1339968FC8D9}"/>
              </a:ext>
            </a:extLst>
          </p:cNvPr>
          <p:cNvSpPr txBox="1">
            <a:spLocks/>
          </p:cNvSpPr>
          <p:nvPr/>
        </p:nvSpPr>
        <p:spPr>
          <a:xfrm>
            <a:off x="1683740" y="2183037"/>
            <a:ext cx="100965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</a:pPr>
            <a:r>
              <a:rPr lang="en-US" dirty="0"/>
              <a:t>3. Data Exploration </a:t>
            </a:r>
          </a:p>
        </p:txBody>
      </p:sp>
    </p:spTree>
    <p:extLst>
      <p:ext uri="{BB962C8B-B14F-4D97-AF65-F5344CB8AC3E}">
        <p14:creationId xmlns:p14="http://schemas.microsoft.com/office/powerpoint/2010/main" val="16912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74761" y="76200"/>
            <a:ext cx="12076981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 </a:t>
            </a:r>
            <a:r>
              <a:rPr lang="vi-VN" sz="3600" dirty="0">
                <a:solidFill>
                  <a:srgbClr val="FFC000"/>
                </a:solidFill>
              </a:rPr>
              <a:t>Missing values</a:t>
            </a:r>
            <a:br>
              <a:rPr lang="vi-VN" dirty="0"/>
            </a:br>
            <a:endParaRPr dirty="0"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0" y="3266199"/>
            <a:ext cx="5877465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i="0" u="none" strike="noStrike" baseline="0" dirty="0">
                <a:solidFill>
                  <a:srgbClr val="177B57"/>
                </a:solidFill>
                <a:latin typeface="Arial-BoldMT"/>
              </a:rPr>
              <a:t>Ratio of missing values of each feature</a:t>
            </a:r>
            <a:endParaRPr dirty="0"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3"/>
          </p:nvPr>
        </p:nvSpPr>
        <p:spPr>
          <a:xfrm>
            <a:off x="7123781" y="1074051"/>
            <a:ext cx="5122378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dirty="0"/>
              <a:t> Filling missing values</a:t>
            </a:r>
            <a:endParaRPr dirty="0"/>
          </a:p>
        </p:txBody>
      </p:sp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149526" y="4107976"/>
            <a:ext cx="5170098" cy="2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B8C3AC8-675F-4BD5-B552-6B69DA20EE63}"/>
              </a:ext>
            </a:extLst>
          </p:cNvPr>
          <p:cNvSpPr/>
          <p:nvPr/>
        </p:nvSpPr>
        <p:spPr>
          <a:xfrm>
            <a:off x="5808452" y="3743864"/>
            <a:ext cx="782353" cy="875903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AD4BD-CC55-4800-AF79-B4AFF1A926D2}"/>
              </a:ext>
            </a:extLst>
          </p:cNvPr>
          <p:cNvSpPr txBox="1"/>
          <p:nvPr/>
        </p:nvSpPr>
        <p:spPr>
          <a:xfrm>
            <a:off x="6366294" y="2571394"/>
            <a:ext cx="56761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For a few columns there is lots of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entries. However, reading the data description we find this is not missing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data:For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Alley,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is not missing data but means no </a:t>
            </a:r>
            <a:r>
              <a:rPr lang="en-US" sz="2200" dirty="0">
                <a:latin typeface="Lato" panose="020F0502020204030203" pitchFamily="34" charset="0"/>
              </a:rPr>
              <a:t>alley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likewise for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MiscFeature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Fence,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FireplaceQu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etc.</a:t>
            </a:r>
            <a:r>
              <a:rPr lang="en-US" sz="2200" dirty="0"/>
              <a:t> Fill</a:t>
            </a:r>
            <a:r>
              <a:rPr lang="vi-VN" sz="2200" dirty="0"/>
              <a:t> missing values</a:t>
            </a:r>
            <a:r>
              <a:rPr lang="en-US" sz="2200" dirty="0"/>
              <a:t> with “None”.</a:t>
            </a:r>
            <a:endParaRPr lang="vi-VN" sz="2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vi-VN" sz="2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Fill</a:t>
            </a:r>
            <a:r>
              <a:rPr lang="vi-VN" sz="2200" dirty="0"/>
              <a:t> missing values</a:t>
            </a:r>
            <a:r>
              <a:rPr lang="en-US" sz="2200" dirty="0"/>
              <a:t> with mean for the remaining columns: </a:t>
            </a:r>
            <a:r>
              <a:rPr lang="en-US" sz="2200" dirty="0" err="1"/>
              <a:t>LotFrontage</a:t>
            </a:r>
            <a:r>
              <a:rPr lang="en-US" sz="2200" dirty="0"/>
              <a:t>, </a:t>
            </a:r>
            <a:r>
              <a:rPr lang="en-US" sz="2200" dirty="0" err="1"/>
              <a:t>GarageYrBlt</a:t>
            </a:r>
            <a:r>
              <a:rPr lang="en-US" sz="2200" dirty="0"/>
              <a:t>, </a:t>
            </a:r>
            <a:r>
              <a:rPr lang="en-US" sz="2200" dirty="0" err="1"/>
              <a:t>MasVnrArea</a:t>
            </a:r>
            <a:endParaRPr lang="en-US" sz="2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F2C949-ADA1-4EA7-B873-ABD1C90EA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112005"/>
              </p:ext>
            </p:extLst>
          </p:nvPr>
        </p:nvGraphicFramePr>
        <p:xfrm>
          <a:off x="332826" y="1829836"/>
          <a:ext cx="2401749" cy="130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909A08E-E8BE-48DC-A7EE-36FBC5986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692551"/>
              </p:ext>
            </p:extLst>
          </p:nvPr>
        </p:nvGraphicFramePr>
        <p:xfrm>
          <a:off x="3085125" y="1897851"/>
          <a:ext cx="2401749" cy="123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6699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74761" y="76200"/>
            <a:ext cx="12076981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 Transform </a:t>
            </a:r>
            <a:r>
              <a:rPr lang="vi-VN" dirty="0"/>
              <a:t>“</a:t>
            </a:r>
            <a:r>
              <a:rPr lang="en-US" dirty="0"/>
              <a:t>Sale </a:t>
            </a:r>
            <a:r>
              <a:rPr lang="vi-VN" dirty="0"/>
              <a:t>Price”</a:t>
            </a:r>
            <a:r>
              <a:rPr lang="en-US" dirty="0"/>
              <a:t> by Taking the Log for Normalization</a:t>
            </a:r>
            <a:br>
              <a:rPr lang="vi-VN" dirty="0"/>
            </a:br>
            <a:endParaRPr dirty="0"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53706" y="1074051"/>
            <a:ext cx="5180072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dirty="0"/>
              <a:t>Before transformation</a:t>
            </a:r>
            <a:endParaRPr dirty="0"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3"/>
          </p:nvPr>
        </p:nvSpPr>
        <p:spPr>
          <a:xfrm>
            <a:off x="7123781" y="1074051"/>
            <a:ext cx="5122378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dirty="0"/>
              <a:t> After Log transformation</a:t>
            </a:r>
            <a:endParaRPr dirty="0"/>
          </a:p>
        </p:txBody>
      </p:sp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480794" y="2004113"/>
            <a:ext cx="4333083" cy="214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/>
          <a:srcRect/>
          <a:stretch/>
        </p:blipFill>
        <p:spPr>
          <a:xfrm>
            <a:off x="6799786" y="4438019"/>
            <a:ext cx="4746211" cy="2100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4;p21">
            <a:extLst>
              <a:ext uri="{FF2B5EF4-FFF2-40B4-BE49-F238E27FC236}">
                <a16:creationId xmlns:a16="http://schemas.microsoft.com/office/drawing/2014/main" id="{D4D153F2-3116-44DD-9892-1C6B1D6BC3B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664390" y="2004113"/>
            <a:ext cx="4333083" cy="214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5;p21">
            <a:extLst>
              <a:ext uri="{FF2B5EF4-FFF2-40B4-BE49-F238E27FC236}">
                <a16:creationId xmlns:a16="http://schemas.microsoft.com/office/drawing/2014/main" id="{C71BFA01-9A19-4C46-8361-4ABE72944349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480794" y="4438019"/>
            <a:ext cx="4557032" cy="21008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B8C3AC8-675F-4BD5-B552-6B69DA20EE63}"/>
              </a:ext>
            </a:extLst>
          </p:cNvPr>
          <p:cNvSpPr/>
          <p:nvPr/>
        </p:nvSpPr>
        <p:spPr>
          <a:xfrm>
            <a:off x="5319623" y="3743864"/>
            <a:ext cx="989612" cy="1132936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784331" y="419308"/>
            <a:ext cx="7472451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masis MT Pro Black" panose="020B0604020202020204" pitchFamily="18" charset="0"/>
              </a:rPr>
              <a:t>Transform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masis MT Pro Black" panose="020B0604020202020204" pitchFamily="18" charset="0"/>
              </a:rPr>
              <a:t>some of the feature values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masis MT Pro Black" panose="020B0604020202020204" pitchFamily="18" charset="0"/>
              </a:rPr>
              <a:t>by Taking the Log for Normalization</a:t>
            </a:r>
            <a:br>
              <a:rPr lang="vi-VN" dirty="0"/>
            </a:br>
            <a:endParaRPr dirty="0">
              <a:latin typeface="Amasis MT Pro Black" panose="020B0604020202020204" pitchFamily="18" charset="0"/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53706" y="1074863"/>
            <a:ext cx="5180072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dirty="0"/>
              <a:t>Before transformation</a:t>
            </a:r>
            <a:endParaRPr dirty="0"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3"/>
          </p:nvPr>
        </p:nvSpPr>
        <p:spPr>
          <a:xfrm>
            <a:off x="7123781" y="1074051"/>
            <a:ext cx="5122378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dirty="0"/>
              <a:t> After Log transformation</a:t>
            </a:r>
            <a:endParaRPr dirty="0"/>
          </a:p>
        </p:txBody>
      </p:sp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1059660" y="2004113"/>
            <a:ext cx="3175350" cy="214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/>
          <a:srcRect/>
          <a:stretch/>
        </p:blipFill>
        <p:spPr>
          <a:xfrm>
            <a:off x="7560860" y="4438019"/>
            <a:ext cx="4544703" cy="2100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4;p21">
            <a:extLst>
              <a:ext uri="{FF2B5EF4-FFF2-40B4-BE49-F238E27FC236}">
                <a16:creationId xmlns:a16="http://schemas.microsoft.com/office/drawing/2014/main" id="{D4D153F2-3116-44DD-9892-1C6B1D6BC3B2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6269553" y="2004113"/>
            <a:ext cx="4327934" cy="214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5;p21">
            <a:extLst>
              <a:ext uri="{FF2B5EF4-FFF2-40B4-BE49-F238E27FC236}">
                <a16:creationId xmlns:a16="http://schemas.microsoft.com/office/drawing/2014/main" id="{C71BFA01-9A19-4C46-8361-4ABE72944349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2657358" y="4579325"/>
            <a:ext cx="3155304" cy="21008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B8C3AC8-675F-4BD5-B552-6B69DA20EE63}"/>
              </a:ext>
            </a:extLst>
          </p:cNvPr>
          <p:cNvSpPr/>
          <p:nvPr/>
        </p:nvSpPr>
        <p:spPr>
          <a:xfrm>
            <a:off x="4488771" y="2831736"/>
            <a:ext cx="1526591" cy="406851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5F4A84-46D6-441C-A1F9-B796644F6084}"/>
              </a:ext>
            </a:extLst>
          </p:cNvPr>
          <p:cNvSpPr/>
          <p:nvPr/>
        </p:nvSpPr>
        <p:spPr>
          <a:xfrm>
            <a:off x="5903590" y="5222921"/>
            <a:ext cx="1277977" cy="406851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91;p21">
            <a:extLst>
              <a:ext uri="{FF2B5EF4-FFF2-40B4-BE49-F238E27FC236}">
                <a16:creationId xmlns:a16="http://schemas.microsoft.com/office/drawing/2014/main" id="{C6B74E11-10D3-4E50-890D-D01BEC336AD7}"/>
              </a:ext>
            </a:extLst>
          </p:cNvPr>
          <p:cNvSpPr txBox="1">
            <a:spLocks/>
          </p:cNvSpPr>
          <p:nvPr/>
        </p:nvSpPr>
        <p:spPr>
          <a:xfrm>
            <a:off x="4488772" y="2508415"/>
            <a:ext cx="1780782" cy="40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vi-VN" dirty="0"/>
              <a:t>'GrLivArea'</a:t>
            </a:r>
          </a:p>
        </p:txBody>
      </p:sp>
      <p:sp>
        <p:nvSpPr>
          <p:cNvPr id="13" name="Google Shape;191;p21">
            <a:extLst>
              <a:ext uri="{FF2B5EF4-FFF2-40B4-BE49-F238E27FC236}">
                <a16:creationId xmlns:a16="http://schemas.microsoft.com/office/drawing/2014/main" id="{7F5B33AD-FA1E-48C2-AA69-2129C4C893A0}"/>
              </a:ext>
            </a:extLst>
          </p:cNvPr>
          <p:cNvSpPr txBox="1">
            <a:spLocks/>
          </p:cNvSpPr>
          <p:nvPr/>
        </p:nvSpPr>
        <p:spPr>
          <a:xfrm>
            <a:off x="5903590" y="4879702"/>
            <a:ext cx="1780782" cy="40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vi-VN" dirty="0"/>
              <a:t>'</a:t>
            </a:r>
            <a:r>
              <a:rPr lang="en-US" dirty="0"/>
              <a:t>Lot</a:t>
            </a:r>
            <a:r>
              <a:rPr lang="vi-VN" dirty="0"/>
              <a:t>Area'</a:t>
            </a:r>
          </a:p>
        </p:txBody>
      </p:sp>
    </p:spTree>
    <p:extLst>
      <p:ext uri="{BB962C8B-B14F-4D97-AF65-F5344CB8AC3E}">
        <p14:creationId xmlns:p14="http://schemas.microsoft.com/office/powerpoint/2010/main" val="140998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961</Words>
  <Application>Microsoft Office PowerPoint</Application>
  <PresentationFormat>Widescreen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Amasis MT Pro Black</vt:lpstr>
      <vt:lpstr>Arial</vt:lpstr>
      <vt:lpstr>Arial-BoldMT</vt:lpstr>
      <vt:lpstr>Helvetica Neue</vt:lpstr>
      <vt:lpstr>Lato</vt:lpstr>
      <vt:lpstr>Noto Sans Symbols</vt:lpstr>
      <vt:lpstr>Roboto</vt:lpstr>
      <vt:lpstr>Academic Literature 16x9</vt:lpstr>
      <vt:lpstr>Predicting housing sales price in Ames, Iowa  from 2006 to 2010  using machine learning </vt:lpstr>
      <vt:lpstr>Content</vt:lpstr>
      <vt:lpstr>1. INTRODUCTION</vt:lpstr>
      <vt:lpstr>1. Dataset </vt:lpstr>
      <vt:lpstr>Linear regression, Ridge, Lasso, Elastic Net Stochastic Gradient Descent Gaussian Process regression Decision Tree regression Random Forest regression KNN regression</vt:lpstr>
      <vt:lpstr>  </vt:lpstr>
      <vt:lpstr> Missing values </vt:lpstr>
      <vt:lpstr> Transform “Sale Price” by Taking the Log for Normalization </vt:lpstr>
      <vt:lpstr> Transform some of the feature values by Taking the Log for Normalization </vt:lpstr>
      <vt:lpstr> Relation of features to target (SalePrice_log) </vt:lpstr>
      <vt:lpstr>PowerPoint Presentation</vt:lpstr>
      <vt:lpstr> Correlation after dropping </vt:lpstr>
      <vt:lpstr>Modeling Process </vt:lpstr>
      <vt:lpstr>RMSE of all models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 using supervise learning</dc:title>
  <dc:creator>Van Nguyen</dc:creator>
  <cp:lastModifiedBy>Van Nguyen</cp:lastModifiedBy>
  <cp:revision>6</cp:revision>
  <dcterms:modified xsi:type="dcterms:W3CDTF">2021-09-23T02:47:19Z</dcterms:modified>
</cp:coreProperties>
</file>