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09219A-4D38-48E7-80E5-F0FCEB20A012}">
  <a:tblStyle styleId="{9809219A-4D38-48E7-80E5-F0FCEB20A0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9fce0b987_2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9fce0b987_2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9fce0b987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d9fce0b987_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d9fce0b987_2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9fce0b987_2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d9fce0b987_2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d9fce0b987_2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9fce0b987_2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9fce0b987_2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fce0b987_2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fce0b987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7b254a19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a7b254a1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9fce0b987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9fce0b98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43b57a8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a43b57a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a43b57a87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a43b57a8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a43b57a87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a43b57a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a1fc402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a1fc40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a1fc4020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a1fc402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a1fc4020e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a1fc4020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fitting a random forest, I started with mtry=p/3, around 8. for validation, I set it plus and minus 2, Number of tree, start at 50 to 300 tree. after using validation set, picked the optimal tree number </a:t>
            </a:r>
            <a:r>
              <a:rPr lang="en-US"/>
              <a:t>equal</a:t>
            </a:r>
            <a:r>
              <a:rPr lang="en-US"/>
              <a:t> to 300, optimal mtry =5,  since we are doing a regression tree, I set the nodesize = 5. we can see the accuracy of random forest dealing with training data is very high. the important measure of ytm7 and coronavirus is higher than other predictors.top two most picked as a node from tree building.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a43b57a87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a43b57a8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9fcd6a31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9fcd6a3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9fcd6a31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9fcd6a3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9fcd6a31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9fcd6a3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43b57a87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43b57a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a1fc4020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a1fc402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1fc402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da1fc4020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a43b57a87_3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a43b57a87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prediction using training set, random forest did a good job in modeling the trend of new confirmed case, but it did a much worse job in predicting the actual number of new confirmed cases in testing data. The reason is the testing set is extrapolation. When we use decision trees or random forest,  they cannot deal with outside scope.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9fcd6a31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9fcd6a3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a43b57a87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a43b57a8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9fcd6a31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9fcd6a3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a1fc4020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a1fc402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9fcd6a31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9fcd6a3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fce0b987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d9fce0b987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d9fce0b987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43b57a8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43b57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9fce0b987_1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9fce0b987_1_2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d9fce0b987_1_28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b2d3b46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b2d3b4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43b57a8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43b57a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1" name="Google Shape;41;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32.png"/><Relationship Id="rId6"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1013825" y="-219650"/>
            <a:ext cx="10585800" cy="2670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5000">
                <a:solidFill>
                  <a:srgbClr val="EA9999"/>
                </a:solidFill>
              </a:rPr>
              <a:t>South Korea Covid-19 Cases Prediction</a:t>
            </a:r>
            <a:endParaRPr sz="5000">
              <a:solidFill>
                <a:srgbClr val="EA9999"/>
              </a:solidFill>
            </a:endParaRPr>
          </a:p>
        </p:txBody>
      </p:sp>
      <p:sp>
        <p:nvSpPr>
          <p:cNvPr id="102" name="Google Shape;102;p13"/>
          <p:cNvSpPr/>
          <p:nvPr/>
        </p:nvSpPr>
        <p:spPr>
          <a:xfrm>
            <a:off x="4502234" y="273289"/>
            <a:ext cx="8600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900" u="none" cap="none" strike="noStrike">
                <a:solidFill>
                  <a:schemeClr val="accent3"/>
                </a:solidFill>
                <a:latin typeface="Calibri"/>
                <a:ea typeface="Calibri"/>
                <a:cs typeface="Calibri"/>
                <a:sym typeface="Calibri"/>
              </a:rPr>
              <a:t>MATH 535:  Statistical Learning and Data Mining. Spring 2021</a:t>
            </a:r>
            <a:endParaRPr sz="1900">
              <a:solidFill>
                <a:schemeClr val="accent3"/>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C3CCBF"/>
              </a:solidFill>
              <a:latin typeface="Arial"/>
              <a:ea typeface="Arial"/>
              <a:cs typeface="Arial"/>
              <a:sym typeface="Arial"/>
            </a:endParaRPr>
          </a:p>
        </p:txBody>
      </p:sp>
      <p:sp>
        <p:nvSpPr>
          <p:cNvPr id="103" name="Google Shape;103;p13"/>
          <p:cNvSpPr txBox="1"/>
          <p:nvPr/>
        </p:nvSpPr>
        <p:spPr>
          <a:xfrm>
            <a:off x="1253200" y="4511775"/>
            <a:ext cx="7684800" cy="9555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None/>
            </a:pPr>
            <a:r>
              <a:rPr b="1" lang="en-US" sz="2600">
                <a:solidFill>
                  <a:schemeClr val="accent5"/>
                </a:solidFill>
                <a:latin typeface="Calibri"/>
                <a:ea typeface="Calibri"/>
                <a:cs typeface="Calibri"/>
                <a:sym typeface="Calibri"/>
              </a:rPr>
              <a:t>Researches</a:t>
            </a:r>
            <a:r>
              <a:rPr lang="en-US" sz="2600">
                <a:solidFill>
                  <a:schemeClr val="accent5"/>
                </a:solidFill>
                <a:latin typeface="Calibri"/>
                <a:ea typeface="Calibri"/>
                <a:cs typeface="Calibri"/>
                <a:sym typeface="Calibri"/>
              </a:rPr>
              <a:t>:   Yeheng Liang,</a:t>
            </a:r>
            <a:r>
              <a:rPr lang="en-US" sz="2600">
                <a:solidFill>
                  <a:schemeClr val="accent5"/>
                </a:solidFill>
                <a:latin typeface="Calibri"/>
                <a:ea typeface="Calibri"/>
                <a:cs typeface="Calibri"/>
                <a:sym typeface="Calibri"/>
              </a:rPr>
              <a:t>Thi Van Nguyen</a:t>
            </a:r>
            <a:r>
              <a:rPr lang="en-US" sz="2600">
                <a:solidFill>
                  <a:schemeClr val="accent5"/>
                </a:solidFill>
                <a:latin typeface="Calibri"/>
                <a:ea typeface="Calibri"/>
                <a:cs typeface="Calibri"/>
                <a:sym typeface="Calibri"/>
              </a:rPr>
              <a:t>, </a:t>
            </a:r>
            <a:endParaRPr sz="2600">
              <a:solidFill>
                <a:schemeClr val="accent5"/>
              </a:solidFill>
              <a:latin typeface="Calibri"/>
              <a:ea typeface="Calibri"/>
              <a:cs typeface="Calibri"/>
              <a:sym typeface="Calibri"/>
            </a:endParaRPr>
          </a:p>
          <a:p>
            <a:pPr indent="0" lvl="0" marL="1828800" rtl="0" algn="l">
              <a:lnSpc>
                <a:spcPct val="90000"/>
              </a:lnSpc>
              <a:spcBef>
                <a:spcPts val="0"/>
              </a:spcBef>
              <a:spcAft>
                <a:spcPts val="0"/>
              </a:spcAft>
              <a:buNone/>
            </a:pPr>
            <a:r>
              <a:rPr lang="en-US" sz="2600">
                <a:solidFill>
                  <a:schemeClr val="accent5"/>
                </a:solidFill>
                <a:latin typeface="Calibri"/>
                <a:ea typeface="Calibri"/>
                <a:cs typeface="Calibri"/>
                <a:sym typeface="Calibri"/>
              </a:rPr>
              <a:t>Matthew Heym, Hanzhu Yan</a:t>
            </a:r>
            <a:endParaRPr sz="2600">
              <a:solidFill>
                <a:schemeClr val="accent5"/>
              </a:solidFill>
              <a:latin typeface="Calibri"/>
              <a:ea typeface="Calibri"/>
              <a:cs typeface="Calibri"/>
              <a:sym typeface="Calibri"/>
            </a:endParaRPr>
          </a:p>
          <a:p>
            <a:pPr indent="0" lvl="0" marL="0" rtl="0" algn="l">
              <a:lnSpc>
                <a:spcPct val="90000"/>
              </a:lnSpc>
              <a:spcBef>
                <a:spcPts val="0"/>
              </a:spcBef>
              <a:spcAft>
                <a:spcPts val="0"/>
              </a:spcAft>
              <a:buNone/>
            </a:pPr>
            <a:r>
              <a:rPr b="1" lang="en-US" sz="2600">
                <a:solidFill>
                  <a:schemeClr val="accent5"/>
                </a:solidFill>
                <a:latin typeface="Calibri"/>
                <a:ea typeface="Calibri"/>
                <a:cs typeface="Calibri"/>
                <a:sym typeface="Calibri"/>
              </a:rPr>
              <a:t>Instructor </a:t>
            </a:r>
            <a:r>
              <a:rPr lang="en-US" sz="2600">
                <a:solidFill>
                  <a:schemeClr val="accent5"/>
                </a:solidFill>
                <a:latin typeface="Calibri"/>
                <a:ea typeface="Calibri"/>
                <a:cs typeface="Calibri"/>
                <a:sym typeface="Calibri"/>
              </a:rPr>
              <a:t>: 	Xingye Qiao</a:t>
            </a:r>
            <a:endParaRPr sz="2600">
              <a:solidFill>
                <a:schemeClr val="accent5"/>
              </a:solidFill>
              <a:latin typeface="Calibri"/>
              <a:ea typeface="Calibri"/>
              <a:cs typeface="Calibri"/>
              <a:sym typeface="Calibri"/>
            </a:endParaRPr>
          </a:p>
        </p:txBody>
      </p:sp>
      <p:sp>
        <p:nvSpPr>
          <p:cNvPr id="104" name="Google Shape;104;p13"/>
          <p:cNvSpPr txBox="1"/>
          <p:nvPr/>
        </p:nvSpPr>
        <p:spPr>
          <a:xfrm>
            <a:off x="7176400" y="6331400"/>
            <a:ext cx="470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38761D"/>
                </a:solidFill>
              </a:rPr>
              <a:t>Binghamton University</a:t>
            </a:r>
            <a:endParaRPr b="1" sz="24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097275" y="286600"/>
            <a:ext cx="10743900" cy="14508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Classification and clustering by provinces</a:t>
            </a:r>
            <a:endParaRPr sz="4500">
              <a:solidFill>
                <a:schemeClr val="accent5"/>
              </a:solidFill>
            </a:endParaRPr>
          </a:p>
        </p:txBody>
      </p:sp>
      <p:pic>
        <p:nvPicPr>
          <p:cNvPr id="171" name="Google Shape;171;p22"/>
          <p:cNvPicPr preferRelativeResize="0"/>
          <p:nvPr/>
        </p:nvPicPr>
        <p:blipFill>
          <a:blip r:embed="rId3">
            <a:alphaModFix/>
          </a:blip>
          <a:stretch>
            <a:fillRect/>
          </a:stretch>
        </p:blipFill>
        <p:spPr>
          <a:xfrm>
            <a:off x="152400" y="1889800"/>
            <a:ext cx="6436175" cy="4276725"/>
          </a:xfrm>
          <a:prstGeom prst="rect">
            <a:avLst/>
          </a:prstGeom>
          <a:noFill/>
          <a:ln>
            <a:noFill/>
          </a:ln>
        </p:spPr>
      </p:pic>
      <p:pic>
        <p:nvPicPr>
          <p:cNvPr id="172" name="Google Shape;172;p22"/>
          <p:cNvPicPr preferRelativeResize="0"/>
          <p:nvPr/>
        </p:nvPicPr>
        <p:blipFill>
          <a:blip r:embed="rId4">
            <a:alphaModFix/>
          </a:blip>
          <a:stretch>
            <a:fillRect/>
          </a:stretch>
        </p:blipFill>
        <p:spPr>
          <a:xfrm>
            <a:off x="6784525" y="1627875"/>
            <a:ext cx="5229201" cy="4800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097275" y="286600"/>
            <a:ext cx="10881900" cy="10359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Classification and clustering by provinces</a:t>
            </a:r>
            <a:endParaRPr sz="4500">
              <a:solidFill>
                <a:schemeClr val="accent5"/>
              </a:solidFill>
            </a:endParaRPr>
          </a:p>
        </p:txBody>
      </p:sp>
      <p:sp>
        <p:nvSpPr>
          <p:cNvPr id="179" name="Google Shape;179;p23"/>
          <p:cNvSpPr txBox="1"/>
          <p:nvPr>
            <p:ph idx="12" type="sldNum"/>
          </p:nvPr>
        </p:nvSpPr>
        <p:spPr>
          <a:xfrm>
            <a:off x="9900458" y="6459785"/>
            <a:ext cx="13119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FFFFFF"/>
                </a:solidFill>
              </a:rPr>
              <a:t>‹#›</a:t>
            </a:fld>
            <a:endParaRPr>
              <a:solidFill>
                <a:srgbClr val="FFFFFF"/>
              </a:solidFill>
            </a:endParaRPr>
          </a:p>
        </p:txBody>
      </p:sp>
      <p:sp>
        <p:nvSpPr>
          <p:cNvPr id="180" name="Google Shape;180;p23"/>
          <p:cNvSpPr txBox="1"/>
          <p:nvPr>
            <p:ph idx="1" type="body"/>
          </p:nvPr>
        </p:nvSpPr>
        <p:spPr>
          <a:xfrm>
            <a:off x="656400" y="1724875"/>
            <a:ext cx="2968500" cy="1517100"/>
          </a:xfrm>
          <a:prstGeom prst="rect">
            <a:avLst/>
          </a:prstGeom>
          <a:noFill/>
          <a:ln>
            <a:noFill/>
          </a:ln>
        </p:spPr>
        <p:txBody>
          <a:bodyPr anchorCtr="0" anchor="t" bIns="45700" lIns="0" spcFirstLastPara="1" rIns="0" wrap="square" tIns="45700">
            <a:noAutofit/>
          </a:bodyPr>
          <a:lstStyle/>
          <a:p>
            <a:pPr indent="0" lvl="0" marL="457200" rtl="0" algn="l">
              <a:lnSpc>
                <a:spcPct val="90000"/>
              </a:lnSpc>
              <a:spcBef>
                <a:spcPts val="0"/>
              </a:spcBef>
              <a:spcAft>
                <a:spcPts val="0"/>
              </a:spcAft>
              <a:buNone/>
            </a:pPr>
            <a:r>
              <a:rPr b="1" lang="en-US" sz="2300">
                <a:solidFill>
                  <a:srgbClr val="FF9900"/>
                </a:solidFill>
              </a:rPr>
              <a:t>Method</a:t>
            </a:r>
            <a:endParaRPr b="1" sz="2300">
              <a:solidFill>
                <a:srgbClr val="FF9900"/>
              </a:solidFill>
            </a:endParaRPr>
          </a:p>
          <a:p>
            <a:pPr indent="-361950" lvl="0" marL="457200" rtl="0" algn="l">
              <a:lnSpc>
                <a:spcPct val="90000"/>
              </a:lnSpc>
              <a:spcBef>
                <a:spcPts val="0"/>
              </a:spcBef>
              <a:spcAft>
                <a:spcPts val="0"/>
              </a:spcAft>
              <a:buClr>
                <a:srgbClr val="7F7F7F"/>
              </a:buClr>
              <a:buSzPts val="2100"/>
              <a:buChar char="●"/>
            </a:pPr>
            <a:r>
              <a:rPr b="1" lang="en-US" sz="2300">
                <a:solidFill>
                  <a:srgbClr val="7F7F7F"/>
                </a:solidFill>
              </a:rPr>
              <a:t>LDA </a:t>
            </a:r>
            <a:endParaRPr b="1" sz="2300">
              <a:solidFill>
                <a:srgbClr val="7F7F7F"/>
              </a:solidFill>
            </a:endParaRPr>
          </a:p>
          <a:p>
            <a:pPr indent="-361950" lvl="0" marL="457200" rtl="0" algn="l">
              <a:lnSpc>
                <a:spcPct val="90000"/>
              </a:lnSpc>
              <a:spcBef>
                <a:spcPts val="0"/>
              </a:spcBef>
              <a:spcAft>
                <a:spcPts val="0"/>
              </a:spcAft>
              <a:buClr>
                <a:srgbClr val="7F7F7F"/>
              </a:buClr>
              <a:buSzPts val="2100"/>
              <a:buChar char="●"/>
            </a:pPr>
            <a:r>
              <a:rPr b="1" lang="en-US" sz="2300">
                <a:solidFill>
                  <a:srgbClr val="7F7F7F"/>
                </a:solidFill>
              </a:rPr>
              <a:t> QDA</a:t>
            </a:r>
            <a:endParaRPr b="1" sz="2300">
              <a:solidFill>
                <a:srgbClr val="7F7F7F"/>
              </a:solidFill>
            </a:endParaRPr>
          </a:p>
          <a:p>
            <a:pPr indent="-361950" lvl="0" marL="457200" rtl="0" algn="l">
              <a:lnSpc>
                <a:spcPct val="90000"/>
              </a:lnSpc>
              <a:spcBef>
                <a:spcPts val="0"/>
              </a:spcBef>
              <a:spcAft>
                <a:spcPts val="0"/>
              </a:spcAft>
              <a:buClr>
                <a:srgbClr val="7F7F7F"/>
              </a:buClr>
              <a:buSzPts val="2100"/>
              <a:buChar char="●"/>
            </a:pPr>
            <a:r>
              <a:rPr b="1" lang="en-US" sz="2300">
                <a:solidFill>
                  <a:srgbClr val="7F7F7F"/>
                </a:solidFill>
              </a:rPr>
              <a:t>PCA </a:t>
            </a:r>
            <a:endParaRPr b="1" sz="2300">
              <a:solidFill>
                <a:srgbClr val="7F7F7F"/>
              </a:solidFill>
            </a:endParaRPr>
          </a:p>
          <a:p>
            <a:pPr indent="-361950" lvl="0" marL="457200" rtl="0" algn="l">
              <a:lnSpc>
                <a:spcPct val="90000"/>
              </a:lnSpc>
              <a:spcBef>
                <a:spcPts val="0"/>
              </a:spcBef>
              <a:spcAft>
                <a:spcPts val="0"/>
              </a:spcAft>
              <a:buClr>
                <a:srgbClr val="7F7F7F"/>
              </a:buClr>
              <a:buSzPts val="2100"/>
              <a:buChar char="●"/>
            </a:pPr>
            <a:r>
              <a:rPr b="1" lang="en-US" sz="2300">
                <a:solidFill>
                  <a:srgbClr val="7F7F7F"/>
                </a:solidFill>
              </a:rPr>
              <a:t> K-means</a:t>
            </a:r>
            <a:endParaRPr b="1" sz="2300">
              <a:solidFill>
                <a:srgbClr val="7F7F7F"/>
              </a:solidFill>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sp>
        <p:nvSpPr>
          <p:cNvPr id="181" name="Google Shape;181;p23"/>
          <p:cNvSpPr txBox="1"/>
          <p:nvPr/>
        </p:nvSpPr>
        <p:spPr>
          <a:xfrm>
            <a:off x="5559875" y="3523650"/>
            <a:ext cx="6750000" cy="3329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7 geographical attributes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elementary_school_count</a:t>
            </a:r>
            <a:r>
              <a:rPr lang="en-US" sz="1800">
                <a:solidFill>
                  <a:schemeClr val="dk1"/>
                </a:solidFill>
                <a:latin typeface="Times New Roman"/>
                <a:ea typeface="Times New Roman"/>
                <a:cs typeface="Times New Roman"/>
                <a:sym typeface="Times New Roman"/>
              </a:rPr>
              <a:t>: the number of elementary schools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kindergarten_count:</a:t>
            </a:r>
            <a:r>
              <a:rPr lang="en-US" sz="1800">
                <a:solidFill>
                  <a:schemeClr val="dk1"/>
                </a:solidFill>
                <a:latin typeface="Times New Roman"/>
                <a:ea typeface="Times New Roman"/>
                <a:cs typeface="Times New Roman"/>
                <a:sym typeface="Times New Roman"/>
              </a:rPr>
              <a:t> the number of kindergartens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university_count</a:t>
            </a:r>
            <a:r>
              <a:rPr lang="en-US" sz="1800">
                <a:solidFill>
                  <a:schemeClr val="dk1"/>
                </a:solidFill>
                <a:latin typeface="Times New Roman"/>
                <a:ea typeface="Times New Roman"/>
                <a:cs typeface="Times New Roman"/>
                <a:sym typeface="Times New Roman"/>
              </a:rPr>
              <a:t>: the number of universities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academy_ratio:</a:t>
            </a:r>
            <a:r>
              <a:rPr lang="en-US" sz="1800">
                <a:solidFill>
                  <a:schemeClr val="dk1"/>
                </a:solidFill>
                <a:latin typeface="Times New Roman"/>
                <a:ea typeface="Times New Roman"/>
                <a:cs typeface="Times New Roman"/>
                <a:sym typeface="Times New Roman"/>
              </a:rPr>
              <a:t> the ratio of academies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elderly_population_ratio:</a:t>
            </a:r>
            <a:r>
              <a:rPr lang="en-US" sz="1800">
                <a:solidFill>
                  <a:schemeClr val="dk1"/>
                </a:solidFill>
                <a:latin typeface="Times New Roman"/>
                <a:ea typeface="Times New Roman"/>
                <a:cs typeface="Times New Roman"/>
                <a:sym typeface="Times New Roman"/>
              </a:rPr>
              <a:t> the ratio of the elderly population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elderly_alone_ratio</a:t>
            </a:r>
            <a:r>
              <a:rPr lang="en-US" sz="1800">
                <a:solidFill>
                  <a:schemeClr val="dk1"/>
                </a:solidFill>
                <a:latin typeface="Times New Roman"/>
                <a:ea typeface="Times New Roman"/>
                <a:cs typeface="Times New Roman"/>
                <a:sym typeface="Times New Roman"/>
              </a:rPr>
              <a:t>: the ratio of elderly households living alone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nursing_home_count:</a:t>
            </a:r>
            <a:r>
              <a:rPr lang="en-US" sz="1800">
                <a:solidFill>
                  <a:schemeClr val="dk1"/>
                </a:solidFill>
                <a:latin typeface="Times New Roman"/>
                <a:ea typeface="Times New Roman"/>
                <a:cs typeface="Times New Roman"/>
                <a:sym typeface="Times New Roman"/>
              </a:rPr>
              <a:t> the number of nursing homes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rgbClr val="202124"/>
              </a:solidFill>
              <a:highlight>
                <a:srgbClr val="FFFFFF"/>
              </a:highlight>
              <a:latin typeface="Times New Roman"/>
              <a:ea typeface="Times New Roman"/>
              <a:cs typeface="Times New Roman"/>
              <a:sym typeface="Times New Roman"/>
            </a:endParaRPr>
          </a:p>
        </p:txBody>
      </p:sp>
      <p:sp>
        <p:nvSpPr>
          <p:cNvPr id="182" name="Google Shape;182;p23"/>
          <p:cNvSpPr txBox="1"/>
          <p:nvPr/>
        </p:nvSpPr>
        <p:spPr>
          <a:xfrm>
            <a:off x="4727100" y="1702775"/>
            <a:ext cx="6331500" cy="8127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US" sz="2400">
                <a:solidFill>
                  <a:schemeClr val="accent5"/>
                </a:solidFill>
                <a:latin typeface="Calibri"/>
                <a:ea typeface="Calibri"/>
                <a:cs typeface="Calibri"/>
                <a:sym typeface="Calibri"/>
              </a:rPr>
              <a:t>Data Splitting: randomly split ⅔  for training dataset and ⅓ for test dataset.</a:t>
            </a:r>
            <a:endParaRPr sz="2400">
              <a:solidFill>
                <a:schemeClr val="accent5"/>
              </a:solidFill>
              <a:latin typeface="Calibri"/>
              <a:ea typeface="Calibri"/>
              <a:cs typeface="Calibri"/>
              <a:sym typeface="Calibri"/>
            </a:endParaRPr>
          </a:p>
        </p:txBody>
      </p:sp>
      <p:sp>
        <p:nvSpPr>
          <p:cNvPr id="183" name="Google Shape;183;p23"/>
          <p:cNvSpPr txBox="1"/>
          <p:nvPr/>
        </p:nvSpPr>
        <p:spPr>
          <a:xfrm>
            <a:off x="85675" y="3523650"/>
            <a:ext cx="5045700" cy="3329400"/>
          </a:xfrm>
          <a:prstGeom prst="rect">
            <a:avLst/>
          </a:prstGeom>
          <a:solidFill>
            <a:srgbClr val="000000">
              <a:alpha val="0"/>
            </a:srgbClr>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7 </a:t>
            </a:r>
            <a:r>
              <a:rPr lang="en-US" sz="1800">
                <a:solidFill>
                  <a:srgbClr val="202124"/>
                </a:solidFill>
                <a:highlight>
                  <a:srgbClr val="FFFFFF"/>
                </a:highlight>
                <a:latin typeface="Times New Roman"/>
                <a:ea typeface="Times New Roman"/>
                <a:cs typeface="Times New Roman"/>
                <a:sym typeface="Times New Roman"/>
              </a:rPr>
              <a:t>Climate features </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avg_temp:</a:t>
            </a:r>
            <a:r>
              <a:rPr lang="en-US" sz="1800">
                <a:solidFill>
                  <a:srgbClr val="202124"/>
                </a:solidFill>
                <a:highlight>
                  <a:srgbClr val="FFFFFF"/>
                </a:highlight>
                <a:latin typeface="Times New Roman"/>
                <a:ea typeface="Times New Roman"/>
                <a:cs typeface="Times New Roman"/>
                <a:sym typeface="Times New Roman"/>
              </a:rPr>
              <a:t> the average temperature</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min_temp:</a:t>
            </a:r>
            <a:r>
              <a:rPr lang="en-US" sz="1800">
                <a:solidFill>
                  <a:srgbClr val="202124"/>
                </a:solidFill>
                <a:highlight>
                  <a:srgbClr val="FFFFFF"/>
                </a:highlight>
                <a:latin typeface="Times New Roman"/>
                <a:ea typeface="Times New Roman"/>
                <a:cs typeface="Times New Roman"/>
                <a:sym typeface="Times New Roman"/>
              </a:rPr>
              <a:t> the lowest temperature</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max_temp:</a:t>
            </a:r>
            <a:r>
              <a:rPr lang="en-US" sz="1800">
                <a:solidFill>
                  <a:srgbClr val="202124"/>
                </a:solidFill>
                <a:highlight>
                  <a:srgbClr val="FFFFFF"/>
                </a:highlight>
                <a:latin typeface="Times New Roman"/>
                <a:ea typeface="Times New Roman"/>
                <a:cs typeface="Times New Roman"/>
                <a:sym typeface="Times New Roman"/>
              </a:rPr>
              <a:t> the highest temperature</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precipitation:</a:t>
            </a:r>
            <a:r>
              <a:rPr lang="en-US" sz="1800">
                <a:solidFill>
                  <a:srgbClr val="202124"/>
                </a:solidFill>
                <a:highlight>
                  <a:srgbClr val="FFFFFF"/>
                </a:highlight>
                <a:latin typeface="Times New Roman"/>
                <a:ea typeface="Times New Roman"/>
                <a:cs typeface="Times New Roman"/>
                <a:sym typeface="Times New Roman"/>
              </a:rPr>
              <a:t> the daily precipitation</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max_wind_speed:</a:t>
            </a:r>
            <a:r>
              <a:rPr lang="en-US" sz="1800">
                <a:solidFill>
                  <a:srgbClr val="202124"/>
                </a:solidFill>
                <a:highlight>
                  <a:srgbClr val="FFFFFF"/>
                </a:highlight>
                <a:latin typeface="Times New Roman"/>
                <a:ea typeface="Times New Roman"/>
                <a:cs typeface="Times New Roman"/>
                <a:sym typeface="Times New Roman"/>
              </a:rPr>
              <a:t> the maximum wind speed</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most_wind_direction:</a:t>
            </a:r>
            <a:r>
              <a:rPr lang="en-US" sz="1800">
                <a:solidFill>
                  <a:srgbClr val="202124"/>
                </a:solidFill>
                <a:highlight>
                  <a:srgbClr val="FFFFFF"/>
                </a:highlight>
                <a:latin typeface="Times New Roman"/>
                <a:ea typeface="Times New Roman"/>
                <a:cs typeface="Times New Roman"/>
                <a:sym typeface="Times New Roman"/>
              </a:rPr>
              <a:t> the most frequent wind direction</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02124"/>
              </a:buClr>
              <a:buSzPts val="1800"/>
              <a:buFont typeface="Times New Roman"/>
              <a:buChar char="●"/>
            </a:pPr>
            <a:r>
              <a:rPr b="1" lang="en-US" sz="1800">
                <a:solidFill>
                  <a:srgbClr val="202124"/>
                </a:solidFill>
                <a:highlight>
                  <a:srgbClr val="FFFFFF"/>
                </a:highlight>
                <a:latin typeface="Times New Roman"/>
                <a:ea typeface="Times New Roman"/>
                <a:cs typeface="Times New Roman"/>
                <a:sym typeface="Times New Roman"/>
              </a:rPr>
              <a:t>avg_relative_humidity:</a:t>
            </a:r>
            <a:r>
              <a:rPr lang="en-US" sz="1800">
                <a:solidFill>
                  <a:srgbClr val="202124"/>
                </a:solidFill>
                <a:highlight>
                  <a:srgbClr val="FFFFFF"/>
                </a:highlight>
                <a:latin typeface="Times New Roman"/>
                <a:ea typeface="Times New Roman"/>
                <a:cs typeface="Times New Roman"/>
                <a:sym typeface="Times New Roman"/>
              </a:rPr>
              <a:t> the average relative humidity</a:t>
            </a:r>
            <a:endParaRPr>
              <a:latin typeface="Calibri"/>
              <a:ea typeface="Calibri"/>
              <a:cs typeface="Calibri"/>
              <a:sym typeface="Calibri"/>
            </a:endParaRPr>
          </a:p>
        </p:txBody>
      </p:sp>
      <p:sp>
        <p:nvSpPr>
          <p:cNvPr id="184" name="Google Shape;184;p23"/>
          <p:cNvSpPr txBox="1"/>
          <p:nvPr>
            <p:ph idx="1" type="body"/>
          </p:nvPr>
        </p:nvSpPr>
        <p:spPr>
          <a:xfrm>
            <a:off x="3919400" y="2614075"/>
            <a:ext cx="2576700" cy="627900"/>
          </a:xfrm>
          <a:prstGeom prst="rect">
            <a:avLst/>
          </a:prstGeom>
          <a:solidFill>
            <a:srgbClr val="F9CB9C"/>
          </a:solidFill>
          <a:ln>
            <a:noFill/>
          </a:ln>
        </p:spPr>
        <p:txBody>
          <a:bodyPr anchorCtr="0" anchor="t" bIns="45700" lIns="0" spcFirstLastPara="1" rIns="0" wrap="square" tIns="45700">
            <a:noAutofit/>
          </a:bodyPr>
          <a:lstStyle/>
          <a:p>
            <a:pPr indent="0" lvl="0" marL="457200" rtl="0" algn="l">
              <a:lnSpc>
                <a:spcPct val="90000"/>
              </a:lnSpc>
              <a:spcBef>
                <a:spcPts val="0"/>
              </a:spcBef>
              <a:spcAft>
                <a:spcPts val="0"/>
              </a:spcAft>
              <a:buNone/>
            </a:pPr>
            <a:r>
              <a:rPr b="1" lang="en-US" sz="2300">
                <a:solidFill>
                  <a:srgbClr val="7F7F7F"/>
                </a:solidFill>
              </a:rPr>
              <a:t>Predictors</a:t>
            </a:r>
            <a:endParaRPr b="1" sz="2300">
              <a:solidFill>
                <a:srgbClr val="7F7F7F"/>
              </a:solidFill>
            </a:endParaRPr>
          </a:p>
          <a:p>
            <a:pPr indent="0" lvl="0" marL="457200" rtl="0" algn="l">
              <a:lnSpc>
                <a:spcPct val="90000"/>
              </a:lnSpc>
              <a:spcBef>
                <a:spcPts val="0"/>
              </a:spcBef>
              <a:spcAft>
                <a:spcPts val="0"/>
              </a:spcAft>
              <a:buNone/>
            </a:pPr>
            <a:r>
              <a:t/>
            </a:r>
            <a:endParaRPr b="1" sz="2300">
              <a:solidFill>
                <a:srgbClr val="7F7F7F"/>
              </a:solidFill>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cxnSp>
        <p:nvCxnSpPr>
          <p:cNvPr id="185" name="Google Shape;185;p23"/>
          <p:cNvCxnSpPr>
            <a:stCxn id="184" idx="2"/>
            <a:endCxn id="183" idx="0"/>
          </p:cNvCxnSpPr>
          <p:nvPr/>
        </p:nvCxnSpPr>
        <p:spPr>
          <a:xfrm flipH="1">
            <a:off x="2608550" y="3241975"/>
            <a:ext cx="2599200" cy="281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3"/>
          <p:cNvCxnSpPr>
            <a:stCxn id="184" idx="2"/>
            <a:endCxn id="181" idx="0"/>
          </p:cNvCxnSpPr>
          <p:nvPr/>
        </p:nvCxnSpPr>
        <p:spPr>
          <a:xfrm>
            <a:off x="5207750" y="3241975"/>
            <a:ext cx="3727200" cy="28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1097275" y="286600"/>
            <a:ext cx="10970700" cy="8892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LDA</a:t>
            </a:r>
            <a:endParaRPr sz="4500">
              <a:solidFill>
                <a:schemeClr val="accent5"/>
              </a:solidFill>
            </a:endParaRPr>
          </a:p>
        </p:txBody>
      </p:sp>
      <p:sp>
        <p:nvSpPr>
          <p:cNvPr id="193" name="Google Shape;193;p24"/>
          <p:cNvSpPr txBox="1"/>
          <p:nvPr>
            <p:ph idx="12" type="sldNum"/>
          </p:nvPr>
        </p:nvSpPr>
        <p:spPr>
          <a:xfrm>
            <a:off x="9900458" y="6459785"/>
            <a:ext cx="13119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FFFFFF"/>
                </a:solidFill>
              </a:rPr>
              <a:t>‹#›</a:t>
            </a:fld>
            <a:endParaRPr>
              <a:solidFill>
                <a:srgbClr val="FFFFFF"/>
              </a:solidFill>
            </a:endParaRPr>
          </a:p>
        </p:txBody>
      </p:sp>
      <p:sp>
        <p:nvSpPr>
          <p:cNvPr id="194" name="Google Shape;194;p24"/>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None/>
            </a:pPr>
            <a:r>
              <a:t/>
            </a:r>
            <a:endParaRPr sz="2600"/>
          </a:p>
          <a:p>
            <a:pPr indent="0" lvl="0" marL="4572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pic>
        <p:nvPicPr>
          <p:cNvPr id="195" name="Google Shape;195;p24"/>
          <p:cNvPicPr preferRelativeResize="0"/>
          <p:nvPr/>
        </p:nvPicPr>
        <p:blipFill>
          <a:blip r:embed="rId3">
            <a:alphaModFix/>
          </a:blip>
          <a:stretch>
            <a:fillRect/>
          </a:stretch>
        </p:blipFill>
        <p:spPr>
          <a:xfrm>
            <a:off x="5841525" y="1953800"/>
            <a:ext cx="5838825" cy="4402551"/>
          </a:xfrm>
          <a:prstGeom prst="rect">
            <a:avLst/>
          </a:prstGeom>
          <a:noFill/>
          <a:ln>
            <a:noFill/>
          </a:ln>
        </p:spPr>
      </p:pic>
      <p:pic>
        <p:nvPicPr>
          <p:cNvPr id="196" name="Google Shape;196;p24"/>
          <p:cNvPicPr preferRelativeResize="0"/>
          <p:nvPr/>
        </p:nvPicPr>
        <p:blipFill>
          <a:blip r:embed="rId4">
            <a:alphaModFix/>
          </a:blip>
          <a:stretch>
            <a:fillRect/>
          </a:stretch>
        </p:blipFill>
        <p:spPr>
          <a:xfrm>
            <a:off x="644150" y="4222750"/>
            <a:ext cx="4447526" cy="2133600"/>
          </a:xfrm>
          <a:prstGeom prst="rect">
            <a:avLst/>
          </a:prstGeom>
          <a:noFill/>
          <a:ln>
            <a:noFill/>
          </a:ln>
        </p:spPr>
      </p:pic>
      <p:sp>
        <p:nvSpPr>
          <p:cNvPr id="197" name="Google Shape;197;p24"/>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pic>
        <p:nvPicPr>
          <p:cNvPr id="198" name="Google Shape;198;p24"/>
          <p:cNvPicPr preferRelativeResize="0"/>
          <p:nvPr/>
        </p:nvPicPr>
        <p:blipFill>
          <a:blip r:embed="rId5">
            <a:alphaModFix/>
          </a:blip>
          <a:stretch>
            <a:fillRect/>
          </a:stretch>
        </p:blipFill>
        <p:spPr>
          <a:xfrm>
            <a:off x="644150" y="1814663"/>
            <a:ext cx="4078049" cy="233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204" name="Google Shape;204;p25"/>
          <p:cNvSpPr txBox="1"/>
          <p:nvPr>
            <p:ph type="title"/>
          </p:nvPr>
        </p:nvSpPr>
        <p:spPr>
          <a:xfrm>
            <a:off x="1213725" y="416375"/>
            <a:ext cx="10736100" cy="9429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QDA</a:t>
            </a:r>
            <a:endParaRPr sz="4500">
              <a:solidFill>
                <a:schemeClr val="accent5"/>
              </a:solidFill>
            </a:endParaRPr>
          </a:p>
        </p:txBody>
      </p:sp>
      <p:sp>
        <p:nvSpPr>
          <p:cNvPr id="205" name="Google Shape;205;p25"/>
          <p:cNvSpPr txBox="1"/>
          <p:nvPr>
            <p:ph idx="1" type="body"/>
          </p:nvPr>
        </p:nvSpPr>
        <p:spPr>
          <a:xfrm>
            <a:off x="1411050" y="2205788"/>
            <a:ext cx="3181200" cy="5943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None/>
            </a:pPr>
            <a:r>
              <a:t/>
            </a:r>
            <a:endParaRPr sz="2600"/>
          </a:p>
          <a:p>
            <a:pPr indent="0" lvl="0" marL="4572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pic>
        <p:nvPicPr>
          <p:cNvPr id="206" name="Google Shape;206;p25"/>
          <p:cNvPicPr preferRelativeResize="0"/>
          <p:nvPr/>
        </p:nvPicPr>
        <p:blipFill>
          <a:blip r:embed="rId3">
            <a:alphaModFix/>
          </a:blip>
          <a:stretch>
            <a:fillRect/>
          </a:stretch>
        </p:blipFill>
        <p:spPr>
          <a:xfrm>
            <a:off x="5822350" y="1845725"/>
            <a:ext cx="5838825" cy="4276725"/>
          </a:xfrm>
          <a:prstGeom prst="rect">
            <a:avLst/>
          </a:prstGeom>
          <a:noFill/>
          <a:ln>
            <a:noFill/>
          </a:ln>
        </p:spPr>
      </p:pic>
      <p:pic>
        <p:nvPicPr>
          <p:cNvPr id="207" name="Google Shape;207;p25"/>
          <p:cNvPicPr preferRelativeResize="0"/>
          <p:nvPr/>
        </p:nvPicPr>
        <p:blipFill>
          <a:blip r:embed="rId4">
            <a:alphaModFix/>
          </a:blip>
          <a:stretch>
            <a:fillRect/>
          </a:stretch>
        </p:blipFill>
        <p:spPr>
          <a:xfrm>
            <a:off x="166550" y="4391000"/>
            <a:ext cx="5932175" cy="1847850"/>
          </a:xfrm>
          <a:prstGeom prst="rect">
            <a:avLst/>
          </a:prstGeom>
          <a:noFill/>
          <a:ln>
            <a:noFill/>
          </a:ln>
        </p:spPr>
      </p:pic>
      <p:pic>
        <p:nvPicPr>
          <p:cNvPr id="208" name="Google Shape;208;p25"/>
          <p:cNvPicPr preferRelativeResize="0"/>
          <p:nvPr/>
        </p:nvPicPr>
        <p:blipFill>
          <a:blip r:embed="rId5">
            <a:alphaModFix/>
          </a:blip>
          <a:stretch>
            <a:fillRect/>
          </a:stretch>
        </p:blipFill>
        <p:spPr>
          <a:xfrm>
            <a:off x="644150" y="1814675"/>
            <a:ext cx="4078049" cy="2352675"/>
          </a:xfrm>
          <a:prstGeom prst="rect">
            <a:avLst/>
          </a:prstGeom>
          <a:noFill/>
          <a:ln>
            <a:noFill/>
          </a:ln>
        </p:spPr>
      </p:pic>
      <p:sp>
        <p:nvSpPr>
          <p:cNvPr id="209" name="Google Shape;209;p25"/>
          <p:cNvSpPr txBox="1"/>
          <p:nvPr/>
        </p:nvSpPr>
        <p:spPr>
          <a:xfrm>
            <a:off x="3722925" y="6404900"/>
            <a:ext cx="705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E06666"/>
                </a:solidFill>
                <a:latin typeface="Calibri"/>
                <a:ea typeface="Calibri"/>
                <a:cs typeface="Calibri"/>
                <a:sym typeface="Calibri"/>
              </a:rPr>
              <a:t> QDA better than LDA for test_error</a:t>
            </a:r>
            <a:endParaRPr b="1" sz="2400">
              <a:solidFill>
                <a:srgbClr val="E066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23575" y="473400"/>
            <a:ext cx="10968300" cy="8613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K-means</a:t>
            </a:r>
            <a:endParaRPr sz="4500">
              <a:solidFill>
                <a:schemeClr val="accent5"/>
              </a:solidFill>
            </a:endParaRPr>
          </a:p>
        </p:txBody>
      </p:sp>
      <p:sp>
        <p:nvSpPr>
          <p:cNvPr id="215" name="Google Shape;215;p26"/>
          <p:cNvSpPr txBox="1"/>
          <p:nvPr>
            <p:ph idx="1" type="body"/>
          </p:nvPr>
        </p:nvSpPr>
        <p:spPr>
          <a:xfrm>
            <a:off x="859950" y="3767825"/>
            <a:ext cx="3181200" cy="12165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None/>
            </a:pPr>
            <a:r>
              <a:t/>
            </a:r>
            <a:endParaRPr sz="2600"/>
          </a:p>
          <a:p>
            <a:pPr indent="0" lvl="0" marL="4572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pic>
        <p:nvPicPr>
          <p:cNvPr id="216" name="Google Shape;216;p26"/>
          <p:cNvPicPr preferRelativeResize="0"/>
          <p:nvPr/>
        </p:nvPicPr>
        <p:blipFill>
          <a:blip r:embed="rId3">
            <a:alphaModFix/>
          </a:blip>
          <a:stretch>
            <a:fillRect/>
          </a:stretch>
        </p:blipFill>
        <p:spPr>
          <a:xfrm>
            <a:off x="4345300" y="1825350"/>
            <a:ext cx="7219726" cy="4499801"/>
          </a:xfrm>
          <a:prstGeom prst="rect">
            <a:avLst/>
          </a:prstGeom>
          <a:noFill/>
          <a:ln>
            <a:noFill/>
          </a:ln>
        </p:spPr>
      </p:pic>
      <p:sp>
        <p:nvSpPr>
          <p:cNvPr id="217" name="Google Shape;217;p26"/>
          <p:cNvSpPr txBox="1"/>
          <p:nvPr/>
        </p:nvSpPr>
        <p:spPr>
          <a:xfrm>
            <a:off x="97975" y="2351175"/>
            <a:ext cx="46413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Using the same data of LDA and QDA without the province labels.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clusters don’t match with provinces </a:t>
            </a:r>
            <a:endParaRPr sz="2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23575" y="473400"/>
            <a:ext cx="10968300" cy="8613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2.2 PCA and  K-means</a:t>
            </a:r>
            <a:endParaRPr sz="4500">
              <a:solidFill>
                <a:schemeClr val="accent5"/>
              </a:solidFill>
            </a:endParaRPr>
          </a:p>
        </p:txBody>
      </p:sp>
      <p:sp>
        <p:nvSpPr>
          <p:cNvPr id="223" name="Google Shape;223;p27"/>
          <p:cNvSpPr txBox="1"/>
          <p:nvPr>
            <p:ph idx="1" type="body"/>
          </p:nvPr>
        </p:nvSpPr>
        <p:spPr>
          <a:xfrm>
            <a:off x="859950" y="3767825"/>
            <a:ext cx="3181200" cy="12165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None/>
            </a:pPr>
            <a:r>
              <a:t/>
            </a:r>
            <a:endParaRPr sz="2600"/>
          </a:p>
          <a:p>
            <a:pPr indent="0" lvl="0" marL="4572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sp>
        <p:nvSpPr>
          <p:cNvPr id="224" name="Google Shape;224;p27"/>
          <p:cNvSpPr txBox="1"/>
          <p:nvPr/>
        </p:nvSpPr>
        <p:spPr>
          <a:xfrm>
            <a:off x="-61225" y="2363425"/>
            <a:ext cx="43230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Using the same data of LDA and QDA without the province labels.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solidFill>
                  <a:schemeClr val="dk1"/>
                </a:solidFill>
                <a:highlight>
                  <a:srgbClr val="FFFFFF"/>
                </a:highlight>
              </a:rPr>
              <a:t>apply principal components to the scaled data then use k-means with 4 principal components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clusters don’t match with provinces. </a:t>
            </a:r>
            <a:endParaRPr sz="2400">
              <a:latin typeface="Calibri"/>
              <a:ea typeface="Calibri"/>
              <a:cs typeface="Calibri"/>
              <a:sym typeface="Calibri"/>
            </a:endParaRPr>
          </a:p>
        </p:txBody>
      </p:sp>
      <p:pic>
        <p:nvPicPr>
          <p:cNvPr id="225" name="Google Shape;225;p27"/>
          <p:cNvPicPr preferRelativeResize="0"/>
          <p:nvPr/>
        </p:nvPicPr>
        <p:blipFill>
          <a:blip r:embed="rId3">
            <a:alphaModFix/>
          </a:blip>
          <a:stretch>
            <a:fillRect/>
          </a:stretch>
        </p:blipFill>
        <p:spPr>
          <a:xfrm>
            <a:off x="4891675" y="1884825"/>
            <a:ext cx="2762350" cy="3879000"/>
          </a:xfrm>
          <a:prstGeom prst="rect">
            <a:avLst/>
          </a:prstGeom>
          <a:noFill/>
          <a:ln>
            <a:noFill/>
          </a:ln>
        </p:spPr>
      </p:pic>
      <p:pic>
        <p:nvPicPr>
          <p:cNvPr id="226" name="Google Shape;226;p27"/>
          <p:cNvPicPr preferRelativeResize="0"/>
          <p:nvPr/>
        </p:nvPicPr>
        <p:blipFill>
          <a:blip r:embed="rId4">
            <a:alphaModFix/>
          </a:blip>
          <a:stretch>
            <a:fillRect/>
          </a:stretch>
        </p:blipFill>
        <p:spPr>
          <a:xfrm>
            <a:off x="7598225" y="2564800"/>
            <a:ext cx="4233176" cy="31006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a:t>3.1 Data Cleaning</a:t>
            </a:r>
            <a:endParaRPr/>
          </a:p>
        </p:txBody>
      </p:sp>
      <p:sp>
        <p:nvSpPr>
          <p:cNvPr id="232" name="Google Shape;232;p28"/>
          <p:cNvSpPr txBox="1"/>
          <p:nvPr>
            <p:ph idx="1" type="body"/>
          </p:nvPr>
        </p:nvSpPr>
        <p:spPr>
          <a:xfrm>
            <a:off x="1097275" y="1845725"/>
            <a:ext cx="10373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Clr>
                <a:schemeClr val="dk1"/>
              </a:buClr>
              <a:buSzPts val="1800"/>
              <a:buChar char="●"/>
            </a:pPr>
            <a:r>
              <a:rPr lang="en-US"/>
              <a:t>Group the raw data(Region,</a:t>
            </a:r>
            <a:r>
              <a:rPr lang="en-US"/>
              <a:t>Search Trend</a:t>
            </a:r>
            <a:r>
              <a:rPr lang="en-US"/>
              <a:t>, </a:t>
            </a:r>
            <a:r>
              <a:rPr lang="en-US"/>
              <a:t>Time Province</a:t>
            </a:r>
            <a:r>
              <a:rPr lang="en-US"/>
              <a:t>,</a:t>
            </a:r>
            <a:r>
              <a:rPr lang="en-US"/>
              <a:t>Weather</a:t>
            </a:r>
            <a:r>
              <a:rPr lang="en-US"/>
              <a:t>) by </a:t>
            </a:r>
            <a:r>
              <a:rPr lang="en-US">
                <a:solidFill>
                  <a:srgbClr val="3F3F3F"/>
                </a:solidFill>
              </a:rPr>
              <a:t>province and </a:t>
            </a:r>
            <a:r>
              <a:rPr lang="en-US">
                <a:solidFill>
                  <a:srgbClr val="3F3F3F"/>
                </a:solidFill>
              </a:rPr>
              <a:t>focus</a:t>
            </a:r>
            <a:r>
              <a:rPr lang="en-US">
                <a:solidFill>
                  <a:srgbClr val="3F3F3F"/>
                </a:solidFill>
              </a:rPr>
              <a:t> on Seoul, Incheon, and </a:t>
            </a:r>
            <a:r>
              <a:rPr lang="en-US">
                <a:solidFill>
                  <a:srgbClr val="3F3F3F"/>
                </a:solidFill>
              </a:rPr>
              <a:t>Gyeonggi Do. </a:t>
            </a:r>
            <a:endParaRPr/>
          </a:p>
          <a:p>
            <a:pPr indent="0" lvl="0" marL="457200" rtl="0" algn="l">
              <a:spcBef>
                <a:spcPts val="1200"/>
              </a:spcBef>
              <a:spcAft>
                <a:spcPts val="200"/>
              </a:spcAft>
              <a:buNone/>
            </a:pPr>
            <a:r>
              <a:t/>
            </a:r>
            <a:endParaRPr>
              <a:solidFill>
                <a:srgbClr val="3F3F3F"/>
              </a:solidFill>
              <a:latin typeface="Arial"/>
              <a:ea typeface="Arial"/>
              <a:cs typeface="Arial"/>
              <a:sym typeface="Arial"/>
            </a:endParaRPr>
          </a:p>
        </p:txBody>
      </p:sp>
      <p:sp>
        <p:nvSpPr>
          <p:cNvPr id="233" name="Google Shape;233;p28"/>
          <p:cNvSpPr txBox="1"/>
          <p:nvPr>
            <p:ph idx="1" type="body"/>
          </p:nvPr>
        </p:nvSpPr>
        <p:spPr>
          <a:xfrm>
            <a:off x="1496635" y="2481324"/>
            <a:ext cx="4167900" cy="34299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34" name="Google Shape;234;p28"/>
          <p:cNvPicPr preferRelativeResize="0"/>
          <p:nvPr/>
        </p:nvPicPr>
        <p:blipFill>
          <a:blip r:embed="rId3">
            <a:alphaModFix/>
          </a:blip>
          <a:stretch>
            <a:fillRect/>
          </a:stretch>
        </p:blipFill>
        <p:spPr>
          <a:xfrm>
            <a:off x="842800" y="2481325"/>
            <a:ext cx="4951620" cy="3897875"/>
          </a:xfrm>
          <a:prstGeom prst="rect">
            <a:avLst/>
          </a:prstGeom>
          <a:noFill/>
          <a:ln>
            <a:noFill/>
          </a:ln>
        </p:spPr>
      </p:pic>
      <p:pic>
        <p:nvPicPr>
          <p:cNvPr id="235" name="Google Shape;235;p28"/>
          <p:cNvPicPr preferRelativeResize="0"/>
          <p:nvPr/>
        </p:nvPicPr>
        <p:blipFill>
          <a:blip r:embed="rId4">
            <a:alphaModFix/>
          </a:blip>
          <a:stretch>
            <a:fillRect/>
          </a:stretch>
        </p:blipFill>
        <p:spPr>
          <a:xfrm>
            <a:off x="6529876" y="2761262"/>
            <a:ext cx="3887699" cy="3224496"/>
          </a:xfrm>
          <a:prstGeom prst="rect">
            <a:avLst/>
          </a:prstGeom>
          <a:noFill/>
          <a:ln>
            <a:noFill/>
          </a:ln>
        </p:spPr>
      </p:pic>
      <p:sp>
        <p:nvSpPr>
          <p:cNvPr id="236" name="Google Shape;236;p28"/>
          <p:cNvSpPr/>
          <p:nvPr/>
        </p:nvSpPr>
        <p:spPr>
          <a:xfrm rot="-4657773">
            <a:off x="1869702" y="2886783"/>
            <a:ext cx="317880" cy="51529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37" name="Google Shape;237;p28"/>
          <p:cNvSpPr/>
          <p:nvPr/>
        </p:nvSpPr>
        <p:spPr>
          <a:xfrm rot="-5416216">
            <a:off x="6003140" y="3896020"/>
            <a:ext cx="318004" cy="515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38" name="Google Shape;238;p28"/>
          <p:cNvSpPr/>
          <p:nvPr/>
        </p:nvSpPr>
        <p:spPr>
          <a:xfrm rot="-4657773">
            <a:off x="7375877" y="3599733"/>
            <a:ext cx="317880" cy="51529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39" name="Google Shape;239;p28"/>
          <p:cNvSpPr/>
          <p:nvPr/>
        </p:nvSpPr>
        <p:spPr>
          <a:xfrm>
            <a:off x="7722975" y="3645725"/>
            <a:ext cx="1797900" cy="1328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3.2 Data Cleaning</a:t>
            </a:r>
            <a:endParaRPr/>
          </a:p>
        </p:txBody>
      </p:sp>
      <p:sp>
        <p:nvSpPr>
          <p:cNvPr id="245" name="Google Shape;245;p29"/>
          <p:cNvSpPr txBox="1"/>
          <p:nvPr>
            <p:ph idx="1" type="body"/>
          </p:nvPr>
        </p:nvSpPr>
        <p:spPr>
          <a:xfrm>
            <a:off x="1097275" y="1845725"/>
            <a:ext cx="5300400" cy="4023300"/>
          </a:xfrm>
          <a:prstGeom prst="rect">
            <a:avLst/>
          </a:prstGeom>
        </p:spPr>
        <p:txBody>
          <a:bodyPr anchorCtr="0" anchor="t" bIns="45700" lIns="0" spcFirstLastPara="1" rIns="0" wrap="square" tIns="45700">
            <a:normAutofit lnSpcReduction="10000"/>
          </a:bodyPr>
          <a:lstStyle/>
          <a:p>
            <a:pPr indent="-342900" lvl="0" marL="457200" rtl="0" algn="l">
              <a:lnSpc>
                <a:spcPct val="115000"/>
              </a:lnSpc>
              <a:spcBef>
                <a:spcPts val="1200"/>
              </a:spcBef>
              <a:spcAft>
                <a:spcPts val="0"/>
              </a:spcAft>
              <a:buClr>
                <a:schemeClr val="dk1"/>
              </a:buClr>
              <a:buSzPts val="1800"/>
              <a:buChar char="●"/>
            </a:pPr>
            <a:r>
              <a:rPr lang="en-US"/>
              <a:t>Handle </a:t>
            </a:r>
            <a:r>
              <a:rPr lang="en-US">
                <a:solidFill>
                  <a:srgbClr val="3F3F3F"/>
                </a:solidFill>
              </a:rPr>
              <a:t>autoregressive errors by taking first differences procedure of cumulative confirmed.</a:t>
            </a:r>
            <a:endParaRPr>
              <a:solidFill>
                <a:srgbClr val="3F3F3F"/>
              </a:solidFill>
            </a:endParaRPr>
          </a:p>
          <a:p>
            <a:pPr indent="0" lvl="0" marL="457200" rtl="0" algn="l">
              <a:lnSpc>
                <a:spcPct val="115000"/>
              </a:lnSpc>
              <a:spcBef>
                <a:spcPts val="1200"/>
              </a:spcBef>
              <a:spcAft>
                <a:spcPts val="0"/>
              </a:spcAft>
              <a:buNone/>
            </a:pPr>
            <a:r>
              <a:t/>
            </a:r>
            <a:endParaRPr>
              <a:solidFill>
                <a:srgbClr val="3F3F3F"/>
              </a:solidFill>
            </a:endParaRPr>
          </a:p>
          <a:p>
            <a:pPr indent="-342900" lvl="0" marL="457200" rtl="0" algn="l">
              <a:lnSpc>
                <a:spcPct val="115000"/>
              </a:lnSpc>
              <a:spcBef>
                <a:spcPts val="1200"/>
              </a:spcBef>
              <a:spcAft>
                <a:spcPts val="0"/>
              </a:spcAft>
              <a:buClr>
                <a:srgbClr val="3F3F3F"/>
              </a:buClr>
              <a:buSzPts val="1800"/>
              <a:buFont typeface="Arial"/>
              <a:buChar char="●"/>
            </a:pPr>
            <a:r>
              <a:rPr lang="en-US">
                <a:solidFill>
                  <a:srgbClr val="3F3F3F"/>
                </a:solidFill>
              </a:rPr>
              <a:t>Take 7 day moving average of new </a:t>
            </a:r>
            <a:r>
              <a:rPr lang="en-US">
                <a:solidFill>
                  <a:srgbClr val="3F3F3F"/>
                </a:solidFill>
              </a:rPr>
              <a:t>confirmed to smooth the curve and remove noise.</a:t>
            </a:r>
            <a:endParaRPr>
              <a:solidFill>
                <a:srgbClr val="3F3F3F"/>
              </a:solidFill>
            </a:endParaRPr>
          </a:p>
          <a:p>
            <a:pPr indent="0" lvl="0" marL="457200" rtl="0" algn="l">
              <a:lnSpc>
                <a:spcPct val="115000"/>
              </a:lnSpc>
              <a:spcBef>
                <a:spcPts val="1200"/>
              </a:spcBef>
              <a:spcAft>
                <a:spcPts val="0"/>
              </a:spcAft>
              <a:buNone/>
            </a:pPr>
            <a:r>
              <a:t/>
            </a:r>
            <a:endParaRPr>
              <a:solidFill>
                <a:srgbClr val="3F3F3F"/>
              </a:solidFill>
            </a:endParaRPr>
          </a:p>
          <a:p>
            <a:pPr indent="-342900" lvl="0" marL="457200" rtl="0" algn="l">
              <a:lnSpc>
                <a:spcPct val="115000"/>
              </a:lnSpc>
              <a:spcBef>
                <a:spcPts val="1200"/>
              </a:spcBef>
              <a:spcAft>
                <a:spcPts val="0"/>
              </a:spcAft>
              <a:buClr>
                <a:srgbClr val="3F3F3F"/>
              </a:buClr>
              <a:buSzPts val="1800"/>
              <a:buChar char="●"/>
            </a:pPr>
            <a:r>
              <a:rPr lang="en-US">
                <a:solidFill>
                  <a:srgbClr val="3F3F3F"/>
                </a:solidFill>
              </a:rPr>
              <a:t>Response: </a:t>
            </a:r>
            <a:r>
              <a:rPr i="1" lang="en-US">
                <a:solidFill>
                  <a:srgbClr val="3F3F3F"/>
                </a:solidFill>
              </a:rPr>
              <a:t>7 Day Moving Average of New Confirmed case</a:t>
            </a:r>
            <a:endParaRPr i="1">
              <a:solidFill>
                <a:srgbClr val="3F3F3F"/>
              </a:solidFill>
            </a:endParaRPr>
          </a:p>
          <a:p>
            <a:pPr indent="0" lvl="0" marL="457200" rtl="0" algn="l">
              <a:spcBef>
                <a:spcPts val="1200"/>
              </a:spcBef>
              <a:spcAft>
                <a:spcPts val="200"/>
              </a:spcAft>
              <a:buNone/>
            </a:pPr>
            <a:r>
              <a:t/>
            </a:r>
            <a:endParaRPr>
              <a:solidFill>
                <a:srgbClr val="3F3F3F"/>
              </a:solidFill>
              <a:latin typeface="Arial"/>
              <a:ea typeface="Arial"/>
              <a:cs typeface="Arial"/>
              <a:sym typeface="Arial"/>
            </a:endParaRPr>
          </a:p>
        </p:txBody>
      </p:sp>
      <p:pic>
        <p:nvPicPr>
          <p:cNvPr id="246" name="Google Shape;246;p29"/>
          <p:cNvPicPr preferRelativeResize="0"/>
          <p:nvPr/>
        </p:nvPicPr>
        <p:blipFill>
          <a:blip r:embed="rId3">
            <a:alphaModFix/>
          </a:blip>
          <a:stretch>
            <a:fillRect/>
          </a:stretch>
        </p:blipFill>
        <p:spPr>
          <a:xfrm>
            <a:off x="6220950" y="1737350"/>
            <a:ext cx="5888600" cy="4419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13523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3.3 Data Cleaning</a:t>
            </a:r>
            <a:endParaRPr/>
          </a:p>
        </p:txBody>
      </p:sp>
      <p:sp>
        <p:nvSpPr>
          <p:cNvPr id="252" name="Google Shape;252;p30"/>
          <p:cNvSpPr txBox="1"/>
          <p:nvPr>
            <p:ph idx="1" type="body"/>
          </p:nvPr>
        </p:nvSpPr>
        <p:spPr>
          <a:xfrm>
            <a:off x="1097275" y="1845725"/>
            <a:ext cx="4029900" cy="4023300"/>
          </a:xfrm>
          <a:prstGeom prst="rect">
            <a:avLst/>
          </a:prstGeom>
        </p:spPr>
        <p:txBody>
          <a:bodyPr anchorCtr="0" anchor="t" bIns="45700" lIns="0" spcFirstLastPara="1" rIns="0" wrap="square" tIns="45700">
            <a:normAutofit fontScale="85000" lnSpcReduction="20000"/>
          </a:bodyPr>
          <a:lstStyle/>
          <a:p>
            <a:pPr indent="-336550" lvl="0" marL="457200" rtl="0" algn="l">
              <a:lnSpc>
                <a:spcPct val="115000"/>
              </a:lnSpc>
              <a:spcBef>
                <a:spcPts val="1200"/>
              </a:spcBef>
              <a:spcAft>
                <a:spcPts val="0"/>
              </a:spcAft>
              <a:buClr>
                <a:schemeClr val="dk1"/>
              </a:buClr>
              <a:buSzPct val="100000"/>
              <a:buChar char="●"/>
            </a:pPr>
            <a:r>
              <a:rPr lang="en-US"/>
              <a:t>Four main </a:t>
            </a:r>
            <a:r>
              <a:rPr lang="en-US"/>
              <a:t>predictor components:</a:t>
            </a:r>
            <a:endParaRPr/>
          </a:p>
          <a:p>
            <a:pPr indent="-336550" lvl="1" marL="914400" rtl="0" algn="l">
              <a:lnSpc>
                <a:spcPct val="115000"/>
              </a:lnSpc>
              <a:spcBef>
                <a:spcPts val="0"/>
              </a:spcBef>
              <a:spcAft>
                <a:spcPts val="0"/>
              </a:spcAft>
              <a:buSzPct val="100000"/>
              <a:buChar char="○"/>
            </a:pPr>
            <a:r>
              <a:rPr lang="en-US" sz="2000"/>
              <a:t>Y_{t-7}: </a:t>
            </a:r>
            <a:r>
              <a:rPr i="1" lang="en-US" sz="2000"/>
              <a:t>7 Day Moving Average of New Confirmed case 7 day ago</a:t>
            </a:r>
            <a:endParaRPr sz="2000"/>
          </a:p>
          <a:p>
            <a:pPr indent="-336550" lvl="1" marL="914400" rtl="0" algn="l">
              <a:lnSpc>
                <a:spcPct val="115000"/>
              </a:lnSpc>
              <a:spcBef>
                <a:spcPts val="0"/>
              </a:spcBef>
              <a:spcAft>
                <a:spcPts val="0"/>
              </a:spcAft>
              <a:buSzPct val="100000"/>
              <a:buChar char="○"/>
            </a:pPr>
            <a:r>
              <a:rPr lang="en-US" sz="2000"/>
              <a:t>Weather</a:t>
            </a:r>
            <a:endParaRPr sz="2000"/>
          </a:p>
          <a:p>
            <a:pPr indent="-336550" lvl="1" marL="914400" rtl="0" algn="l">
              <a:lnSpc>
                <a:spcPct val="115000"/>
              </a:lnSpc>
              <a:spcBef>
                <a:spcPts val="0"/>
              </a:spcBef>
              <a:spcAft>
                <a:spcPts val="0"/>
              </a:spcAft>
              <a:buSzPct val="100000"/>
              <a:buChar char="○"/>
            </a:pPr>
            <a:r>
              <a:rPr lang="en-US" sz="2000"/>
              <a:t>Policy</a:t>
            </a:r>
            <a:endParaRPr sz="2000"/>
          </a:p>
          <a:p>
            <a:pPr indent="-336550" lvl="1" marL="914400" rtl="0" algn="l">
              <a:lnSpc>
                <a:spcPct val="115000"/>
              </a:lnSpc>
              <a:spcBef>
                <a:spcPts val="0"/>
              </a:spcBef>
              <a:spcAft>
                <a:spcPts val="0"/>
              </a:spcAft>
              <a:buSzPct val="100000"/>
              <a:buChar char="○"/>
            </a:pPr>
            <a:r>
              <a:rPr lang="en-US" sz="2000"/>
              <a:t>Search Trend</a:t>
            </a:r>
            <a:endParaRPr sz="2000"/>
          </a:p>
          <a:p>
            <a:pPr indent="0" lvl="0" marL="914400" rtl="0" algn="l">
              <a:lnSpc>
                <a:spcPct val="115000"/>
              </a:lnSpc>
              <a:spcBef>
                <a:spcPts val="1200"/>
              </a:spcBef>
              <a:spcAft>
                <a:spcPts val="0"/>
              </a:spcAft>
              <a:buNone/>
            </a:pPr>
            <a:r>
              <a:t/>
            </a:r>
            <a:endParaRPr sz="2000"/>
          </a:p>
          <a:p>
            <a:pPr indent="0" lvl="0" marL="457200" rtl="0" algn="l">
              <a:lnSpc>
                <a:spcPct val="115000"/>
              </a:lnSpc>
              <a:spcBef>
                <a:spcPts val="1200"/>
              </a:spcBef>
              <a:spcAft>
                <a:spcPts val="0"/>
              </a:spcAft>
              <a:buNone/>
            </a:pPr>
            <a:r>
              <a:t/>
            </a:r>
            <a:endParaRPr/>
          </a:p>
          <a:p>
            <a:pPr indent="-336550" lvl="0" marL="457200" rtl="0" algn="l">
              <a:lnSpc>
                <a:spcPct val="115000"/>
              </a:lnSpc>
              <a:spcBef>
                <a:spcPts val="1200"/>
              </a:spcBef>
              <a:spcAft>
                <a:spcPts val="0"/>
              </a:spcAft>
              <a:buClr>
                <a:schemeClr val="dk1"/>
              </a:buClr>
              <a:buSzPct val="100000"/>
              <a:buChar char="●"/>
            </a:pPr>
            <a:r>
              <a:rPr lang="en-US"/>
              <a:t>Take 14 days lag of Weather and Policy</a:t>
            </a:r>
            <a:endParaRPr/>
          </a:p>
          <a:p>
            <a:pPr indent="-336550" lvl="1" marL="914400" rtl="0" algn="l">
              <a:lnSpc>
                <a:spcPct val="115000"/>
              </a:lnSpc>
              <a:spcBef>
                <a:spcPts val="0"/>
              </a:spcBef>
              <a:spcAft>
                <a:spcPts val="0"/>
              </a:spcAft>
              <a:buSzPct val="100000"/>
              <a:buChar char="○"/>
            </a:pPr>
            <a:r>
              <a:rPr lang="en-US" sz="2000"/>
              <a:t>Why?</a:t>
            </a:r>
            <a:endParaRPr sz="2000"/>
          </a:p>
          <a:p>
            <a:pPr indent="-336550" lvl="1" marL="914400" rtl="0" algn="l">
              <a:lnSpc>
                <a:spcPct val="115000"/>
              </a:lnSpc>
              <a:spcBef>
                <a:spcPts val="0"/>
              </a:spcBef>
              <a:spcAft>
                <a:spcPts val="0"/>
              </a:spcAft>
              <a:buSzPct val="100000"/>
              <a:buChar char="○"/>
            </a:pPr>
            <a:r>
              <a:rPr lang="en-US" sz="2000"/>
              <a:t>Accommodate for Incubation period of Covid-19 (as long as 21 days).</a:t>
            </a:r>
            <a:endParaRPr sz="2000"/>
          </a:p>
        </p:txBody>
      </p:sp>
      <p:pic>
        <p:nvPicPr>
          <p:cNvPr id="253" name="Google Shape;253;p30"/>
          <p:cNvPicPr preferRelativeResize="0"/>
          <p:nvPr/>
        </p:nvPicPr>
        <p:blipFill rotWithShape="1">
          <a:blip r:embed="rId3">
            <a:alphaModFix/>
          </a:blip>
          <a:srcRect b="0" l="0" r="0" t="1951"/>
          <a:stretch/>
        </p:blipFill>
        <p:spPr>
          <a:xfrm>
            <a:off x="5099075" y="1802450"/>
            <a:ext cx="7092925" cy="4109875"/>
          </a:xfrm>
          <a:prstGeom prst="rect">
            <a:avLst/>
          </a:prstGeom>
          <a:noFill/>
          <a:ln>
            <a:noFill/>
          </a:ln>
        </p:spPr>
      </p:pic>
      <p:sp>
        <p:nvSpPr>
          <p:cNvPr id="254" name="Google Shape;254;p30"/>
          <p:cNvSpPr/>
          <p:nvPr/>
        </p:nvSpPr>
        <p:spPr>
          <a:xfrm rot="-1229168">
            <a:off x="6480568" y="5065547"/>
            <a:ext cx="201440" cy="17265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5" name="Google Shape;255;p30"/>
          <p:cNvSpPr/>
          <p:nvPr/>
        </p:nvSpPr>
        <p:spPr>
          <a:xfrm rot="-15370">
            <a:off x="7662781" y="4926973"/>
            <a:ext cx="201302" cy="17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6" name="Google Shape;256;p30"/>
          <p:cNvSpPr/>
          <p:nvPr/>
        </p:nvSpPr>
        <p:spPr>
          <a:xfrm rot="-15370">
            <a:off x="9518618" y="4707748"/>
            <a:ext cx="201302" cy="17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7" name="Google Shape;257;p30"/>
          <p:cNvSpPr/>
          <p:nvPr/>
        </p:nvSpPr>
        <p:spPr>
          <a:xfrm rot="-15370">
            <a:off x="8821368" y="4881448"/>
            <a:ext cx="201302" cy="1728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58" name="Google Shape;258;p30"/>
          <p:cNvSpPr/>
          <p:nvPr/>
        </p:nvSpPr>
        <p:spPr>
          <a:xfrm rot="-15370">
            <a:off x="10407593" y="4707748"/>
            <a:ext cx="201302" cy="1728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3.4 Data Cleaning</a:t>
            </a:r>
            <a:endParaRPr/>
          </a:p>
        </p:txBody>
      </p:sp>
      <p:sp>
        <p:nvSpPr>
          <p:cNvPr id="264" name="Google Shape;264;p31"/>
          <p:cNvSpPr txBox="1"/>
          <p:nvPr>
            <p:ph idx="1" type="body"/>
          </p:nvPr>
        </p:nvSpPr>
        <p:spPr>
          <a:xfrm>
            <a:off x="1097275" y="1845725"/>
            <a:ext cx="41541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Clr>
                <a:schemeClr val="dk1"/>
              </a:buClr>
              <a:buSzPts val="1800"/>
              <a:buChar char="●"/>
            </a:pPr>
            <a:r>
              <a:rPr lang="en-US"/>
              <a:t>Handle policy as </a:t>
            </a:r>
            <a:r>
              <a:rPr lang="en-US">
                <a:solidFill>
                  <a:srgbClr val="3F3F3F"/>
                </a:solidFill>
              </a:rPr>
              <a:t>cumulative </a:t>
            </a:r>
            <a:r>
              <a:rPr lang="en-US"/>
              <a:t>counts</a:t>
            </a:r>
            <a:endParaRPr/>
          </a:p>
          <a:p>
            <a:pPr indent="-342900" lvl="1" marL="914400" rtl="0" algn="l">
              <a:spcBef>
                <a:spcPts val="0"/>
              </a:spcBef>
              <a:spcAft>
                <a:spcPts val="0"/>
              </a:spcAft>
              <a:buSzPts val="1800"/>
              <a:buChar char="○"/>
            </a:pPr>
            <a:r>
              <a:rPr lang="en-US"/>
              <a:t>Ex: policy start :=+1 ,</a:t>
            </a:r>
            <a:r>
              <a:rPr lang="en-US"/>
              <a:t>policy weaken:=-0.5, policy end:=-1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Example: </a:t>
            </a:r>
            <a:r>
              <a:rPr lang="en-US">
                <a:solidFill>
                  <a:srgbClr val="3F3F3F"/>
                </a:solidFill>
              </a:rPr>
              <a:t>Social Distancing Campaign</a:t>
            </a:r>
            <a:endParaRPr/>
          </a:p>
          <a:p>
            <a:pPr indent="-342900" lvl="0" marL="457200" rtl="0" algn="l">
              <a:lnSpc>
                <a:spcPct val="115000"/>
              </a:lnSpc>
              <a:spcBef>
                <a:spcPts val="1200"/>
              </a:spcBef>
              <a:spcAft>
                <a:spcPts val="0"/>
              </a:spcAft>
              <a:buClr>
                <a:schemeClr val="dk1"/>
              </a:buClr>
              <a:buSzPts val="1800"/>
              <a:buChar char="●"/>
            </a:pPr>
            <a:r>
              <a:rPr lang="en-US"/>
              <a:t>14 day lag of </a:t>
            </a:r>
            <a:r>
              <a:rPr lang="en-US"/>
              <a:t>social</a:t>
            </a:r>
            <a:r>
              <a:rPr lang="en-US"/>
              <a:t> policy with </a:t>
            </a:r>
            <a:r>
              <a:rPr lang="en-US">
                <a:solidFill>
                  <a:srgbClr val="3F3F3F"/>
                </a:solidFill>
              </a:rPr>
              <a:t>corresponding date.</a:t>
            </a:r>
            <a:endParaRPr>
              <a:solidFill>
                <a:srgbClr val="3F3F3F"/>
              </a:solidFill>
            </a:endParaRPr>
          </a:p>
          <a:p>
            <a:pPr indent="-342900" lvl="0" marL="457200" rtl="0" algn="l">
              <a:lnSpc>
                <a:spcPct val="115000"/>
              </a:lnSpc>
              <a:spcBef>
                <a:spcPts val="0"/>
              </a:spcBef>
              <a:spcAft>
                <a:spcPts val="0"/>
              </a:spcAft>
              <a:buClr>
                <a:schemeClr val="dk1"/>
              </a:buClr>
              <a:buSzPts val="1800"/>
              <a:buChar char="●"/>
            </a:pPr>
            <a:r>
              <a:rPr lang="en-US">
                <a:solidFill>
                  <a:srgbClr val="3F3F3F"/>
                </a:solidFill>
              </a:rPr>
              <a:t>Period of policy imposed, case start going down.</a:t>
            </a:r>
            <a:endParaRPr>
              <a:solidFill>
                <a:srgbClr val="3F3F3F"/>
              </a:solidFill>
            </a:endParaRPr>
          </a:p>
          <a:p>
            <a:pPr indent="-342900" lvl="0" marL="457200" rtl="0" algn="l">
              <a:lnSpc>
                <a:spcPct val="115000"/>
              </a:lnSpc>
              <a:spcBef>
                <a:spcPts val="0"/>
              </a:spcBef>
              <a:spcAft>
                <a:spcPts val="0"/>
              </a:spcAft>
              <a:buClr>
                <a:schemeClr val="dk1"/>
              </a:buClr>
              <a:buSzPts val="1800"/>
              <a:buChar char="●"/>
            </a:pPr>
            <a:r>
              <a:rPr lang="en-US">
                <a:solidFill>
                  <a:srgbClr val="3F3F3F"/>
                </a:solidFill>
              </a:rPr>
              <a:t>Once the policy have weaken, the cases climated up again.</a:t>
            </a:r>
            <a:endParaRPr>
              <a:solidFill>
                <a:srgbClr val="3F3F3F"/>
              </a:solidFill>
            </a:endParaRPr>
          </a:p>
        </p:txBody>
      </p:sp>
      <p:sp>
        <p:nvSpPr>
          <p:cNvPr id="265" name="Google Shape;265;p31"/>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266" name="Google Shape;266;p31"/>
          <p:cNvPicPr preferRelativeResize="0"/>
          <p:nvPr/>
        </p:nvPicPr>
        <p:blipFill>
          <a:blip r:embed="rId3">
            <a:alphaModFix/>
          </a:blip>
          <a:stretch>
            <a:fillRect/>
          </a:stretch>
        </p:blipFill>
        <p:spPr>
          <a:xfrm>
            <a:off x="5829087" y="1796025"/>
            <a:ext cx="5996924" cy="4492750"/>
          </a:xfrm>
          <a:prstGeom prst="rect">
            <a:avLst/>
          </a:prstGeom>
          <a:noFill/>
          <a:ln>
            <a:noFill/>
          </a:ln>
        </p:spPr>
      </p:pic>
      <p:sp>
        <p:nvSpPr>
          <p:cNvPr id="267" name="Google Shape;267;p31"/>
          <p:cNvSpPr/>
          <p:nvPr/>
        </p:nvSpPr>
        <p:spPr>
          <a:xfrm>
            <a:off x="6634500" y="2326350"/>
            <a:ext cx="2451600" cy="3669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 Introduction</a:t>
            </a:r>
            <a:endParaRPr/>
          </a:p>
        </p:txBody>
      </p:sp>
      <p:sp>
        <p:nvSpPr>
          <p:cNvPr id="110" name="Google Shape;110;p14"/>
          <p:cNvSpPr txBox="1"/>
          <p:nvPr>
            <p:ph idx="1" type="body"/>
          </p:nvPr>
        </p:nvSpPr>
        <p:spPr>
          <a:xfrm>
            <a:off x="955975" y="1845725"/>
            <a:ext cx="5492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a:t>Coronavirus diseases 2019(COVID-19) </a:t>
            </a:r>
            <a:endParaRPr/>
          </a:p>
          <a:p>
            <a:pPr indent="-127000" lvl="0" marL="91440" rtl="0" algn="l">
              <a:lnSpc>
                <a:spcPct val="90000"/>
              </a:lnSpc>
              <a:spcBef>
                <a:spcPts val="1400"/>
              </a:spcBef>
              <a:spcAft>
                <a:spcPts val="0"/>
              </a:spcAft>
              <a:buClr>
                <a:schemeClr val="accent6"/>
              </a:buClr>
              <a:buSzPts val="2000"/>
              <a:buFont typeface="Noto Sans Symbols"/>
              <a:buChar char="●"/>
            </a:pPr>
            <a:r>
              <a:rPr lang="en-US">
                <a:solidFill>
                  <a:schemeClr val="accent6"/>
                </a:solidFill>
              </a:rPr>
              <a:t> An infectious disease caused by severe acute respiratory syndrome coronavirus 2 (SARS-CoV-2)</a:t>
            </a:r>
            <a:endParaRPr>
              <a:solidFill>
                <a:schemeClr val="accent6"/>
              </a:solidFill>
            </a:endParaRPr>
          </a:p>
          <a:p>
            <a:pPr indent="-127000" lvl="0" marL="91440" rtl="0" algn="l">
              <a:lnSpc>
                <a:spcPct val="90000"/>
              </a:lnSpc>
              <a:spcBef>
                <a:spcPts val="1400"/>
              </a:spcBef>
              <a:spcAft>
                <a:spcPts val="0"/>
              </a:spcAft>
              <a:buClr>
                <a:schemeClr val="accent6"/>
              </a:buClr>
              <a:buSzPts val="2000"/>
              <a:buFont typeface="Noto Sans Symbols"/>
              <a:buChar char="●"/>
            </a:pPr>
            <a:r>
              <a:rPr lang="en-US">
                <a:solidFill>
                  <a:schemeClr val="accent6"/>
                </a:solidFill>
              </a:rPr>
              <a:t> First reported in December 2019 in Wuhan, China, and has resulted in an ongoing pandemic</a:t>
            </a:r>
            <a:endParaRPr>
              <a:solidFill>
                <a:schemeClr val="accent6"/>
              </a:solidFill>
            </a:endParaRPr>
          </a:p>
          <a:p>
            <a:pPr indent="-127000" lvl="0" marL="91440" rtl="0" algn="l">
              <a:lnSpc>
                <a:spcPct val="90000"/>
              </a:lnSpc>
              <a:spcBef>
                <a:spcPts val="1400"/>
              </a:spcBef>
              <a:spcAft>
                <a:spcPts val="0"/>
              </a:spcAft>
              <a:buClr>
                <a:schemeClr val="accent6"/>
              </a:buClr>
              <a:buSzPts val="2000"/>
              <a:buFont typeface="Noto Sans Symbols"/>
              <a:buChar char="●"/>
            </a:pPr>
            <a:r>
              <a:rPr lang="en-US">
                <a:solidFill>
                  <a:schemeClr val="accent6"/>
                </a:solidFill>
              </a:rPr>
              <a:t> Total number of confirmed cases passed over 150 millions in over 185 countries </a:t>
            </a:r>
            <a:endParaRPr>
              <a:solidFill>
                <a:schemeClr val="accent6"/>
              </a:solidFill>
            </a:endParaRPr>
          </a:p>
          <a:p>
            <a:pPr indent="-127000" lvl="0" marL="91440" rtl="0" algn="l">
              <a:lnSpc>
                <a:spcPct val="90000"/>
              </a:lnSpc>
              <a:spcBef>
                <a:spcPts val="1400"/>
              </a:spcBef>
              <a:spcAft>
                <a:spcPts val="0"/>
              </a:spcAft>
              <a:buClr>
                <a:schemeClr val="accent6"/>
              </a:buClr>
              <a:buSzPts val="2000"/>
              <a:buFont typeface="Noto Sans Symbols"/>
              <a:buChar char="●"/>
            </a:pPr>
            <a:r>
              <a:rPr lang="en-US">
                <a:solidFill>
                  <a:schemeClr val="accent6"/>
                </a:solidFill>
              </a:rPr>
              <a:t> Resulting in more than 3.1 millions deaths</a:t>
            </a:r>
            <a:endParaRPr>
              <a:solidFill>
                <a:schemeClr val="accent6"/>
              </a:solidFill>
            </a:endParaRPr>
          </a:p>
          <a:p>
            <a:pPr indent="-127000" lvl="0" marL="91440" rtl="0" algn="l">
              <a:lnSpc>
                <a:spcPct val="115000"/>
              </a:lnSpc>
              <a:spcBef>
                <a:spcPts val="0"/>
              </a:spcBef>
              <a:spcAft>
                <a:spcPts val="0"/>
              </a:spcAft>
              <a:buClr>
                <a:schemeClr val="accent6"/>
              </a:buClr>
              <a:buSzPts val="2000"/>
              <a:buChar char="●"/>
            </a:pPr>
            <a:r>
              <a:rPr lang="en-US">
                <a:solidFill>
                  <a:schemeClr val="accent6"/>
                </a:solidFill>
              </a:rPr>
              <a:t>South Korea has been one of the most successful countries at rapidly controlling transmission rates.</a:t>
            </a:r>
            <a:endParaRPr>
              <a:solidFill>
                <a:schemeClr val="accent6"/>
              </a:solidFill>
            </a:endParaRPr>
          </a:p>
        </p:txBody>
      </p:sp>
      <p:sp>
        <p:nvSpPr>
          <p:cNvPr id="111" name="Google Shape;111;p1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  </a:t>
            </a:r>
            <a:endParaRPr/>
          </a:p>
        </p:txBody>
      </p:sp>
      <p:pic>
        <p:nvPicPr>
          <p:cNvPr descr=" " id="112" name="Google Shape;112;p14"/>
          <p:cNvPicPr preferRelativeResize="0"/>
          <p:nvPr/>
        </p:nvPicPr>
        <p:blipFill rotWithShape="1">
          <a:blip r:embed="rId3">
            <a:alphaModFix/>
          </a:blip>
          <a:srcRect b="0" l="0" r="0" t="0"/>
          <a:stretch/>
        </p:blipFill>
        <p:spPr>
          <a:xfrm>
            <a:off x="6961307" y="1845734"/>
            <a:ext cx="4039263" cy="4039263"/>
          </a:xfrm>
          <a:prstGeom prst="rect">
            <a:avLst/>
          </a:prstGeom>
          <a:noFill/>
          <a:ln>
            <a:noFill/>
          </a:ln>
        </p:spPr>
      </p:pic>
      <p:sp>
        <p:nvSpPr>
          <p:cNvPr id="113" name="Google Shape;113;p14"/>
          <p:cNvSpPr txBox="1"/>
          <p:nvPr/>
        </p:nvSpPr>
        <p:spPr>
          <a:xfrm>
            <a:off x="7424257" y="5869094"/>
            <a:ext cx="3670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3F3F3F"/>
                </a:solidFill>
                <a:latin typeface="Calibri"/>
                <a:ea typeface="Calibri"/>
                <a:cs typeface="Calibri"/>
                <a:sym typeface="Calibri"/>
              </a:rPr>
              <a:t>Coronavirus (STAT News)</a:t>
            </a:r>
            <a:endParaRPr sz="11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3.3 Data Cleaning</a:t>
            </a:r>
            <a:endParaRPr/>
          </a:p>
        </p:txBody>
      </p:sp>
      <p:sp>
        <p:nvSpPr>
          <p:cNvPr id="273" name="Google Shape;273;p32"/>
          <p:cNvSpPr txBox="1"/>
          <p:nvPr>
            <p:ph idx="1" type="body"/>
          </p:nvPr>
        </p:nvSpPr>
        <p:spPr>
          <a:xfrm>
            <a:off x="1097275" y="1845725"/>
            <a:ext cx="45018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274" name="Google Shape;274;p32"/>
          <p:cNvSpPr txBox="1"/>
          <p:nvPr>
            <p:ph idx="2" type="body"/>
          </p:nvPr>
        </p:nvSpPr>
        <p:spPr>
          <a:xfrm>
            <a:off x="411795" y="1936835"/>
            <a:ext cx="4937700" cy="40233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None/>
            </a:pPr>
            <a:r>
              <a:rPr lang="en-US" u="sng">
                <a:solidFill>
                  <a:schemeClr val="dk2"/>
                </a:solidFill>
              </a:rPr>
              <a:t>Two </a:t>
            </a:r>
            <a:r>
              <a:rPr lang="en-US" u="sng">
                <a:solidFill>
                  <a:schemeClr val="dk2"/>
                </a:solidFill>
              </a:rPr>
              <a:t>interpretation of Search Trend:</a:t>
            </a:r>
            <a:endParaRPr u="sng">
              <a:solidFill>
                <a:schemeClr val="dk2"/>
              </a:solidFill>
            </a:endParaRPr>
          </a:p>
          <a:p>
            <a:pPr indent="-355600" lvl="0" marL="457200" rtl="0" algn="l">
              <a:spcBef>
                <a:spcPts val="1200"/>
              </a:spcBef>
              <a:spcAft>
                <a:spcPts val="0"/>
              </a:spcAft>
              <a:buClr>
                <a:schemeClr val="dk2"/>
              </a:buClr>
              <a:buSzPts val="2000"/>
              <a:buAutoNum type="arabicPeriod"/>
            </a:pPr>
            <a:r>
              <a:rPr lang="en-US">
                <a:solidFill>
                  <a:schemeClr val="dk2"/>
                </a:solidFill>
              </a:rPr>
              <a:t>When people feel sick, they will search coronavirus, cold, and ect… for </a:t>
            </a:r>
            <a:r>
              <a:rPr lang="en-US">
                <a:solidFill>
                  <a:schemeClr val="dk1"/>
                </a:solidFill>
              </a:rPr>
              <a:t>similar symptom.</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55600" lvl="0" marL="457200" rtl="0" algn="l">
              <a:spcBef>
                <a:spcPts val="1200"/>
              </a:spcBef>
              <a:spcAft>
                <a:spcPts val="0"/>
              </a:spcAft>
              <a:buClr>
                <a:schemeClr val="dk1"/>
              </a:buClr>
              <a:buSzPts val="2000"/>
              <a:buAutoNum type="arabicPeriod"/>
            </a:pPr>
            <a:r>
              <a:rPr lang="en-US">
                <a:solidFill>
                  <a:schemeClr val="dk1"/>
                </a:solidFill>
              </a:rPr>
              <a:t>News’ content scale about covid cases have positive association to the number of new cases per day. (Higher number of new </a:t>
            </a:r>
            <a:r>
              <a:rPr lang="en-US">
                <a:solidFill>
                  <a:schemeClr val="dk1"/>
                </a:solidFill>
              </a:rPr>
              <a:t>confirmed</a:t>
            </a:r>
            <a:r>
              <a:rPr lang="en-US">
                <a:solidFill>
                  <a:schemeClr val="dk1"/>
                </a:solidFill>
              </a:rPr>
              <a:t> -&gt;more channel will talk about covid-&gt; more search by people)</a:t>
            </a:r>
            <a:endParaRPr>
              <a:solidFill>
                <a:schemeClr val="dk1"/>
              </a:solidFill>
            </a:endParaRPr>
          </a:p>
          <a:p>
            <a:pPr indent="0" lvl="0" marL="0" rtl="0" algn="l">
              <a:spcBef>
                <a:spcPts val="1200"/>
              </a:spcBef>
              <a:spcAft>
                <a:spcPts val="0"/>
              </a:spcAft>
              <a:buNone/>
            </a:pPr>
            <a:r>
              <a:t/>
            </a:r>
            <a:endParaRPr>
              <a:solidFill>
                <a:schemeClr val="dk1"/>
              </a:solidFill>
            </a:endParaRPr>
          </a:p>
          <a:p>
            <a:pPr indent="457200" lvl="0" marL="0" rtl="0" algn="l">
              <a:spcBef>
                <a:spcPts val="1200"/>
              </a:spcBef>
              <a:spcAft>
                <a:spcPts val="200"/>
              </a:spcAft>
              <a:buNone/>
            </a:pPr>
            <a:r>
              <a:rPr lang="en-US">
                <a:solidFill>
                  <a:schemeClr val="dk1"/>
                </a:solidFill>
              </a:rPr>
              <a:t>I modeled it as the latter case.</a:t>
            </a:r>
            <a:endParaRPr>
              <a:solidFill>
                <a:schemeClr val="dk1"/>
              </a:solidFill>
            </a:endParaRPr>
          </a:p>
        </p:txBody>
      </p:sp>
      <p:pic>
        <p:nvPicPr>
          <p:cNvPr id="275" name="Google Shape;275;p32"/>
          <p:cNvPicPr preferRelativeResize="0"/>
          <p:nvPr/>
        </p:nvPicPr>
        <p:blipFill>
          <a:blip r:embed="rId3">
            <a:alphaModFix/>
          </a:blip>
          <a:stretch>
            <a:fillRect/>
          </a:stretch>
        </p:blipFill>
        <p:spPr>
          <a:xfrm>
            <a:off x="5657048" y="927275"/>
            <a:ext cx="6374601" cy="5239899"/>
          </a:xfrm>
          <a:prstGeom prst="rect">
            <a:avLst/>
          </a:prstGeom>
          <a:noFill/>
          <a:ln>
            <a:noFill/>
          </a:ln>
        </p:spPr>
      </p:pic>
      <p:sp>
        <p:nvSpPr>
          <p:cNvPr id="276" name="Google Shape;276;p32"/>
          <p:cNvSpPr/>
          <p:nvPr/>
        </p:nvSpPr>
        <p:spPr>
          <a:xfrm>
            <a:off x="6203775" y="1506350"/>
            <a:ext cx="778500" cy="199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4. Model Selection </a:t>
            </a:r>
            <a:endParaRPr/>
          </a:p>
        </p:txBody>
      </p:sp>
      <p:sp>
        <p:nvSpPr>
          <p:cNvPr id="282" name="Google Shape;282;p33"/>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Clr>
                <a:schemeClr val="dk1"/>
              </a:buClr>
              <a:buSzPts val="1800"/>
              <a:buChar char="●"/>
            </a:pPr>
            <a:r>
              <a:rPr lang="en-US"/>
              <a:t>Split the Data</a:t>
            </a:r>
            <a:r>
              <a:rPr lang="en-US"/>
              <a:t> </a:t>
            </a:r>
            <a:endParaRPr/>
          </a:p>
          <a:p>
            <a:pPr indent="0" lvl="0" marL="457200" rtl="0" algn="l">
              <a:spcBef>
                <a:spcPts val="1200"/>
              </a:spcBef>
              <a:spcAft>
                <a:spcPts val="0"/>
              </a:spcAft>
              <a:buNone/>
            </a:pPr>
            <a:r>
              <a:t/>
            </a:r>
            <a:endParaRPr/>
          </a:p>
          <a:p>
            <a:pPr indent="-342900" lvl="0" marL="457200" rtl="0" algn="l">
              <a:spcBef>
                <a:spcPts val="1200"/>
              </a:spcBef>
              <a:spcAft>
                <a:spcPts val="0"/>
              </a:spcAft>
              <a:buClr>
                <a:schemeClr val="dk1"/>
              </a:buClr>
              <a:buSzPts val="1800"/>
              <a:buChar char="●"/>
            </a:pPr>
            <a:r>
              <a:rPr lang="en-US"/>
              <a:t>Consider model:</a:t>
            </a:r>
            <a:endParaRPr/>
          </a:p>
          <a:p>
            <a:pPr indent="-342900" lvl="1" marL="914400" rtl="0" algn="l">
              <a:spcBef>
                <a:spcPts val="0"/>
              </a:spcBef>
              <a:spcAft>
                <a:spcPts val="0"/>
              </a:spcAft>
              <a:buClr>
                <a:srgbClr val="3F3F3F"/>
              </a:buClr>
              <a:buSzPts val="1800"/>
              <a:buChar char="○"/>
            </a:pPr>
            <a:r>
              <a:rPr lang="en-US"/>
              <a:t>Random Forest (</a:t>
            </a:r>
            <a:r>
              <a:rPr lang="en-US"/>
              <a:t>with scaled data)</a:t>
            </a:r>
            <a:endParaRPr/>
          </a:p>
          <a:p>
            <a:pPr indent="-342900" lvl="1" marL="914400" rtl="0" algn="l">
              <a:spcBef>
                <a:spcPts val="0"/>
              </a:spcBef>
              <a:spcAft>
                <a:spcPts val="0"/>
              </a:spcAft>
              <a:buClr>
                <a:srgbClr val="3F3F3F"/>
              </a:buClr>
              <a:buSzPts val="1800"/>
              <a:buChar char="○"/>
            </a:pPr>
            <a:r>
              <a:rPr lang="en-US"/>
              <a:t>OLS (</a:t>
            </a:r>
            <a:r>
              <a:rPr lang="en-US">
                <a:solidFill>
                  <a:srgbClr val="3F3F3F"/>
                </a:solidFill>
              </a:rPr>
              <a:t>irrelevant to scaling)</a:t>
            </a:r>
            <a:endParaRPr/>
          </a:p>
          <a:p>
            <a:pPr indent="-342900" lvl="1" marL="914400" rtl="0" algn="l">
              <a:spcBef>
                <a:spcPts val="0"/>
              </a:spcBef>
              <a:spcAft>
                <a:spcPts val="0"/>
              </a:spcAft>
              <a:buClr>
                <a:srgbClr val="3F3F3F"/>
              </a:buClr>
              <a:buSzPts val="1800"/>
              <a:buChar char="○"/>
            </a:pPr>
            <a:r>
              <a:rPr lang="en-US"/>
              <a:t>Ridge</a:t>
            </a:r>
            <a:r>
              <a:rPr lang="en-US"/>
              <a:t> Regression, LASSO, Elastic Net (with scaled data)</a:t>
            </a:r>
            <a:endParaRPr/>
          </a:p>
          <a:p>
            <a:pPr indent="-342900" lvl="1" marL="914400" rtl="0" algn="l">
              <a:spcBef>
                <a:spcPts val="0"/>
              </a:spcBef>
              <a:spcAft>
                <a:spcPts val="0"/>
              </a:spcAft>
              <a:buClr>
                <a:srgbClr val="3F3F3F"/>
              </a:buClr>
              <a:buSzPts val="1800"/>
              <a:buChar char="○"/>
            </a:pPr>
            <a:r>
              <a:rPr lang="en-US"/>
              <a:t>SVM with different kernel function ( linear, </a:t>
            </a:r>
            <a:r>
              <a:rPr lang="en-US">
                <a:solidFill>
                  <a:srgbClr val="3F3F3F"/>
                </a:solidFill>
              </a:rPr>
              <a:t>polynomial and radial) and </a:t>
            </a:r>
            <a:r>
              <a:rPr lang="en-US"/>
              <a:t>(with scaled data)</a:t>
            </a:r>
            <a:endParaRPr>
              <a:solidFill>
                <a:srgbClr val="3F3F3F"/>
              </a:solidFill>
            </a:endParaRPr>
          </a:p>
          <a:p>
            <a:pPr indent="-342900" lvl="1" marL="914400" rtl="0" algn="l">
              <a:spcBef>
                <a:spcPts val="0"/>
              </a:spcBef>
              <a:spcAft>
                <a:spcPts val="0"/>
              </a:spcAft>
              <a:buClr>
                <a:srgbClr val="3F3F3F"/>
              </a:buClr>
              <a:buSzPts val="1800"/>
              <a:buChar char="○"/>
            </a:pPr>
            <a:r>
              <a:rPr lang="en-US">
                <a:solidFill>
                  <a:srgbClr val="3F3F3F"/>
                </a:solidFill>
              </a:rPr>
              <a:t>BSS with OLS </a:t>
            </a:r>
            <a:r>
              <a:rPr lang="en-US"/>
              <a:t>(</a:t>
            </a:r>
            <a:r>
              <a:rPr lang="en-US">
                <a:solidFill>
                  <a:srgbClr val="3F3F3F"/>
                </a:solidFill>
              </a:rPr>
              <a:t>irrelevant to scaling)</a:t>
            </a:r>
            <a:endParaRPr>
              <a:solidFill>
                <a:srgbClr val="3F3F3F"/>
              </a:solidFill>
            </a:endParaRPr>
          </a:p>
          <a:p>
            <a:pPr indent="0" lvl="0" marL="914400" rtl="0" algn="l">
              <a:spcBef>
                <a:spcPts val="1200"/>
              </a:spcBef>
              <a:spcAft>
                <a:spcPts val="0"/>
              </a:spcAft>
              <a:buNone/>
            </a:pPr>
            <a:r>
              <a:t/>
            </a:r>
            <a:endParaRPr>
              <a:solidFill>
                <a:srgbClr val="3F3F3F"/>
              </a:solidFill>
            </a:endParaRPr>
          </a:p>
          <a:p>
            <a:pPr indent="-342900" lvl="0" marL="457200" rtl="0" algn="l">
              <a:spcBef>
                <a:spcPts val="1200"/>
              </a:spcBef>
              <a:spcAft>
                <a:spcPts val="0"/>
              </a:spcAft>
              <a:buClr>
                <a:schemeClr val="dk1"/>
              </a:buClr>
              <a:buSzPts val="1800"/>
              <a:buChar char="●"/>
            </a:pPr>
            <a:r>
              <a:rPr lang="en-US"/>
              <a:t>Tune </a:t>
            </a:r>
            <a:r>
              <a:rPr lang="en-US" sz="2000"/>
              <a:t>model</a:t>
            </a:r>
            <a:r>
              <a:rPr lang="en-US"/>
              <a:t>s with </a:t>
            </a:r>
            <a:r>
              <a:rPr lang="en-US">
                <a:solidFill>
                  <a:srgbClr val="3F3F3F"/>
                </a:solidFill>
              </a:rPr>
              <a:t>validation set and refit the model with optimal parameters.</a:t>
            </a:r>
            <a:endParaRPr>
              <a:solidFill>
                <a:srgbClr val="3F3F3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4.1 Data Splitting</a:t>
            </a:r>
            <a:endParaRPr sz="4500">
              <a:solidFill>
                <a:schemeClr val="accent5"/>
              </a:solidFill>
            </a:endParaRPr>
          </a:p>
        </p:txBody>
      </p:sp>
      <p:sp>
        <p:nvSpPr>
          <p:cNvPr id="288" name="Google Shape;288;p34"/>
          <p:cNvSpPr txBox="1"/>
          <p:nvPr>
            <p:ph idx="1" type="body"/>
          </p:nvPr>
        </p:nvSpPr>
        <p:spPr>
          <a:xfrm>
            <a:off x="1097275" y="5117579"/>
            <a:ext cx="10058400" cy="11016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a:t>First 100 days of these three provinces as training. </a:t>
            </a:r>
            <a:r>
              <a:rPr lang="en-US" sz="1400"/>
              <a:t>(total 300 observations）</a:t>
            </a:r>
            <a:endParaRPr sz="1400"/>
          </a:p>
          <a:p>
            <a:pPr indent="-355600" lvl="1" marL="914400" rtl="0" algn="l">
              <a:spcBef>
                <a:spcPts val="0"/>
              </a:spcBef>
              <a:spcAft>
                <a:spcPts val="0"/>
              </a:spcAft>
              <a:buSzPts val="2000"/>
              <a:buChar char="○"/>
            </a:pPr>
            <a:r>
              <a:rPr lang="en-US" sz="2000"/>
              <a:t>Split again randomly as training set and </a:t>
            </a:r>
            <a:r>
              <a:rPr lang="en-US" sz="2000">
                <a:solidFill>
                  <a:srgbClr val="3F3F3F"/>
                </a:solidFill>
              </a:rPr>
              <a:t>validation set. </a:t>
            </a:r>
            <a:r>
              <a:rPr lang="en-US" sz="1400">
                <a:solidFill>
                  <a:srgbClr val="3F3F3F"/>
                </a:solidFill>
              </a:rPr>
              <a:t>(each 150 </a:t>
            </a:r>
            <a:r>
              <a:rPr lang="en-US" sz="1400"/>
              <a:t>observations)</a:t>
            </a:r>
            <a:endParaRPr sz="1400"/>
          </a:p>
          <a:p>
            <a:pPr indent="-355600" lvl="0" marL="457200" rtl="0" algn="l">
              <a:spcBef>
                <a:spcPts val="0"/>
              </a:spcBef>
              <a:spcAft>
                <a:spcPts val="0"/>
              </a:spcAft>
              <a:buSzPts val="2000"/>
              <a:buChar char="●"/>
            </a:pPr>
            <a:r>
              <a:rPr lang="en-US"/>
              <a:t>Last 50 days of these three provinces as testing set. </a:t>
            </a:r>
            <a:r>
              <a:rPr lang="en-US" sz="1400"/>
              <a:t>(total 150 observations）</a:t>
            </a:r>
            <a:endParaRPr sz="1400"/>
          </a:p>
        </p:txBody>
      </p:sp>
      <p:pic>
        <p:nvPicPr>
          <p:cNvPr id="289" name="Google Shape;289;p34"/>
          <p:cNvPicPr preferRelativeResize="0"/>
          <p:nvPr/>
        </p:nvPicPr>
        <p:blipFill>
          <a:blip r:embed="rId3">
            <a:alphaModFix/>
          </a:blip>
          <a:stretch>
            <a:fillRect/>
          </a:stretch>
        </p:blipFill>
        <p:spPr>
          <a:xfrm>
            <a:off x="6017050" y="1845725"/>
            <a:ext cx="4571999" cy="2743200"/>
          </a:xfrm>
          <a:prstGeom prst="rect">
            <a:avLst/>
          </a:prstGeom>
          <a:noFill/>
          <a:ln>
            <a:noFill/>
          </a:ln>
        </p:spPr>
      </p:pic>
      <p:pic>
        <p:nvPicPr>
          <p:cNvPr id="290" name="Google Shape;290;p34"/>
          <p:cNvPicPr preferRelativeResize="0"/>
          <p:nvPr/>
        </p:nvPicPr>
        <p:blipFill>
          <a:blip r:embed="rId4">
            <a:alphaModFix/>
          </a:blip>
          <a:stretch>
            <a:fillRect/>
          </a:stretch>
        </p:blipFill>
        <p:spPr>
          <a:xfrm>
            <a:off x="1115212" y="1845725"/>
            <a:ext cx="4571999" cy="2743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4.2 Random Forest</a:t>
            </a:r>
            <a:endParaRPr sz="4500">
              <a:solidFill>
                <a:schemeClr val="accent5"/>
              </a:solidFill>
            </a:endParaRPr>
          </a:p>
        </p:txBody>
      </p:sp>
      <p:sp>
        <p:nvSpPr>
          <p:cNvPr id="296" name="Google Shape;296;p35"/>
          <p:cNvSpPr txBox="1"/>
          <p:nvPr>
            <p:ph idx="1" type="body"/>
          </p:nvPr>
        </p:nvSpPr>
        <p:spPr>
          <a:xfrm>
            <a:off x="1097275" y="5520142"/>
            <a:ext cx="10058400" cy="696600"/>
          </a:xfrm>
          <a:prstGeom prst="rect">
            <a:avLst/>
          </a:prstGeom>
        </p:spPr>
        <p:txBody>
          <a:bodyPr anchorCtr="0" anchor="t" bIns="45700" lIns="0" spcFirstLastPara="1" rIns="0" wrap="square" tIns="45700">
            <a:normAutofit fontScale="70000" lnSpcReduction="20000"/>
          </a:bodyPr>
          <a:lstStyle/>
          <a:p>
            <a:pPr indent="-308610" lvl="0" marL="457200" rtl="0" algn="l">
              <a:spcBef>
                <a:spcPts val="1200"/>
              </a:spcBef>
              <a:spcAft>
                <a:spcPts val="0"/>
              </a:spcAft>
              <a:buClr>
                <a:schemeClr val="accent5"/>
              </a:buClr>
              <a:buSzPct val="90000"/>
              <a:buChar char="●"/>
            </a:pPr>
            <a:r>
              <a:rPr lang="en-US">
                <a:solidFill>
                  <a:schemeClr val="accent5"/>
                </a:solidFill>
              </a:rPr>
              <a:t>Very high </a:t>
            </a:r>
            <a:r>
              <a:rPr lang="en-US">
                <a:solidFill>
                  <a:schemeClr val="accent5"/>
                </a:solidFill>
              </a:rPr>
              <a:t>accuracy</a:t>
            </a:r>
            <a:endParaRPr>
              <a:solidFill>
                <a:schemeClr val="accent5"/>
              </a:solidFill>
            </a:endParaRPr>
          </a:p>
          <a:p>
            <a:pPr indent="-308610" lvl="0" marL="457200" rtl="0" algn="l">
              <a:spcBef>
                <a:spcPts val="0"/>
              </a:spcBef>
              <a:spcAft>
                <a:spcPts val="0"/>
              </a:spcAft>
              <a:buClr>
                <a:schemeClr val="accent5"/>
              </a:buClr>
              <a:buSzPct val="90000"/>
              <a:buChar char="●"/>
            </a:pPr>
            <a:r>
              <a:rPr lang="en-US">
                <a:solidFill>
                  <a:schemeClr val="accent5"/>
                </a:solidFill>
              </a:rPr>
              <a:t>ytm7 and coronavirus are the top two most picked as a node from tree building .</a:t>
            </a:r>
            <a:endParaRPr>
              <a:solidFill>
                <a:schemeClr val="accent5"/>
              </a:solidFill>
            </a:endParaRPr>
          </a:p>
          <a:p>
            <a:pPr indent="0" lvl="0" marL="457200" rtl="0" algn="l">
              <a:spcBef>
                <a:spcPts val="1200"/>
              </a:spcBef>
              <a:spcAft>
                <a:spcPts val="200"/>
              </a:spcAft>
              <a:buNone/>
            </a:pPr>
            <a:r>
              <a:t/>
            </a:r>
            <a:endParaRPr>
              <a:solidFill>
                <a:schemeClr val="accent5"/>
              </a:solidFill>
            </a:endParaRPr>
          </a:p>
        </p:txBody>
      </p:sp>
      <p:pic>
        <p:nvPicPr>
          <p:cNvPr id="297" name="Google Shape;297;p35"/>
          <p:cNvPicPr preferRelativeResize="0"/>
          <p:nvPr/>
        </p:nvPicPr>
        <p:blipFill>
          <a:blip r:embed="rId3">
            <a:alphaModFix/>
          </a:blip>
          <a:stretch>
            <a:fillRect/>
          </a:stretch>
        </p:blipFill>
        <p:spPr>
          <a:xfrm>
            <a:off x="1097275" y="1845725"/>
            <a:ext cx="5070000" cy="3657600"/>
          </a:xfrm>
          <a:prstGeom prst="rect">
            <a:avLst/>
          </a:prstGeom>
          <a:noFill/>
          <a:ln>
            <a:noFill/>
          </a:ln>
        </p:spPr>
      </p:pic>
      <p:pic>
        <p:nvPicPr>
          <p:cNvPr id="298" name="Google Shape;298;p35"/>
          <p:cNvPicPr preferRelativeResize="0"/>
          <p:nvPr/>
        </p:nvPicPr>
        <p:blipFill>
          <a:blip r:embed="rId4">
            <a:alphaModFix/>
          </a:blip>
          <a:stretch>
            <a:fillRect/>
          </a:stretch>
        </p:blipFill>
        <p:spPr>
          <a:xfrm>
            <a:off x="6217925" y="1799975"/>
            <a:ext cx="5065776" cy="3657600"/>
          </a:xfrm>
          <a:prstGeom prst="rect">
            <a:avLst/>
          </a:prstGeom>
          <a:noFill/>
          <a:ln>
            <a:noFill/>
          </a:ln>
        </p:spPr>
      </p:pic>
      <p:sp>
        <p:nvSpPr>
          <p:cNvPr id="299" name="Google Shape;299;p35"/>
          <p:cNvSpPr txBox="1"/>
          <p:nvPr/>
        </p:nvSpPr>
        <p:spPr>
          <a:xfrm>
            <a:off x="10024300" y="1887950"/>
            <a:ext cx="125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Tree=300</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mtry=8</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nodesize=5</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097275" y="286600"/>
            <a:ext cx="107736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4.3 OLS, Ridge Regression, LASSO, Elastic Net</a:t>
            </a:r>
            <a:endParaRPr sz="4500">
              <a:solidFill>
                <a:schemeClr val="accent5"/>
              </a:solidFill>
            </a:endParaRPr>
          </a:p>
        </p:txBody>
      </p:sp>
      <p:sp>
        <p:nvSpPr>
          <p:cNvPr id="305" name="Google Shape;305;p36"/>
          <p:cNvSpPr txBox="1"/>
          <p:nvPr>
            <p:ph idx="1" type="body"/>
          </p:nvPr>
        </p:nvSpPr>
        <p:spPr>
          <a:xfrm>
            <a:off x="1097279" y="1845734"/>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sp>
        <p:nvSpPr>
          <p:cNvPr id="306" name="Google Shape;306;p36"/>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pic>
        <p:nvPicPr>
          <p:cNvPr id="307" name="Google Shape;307;p36"/>
          <p:cNvPicPr preferRelativeResize="0"/>
          <p:nvPr/>
        </p:nvPicPr>
        <p:blipFill>
          <a:blip r:embed="rId3">
            <a:alphaModFix/>
          </a:blip>
          <a:stretch>
            <a:fillRect/>
          </a:stretch>
        </p:blipFill>
        <p:spPr>
          <a:xfrm>
            <a:off x="1097275" y="1791563"/>
            <a:ext cx="4571999" cy="2286000"/>
          </a:xfrm>
          <a:prstGeom prst="rect">
            <a:avLst/>
          </a:prstGeom>
          <a:noFill/>
          <a:ln>
            <a:noFill/>
          </a:ln>
        </p:spPr>
      </p:pic>
      <p:pic>
        <p:nvPicPr>
          <p:cNvPr id="308" name="Google Shape;308;p36"/>
          <p:cNvPicPr preferRelativeResize="0"/>
          <p:nvPr/>
        </p:nvPicPr>
        <p:blipFill>
          <a:blip r:embed="rId4">
            <a:alphaModFix/>
          </a:blip>
          <a:stretch>
            <a:fillRect/>
          </a:stretch>
        </p:blipFill>
        <p:spPr>
          <a:xfrm>
            <a:off x="5934175" y="1791575"/>
            <a:ext cx="4571999" cy="2286000"/>
          </a:xfrm>
          <a:prstGeom prst="rect">
            <a:avLst/>
          </a:prstGeom>
          <a:noFill/>
          <a:ln>
            <a:noFill/>
          </a:ln>
        </p:spPr>
      </p:pic>
      <p:pic>
        <p:nvPicPr>
          <p:cNvPr id="309" name="Google Shape;309;p36"/>
          <p:cNvPicPr preferRelativeResize="0"/>
          <p:nvPr/>
        </p:nvPicPr>
        <p:blipFill>
          <a:blip r:embed="rId5">
            <a:alphaModFix/>
          </a:blip>
          <a:stretch>
            <a:fillRect/>
          </a:stretch>
        </p:blipFill>
        <p:spPr>
          <a:xfrm>
            <a:off x="1097275" y="4038100"/>
            <a:ext cx="4571999" cy="2286000"/>
          </a:xfrm>
          <a:prstGeom prst="rect">
            <a:avLst/>
          </a:prstGeom>
          <a:noFill/>
          <a:ln>
            <a:noFill/>
          </a:ln>
        </p:spPr>
      </p:pic>
      <p:pic>
        <p:nvPicPr>
          <p:cNvPr id="310" name="Google Shape;310;p36"/>
          <p:cNvPicPr preferRelativeResize="0"/>
          <p:nvPr/>
        </p:nvPicPr>
        <p:blipFill>
          <a:blip r:embed="rId6">
            <a:alphaModFix/>
          </a:blip>
          <a:stretch>
            <a:fillRect/>
          </a:stretch>
        </p:blipFill>
        <p:spPr>
          <a:xfrm>
            <a:off x="5934175" y="4038100"/>
            <a:ext cx="4572001"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4.4 SVM</a:t>
            </a:r>
            <a:endParaRPr sz="4500">
              <a:solidFill>
                <a:schemeClr val="accent5"/>
              </a:solidFill>
            </a:endParaRPr>
          </a:p>
        </p:txBody>
      </p:sp>
      <p:graphicFrame>
        <p:nvGraphicFramePr>
          <p:cNvPr id="316" name="Google Shape;316;p37"/>
          <p:cNvGraphicFramePr/>
          <p:nvPr/>
        </p:nvGraphicFramePr>
        <p:xfrm>
          <a:off x="1228800" y="2613725"/>
          <a:ext cx="3000000" cy="3000000"/>
        </p:xfrm>
        <a:graphic>
          <a:graphicData uri="http://schemas.openxmlformats.org/drawingml/2006/table">
            <a:tbl>
              <a:tblPr>
                <a:noFill/>
                <a:tableStyleId>{9809219A-4D38-48E7-80E5-F0FCEB20A012}</a:tableStyleId>
              </a:tblPr>
              <a:tblGrid>
                <a:gridCol w="2358375"/>
                <a:gridCol w="2358375"/>
              </a:tblGrid>
              <a:tr h="441925">
                <a:tc gridSpan="2">
                  <a:txBody>
                    <a:bodyPr/>
                    <a:lstStyle/>
                    <a:p>
                      <a:pPr indent="0" lvl="0" marL="0" rtl="0" algn="l">
                        <a:spcBef>
                          <a:spcPts val="0"/>
                        </a:spcBef>
                        <a:spcAft>
                          <a:spcPts val="0"/>
                        </a:spcAft>
                        <a:buNone/>
                      </a:pPr>
                      <a:r>
                        <a:rPr b="1" lang="en-US" sz="1700">
                          <a:latin typeface="Calibri"/>
                          <a:ea typeface="Calibri"/>
                          <a:cs typeface="Calibri"/>
                          <a:sym typeface="Calibri"/>
                        </a:rPr>
                        <a:t>Validation Error Table</a:t>
                      </a:r>
                      <a:endParaRPr b="1" sz="1700">
                        <a:latin typeface="Calibri"/>
                        <a:ea typeface="Calibri"/>
                        <a:cs typeface="Calibri"/>
                        <a:sym typeface="Calibri"/>
                      </a:endParaRPr>
                    </a:p>
                  </a:txBody>
                  <a:tcPr marT="91425" marB="91425" marR="91425" marL="91425"/>
                </a:tc>
                <a:tc hMerge="1"/>
              </a:tr>
              <a:tr h="396200">
                <a:tc>
                  <a:txBody>
                    <a:bodyPr/>
                    <a:lstStyle/>
                    <a:p>
                      <a:pPr indent="0" lvl="0" marL="0" rtl="0" algn="l">
                        <a:spcBef>
                          <a:spcPts val="0"/>
                        </a:spcBef>
                        <a:spcAft>
                          <a:spcPts val="0"/>
                        </a:spcAft>
                        <a:buNone/>
                      </a:pPr>
                      <a:r>
                        <a:rPr lang="en-US"/>
                        <a:t>SVM Linear</a:t>
                      </a:r>
                      <a:endParaRPr/>
                    </a:p>
                  </a:txBody>
                  <a:tcPr marT="91425" marB="91425" marR="91425" marL="91425"/>
                </a:tc>
                <a:tc>
                  <a:txBody>
                    <a:bodyPr/>
                    <a:lstStyle/>
                    <a:p>
                      <a:pPr indent="0" lvl="0" marL="0" rtl="0" algn="l">
                        <a:spcBef>
                          <a:spcPts val="0"/>
                        </a:spcBef>
                        <a:spcAft>
                          <a:spcPts val="0"/>
                        </a:spcAft>
                        <a:buNone/>
                      </a:pPr>
                      <a:r>
                        <a:rPr lang="en-US">
                          <a:solidFill>
                            <a:srgbClr val="0070C0"/>
                          </a:solidFill>
                        </a:rPr>
                        <a:t>1.935991</a:t>
                      </a:r>
                      <a:endParaRPr>
                        <a:solidFill>
                          <a:srgbClr val="0070C0"/>
                        </a:solidFill>
                      </a:endParaRPr>
                    </a:p>
                  </a:txBody>
                  <a:tcPr marT="91425" marB="91425" marR="91425" marL="91425"/>
                </a:tc>
              </a:tr>
              <a:tr h="381000">
                <a:tc>
                  <a:txBody>
                    <a:bodyPr/>
                    <a:lstStyle/>
                    <a:p>
                      <a:pPr indent="0" lvl="0" marL="0" rtl="0" algn="l">
                        <a:spcBef>
                          <a:spcPts val="0"/>
                        </a:spcBef>
                        <a:spcAft>
                          <a:spcPts val="0"/>
                        </a:spcAft>
                        <a:buNone/>
                      </a:pPr>
                      <a:r>
                        <a:rPr lang="en-US"/>
                        <a:t>SVM Polynomial</a:t>
                      </a:r>
                      <a:endParaRPr/>
                    </a:p>
                  </a:txBody>
                  <a:tcPr marT="91425" marB="91425" marR="91425" marL="91425"/>
                </a:tc>
                <a:tc>
                  <a:txBody>
                    <a:bodyPr/>
                    <a:lstStyle/>
                    <a:p>
                      <a:pPr indent="0" lvl="0" marL="0" rtl="0" algn="l">
                        <a:spcBef>
                          <a:spcPts val="0"/>
                        </a:spcBef>
                        <a:spcAft>
                          <a:spcPts val="0"/>
                        </a:spcAft>
                        <a:buNone/>
                      </a:pPr>
                      <a:r>
                        <a:rPr lang="en-US"/>
                        <a:t>2.504752</a:t>
                      </a:r>
                      <a:endParaRPr/>
                    </a:p>
                  </a:txBody>
                  <a:tcPr marT="91425" marB="91425" marR="91425" marL="91425"/>
                </a:tc>
              </a:tr>
              <a:tr h="381000">
                <a:tc>
                  <a:txBody>
                    <a:bodyPr/>
                    <a:lstStyle/>
                    <a:p>
                      <a:pPr indent="0" lvl="0" marL="0" rtl="0" algn="l">
                        <a:spcBef>
                          <a:spcPts val="0"/>
                        </a:spcBef>
                        <a:spcAft>
                          <a:spcPts val="0"/>
                        </a:spcAft>
                        <a:buNone/>
                      </a:pPr>
                      <a:r>
                        <a:rPr lang="en-US"/>
                        <a:t>SVM Radial</a:t>
                      </a:r>
                      <a:endParaRPr/>
                    </a:p>
                  </a:txBody>
                  <a:tcPr marT="91425" marB="91425" marR="91425" marL="91425"/>
                </a:tc>
                <a:tc>
                  <a:txBody>
                    <a:bodyPr/>
                    <a:lstStyle/>
                    <a:p>
                      <a:pPr indent="0" lvl="0" marL="0" rtl="0" algn="l">
                        <a:spcBef>
                          <a:spcPts val="0"/>
                        </a:spcBef>
                        <a:spcAft>
                          <a:spcPts val="0"/>
                        </a:spcAft>
                        <a:buNone/>
                      </a:pPr>
                      <a:r>
                        <a:rPr lang="en-US"/>
                        <a:t>1.949734</a:t>
                      </a:r>
                      <a:endParaRPr/>
                    </a:p>
                  </a:txBody>
                  <a:tcPr marT="91425" marB="91425" marR="91425" marL="91425"/>
                </a:tc>
              </a:tr>
            </a:tbl>
          </a:graphicData>
        </a:graphic>
      </p:graphicFrame>
      <p:pic>
        <p:nvPicPr>
          <p:cNvPr id="317" name="Google Shape;317;p37"/>
          <p:cNvPicPr preferRelativeResize="0"/>
          <p:nvPr/>
        </p:nvPicPr>
        <p:blipFill>
          <a:blip r:embed="rId3">
            <a:alphaModFix/>
          </a:blip>
          <a:stretch>
            <a:fillRect/>
          </a:stretch>
        </p:blipFill>
        <p:spPr>
          <a:xfrm>
            <a:off x="6623100" y="2094687"/>
            <a:ext cx="4879075" cy="3694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4.5 Best Subset- # of predictor</a:t>
            </a:r>
            <a:endParaRPr sz="4500">
              <a:solidFill>
                <a:schemeClr val="accent5"/>
              </a:solidFill>
            </a:endParaRPr>
          </a:p>
        </p:txBody>
      </p:sp>
      <p:pic>
        <p:nvPicPr>
          <p:cNvPr id="323" name="Google Shape;323;p38"/>
          <p:cNvPicPr preferRelativeResize="0"/>
          <p:nvPr/>
        </p:nvPicPr>
        <p:blipFill>
          <a:blip r:embed="rId3">
            <a:alphaModFix/>
          </a:blip>
          <a:stretch>
            <a:fillRect/>
          </a:stretch>
        </p:blipFill>
        <p:spPr>
          <a:xfrm>
            <a:off x="1659600" y="1900225"/>
            <a:ext cx="8498350" cy="4258225"/>
          </a:xfrm>
          <a:prstGeom prst="rect">
            <a:avLst/>
          </a:prstGeom>
          <a:noFill/>
          <a:ln>
            <a:noFill/>
          </a:ln>
        </p:spPr>
      </p:pic>
      <p:sp>
        <p:nvSpPr>
          <p:cNvPr id="324" name="Google Shape;324;p38"/>
          <p:cNvSpPr/>
          <p:nvPr/>
        </p:nvSpPr>
        <p:spPr>
          <a:xfrm rot="10800000">
            <a:off x="6038575" y="2837850"/>
            <a:ext cx="175800" cy="458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5" name="Google Shape;325;p38"/>
          <p:cNvSpPr/>
          <p:nvPr/>
        </p:nvSpPr>
        <p:spPr>
          <a:xfrm>
            <a:off x="8961300" y="4748325"/>
            <a:ext cx="165300" cy="52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6" name="Google Shape;326;p38"/>
          <p:cNvSpPr/>
          <p:nvPr/>
        </p:nvSpPr>
        <p:spPr>
          <a:xfrm>
            <a:off x="3215875" y="4984450"/>
            <a:ext cx="165300" cy="52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4.6 </a:t>
            </a:r>
            <a:r>
              <a:rPr lang="en-US" sz="4500">
                <a:solidFill>
                  <a:schemeClr val="accent5"/>
                </a:solidFill>
              </a:rPr>
              <a:t>OLS Model after Best Subset</a:t>
            </a:r>
            <a:endParaRPr sz="4500">
              <a:solidFill>
                <a:schemeClr val="accent5"/>
              </a:solidFill>
            </a:endParaRPr>
          </a:p>
        </p:txBody>
      </p:sp>
      <p:sp>
        <p:nvSpPr>
          <p:cNvPr id="332" name="Google Shape;332;p39"/>
          <p:cNvSpPr txBox="1"/>
          <p:nvPr>
            <p:ph idx="1" type="body"/>
          </p:nvPr>
        </p:nvSpPr>
        <p:spPr>
          <a:xfrm>
            <a:off x="1097275" y="2782675"/>
            <a:ext cx="5977800" cy="30864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final_model =lm(newcases7dayMA ~ </a:t>
            </a:r>
            <a:endParaRPr/>
          </a:p>
          <a:p>
            <a:pPr indent="0" lvl="0" marL="457200" rtl="0" algn="l">
              <a:spcBef>
                <a:spcPts val="1200"/>
              </a:spcBef>
              <a:spcAft>
                <a:spcPts val="0"/>
              </a:spcAft>
              <a:buNone/>
            </a:pPr>
            <a:r>
              <a:rPr lang="en-US">
                <a:solidFill>
                  <a:srgbClr val="4A86E8"/>
                </a:solidFill>
              </a:rPr>
              <a:t>ytm7 </a:t>
            </a:r>
            <a:r>
              <a:rPr lang="en-US"/>
              <a:t>+ </a:t>
            </a:r>
            <a:r>
              <a:rPr lang="en-US">
                <a:solidFill>
                  <a:srgbClr val="3D85C6"/>
                </a:solidFill>
              </a:rPr>
              <a:t>coronavirus</a:t>
            </a:r>
            <a:r>
              <a:rPr lang="en-US"/>
              <a:t>+ </a:t>
            </a:r>
            <a:r>
              <a:rPr lang="en-US">
                <a:solidFill>
                  <a:srgbClr val="4A86E8"/>
                </a:solidFill>
              </a:rPr>
              <a:t>avg_relative_humidity14lag</a:t>
            </a:r>
            <a:r>
              <a:rPr lang="en-US"/>
              <a:t> + </a:t>
            </a:r>
            <a:r>
              <a:rPr lang="en-US">
                <a:solidFill>
                  <a:srgbClr val="4A86E8"/>
                </a:solidFill>
              </a:rPr>
              <a:t>Immigrationcum14lag</a:t>
            </a:r>
            <a:r>
              <a:rPr lang="en-US"/>
              <a:t> + </a:t>
            </a:r>
            <a:r>
              <a:rPr lang="en-US">
                <a:solidFill>
                  <a:srgbClr val="4A86E8"/>
                </a:solidFill>
              </a:rPr>
              <a:t>Healthcum14lag </a:t>
            </a:r>
            <a:r>
              <a:rPr lang="en-US"/>
              <a:t>, </a:t>
            </a:r>
            <a:endParaRPr/>
          </a:p>
          <a:p>
            <a:pPr indent="457200" lvl="0" marL="0" rtl="0" algn="l">
              <a:spcBef>
                <a:spcPts val="1200"/>
              </a:spcBef>
              <a:spcAft>
                <a:spcPts val="0"/>
              </a:spcAft>
              <a:buNone/>
            </a:pPr>
            <a:r>
              <a:rPr lang="en-US"/>
              <a:t>data = BigTrain)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200"/>
              </a:spcAft>
              <a:buNone/>
            </a:pPr>
            <a:r>
              <a:t/>
            </a:r>
            <a:endParaRPr/>
          </a:p>
        </p:txBody>
      </p:sp>
      <p:pic>
        <p:nvPicPr>
          <p:cNvPr id="333" name="Google Shape;333;p39"/>
          <p:cNvPicPr preferRelativeResize="0"/>
          <p:nvPr/>
        </p:nvPicPr>
        <p:blipFill>
          <a:blip r:embed="rId3">
            <a:alphaModFix/>
          </a:blip>
          <a:stretch>
            <a:fillRect/>
          </a:stretch>
        </p:blipFill>
        <p:spPr>
          <a:xfrm>
            <a:off x="6595950" y="1845724"/>
            <a:ext cx="4928625" cy="352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highlight>
                  <a:schemeClr val="lt1"/>
                </a:highlight>
              </a:rPr>
              <a:t>4.7 Training Error Table</a:t>
            </a:r>
            <a:endParaRPr sz="4500">
              <a:solidFill>
                <a:schemeClr val="accent5"/>
              </a:solidFill>
              <a:highlight>
                <a:schemeClr val="lt1"/>
              </a:highlight>
            </a:endParaRPr>
          </a:p>
        </p:txBody>
      </p:sp>
      <p:sp>
        <p:nvSpPr>
          <p:cNvPr id="339" name="Google Shape;339;p40"/>
          <p:cNvSpPr txBox="1"/>
          <p:nvPr>
            <p:ph idx="1" type="body"/>
          </p:nvPr>
        </p:nvSpPr>
        <p:spPr>
          <a:xfrm>
            <a:off x="1097279" y="1845734"/>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Clr>
                <a:schemeClr val="dk1"/>
              </a:buClr>
              <a:buSzPts val="1100"/>
              <a:buFont typeface="Arial"/>
              <a:buNone/>
            </a:pPr>
            <a:r>
              <a:rPr lang="en-US" sz="4500">
                <a:solidFill>
                  <a:schemeClr val="accent4"/>
                </a:solidFill>
              </a:rPr>
              <a:t>	</a:t>
            </a:r>
            <a:r>
              <a:rPr lang="en-US" sz="1600">
                <a:solidFill>
                  <a:schemeClr val="accent4"/>
                </a:solidFill>
              </a:rPr>
              <a:t>					</a:t>
            </a:r>
            <a:endParaRPr sz="1600">
              <a:solidFill>
                <a:schemeClr val="accent4"/>
              </a:solidFill>
            </a:endParaRPr>
          </a:p>
          <a:p>
            <a:pPr indent="0" lvl="0" marL="0" rtl="0" algn="l">
              <a:spcBef>
                <a:spcPts val="1200"/>
              </a:spcBef>
              <a:spcAft>
                <a:spcPts val="0"/>
              </a:spcAft>
              <a:buClr>
                <a:schemeClr val="dk1"/>
              </a:buClr>
              <a:buSzPts val="1100"/>
              <a:buFont typeface="Arial"/>
              <a:buNone/>
            </a:pPr>
            <a:r>
              <a:t/>
            </a:r>
            <a:endParaRPr sz="4500">
              <a:solidFill>
                <a:schemeClr val="accent4"/>
              </a:solidFill>
            </a:endParaRPr>
          </a:p>
          <a:p>
            <a:pPr indent="0" lvl="0" marL="0" rtl="0" algn="l">
              <a:spcBef>
                <a:spcPts val="1200"/>
              </a:spcBef>
              <a:spcAft>
                <a:spcPts val="200"/>
              </a:spcAft>
              <a:buNone/>
            </a:pPr>
            <a:r>
              <a:t/>
            </a:r>
            <a:endParaRPr sz="4500">
              <a:solidFill>
                <a:schemeClr val="accent4"/>
              </a:solidFill>
            </a:endParaRPr>
          </a:p>
        </p:txBody>
      </p:sp>
      <p:sp>
        <p:nvSpPr>
          <p:cNvPr id="340" name="Google Shape;340;p40"/>
          <p:cNvSpPr txBox="1"/>
          <p:nvPr>
            <p:ph idx="2" type="body"/>
          </p:nvPr>
        </p:nvSpPr>
        <p:spPr>
          <a:xfrm>
            <a:off x="109727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graphicFrame>
        <p:nvGraphicFramePr>
          <p:cNvPr id="341" name="Google Shape;341;p40"/>
          <p:cNvGraphicFramePr/>
          <p:nvPr/>
        </p:nvGraphicFramePr>
        <p:xfrm>
          <a:off x="1279700" y="2079532"/>
          <a:ext cx="3000000" cy="3000000"/>
        </p:xfrm>
        <a:graphic>
          <a:graphicData uri="http://schemas.openxmlformats.org/drawingml/2006/table">
            <a:tbl>
              <a:tblPr>
                <a:noFill/>
                <a:tableStyleId>{9809219A-4D38-48E7-80E5-F0FCEB20A012}</a:tableStyleId>
              </a:tblPr>
              <a:tblGrid>
                <a:gridCol w="3532475"/>
                <a:gridCol w="3532475"/>
              </a:tblGrid>
              <a:tr h="48327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Random Forest</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0070C0"/>
                          </a:solidFill>
                          <a:latin typeface="Calibri"/>
                          <a:ea typeface="Calibri"/>
                          <a:cs typeface="Calibri"/>
                          <a:sym typeface="Calibri"/>
                        </a:rPr>
                        <a:t>0.5177971</a:t>
                      </a:r>
                      <a:endParaRPr>
                        <a:solidFill>
                          <a:srgbClr val="0070C0"/>
                        </a:solidFill>
                        <a:latin typeface="Calibri"/>
                        <a:ea typeface="Calibri"/>
                        <a:cs typeface="Calibri"/>
                        <a:sym typeface="Calibri"/>
                      </a:endParaRPr>
                    </a:p>
                  </a:txBody>
                  <a:tcPr marT="91425" marB="91425" marR="91425" marL="91425"/>
                </a:tc>
              </a:tr>
              <a:tr h="484150">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OLS</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2.184255</a:t>
                      </a:r>
                      <a:endParaRPr>
                        <a:solidFill>
                          <a:srgbClr val="262626"/>
                        </a:solidFill>
                        <a:latin typeface="Calibri"/>
                        <a:ea typeface="Calibri"/>
                        <a:cs typeface="Calibri"/>
                        <a:sym typeface="Calibri"/>
                      </a:endParaRPr>
                    </a:p>
                  </a:txBody>
                  <a:tcPr marT="91425" marB="91425" marR="91425" marL="91425"/>
                </a:tc>
              </a:tr>
              <a:tr h="484150">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Ridge Regression</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2.26555</a:t>
                      </a:r>
                      <a:endParaRPr>
                        <a:solidFill>
                          <a:srgbClr val="262626"/>
                        </a:solidFill>
                        <a:latin typeface="Calibri"/>
                        <a:ea typeface="Calibri"/>
                        <a:cs typeface="Calibri"/>
                        <a:sym typeface="Calibri"/>
                      </a:endParaRPr>
                    </a:p>
                  </a:txBody>
                  <a:tcPr marT="91425" marB="91425" marR="91425" marL="91425"/>
                </a:tc>
              </a:tr>
              <a:tr h="48327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LASSO</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2.192835</a:t>
                      </a:r>
                      <a:endParaRPr>
                        <a:solidFill>
                          <a:srgbClr val="262626"/>
                        </a:solidFill>
                        <a:latin typeface="Calibri"/>
                        <a:ea typeface="Calibri"/>
                        <a:cs typeface="Calibri"/>
                        <a:sym typeface="Calibri"/>
                      </a:endParaRPr>
                    </a:p>
                  </a:txBody>
                  <a:tcPr marT="91425" marB="91425" marR="91425" marL="91425"/>
                </a:tc>
              </a:tr>
              <a:tr h="48327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Elastic Net</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2.192835</a:t>
                      </a:r>
                      <a:endParaRPr>
                        <a:solidFill>
                          <a:srgbClr val="262626"/>
                        </a:solidFill>
                        <a:latin typeface="Calibri"/>
                        <a:ea typeface="Calibri"/>
                        <a:cs typeface="Calibri"/>
                        <a:sym typeface="Calibri"/>
                      </a:endParaRPr>
                    </a:p>
                  </a:txBody>
                  <a:tcPr marT="91425" marB="91425" marR="91425" marL="91425"/>
                </a:tc>
              </a:tr>
              <a:tr h="48327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SVM Linear</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2.133451</a:t>
                      </a:r>
                      <a:endParaRPr>
                        <a:solidFill>
                          <a:srgbClr val="262626"/>
                        </a:solidFill>
                        <a:latin typeface="Calibri"/>
                        <a:ea typeface="Calibri"/>
                        <a:cs typeface="Calibri"/>
                        <a:sym typeface="Calibri"/>
                      </a:endParaRPr>
                    </a:p>
                  </a:txBody>
                  <a:tcPr marT="91425" marB="91425" marR="91425" marL="91425"/>
                </a:tc>
              </a:tr>
              <a:tr h="48327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OLS after Best Subset</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3F3F3F"/>
                          </a:solidFill>
                          <a:latin typeface="Calibri"/>
                          <a:ea typeface="Calibri"/>
                          <a:cs typeface="Calibri"/>
                          <a:sym typeface="Calibri"/>
                        </a:rPr>
                        <a:t>2.181862</a:t>
                      </a:r>
                      <a:endParaRPr>
                        <a:solidFill>
                          <a:srgbClr val="262626"/>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5. Prediction</a:t>
            </a:r>
            <a:endParaRPr/>
          </a:p>
        </p:txBody>
      </p:sp>
      <p:sp>
        <p:nvSpPr>
          <p:cNvPr id="347" name="Google Shape;347;p41"/>
          <p:cNvSpPr txBox="1"/>
          <p:nvPr>
            <p:ph idx="1" type="body"/>
          </p:nvPr>
        </p:nvSpPr>
        <p:spPr>
          <a:xfrm>
            <a:off x="1097272" y="1845725"/>
            <a:ext cx="9197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Clr>
                <a:schemeClr val="dk1"/>
              </a:buClr>
              <a:buSzPts val="1800"/>
              <a:buChar char="●"/>
            </a:pPr>
            <a:r>
              <a:rPr lang="en-US"/>
              <a:t>Use testing set and fine tuned model to find prediction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Our Goal:</a:t>
            </a:r>
            <a:endParaRPr/>
          </a:p>
        </p:txBody>
      </p:sp>
      <p:sp>
        <p:nvSpPr>
          <p:cNvPr id="119" name="Google Shape;119;p1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t/>
            </a:r>
            <a:endParaRPr/>
          </a:p>
          <a:p>
            <a:pPr indent="-127000" lvl="0" marL="91440" rtl="0" algn="l">
              <a:lnSpc>
                <a:spcPct val="90000"/>
              </a:lnSpc>
              <a:spcBef>
                <a:spcPts val="1400"/>
              </a:spcBef>
              <a:spcAft>
                <a:spcPts val="0"/>
              </a:spcAft>
              <a:buSzPts val="2000"/>
              <a:buFont typeface="Noto Sans Symbols"/>
              <a:buChar char="●"/>
            </a:pPr>
            <a:r>
              <a:rPr lang="en-US"/>
              <a:t>Using LDA, QDA,PCA, K-means for classification and clustering by provinces </a:t>
            </a:r>
            <a:endParaRPr/>
          </a:p>
          <a:p>
            <a:pPr indent="-127000" lvl="0" marL="91440" rtl="0" algn="l">
              <a:lnSpc>
                <a:spcPct val="90000"/>
              </a:lnSpc>
              <a:spcBef>
                <a:spcPts val="1400"/>
              </a:spcBef>
              <a:spcAft>
                <a:spcPts val="0"/>
              </a:spcAft>
              <a:buSzPts val="2000"/>
              <a:buFont typeface="Noto Sans Symbols"/>
              <a:buChar char="●"/>
            </a:pPr>
            <a:r>
              <a:rPr lang="en-US"/>
              <a:t>Find significant association between weather data, time age data, policy data and search trend data with new COVID cases. </a:t>
            </a:r>
            <a:endParaRPr/>
          </a:p>
          <a:p>
            <a:pPr indent="-114300" lvl="0" marL="91440" rtl="0" algn="l">
              <a:lnSpc>
                <a:spcPct val="90000"/>
              </a:lnSpc>
              <a:spcBef>
                <a:spcPts val="1400"/>
              </a:spcBef>
              <a:spcAft>
                <a:spcPts val="0"/>
              </a:spcAft>
              <a:buSzPts val="1800"/>
              <a:buChar char="●"/>
            </a:pPr>
            <a:r>
              <a:rPr lang="en-US"/>
              <a:t>Predict new COVID cases using weather data, policy data and search trend data.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5.1 Random Forest</a:t>
            </a:r>
            <a:endParaRPr sz="4500">
              <a:solidFill>
                <a:schemeClr val="accent5"/>
              </a:solidFill>
            </a:endParaRPr>
          </a:p>
        </p:txBody>
      </p:sp>
      <p:sp>
        <p:nvSpPr>
          <p:cNvPr id="353" name="Google Shape;353;p42"/>
          <p:cNvSpPr txBox="1"/>
          <p:nvPr>
            <p:ph idx="1" type="body"/>
          </p:nvPr>
        </p:nvSpPr>
        <p:spPr>
          <a:xfrm>
            <a:off x="1097279" y="1845734"/>
            <a:ext cx="4937700" cy="4023300"/>
          </a:xfrm>
          <a:prstGeom prst="rect">
            <a:avLst/>
          </a:prstGeom>
        </p:spPr>
        <p:txBody>
          <a:bodyPr anchorCtr="0" anchor="t" bIns="45700" lIns="0" spcFirstLastPara="1" rIns="0" wrap="square" tIns="45700">
            <a:normAutofit fontScale="92500" lnSpcReduction="10000"/>
          </a:bodyPr>
          <a:lstStyle/>
          <a:p>
            <a:pPr indent="-334327" lvl="0" marL="457200" rtl="0" algn="l">
              <a:spcBef>
                <a:spcPts val="1200"/>
              </a:spcBef>
              <a:spcAft>
                <a:spcPts val="0"/>
              </a:spcAft>
              <a:buClr>
                <a:schemeClr val="dk1"/>
              </a:buClr>
              <a:buSzPct val="90000"/>
              <a:buChar char="●"/>
            </a:pPr>
            <a:r>
              <a:rPr lang="en-US"/>
              <a:t>In prediction, random forest can model the trend of new </a:t>
            </a:r>
            <a:r>
              <a:rPr lang="en-US"/>
              <a:t>confirmed.</a:t>
            </a:r>
            <a:endParaRPr/>
          </a:p>
          <a:p>
            <a:pPr indent="0" lvl="0" marL="457200" rtl="0" algn="l">
              <a:spcBef>
                <a:spcPts val="1200"/>
              </a:spcBef>
              <a:spcAft>
                <a:spcPts val="0"/>
              </a:spcAft>
              <a:buNone/>
            </a:pPr>
            <a:r>
              <a:t/>
            </a:r>
            <a:endParaRPr/>
          </a:p>
          <a:p>
            <a:pPr indent="-334327" lvl="0" marL="457200" rtl="0" algn="l">
              <a:spcBef>
                <a:spcPts val="1200"/>
              </a:spcBef>
              <a:spcAft>
                <a:spcPts val="0"/>
              </a:spcAft>
              <a:buClr>
                <a:schemeClr val="dk1"/>
              </a:buClr>
              <a:buSzPct val="90000"/>
              <a:buChar char="●"/>
            </a:pPr>
            <a:r>
              <a:rPr lang="en-US"/>
              <a:t>But it did worst job in predicting the actual number of new confirmed compare to other </a:t>
            </a:r>
            <a:r>
              <a:rPr lang="en-US" sz="1800">
                <a:solidFill>
                  <a:srgbClr val="3F3F3F"/>
                </a:solidFill>
              </a:rPr>
              <a:t>algorithms.</a:t>
            </a:r>
            <a:endParaRPr/>
          </a:p>
          <a:p>
            <a:pPr indent="0" lvl="0" marL="457200" rtl="0" algn="l">
              <a:spcBef>
                <a:spcPts val="1200"/>
              </a:spcBef>
              <a:spcAft>
                <a:spcPts val="0"/>
              </a:spcAft>
              <a:buNone/>
            </a:pPr>
            <a:r>
              <a:t/>
            </a:r>
            <a:endParaRPr/>
          </a:p>
          <a:p>
            <a:pPr indent="-334327" lvl="0" marL="457200" rtl="0" algn="l">
              <a:spcBef>
                <a:spcPts val="1200"/>
              </a:spcBef>
              <a:spcAft>
                <a:spcPts val="0"/>
              </a:spcAft>
              <a:buClr>
                <a:schemeClr val="dk1"/>
              </a:buClr>
              <a:buSzPct val="90000"/>
              <a:buChar char="●"/>
            </a:pPr>
            <a:r>
              <a:rPr lang="en-US"/>
              <a:t>Why?</a:t>
            </a:r>
            <a:endParaRPr/>
          </a:p>
          <a:p>
            <a:pPr indent="-334327" lvl="1" marL="914400" rtl="0" algn="l">
              <a:spcBef>
                <a:spcPts val="0"/>
              </a:spcBef>
              <a:spcAft>
                <a:spcPts val="0"/>
              </a:spcAft>
              <a:buClr>
                <a:schemeClr val="accent5"/>
              </a:buClr>
              <a:buSzPct val="100000"/>
              <a:buChar char="○"/>
            </a:pPr>
            <a:r>
              <a:rPr lang="en-US">
                <a:solidFill>
                  <a:schemeClr val="accent5"/>
                </a:solidFill>
              </a:rPr>
              <a:t>Extrapolation (Testing Data set)</a:t>
            </a:r>
            <a:endParaRPr>
              <a:solidFill>
                <a:schemeClr val="accent5"/>
              </a:solidFill>
            </a:endParaRPr>
          </a:p>
          <a:p>
            <a:pPr indent="-334327" lvl="2" marL="1371600" rtl="0" algn="l">
              <a:spcBef>
                <a:spcPts val="0"/>
              </a:spcBef>
              <a:spcAft>
                <a:spcPts val="0"/>
              </a:spcAft>
              <a:buClr>
                <a:schemeClr val="accent5"/>
              </a:buClr>
              <a:buSzPct val="128571"/>
              <a:buChar char="■"/>
            </a:pPr>
            <a:r>
              <a:rPr lang="en-US">
                <a:solidFill>
                  <a:schemeClr val="accent5"/>
                </a:solidFill>
              </a:rPr>
              <a:t>Decision trees and random forests are the algorithms which doesn’t have much to do with outside scope.</a:t>
            </a:r>
            <a:endParaRPr>
              <a:solidFill>
                <a:schemeClr val="accent5"/>
              </a:solidFill>
            </a:endParaRPr>
          </a:p>
          <a:p>
            <a:pPr indent="-334327" lvl="2" marL="1371600" rtl="0" algn="l">
              <a:spcBef>
                <a:spcPts val="0"/>
              </a:spcBef>
              <a:spcAft>
                <a:spcPts val="0"/>
              </a:spcAft>
              <a:buClr>
                <a:schemeClr val="accent5"/>
              </a:buClr>
              <a:buSzPct val="128571"/>
              <a:buChar char="■"/>
            </a:pPr>
            <a:r>
              <a:rPr lang="en-US">
                <a:solidFill>
                  <a:schemeClr val="accent5"/>
                </a:solidFill>
              </a:rPr>
              <a:t>It doesn’t have any knowledge of what’s happening beyond the training space.( It happened the trend of testing data is very different from training data.)</a:t>
            </a:r>
            <a:endParaRPr>
              <a:solidFill>
                <a:schemeClr val="accent5"/>
              </a:solidFill>
            </a:endParaRPr>
          </a:p>
          <a:p>
            <a:pPr indent="0" lvl="0" marL="0" rtl="0" algn="l">
              <a:spcBef>
                <a:spcPts val="1200"/>
              </a:spcBef>
              <a:spcAft>
                <a:spcPts val="200"/>
              </a:spcAft>
              <a:buNone/>
            </a:pPr>
            <a:r>
              <a:t/>
            </a:r>
            <a:endParaRPr/>
          </a:p>
        </p:txBody>
      </p:sp>
      <p:sp>
        <p:nvSpPr>
          <p:cNvPr id="354" name="Google Shape;354;p42"/>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pic>
        <p:nvPicPr>
          <p:cNvPr id="355" name="Google Shape;355;p42"/>
          <p:cNvPicPr preferRelativeResize="0"/>
          <p:nvPr/>
        </p:nvPicPr>
        <p:blipFill>
          <a:blip r:embed="rId3">
            <a:alphaModFix/>
          </a:blip>
          <a:stretch>
            <a:fillRect/>
          </a:stretch>
        </p:blipFill>
        <p:spPr>
          <a:xfrm>
            <a:off x="6721138" y="1824776"/>
            <a:ext cx="4279124" cy="406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800">
                <a:solidFill>
                  <a:schemeClr val="accent5"/>
                </a:solidFill>
              </a:rPr>
              <a:t>5.2 OLS, Ridge Regression, LASSO and Elastic Net</a:t>
            </a:r>
            <a:endParaRPr sz="3800">
              <a:solidFill>
                <a:schemeClr val="accent5"/>
              </a:solidFill>
            </a:endParaRPr>
          </a:p>
        </p:txBody>
      </p:sp>
      <p:sp>
        <p:nvSpPr>
          <p:cNvPr id="361" name="Google Shape;361;p43"/>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pic>
        <p:nvPicPr>
          <p:cNvPr id="362" name="Google Shape;362;p43"/>
          <p:cNvPicPr preferRelativeResize="0"/>
          <p:nvPr/>
        </p:nvPicPr>
        <p:blipFill>
          <a:blip r:embed="rId3">
            <a:alphaModFix/>
          </a:blip>
          <a:stretch>
            <a:fillRect/>
          </a:stretch>
        </p:blipFill>
        <p:spPr>
          <a:xfrm>
            <a:off x="1177975" y="1780550"/>
            <a:ext cx="4571999" cy="2286000"/>
          </a:xfrm>
          <a:prstGeom prst="rect">
            <a:avLst/>
          </a:prstGeom>
          <a:noFill/>
          <a:ln>
            <a:noFill/>
          </a:ln>
        </p:spPr>
      </p:pic>
      <p:pic>
        <p:nvPicPr>
          <p:cNvPr id="363" name="Google Shape;363;p43"/>
          <p:cNvPicPr preferRelativeResize="0"/>
          <p:nvPr/>
        </p:nvPicPr>
        <p:blipFill>
          <a:blip r:embed="rId4">
            <a:alphaModFix/>
          </a:blip>
          <a:stretch>
            <a:fillRect/>
          </a:stretch>
        </p:blipFill>
        <p:spPr>
          <a:xfrm>
            <a:off x="5957200" y="1780550"/>
            <a:ext cx="4571999" cy="2286000"/>
          </a:xfrm>
          <a:prstGeom prst="rect">
            <a:avLst/>
          </a:prstGeom>
          <a:noFill/>
          <a:ln>
            <a:noFill/>
          </a:ln>
        </p:spPr>
      </p:pic>
      <p:pic>
        <p:nvPicPr>
          <p:cNvPr id="364" name="Google Shape;364;p43"/>
          <p:cNvPicPr preferRelativeResize="0"/>
          <p:nvPr/>
        </p:nvPicPr>
        <p:blipFill>
          <a:blip r:embed="rId5">
            <a:alphaModFix/>
          </a:blip>
          <a:stretch>
            <a:fillRect/>
          </a:stretch>
        </p:blipFill>
        <p:spPr>
          <a:xfrm>
            <a:off x="1177975" y="3940475"/>
            <a:ext cx="4571999" cy="2286000"/>
          </a:xfrm>
          <a:prstGeom prst="rect">
            <a:avLst/>
          </a:prstGeom>
          <a:noFill/>
          <a:ln>
            <a:noFill/>
          </a:ln>
        </p:spPr>
      </p:pic>
      <p:pic>
        <p:nvPicPr>
          <p:cNvPr id="365" name="Google Shape;365;p43"/>
          <p:cNvPicPr preferRelativeResize="0"/>
          <p:nvPr/>
        </p:nvPicPr>
        <p:blipFill>
          <a:blip r:embed="rId6">
            <a:alphaModFix/>
          </a:blip>
          <a:stretch>
            <a:fillRect/>
          </a:stretch>
        </p:blipFill>
        <p:spPr>
          <a:xfrm>
            <a:off x="5957200" y="3940475"/>
            <a:ext cx="4571999" cy="228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5.3 SVM and Best Subset </a:t>
            </a:r>
            <a:endParaRPr sz="4500">
              <a:solidFill>
                <a:schemeClr val="accent5"/>
              </a:solidFill>
            </a:endParaRPr>
          </a:p>
        </p:txBody>
      </p:sp>
      <p:sp>
        <p:nvSpPr>
          <p:cNvPr id="371" name="Google Shape;371;p44"/>
          <p:cNvSpPr txBox="1"/>
          <p:nvPr>
            <p:ph idx="1" type="body"/>
          </p:nvPr>
        </p:nvSpPr>
        <p:spPr>
          <a:xfrm>
            <a:off x="1097279" y="1845734"/>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sp>
        <p:nvSpPr>
          <p:cNvPr id="372" name="Google Shape;372;p44"/>
          <p:cNvSpPr txBox="1"/>
          <p:nvPr>
            <p:ph idx="2" type="body"/>
          </p:nvPr>
        </p:nvSpPr>
        <p:spPr>
          <a:xfrm>
            <a:off x="6217920" y="1845735"/>
            <a:ext cx="49377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 </a:t>
            </a:r>
            <a:endParaRPr/>
          </a:p>
        </p:txBody>
      </p:sp>
      <p:pic>
        <p:nvPicPr>
          <p:cNvPr id="373" name="Google Shape;373;p44"/>
          <p:cNvPicPr preferRelativeResize="0"/>
          <p:nvPr/>
        </p:nvPicPr>
        <p:blipFill>
          <a:blip r:embed="rId3">
            <a:alphaModFix/>
          </a:blip>
          <a:stretch>
            <a:fillRect/>
          </a:stretch>
        </p:blipFill>
        <p:spPr>
          <a:xfrm>
            <a:off x="824700" y="1888125"/>
            <a:ext cx="5089199" cy="4364325"/>
          </a:xfrm>
          <a:prstGeom prst="rect">
            <a:avLst/>
          </a:prstGeom>
          <a:noFill/>
          <a:ln>
            <a:noFill/>
          </a:ln>
        </p:spPr>
      </p:pic>
      <p:pic>
        <p:nvPicPr>
          <p:cNvPr id="374" name="Google Shape;374;p44"/>
          <p:cNvPicPr preferRelativeResize="0"/>
          <p:nvPr/>
        </p:nvPicPr>
        <p:blipFill>
          <a:blip r:embed="rId4">
            <a:alphaModFix/>
          </a:blip>
          <a:stretch>
            <a:fillRect/>
          </a:stretch>
        </p:blipFill>
        <p:spPr>
          <a:xfrm>
            <a:off x="6664025" y="1845725"/>
            <a:ext cx="4998000" cy="4449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5.4 Prediction</a:t>
            </a:r>
            <a:r>
              <a:rPr lang="en-US" sz="4500">
                <a:solidFill>
                  <a:schemeClr val="accent5"/>
                </a:solidFill>
              </a:rPr>
              <a:t> Error Table</a:t>
            </a:r>
            <a:endParaRPr sz="4500">
              <a:solidFill>
                <a:schemeClr val="accent5"/>
              </a:solidFill>
            </a:endParaRPr>
          </a:p>
        </p:txBody>
      </p:sp>
      <p:graphicFrame>
        <p:nvGraphicFramePr>
          <p:cNvPr id="380" name="Google Shape;380;p45"/>
          <p:cNvGraphicFramePr/>
          <p:nvPr/>
        </p:nvGraphicFramePr>
        <p:xfrm>
          <a:off x="1166313" y="2016575"/>
          <a:ext cx="3000000" cy="3000000"/>
        </p:xfrm>
        <a:graphic>
          <a:graphicData uri="http://schemas.openxmlformats.org/drawingml/2006/table">
            <a:tbl>
              <a:tblPr>
                <a:noFill/>
                <a:tableStyleId>{9809219A-4D38-48E7-80E5-F0FCEB20A012}</a:tableStyleId>
              </a:tblPr>
              <a:tblGrid>
                <a:gridCol w="3079600"/>
                <a:gridCol w="4215075"/>
              </a:tblGrid>
              <a:tr h="546125">
                <a:tc>
                  <a:txBody>
                    <a:bodyPr/>
                    <a:lstStyle/>
                    <a:p>
                      <a:pPr indent="0" lvl="0" marL="0" rtl="0" algn="l">
                        <a:spcBef>
                          <a:spcPts val="0"/>
                        </a:spcBef>
                        <a:spcAft>
                          <a:spcPts val="0"/>
                        </a:spcAft>
                        <a:buNone/>
                      </a:pPr>
                      <a:r>
                        <a:rPr lang="en-US">
                          <a:latin typeface="Calibri"/>
                          <a:ea typeface="Calibri"/>
                          <a:cs typeface="Calibri"/>
                          <a:sym typeface="Calibri"/>
                        </a:rPr>
                        <a:t>Random Forest</a:t>
                      </a:r>
                      <a:endParaRPr>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5.420197</a:t>
                      </a:r>
                      <a:endParaRPr sz="800">
                        <a:solidFill>
                          <a:srgbClr val="262626"/>
                        </a:solidFill>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latin typeface="Calibri"/>
                          <a:ea typeface="Calibri"/>
                          <a:cs typeface="Calibri"/>
                          <a:sym typeface="Calibri"/>
                        </a:rPr>
                        <a:t>OLS</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4.210133</a:t>
                      </a:r>
                      <a:endParaRPr>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latin typeface="Calibri"/>
                          <a:ea typeface="Calibri"/>
                          <a:cs typeface="Calibri"/>
                          <a:sym typeface="Calibri"/>
                        </a:rPr>
                        <a:t>Ridge Regression</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latin typeface="Calibri"/>
                          <a:ea typeface="Calibri"/>
                          <a:cs typeface="Calibri"/>
                          <a:sym typeface="Calibri"/>
                        </a:rPr>
                        <a:t>4.554649</a:t>
                      </a:r>
                      <a:endParaRPr>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latin typeface="Calibri"/>
                          <a:ea typeface="Calibri"/>
                          <a:cs typeface="Calibri"/>
                          <a:sym typeface="Calibri"/>
                        </a:rPr>
                        <a:t>Lasso</a:t>
                      </a:r>
                      <a:endParaRPr>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latin typeface="Calibri"/>
                          <a:ea typeface="Calibri"/>
                          <a:cs typeface="Calibri"/>
                          <a:sym typeface="Calibri"/>
                        </a:rPr>
                        <a:t>5.547614</a:t>
                      </a:r>
                      <a:endParaRPr>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latin typeface="Calibri"/>
                          <a:ea typeface="Calibri"/>
                          <a:cs typeface="Calibri"/>
                          <a:sym typeface="Calibri"/>
                        </a:rPr>
                        <a:t>Elastic net</a:t>
                      </a:r>
                      <a:endParaRPr>
                        <a:latin typeface="Calibri"/>
                        <a:ea typeface="Calibri"/>
                        <a:cs typeface="Calibri"/>
                        <a:sym typeface="Calibri"/>
                      </a:endParaRPr>
                    </a:p>
                  </a:txBody>
                  <a:tcPr marT="91425" marB="91425" marR="91425" marL="91425"/>
                </a:tc>
                <a:tc>
                  <a:txBody>
                    <a:bodyPr/>
                    <a:lstStyle/>
                    <a:p>
                      <a:pPr indent="0" lvl="0" marL="0" rtl="0" algn="l">
                        <a:lnSpc>
                          <a:spcPct val="90000"/>
                        </a:lnSpc>
                        <a:spcBef>
                          <a:spcPts val="1200"/>
                        </a:spcBef>
                        <a:spcAft>
                          <a:spcPts val="200"/>
                        </a:spcAft>
                        <a:buClr>
                          <a:schemeClr val="dk1"/>
                        </a:buClr>
                        <a:buSzPts val="1100"/>
                        <a:buFont typeface="Arial"/>
                        <a:buNone/>
                      </a:pPr>
                      <a:r>
                        <a:rPr lang="en-US">
                          <a:solidFill>
                            <a:srgbClr val="262626"/>
                          </a:solidFill>
                          <a:latin typeface="Calibri"/>
                          <a:ea typeface="Calibri"/>
                          <a:cs typeface="Calibri"/>
                          <a:sym typeface="Calibri"/>
                        </a:rPr>
                        <a:t>5.547614</a:t>
                      </a:r>
                      <a:endParaRPr sz="800">
                        <a:solidFill>
                          <a:srgbClr val="262626"/>
                        </a:solidFill>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latin typeface="Calibri"/>
                          <a:ea typeface="Calibri"/>
                          <a:cs typeface="Calibri"/>
                          <a:sym typeface="Calibri"/>
                        </a:rPr>
                        <a:t>SVM Linear</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3.81019</a:t>
                      </a:r>
                      <a:endParaRPr>
                        <a:solidFill>
                          <a:schemeClr val="dk1"/>
                        </a:solidFill>
                        <a:latin typeface="Calibri"/>
                        <a:ea typeface="Calibri"/>
                        <a:cs typeface="Calibri"/>
                        <a:sym typeface="Calibri"/>
                      </a:endParaRPr>
                    </a:p>
                  </a:txBody>
                  <a:tcPr marT="91425" marB="91425" marR="91425" marL="91425"/>
                </a:tc>
              </a:tr>
              <a:tr h="546125">
                <a:tc>
                  <a:txBody>
                    <a:bodyPr/>
                    <a:lstStyle/>
                    <a:p>
                      <a:pPr indent="0" lvl="0" marL="0" rtl="0" algn="l">
                        <a:spcBef>
                          <a:spcPts val="0"/>
                        </a:spcBef>
                        <a:spcAft>
                          <a:spcPts val="0"/>
                        </a:spcAft>
                        <a:buNone/>
                      </a:pPr>
                      <a:r>
                        <a:rPr lang="en-US">
                          <a:solidFill>
                            <a:srgbClr val="262626"/>
                          </a:solidFill>
                          <a:latin typeface="Calibri"/>
                          <a:ea typeface="Calibri"/>
                          <a:cs typeface="Calibri"/>
                          <a:sym typeface="Calibri"/>
                        </a:rPr>
                        <a:t>OLS after Best Subset</a:t>
                      </a:r>
                      <a:endParaRPr>
                        <a:solidFill>
                          <a:srgbClr val="262626"/>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rgbClr val="0070C0"/>
                          </a:solidFill>
                          <a:latin typeface="Calibri"/>
                          <a:ea typeface="Calibri"/>
                          <a:cs typeface="Calibri"/>
                          <a:sym typeface="Calibri"/>
                        </a:rPr>
                        <a:t>3.574929</a:t>
                      </a:r>
                      <a:endParaRPr>
                        <a:solidFill>
                          <a:srgbClr val="0070C0"/>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6. Conclusion</a:t>
            </a:r>
            <a:endParaRPr/>
          </a:p>
        </p:txBody>
      </p:sp>
      <p:sp>
        <p:nvSpPr>
          <p:cNvPr id="386" name="Google Shape;386;p46"/>
          <p:cNvSpPr txBox="1"/>
          <p:nvPr>
            <p:ph idx="1" type="body"/>
          </p:nvPr>
        </p:nvSpPr>
        <p:spPr>
          <a:xfrm>
            <a:off x="1097271" y="1845725"/>
            <a:ext cx="9554400" cy="40233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Clr>
                <a:schemeClr val="dk2"/>
              </a:buClr>
              <a:buSzPts val="2000"/>
              <a:buChar char="●"/>
            </a:pPr>
            <a:r>
              <a:rPr lang="en-US">
                <a:solidFill>
                  <a:schemeClr val="dk2"/>
                </a:solidFill>
              </a:rPr>
              <a:t>Overall, the </a:t>
            </a:r>
            <a:r>
              <a:rPr lang="en-US">
                <a:solidFill>
                  <a:schemeClr val="dk2"/>
                </a:solidFill>
              </a:rPr>
              <a:t>performance</a:t>
            </a:r>
            <a:r>
              <a:rPr lang="en-US">
                <a:solidFill>
                  <a:schemeClr val="dk2"/>
                </a:solidFill>
              </a:rPr>
              <a:t> of all </a:t>
            </a:r>
            <a:r>
              <a:rPr lang="en-US">
                <a:solidFill>
                  <a:schemeClr val="dk2"/>
                </a:solidFill>
              </a:rPr>
              <a:t>algorithms is not ideal.</a:t>
            </a:r>
            <a:endParaRPr>
              <a:solidFill>
                <a:schemeClr val="dk2"/>
              </a:solidFill>
            </a:endParaRPr>
          </a:p>
          <a:p>
            <a:pPr indent="-342900" lvl="1" marL="914400" rtl="0" algn="l">
              <a:spcBef>
                <a:spcPts val="0"/>
              </a:spcBef>
              <a:spcAft>
                <a:spcPts val="0"/>
              </a:spcAft>
              <a:buClr>
                <a:schemeClr val="dk2"/>
              </a:buClr>
              <a:buSzPts val="1800"/>
              <a:buFont typeface="Arial"/>
              <a:buChar char="○"/>
            </a:pPr>
            <a:r>
              <a:rPr lang="en-US">
                <a:solidFill>
                  <a:schemeClr val="dk2"/>
                </a:solidFill>
              </a:rPr>
              <a:t>The performance of these algorithms can be rank at three level.</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Good: SVM Linear and OLS with Best Subset</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Medium:  OLS and Ridge Regression</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Bad: Random Forest, Lasso, and Elastic net</a:t>
            </a:r>
            <a:endParaRPr>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Why?</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SVM Linear with error tolerance to avoid overfitting and OLS with Best Subset removed multicollinearity and useless predictors  </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OLS and Ridge Regression ( can handle multicollinearity but still to many noise predictors )</a:t>
            </a:r>
            <a:endParaRPr>
              <a:solidFill>
                <a:schemeClr val="dk2"/>
              </a:solidFill>
            </a:endParaRPr>
          </a:p>
          <a:p>
            <a:pPr indent="-317500" lvl="2" marL="1371600" rtl="0" algn="l">
              <a:spcBef>
                <a:spcPts val="0"/>
              </a:spcBef>
              <a:spcAft>
                <a:spcPts val="0"/>
              </a:spcAft>
              <a:buClr>
                <a:schemeClr val="dk2"/>
              </a:buClr>
              <a:buSzPts val="1400"/>
              <a:buChar char="■"/>
            </a:pPr>
            <a:r>
              <a:rPr lang="en-US">
                <a:solidFill>
                  <a:schemeClr val="dk2"/>
                </a:solidFill>
              </a:rPr>
              <a:t>RF as I explained, Lasso can not handle highly correlated data and Elastic net come out to choose alpha=1 from validation .</a:t>
            </a:r>
            <a:endParaRPr>
              <a:solidFill>
                <a:schemeClr val="dk2"/>
              </a:solidFill>
            </a:endParaRPr>
          </a:p>
          <a:p>
            <a:pPr indent="-355600" lvl="0" marL="457200" rtl="0" algn="l">
              <a:spcBef>
                <a:spcPts val="0"/>
              </a:spcBef>
              <a:spcAft>
                <a:spcPts val="0"/>
              </a:spcAft>
              <a:buClr>
                <a:schemeClr val="dk2"/>
              </a:buClr>
              <a:buSzPts val="2000"/>
              <a:buChar char="●"/>
            </a:pPr>
            <a:r>
              <a:rPr lang="en-US">
                <a:solidFill>
                  <a:schemeClr val="dk2"/>
                </a:solidFill>
              </a:rPr>
              <a:t>The performance of all algorithms is not ideal. Why?</a:t>
            </a:r>
            <a:endParaRPr>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Population data is not include in those kaggle datasets.( rate of spread)</a:t>
            </a:r>
            <a:endParaRPr>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Rate of Covid-19 incubation time is not stable(5-21 days).</a:t>
            </a:r>
            <a:endParaRPr>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Past data don’t have good representation of future data, because Covid-19 is epidemic disease.( new cases can be contributed my many unknown variable suc</a:t>
            </a:r>
            <a:r>
              <a:rPr lang="en-US">
                <a:solidFill>
                  <a:schemeClr val="dk1"/>
                </a:solidFill>
              </a:rPr>
              <a:t>h as Covid variant)</a:t>
            </a:r>
            <a:endParaRPr sz="20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nvSpPr>
        <p:spPr>
          <a:xfrm>
            <a:off x="1527300" y="2447150"/>
            <a:ext cx="91374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800">
                <a:latin typeface="Calibri"/>
                <a:ea typeface="Calibri"/>
                <a:cs typeface="Calibri"/>
                <a:sym typeface="Calibri"/>
              </a:rPr>
              <a:t>THANK YOU</a:t>
            </a:r>
            <a:endParaRPr sz="7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 Data Exploration &amp; Visualization</a:t>
            </a:r>
            <a:endParaRPr/>
          </a:p>
        </p:txBody>
      </p:sp>
      <p:sp>
        <p:nvSpPr>
          <p:cNvPr id="125" name="Google Shape;125;p1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Data set </a:t>
            </a:r>
            <a:endParaRPr/>
          </a:p>
          <a:p>
            <a:pPr indent="-127000" lvl="0" marL="91440" rtl="0" algn="l">
              <a:lnSpc>
                <a:spcPct val="90000"/>
              </a:lnSpc>
              <a:spcBef>
                <a:spcPts val="1400"/>
              </a:spcBef>
              <a:spcAft>
                <a:spcPts val="0"/>
              </a:spcAft>
              <a:buSzPts val="2000"/>
              <a:buFont typeface="Noto Sans Symbols"/>
              <a:buChar char="●"/>
            </a:pPr>
            <a:r>
              <a:rPr lang="en-US"/>
              <a:t> From </a:t>
            </a:r>
            <a:r>
              <a:rPr lang="en-US">
                <a:solidFill>
                  <a:srgbClr val="0070C0"/>
                </a:solidFill>
              </a:rPr>
              <a:t>kaggle:url{https://www.kaggle.com/kimjihoo/coronavirusdataset}</a:t>
            </a:r>
            <a:endParaRPr/>
          </a:p>
          <a:p>
            <a:pPr indent="-127000" lvl="0" marL="91440" rtl="0" algn="l">
              <a:lnSpc>
                <a:spcPct val="90000"/>
              </a:lnSpc>
              <a:spcBef>
                <a:spcPts val="1400"/>
              </a:spcBef>
              <a:spcAft>
                <a:spcPts val="0"/>
              </a:spcAft>
              <a:buSzPts val="2000"/>
              <a:buFont typeface="Noto Sans Symbols"/>
              <a:buChar char="●"/>
            </a:pPr>
            <a:r>
              <a:rPr lang="en-US">
                <a:solidFill>
                  <a:srgbClr val="0070C0"/>
                </a:solidFill>
              </a:rPr>
              <a:t> </a:t>
            </a:r>
            <a:r>
              <a:rPr lang="en-US"/>
              <a:t>Shows the detailed Covid-19 confirmed cases from </a:t>
            </a:r>
            <a:r>
              <a:rPr lang="en-US">
                <a:solidFill>
                  <a:srgbClr val="0070C0"/>
                </a:solidFill>
              </a:rPr>
              <a:t>1/1/2020 to 6/30/2020</a:t>
            </a:r>
            <a:endParaRPr/>
          </a:p>
          <a:p>
            <a:pPr indent="-127000" lvl="0" marL="91440" rtl="0" algn="l">
              <a:lnSpc>
                <a:spcPct val="90000"/>
              </a:lnSpc>
              <a:spcBef>
                <a:spcPts val="1400"/>
              </a:spcBef>
              <a:spcAft>
                <a:spcPts val="0"/>
              </a:spcAft>
              <a:buSzPts val="2000"/>
              <a:buFont typeface="Noto Sans Symbols"/>
              <a:buChar char="●"/>
            </a:pPr>
            <a:r>
              <a:rPr lang="en-US"/>
              <a:t> Includes sub data set with different aspect (weather, age, province,time, policy, etc.…) about COVID-19</a:t>
            </a:r>
            <a:endParaRPr/>
          </a:p>
          <a:p>
            <a:pPr indent="-114300" lvl="0" marL="91440" rtl="0" algn="l">
              <a:lnSpc>
                <a:spcPct val="90000"/>
              </a:lnSpc>
              <a:spcBef>
                <a:spcPts val="1400"/>
              </a:spcBef>
              <a:spcAft>
                <a:spcPts val="0"/>
              </a:spcAft>
              <a:buSzPts val="1800"/>
              <a:buChar char="●"/>
            </a:pPr>
            <a:r>
              <a:rPr lang="en-US"/>
              <a:t> Later, we use the weather data, search trend data, and policy data for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1097280" y="286603"/>
            <a:ext cx="10058400" cy="14508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3200"/>
              <a:buNone/>
            </a:pPr>
            <a:r>
              <a:rPr lang="en-US" sz="4500">
                <a:solidFill>
                  <a:schemeClr val="accent5"/>
                </a:solidFill>
              </a:rPr>
              <a:t>2.1 Significance of Age</a:t>
            </a:r>
            <a:endParaRPr sz="4500">
              <a:solidFill>
                <a:schemeClr val="accent5"/>
              </a:solidFill>
            </a:endParaRPr>
          </a:p>
        </p:txBody>
      </p:sp>
      <p:sp>
        <p:nvSpPr>
          <p:cNvPr id="132" name="Google Shape;132;p17"/>
          <p:cNvSpPr txBox="1"/>
          <p:nvPr>
            <p:ph idx="12" type="sldNum"/>
          </p:nvPr>
        </p:nvSpPr>
        <p:spPr>
          <a:xfrm>
            <a:off x="9900458" y="6459785"/>
            <a:ext cx="13119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FFFFFF"/>
                </a:solidFill>
              </a:rPr>
              <a:t>‹#›</a:t>
            </a:fld>
            <a:endParaRPr>
              <a:solidFill>
                <a:srgbClr val="FFFFFF"/>
              </a:solidFill>
            </a:endParaRPr>
          </a:p>
        </p:txBody>
      </p:sp>
      <p:sp>
        <p:nvSpPr>
          <p:cNvPr id="133" name="Google Shape;133;p17"/>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Autofit/>
          </a:bodyPr>
          <a:lstStyle/>
          <a:p>
            <a:pPr indent="0" lvl="0" marL="457200" rtl="0" algn="l">
              <a:lnSpc>
                <a:spcPct val="90000"/>
              </a:lnSpc>
              <a:spcBef>
                <a:spcPts val="0"/>
              </a:spcBef>
              <a:spcAft>
                <a:spcPts val="0"/>
              </a:spcAft>
              <a:buNone/>
            </a:pPr>
            <a:r>
              <a:t/>
            </a:r>
            <a:endParaRPr sz="2600"/>
          </a:p>
          <a:p>
            <a:pPr indent="0" lvl="0" marL="457200" rtl="0" algn="l">
              <a:lnSpc>
                <a:spcPct val="90000"/>
              </a:lnSpc>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228600" rtl="0" algn="l">
              <a:lnSpc>
                <a:spcPct val="90000"/>
              </a:lnSpc>
              <a:spcBef>
                <a:spcPts val="1800"/>
              </a:spcBef>
              <a:spcAft>
                <a:spcPts val="0"/>
              </a:spcAft>
              <a:buSzPts val="1800"/>
              <a:buNone/>
            </a:pPr>
            <a:r>
              <a:t/>
            </a:r>
            <a:endParaRPr/>
          </a:p>
        </p:txBody>
      </p:sp>
      <p:pic>
        <p:nvPicPr>
          <p:cNvPr id="134" name="Google Shape;134;p17"/>
          <p:cNvPicPr preferRelativeResize="0"/>
          <p:nvPr/>
        </p:nvPicPr>
        <p:blipFill>
          <a:blip r:embed="rId3">
            <a:alphaModFix/>
          </a:blip>
          <a:stretch>
            <a:fillRect/>
          </a:stretch>
        </p:blipFill>
        <p:spPr>
          <a:xfrm>
            <a:off x="6433850" y="2124775"/>
            <a:ext cx="5382900" cy="3918175"/>
          </a:xfrm>
          <a:prstGeom prst="rect">
            <a:avLst/>
          </a:prstGeom>
          <a:noFill/>
          <a:ln>
            <a:noFill/>
          </a:ln>
        </p:spPr>
      </p:pic>
      <p:pic>
        <p:nvPicPr>
          <p:cNvPr id="135" name="Google Shape;135;p17"/>
          <p:cNvPicPr preferRelativeResize="0"/>
          <p:nvPr/>
        </p:nvPicPr>
        <p:blipFill>
          <a:blip r:embed="rId4">
            <a:alphaModFix/>
          </a:blip>
          <a:stretch>
            <a:fillRect/>
          </a:stretch>
        </p:blipFill>
        <p:spPr>
          <a:xfrm>
            <a:off x="70975" y="2206738"/>
            <a:ext cx="6080825" cy="375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2.1</a:t>
            </a:r>
            <a:endParaRPr sz="4500">
              <a:solidFill>
                <a:schemeClr val="accent5"/>
              </a:solidFill>
            </a:endParaRPr>
          </a:p>
        </p:txBody>
      </p:sp>
      <p:pic>
        <p:nvPicPr>
          <p:cNvPr id="141" name="Google Shape;141;p18"/>
          <p:cNvPicPr preferRelativeResize="0"/>
          <p:nvPr/>
        </p:nvPicPr>
        <p:blipFill>
          <a:blip r:embed="rId3">
            <a:alphaModFix/>
          </a:blip>
          <a:stretch>
            <a:fillRect/>
          </a:stretch>
        </p:blipFill>
        <p:spPr>
          <a:xfrm>
            <a:off x="522650" y="2065650"/>
            <a:ext cx="5551750" cy="4023300"/>
          </a:xfrm>
          <a:prstGeom prst="rect">
            <a:avLst/>
          </a:prstGeom>
          <a:noFill/>
          <a:ln>
            <a:noFill/>
          </a:ln>
        </p:spPr>
      </p:pic>
      <p:pic>
        <p:nvPicPr>
          <p:cNvPr id="142" name="Google Shape;142;p18"/>
          <p:cNvPicPr preferRelativeResize="0"/>
          <p:nvPr/>
        </p:nvPicPr>
        <p:blipFill>
          <a:blip r:embed="rId4">
            <a:alphaModFix/>
          </a:blip>
          <a:stretch>
            <a:fillRect/>
          </a:stretch>
        </p:blipFill>
        <p:spPr>
          <a:xfrm>
            <a:off x="6635575" y="1963950"/>
            <a:ext cx="4520100" cy="42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a:t>
            </a:r>
            <a:r>
              <a:rPr lang="en-US" sz="4500">
                <a:solidFill>
                  <a:schemeClr val="accent5"/>
                </a:solidFill>
              </a:rPr>
              <a:t>2.1 K means and Age (Unscaled)</a:t>
            </a:r>
            <a:endParaRPr sz="4500">
              <a:solidFill>
                <a:schemeClr val="accent5"/>
              </a:solidFill>
            </a:endParaRPr>
          </a:p>
        </p:txBody>
      </p:sp>
      <p:sp>
        <p:nvSpPr>
          <p:cNvPr id="149" name="Google Shape;149;p1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FFFFFF"/>
                </a:solidFill>
              </a:rPr>
              <a:t>‹#›</a:t>
            </a:fld>
            <a:endParaRPr>
              <a:solidFill>
                <a:srgbClr val="FFFFFF"/>
              </a:solidFill>
            </a:endParaRPr>
          </a:p>
        </p:txBody>
      </p:sp>
      <p:pic>
        <p:nvPicPr>
          <p:cNvPr id="150" name="Google Shape;150;p19"/>
          <p:cNvPicPr preferRelativeResize="0"/>
          <p:nvPr/>
        </p:nvPicPr>
        <p:blipFill>
          <a:blip r:embed="rId3">
            <a:alphaModFix/>
          </a:blip>
          <a:stretch>
            <a:fillRect/>
          </a:stretch>
        </p:blipFill>
        <p:spPr>
          <a:xfrm>
            <a:off x="205975" y="2245275"/>
            <a:ext cx="5790201" cy="3574825"/>
          </a:xfrm>
          <a:prstGeom prst="rect">
            <a:avLst/>
          </a:prstGeom>
          <a:noFill/>
          <a:ln>
            <a:noFill/>
          </a:ln>
        </p:spPr>
      </p:pic>
      <p:pic>
        <p:nvPicPr>
          <p:cNvPr id="151" name="Google Shape;151;p19"/>
          <p:cNvPicPr preferRelativeResize="0"/>
          <p:nvPr/>
        </p:nvPicPr>
        <p:blipFill>
          <a:blip r:embed="rId4">
            <a:alphaModFix/>
          </a:blip>
          <a:stretch>
            <a:fillRect/>
          </a:stretch>
        </p:blipFill>
        <p:spPr>
          <a:xfrm>
            <a:off x="6135425" y="2245275"/>
            <a:ext cx="5645525" cy="348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2.1 K means and Age (Scaled)</a:t>
            </a:r>
            <a:endParaRPr/>
          </a:p>
        </p:txBody>
      </p:sp>
      <p:pic>
        <p:nvPicPr>
          <p:cNvPr id="157" name="Google Shape;157;p20"/>
          <p:cNvPicPr preferRelativeResize="0"/>
          <p:nvPr/>
        </p:nvPicPr>
        <p:blipFill>
          <a:blip r:embed="rId3">
            <a:alphaModFix/>
          </a:blip>
          <a:stretch>
            <a:fillRect/>
          </a:stretch>
        </p:blipFill>
        <p:spPr>
          <a:xfrm>
            <a:off x="6135425" y="2245275"/>
            <a:ext cx="5645525" cy="3485500"/>
          </a:xfrm>
          <a:prstGeom prst="rect">
            <a:avLst/>
          </a:prstGeom>
          <a:noFill/>
          <a:ln>
            <a:noFill/>
          </a:ln>
        </p:spPr>
      </p:pic>
      <p:pic>
        <p:nvPicPr>
          <p:cNvPr id="158" name="Google Shape;158;p20"/>
          <p:cNvPicPr preferRelativeResize="0"/>
          <p:nvPr/>
        </p:nvPicPr>
        <p:blipFill>
          <a:blip r:embed="rId4">
            <a:alphaModFix/>
          </a:blip>
          <a:stretch>
            <a:fillRect/>
          </a:stretch>
        </p:blipFill>
        <p:spPr>
          <a:xfrm>
            <a:off x="218100" y="2245278"/>
            <a:ext cx="5830624" cy="3599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solidFill>
                  <a:schemeClr val="accent5"/>
                </a:solidFill>
              </a:rPr>
              <a:t>2.1</a:t>
            </a:r>
            <a:endParaRPr sz="4500">
              <a:solidFill>
                <a:schemeClr val="accent5"/>
              </a:solidFill>
            </a:endParaRPr>
          </a:p>
        </p:txBody>
      </p:sp>
      <p:sp>
        <p:nvSpPr>
          <p:cNvPr id="164" name="Google Shape;164;p21"/>
          <p:cNvSpPr txBox="1"/>
          <p:nvPr>
            <p:ph idx="1" type="body"/>
          </p:nvPr>
        </p:nvSpPr>
        <p:spPr>
          <a:xfrm>
            <a:off x="1097279" y="1845734"/>
            <a:ext cx="4937700" cy="4023300"/>
          </a:xfrm>
          <a:prstGeom prst="rect">
            <a:avLst/>
          </a:prstGeom>
        </p:spPr>
        <p:txBody>
          <a:bodyPr anchorCtr="0" anchor="t" bIns="45700" lIns="0" spcFirstLastPara="1" rIns="0" wrap="square" tIns="45700">
            <a:normAutofit fontScale="85000"/>
          </a:bodyPr>
          <a:lstStyle/>
          <a:p>
            <a:pPr indent="-325755" lvl="0" marL="457200" rtl="0" algn="l">
              <a:lnSpc>
                <a:spcPct val="200000"/>
              </a:lnSpc>
              <a:spcBef>
                <a:spcPts val="1200"/>
              </a:spcBef>
              <a:spcAft>
                <a:spcPts val="0"/>
              </a:spcAft>
              <a:buSzPct val="90000"/>
              <a:buChar char="●"/>
            </a:pPr>
            <a:r>
              <a:rPr lang="en-US"/>
              <a:t>Data Visualization - K means Clustering with age</a:t>
            </a:r>
            <a:endParaRPr/>
          </a:p>
          <a:p>
            <a:pPr indent="-325755" lvl="0" marL="457200" rtl="0" algn="l">
              <a:lnSpc>
                <a:spcPct val="200000"/>
              </a:lnSpc>
              <a:spcBef>
                <a:spcPts val="0"/>
              </a:spcBef>
              <a:spcAft>
                <a:spcPts val="0"/>
              </a:spcAft>
              <a:buSzPct val="90000"/>
              <a:buChar char="●"/>
            </a:pPr>
            <a:r>
              <a:rPr lang="en-US"/>
              <a:t>Age is very significant when formulating the clusters</a:t>
            </a:r>
            <a:endParaRPr/>
          </a:p>
          <a:p>
            <a:pPr indent="-325755" lvl="0" marL="457200" rtl="0" algn="l">
              <a:lnSpc>
                <a:spcPct val="200000"/>
              </a:lnSpc>
              <a:spcBef>
                <a:spcPts val="0"/>
              </a:spcBef>
              <a:spcAft>
                <a:spcPts val="0"/>
              </a:spcAft>
              <a:buSzPct val="90000"/>
              <a:buChar char="●"/>
            </a:pPr>
            <a:r>
              <a:rPr lang="en-US"/>
              <a:t>Multiple regression with clustering depicts cluster 2 having 21 more new cases than baseline cluster 1</a:t>
            </a:r>
            <a:endParaRPr/>
          </a:p>
          <a:p>
            <a:pPr indent="-325755" lvl="0" marL="457200" rtl="0" algn="l">
              <a:lnSpc>
                <a:spcPct val="200000"/>
              </a:lnSpc>
              <a:spcBef>
                <a:spcPts val="0"/>
              </a:spcBef>
              <a:spcAft>
                <a:spcPts val="0"/>
              </a:spcAft>
              <a:buSzPct val="90000"/>
              <a:buChar char="●"/>
            </a:pPr>
            <a:r>
              <a:rPr lang="en-US"/>
              <a:t>Clustering with age regression has good R^2 = .86, </a:t>
            </a:r>
            <a:endParaRPr/>
          </a:p>
        </p:txBody>
      </p:sp>
      <p:pic>
        <p:nvPicPr>
          <p:cNvPr id="165" name="Google Shape;165;p21"/>
          <p:cNvPicPr preferRelativeResize="0"/>
          <p:nvPr/>
        </p:nvPicPr>
        <p:blipFill>
          <a:blip r:embed="rId3">
            <a:alphaModFix/>
          </a:blip>
          <a:stretch>
            <a:fillRect/>
          </a:stretch>
        </p:blipFill>
        <p:spPr>
          <a:xfrm>
            <a:off x="6642050" y="947551"/>
            <a:ext cx="4513625" cy="529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