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62" r:id="rId5"/>
    <p:sldId id="261" r:id="rId6"/>
    <p:sldId id="275" r:id="rId7"/>
    <p:sldId id="267" r:id="rId8"/>
    <p:sldId id="274" r:id="rId9"/>
    <p:sldId id="269" r:id="rId10"/>
    <p:sldId id="270" r:id="rId11"/>
    <p:sldId id="272" r:id="rId12"/>
    <p:sldId id="271" r:id="rId13"/>
    <p:sldId id="273" r:id="rId14"/>
    <p:sldId id="266" r:id="rId15"/>
    <p:sldId id="268" r:id="rId16"/>
    <p:sldId id="258" r:id="rId17"/>
    <p:sldId id="264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535B"/>
    <a:srgbClr val="FD7C65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1712" autoAdjust="0"/>
  </p:normalViewPr>
  <p:slideViewPr>
    <p:cSldViewPr snapToGrid="0" showGuides="1">
      <p:cViewPr varScale="1">
        <p:scale>
          <a:sx n="66" d="100"/>
          <a:sy n="66" d="100"/>
        </p:scale>
        <p:origin x="-900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EF1E5-4998-47F2-BF49-17A47DE06D98}" type="datetimeFigureOut">
              <a:rPr lang="ko-KR" altLang="en-US" smtClean="0"/>
              <a:t>2019-06-11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81C0B-4F34-4975-8B09-35C2A8FA83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25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EF1E5-4998-47F2-BF49-17A47DE06D98}" type="datetimeFigureOut">
              <a:rPr lang="ko-KR" altLang="en-US" smtClean="0"/>
              <a:t>2019-06-11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81C0B-4F34-4975-8B09-35C2A8FA83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772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EF1E5-4998-47F2-BF49-17A47DE06D98}" type="datetimeFigureOut">
              <a:rPr lang="ko-KR" altLang="en-US" smtClean="0"/>
              <a:t>2019-06-11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81C0B-4F34-4975-8B09-35C2A8FA83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66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EF1E5-4998-47F2-BF49-17A47DE06D98}" type="datetimeFigureOut">
              <a:rPr lang="ko-KR" altLang="en-US" smtClean="0"/>
              <a:t>2019-06-11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81C0B-4F34-4975-8B09-35C2A8FA83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2325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EF1E5-4998-47F2-BF49-17A47DE06D98}" type="datetimeFigureOut">
              <a:rPr lang="ko-KR" altLang="en-US" smtClean="0"/>
              <a:t>2019-06-11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81C0B-4F34-4975-8B09-35C2A8FA83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235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EF1E5-4998-47F2-BF49-17A47DE06D98}" type="datetimeFigureOut">
              <a:rPr lang="ko-KR" altLang="en-US" smtClean="0"/>
              <a:t>2019-06-11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81C0B-4F34-4975-8B09-35C2A8FA83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135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EF1E5-4998-47F2-BF49-17A47DE06D98}" type="datetimeFigureOut">
              <a:rPr lang="ko-KR" altLang="en-US" smtClean="0"/>
              <a:t>2019-06-11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81C0B-4F34-4975-8B09-35C2A8FA83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824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EF1E5-4998-47F2-BF49-17A47DE06D98}" type="datetimeFigureOut">
              <a:rPr lang="ko-KR" altLang="en-US" smtClean="0"/>
              <a:t>2019-06-11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81C0B-4F34-4975-8B09-35C2A8FA83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5396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EF1E5-4998-47F2-BF49-17A47DE06D98}" type="datetimeFigureOut">
              <a:rPr lang="ko-KR" altLang="en-US" smtClean="0"/>
              <a:t>2019-06-11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81C0B-4F34-4975-8B09-35C2A8FA83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769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EF1E5-4998-47F2-BF49-17A47DE06D98}" type="datetimeFigureOut">
              <a:rPr lang="ko-KR" altLang="en-US" smtClean="0"/>
              <a:t>2019-06-11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81C0B-4F34-4975-8B09-35C2A8FA83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7980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EF1E5-4998-47F2-BF49-17A47DE06D98}" type="datetimeFigureOut">
              <a:rPr lang="ko-KR" altLang="en-US" smtClean="0"/>
              <a:t>2019-06-11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81C0B-4F34-4975-8B09-35C2A8FA83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865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EF1E5-4998-47F2-BF49-17A47DE06D98}" type="datetimeFigureOut">
              <a:rPr lang="ko-KR" altLang="en-US" smtClean="0"/>
              <a:t>2019-06-11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81C0B-4F34-4975-8B09-35C2A8FA83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0418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4258492" y="3553098"/>
            <a:ext cx="3719390" cy="41178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88" t="27349" r="1296" b="37101"/>
          <a:stretch/>
        </p:blipFill>
        <p:spPr>
          <a:xfrm>
            <a:off x="3719363" y="814541"/>
            <a:ext cx="4753278" cy="1708289"/>
          </a:xfrm>
          <a:prstGeom prst="rect">
            <a:avLst/>
          </a:prstGeom>
        </p:spPr>
      </p:pic>
      <p:cxnSp>
        <p:nvCxnSpPr>
          <p:cNvPr id="8" name="직선 연결선 7"/>
          <p:cNvCxnSpPr/>
          <p:nvPr/>
        </p:nvCxnSpPr>
        <p:spPr>
          <a:xfrm>
            <a:off x="3586882" y="3342640"/>
            <a:ext cx="5018241" cy="0"/>
          </a:xfrm>
          <a:prstGeom prst="line">
            <a:avLst/>
          </a:prstGeom>
          <a:ln w="9525" cap="rnd">
            <a:solidFill>
              <a:schemeClr val="tx1">
                <a:lumMod val="85000"/>
                <a:lumOff val="1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315449" y="3589711"/>
            <a:ext cx="36054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spc="5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게임프로그래밍 </a:t>
            </a:r>
            <a:r>
              <a:rPr lang="en-US" altLang="ko-KR" sz="1600" spc="5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</a:t>
            </a:r>
            <a:r>
              <a:rPr lang="ko-KR" altLang="en-US" sz="1600" spc="5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조 조별과제</a:t>
            </a:r>
            <a:endParaRPr lang="ko-KR" altLang="en-US" sz="1600" spc="5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8360229" y="4918891"/>
            <a:ext cx="3352796" cy="0"/>
          </a:xfrm>
          <a:prstGeom prst="line">
            <a:avLst/>
          </a:prstGeom>
          <a:ln w="9525" cap="rnd">
            <a:solidFill>
              <a:schemeClr val="tx1">
                <a:lumMod val="85000"/>
                <a:lumOff val="1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8360229" y="6432730"/>
            <a:ext cx="3352797" cy="0"/>
          </a:xfrm>
          <a:prstGeom prst="line">
            <a:avLst/>
          </a:prstGeom>
          <a:ln w="9525" cap="rnd">
            <a:solidFill>
              <a:schemeClr val="tx1">
                <a:lumMod val="85000"/>
                <a:lumOff val="1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819595" y="5081451"/>
            <a:ext cx="3893432" cy="1224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2013335036 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박상훈 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애니메이션</a:t>
            </a:r>
            <a:endParaRPr lang="en-US" altLang="ko-KR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r"/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2013335053 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유다훈 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캐릭터조작</a:t>
            </a:r>
            <a:endParaRPr lang="en-US" altLang="ko-KR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r"/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2013335054 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윤태훈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무기조작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</a:p>
          <a:p>
            <a:pPr algn="r"/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2016100887 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신수빈 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</a:t>
            </a:r>
            <a:r>
              <a:rPr lang="ko-KR" altLang="en-US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맵꾸미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+ UI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18863" y="2577861"/>
            <a:ext cx="44376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Robot invasions</a:t>
            </a:r>
            <a:endParaRPr lang="ko-KR" altLang="en-US" sz="44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10117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586" y="832981"/>
            <a:ext cx="5583458" cy="5286465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7685632" y="1814286"/>
            <a:ext cx="3216830" cy="1879714"/>
            <a:chOff x="7685632" y="1814286"/>
            <a:chExt cx="3216830" cy="1879714"/>
          </a:xfrm>
        </p:grpSpPr>
        <p:sp>
          <p:nvSpPr>
            <p:cNvPr id="4" name="직사각형 3"/>
            <p:cNvSpPr/>
            <p:nvPr/>
          </p:nvSpPr>
          <p:spPr>
            <a:xfrm>
              <a:off x="7685632" y="1814286"/>
              <a:ext cx="3208104" cy="187971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8810517" y="2095137"/>
              <a:ext cx="1059196" cy="27699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955656" y="2095137"/>
              <a:ext cx="7834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54535B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코드 설명</a:t>
              </a:r>
              <a:endPara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4535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7694357" y="2739894"/>
              <a:ext cx="3208105" cy="95410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28600" indent="-228600" algn="ctr" fontAlgn="base">
                <a:buAutoNum type="arabicPeriod"/>
              </a:pPr>
              <a:r>
                <a:rPr lang="en-US" altLang="ko-KR" sz="1400" dirty="0" smtClean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Animating(), </a:t>
              </a:r>
              <a:r>
                <a:rPr lang="en-US" altLang="ko-KR" sz="1400" dirty="0" err="1" smtClean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PlayWalkAudio</a:t>
              </a:r>
              <a:r>
                <a:rPr lang="en-US" altLang="ko-KR" sz="1400" dirty="0" smtClean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() : h, v </a:t>
              </a:r>
              <a:r>
                <a:rPr lang="ko-KR" altLang="en-US" sz="1400" dirty="0" smtClean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값을 확인하여 걷는 애니메이션과 사운드 재생</a:t>
              </a:r>
              <a:endParaRPr lang="en-US" altLang="ko-KR" sz="14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marL="228600" indent="-228600" algn="ctr" fontAlgn="base">
                <a:buAutoNum type="arabicPeriod"/>
              </a:pPr>
              <a:endParaRPr lang="en-US" altLang="ko-KR" sz="14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4168251" y="148646"/>
            <a:ext cx="3771088" cy="29076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728446" y="124752"/>
            <a:ext cx="28424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플레이어 조작 스크립트</a:t>
            </a:r>
            <a:endParaRPr lang="ko-KR" altLang="en-US" sz="1600" spc="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5280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5864" y="944844"/>
            <a:ext cx="5391902" cy="445715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386" y="944844"/>
            <a:ext cx="5387926" cy="44571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082134" y="5710838"/>
            <a:ext cx="2658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적 컨트롤러</a:t>
            </a:r>
            <a:r>
              <a:rPr lang="en-US" altLang="ko-KR" b="1" dirty="0" smtClean="0"/>
              <a:t>(5</a:t>
            </a:r>
            <a:r>
              <a:rPr lang="ko-KR" altLang="en-US" b="1" dirty="0" smtClean="0"/>
              <a:t>개중 </a:t>
            </a:r>
            <a:r>
              <a:rPr lang="en-US" altLang="ko-KR" b="1" dirty="0" smtClean="0"/>
              <a:t>1</a:t>
            </a:r>
            <a:r>
              <a:rPr lang="ko-KR" altLang="en-US" b="1" dirty="0" smtClean="0"/>
              <a:t>개</a:t>
            </a:r>
            <a:r>
              <a:rPr lang="en-US" altLang="ko-KR" b="1" dirty="0" smtClean="0"/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398787" y="5710838"/>
            <a:ext cx="2658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플레이어 컨트롤러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1061863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962" y="604887"/>
            <a:ext cx="7163800" cy="559195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8515625" y="1716258"/>
            <a:ext cx="3208103" cy="42200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9582453" y="2127347"/>
            <a:ext cx="1027489" cy="27699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9713080" y="2127347"/>
            <a:ext cx="7807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4535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코드 설명</a:t>
            </a:r>
            <a:endParaRPr lang="ko-KR" altLang="en-US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54535B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515625" y="2841392"/>
            <a:ext cx="3208105" cy="2893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 algn="ctr" fontAlgn="base">
              <a:buAutoNum type="arabicPeriod"/>
            </a:pPr>
            <a:r>
              <a:rPr lang="en-US" altLang="ko-KR" sz="14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Update() : </a:t>
            </a:r>
            <a:r>
              <a:rPr lang="ko-KR" altLang="en-US" sz="14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플레이어가 </a:t>
            </a:r>
            <a:r>
              <a:rPr lang="ko-KR" altLang="en-US" sz="1400" dirty="0" err="1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데미지를</a:t>
            </a:r>
            <a:r>
              <a:rPr lang="ko-KR" altLang="en-US" sz="14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받았나 계속 확인하여 받았을 경우 </a:t>
            </a:r>
            <a:r>
              <a:rPr lang="en-US" altLang="ko-KR" sz="14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Lerp</a:t>
            </a:r>
            <a:r>
              <a:rPr lang="ko-KR" altLang="en-US" sz="14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이용하여 반짝이게 함</a:t>
            </a:r>
            <a:endParaRPr lang="en-US" altLang="ko-KR" sz="1400" dirty="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28600" indent="-228600" algn="ctr" fontAlgn="base">
              <a:buAutoNum type="arabicPeriod"/>
            </a:pPr>
            <a:endParaRPr lang="en-US" altLang="ko-KR" sz="1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 fontAlgn="base"/>
            <a:r>
              <a:rPr lang="en-US" altLang="ko-KR" sz="14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</a:t>
            </a:r>
            <a:r>
              <a:rPr lang="en-US" altLang="ko-KR" sz="1400" dirty="0" err="1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TakeDamage</a:t>
            </a:r>
            <a:r>
              <a:rPr lang="en-US" altLang="ko-KR" sz="14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() : </a:t>
            </a:r>
            <a:r>
              <a:rPr lang="ko-KR" altLang="en-US" sz="14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플레이어가 </a:t>
            </a:r>
            <a:r>
              <a:rPr lang="ko-KR" altLang="en-US" sz="1400" dirty="0" err="1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데미지를</a:t>
            </a:r>
            <a:r>
              <a:rPr lang="ko-KR" altLang="en-US" sz="14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받으면 </a:t>
            </a:r>
            <a:r>
              <a:rPr lang="ko-KR" altLang="en-US" sz="1400" dirty="0" err="1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체력바를</a:t>
            </a:r>
            <a:r>
              <a:rPr lang="ko-KR" altLang="en-US" sz="14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줄이고 </a:t>
            </a:r>
            <a:r>
              <a:rPr lang="en-US" altLang="ko-KR" sz="1400" dirty="0" err="1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currentHealth</a:t>
            </a:r>
            <a:r>
              <a:rPr lang="en-US" altLang="ko-KR" sz="14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현재체력</a:t>
            </a:r>
            <a:r>
              <a:rPr lang="en-US" altLang="ko-KR" sz="14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 </a:t>
            </a:r>
            <a:r>
              <a:rPr lang="ko-KR" altLang="en-US" sz="14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과 </a:t>
            </a:r>
            <a:r>
              <a:rPr lang="en-US" altLang="ko-KR" sz="1400" dirty="0" err="1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isDead</a:t>
            </a:r>
            <a:r>
              <a:rPr lang="en-US" altLang="ko-KR" sz="14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이미 죽었나 체크</a:t>
            </a:r>
            <a:r>
              <a:rPr lang="en-US" altLang="ko-KR" sz="14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sz="14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하여 </a:t>
            </a:r>
            <a:r>
              <a:rPr lang="en-US" altLang="ko-KR" sz="14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Death()</a:t>
            </a:r>
            <a:r>
              <a:rPr lang="ko-KR" altLang="en-US" sz="14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실행</a:t>
            </a:r>
            <a:endParaRPr lang="en-US" altLang="ko-KR" sz="1400" dirty="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 fontAlgn="base"/>
            <a:endParaRPr lang="en-US" altLang="ko-KR" sz="1400" dirty="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 fontAlgn="base"/>
            <a:r>
              <a:rPr lang="en-US" altLang="ko-KR" sz="14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 Death() : </a:t>
            </a:r>
            <a:r>
              <a:rPr lang="ko-KR" altLang="en-US" sz="14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플레이어 죽는 애니메이션을 실행하고 그 외 플레이어의 동작을 모두 불가능하게 설정</a:t>
            </a:r>
            <a:endParaRPr lang="en-US" altLang="ko-KR" sz="1400" dirty="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168251" y="148646"/>
            <a:ext cx="3771088" cy="29076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385161" y="119618"/>
            <a:ext cx="35541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플레이어 조작</a:t>
            </a:r>
            <a:r>
              <a:rPr lang="en-US" altLang="ko-KR" sz="1600" spc="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600" spc="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기타 스크립트</a:t>
            </a:r>
            <a:endParaRPr lang="ko-KR" altLang="en-US" sz="1600" spc="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8253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8163933" y="1533377"/>
            <a:ext cx="3441931" cy="4446026"/>
            <a:chOff x="8163933" y="1533377"/>
            <a:chExt cx="3441931" cy="4446026"/>
          </a:xfrm>
        </p:grpSpPr>
        <p:sp>
          <p:nvSpPr>
            <p:cNvPr id="4" name="직사각형 3"/>
            <p:cNvSpPr/>
            <p:nvPr/>
          </p:nvSpPr>
          <p:spPr>
            <a:xfrm>
              <a:off x="8163933" y="1533377"/>
              <a:ext cx="3441912" cy="418525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412663" y="1888273"/>
              <a:ext cx="1031934" cy="24384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8163950" y="2513554"/>
              <a:ext cx="3441914" cy="34658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28600" indent="-228600" algn="ctr" fontAlgn="base">
                <a:buAutoNum type="arabicPeriod"/>
              </a:pPr>
              <a:r>
                <a:rPr lang="en-US" altLang="ko-KR" sz="1400" dirty="0" smtClean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Death() : </a:t>
              </a:r>
              <a:r>
                <a:rPr lang="ko-KR" altLang="en-US" sz="1400" dirty="0" smtClean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적이 죽으면 </a:t>
              </a:r>
              <a:r>
                <a:rPr lang="en-US" altLang="ko-KR" sz="1400" dirty="0" err="1" smtClean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StartSinking</a:t>
              </a:r>
              <a:r>
                <a:rPr lang="en-US" altLang="ko-KR" sz="1400" dirty="0" smtClean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()</a:t>
              </a:r>
              <a:r>
                <a:rPr lang="ko-KR" altLang="en-US" sz="1400" dirty="0" smtClean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을 실행하여 </a:t>
              </a:r>
              <a:r>
                <a:rPr lang="ko-KR" altLang="en-US" sz="1400" dirty="0" err="1" smtClean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맵</a:t>
              </a:r>
              <a:r>
                <a:rPr lang="ko-KR" altLang="en-US" sz="1400" dirty="0" smtClean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아래로 가라앉히고 </a:t>
              </a:r>
              <a:r>
                <a:rPr lang="en-US" altLang="ko-KR" sz="1400" dirty="0" smtClean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UI</a:t>
              </a:r>
              <a:r>
                <a:rPr lang="ko-KR" altLang="en-US" sz="1400" dirty="0" smtClean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의 점수를 증가하고 </a:t>
              </a:r>
              <a:r>
                <a:rPr lang="en-US" altLang="ko-KR" sz="1400" dirty="0" err="1" smtClean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CameraShock</a:t>
              </a:r>
              <a:r>
                <a:rPr lang="en-US" altLang="ko-KR" sz="1400" dirty="0" smtClean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() </a:t>
              </a:r>
              <a:r>
                <a:rPr lang="ko-KR" altLang="en-US" sz="1400" dirty="0" smtClean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함수로 </a:t>
              </a:r>
              <a:endParaRPr lang="en-US" altLang="ko-KR" sz="14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algn="ctr" fontAlgn="base"/>
              <a:r>
                <a:rPr lang="ko-KR" altLang="en-US" sz="1400" dirty="0" smtClean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카메라를 흔든다</a:t>
              </a:r>
              <a:r>
                <a:rPr lang="en-US" altLang="ko-KR" sz="1400" dirty="0" smtClean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.</a:t>
              </a:r>
            </a:p>
            <a:p>
              <a:pPr marL="228600" indent="-228600" algn="ctr" fontAlgn="base">
                <a:buAutoNum type="arabicPeriod"/>
              </a:pPr>
              <a:endParaRPr lang="en-US" altLang="ko-KR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algn="ctr" fontAlgn="base"/>
              <a:r>
                <a:rPr lang="en-US" altLang="ko-KR" sz="1400" dirty="0" smtClean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2. </a:t>
              </a:r>
              <a:r>
                <a:rPr lang="en-US" altLang="ko-KR" sz="1400" dirty="0" err="1" smtClean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StartSinking</a:t>
              </a:r>
              <a:r>
                <a:rPr lang="en-US" altLang="ko-KR" sz="1400" dirty="0" smtClean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(), </a:t>
              </a:r>
              <a:r>
                <a:rPr lang="en-US" altLang="ko-KR" sz="14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Sinking()</a:t>
              </a:r>
              <a:r>
                <a:rPr lang="en-US" altLang="ko-KR" sz="1400" dirty="0" smtClean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: </a:t>
              </a:r>
              <a:r>
                <a:rPr lang="ko-KR" altLang="en-US" sz="1400" dirty="0" smtClean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적이 </a:t>
              </a:r>
              <a:r>
                <a:rPr lang="ko-KR" altLang="en-US" sz="1400" dirty="0" err="1" smtClean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죽었을때</a:t>
              </a:r>
              <a:r>
                <a:rPr lang="ko-KR" altLang="en-US" sz="1400" dirty="0" smtClean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갑자기 사라지면 어색하여 </a:t>
              </a:r>
              <a:r>
                <a:rPr lang="ko-KR" altLang="en-US" sz="1400" dirty="0" err="1" smtClean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맵</a:t>
              </a:r>
              <a:r>
                <a:rPr lang="ko-KR" altLang="en-US" sz="1400" dirty="0" smtClean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아래로 가라앉히고 필드에서 제거한다</a:t>
              </a:r>
              <a:r>
                <a:rPr lang="en-US" altLang="ko-KR" sz="1400" dirty="0" smtClean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.</a:t>
              </a:r>
            </a:p>
            <a:p>
              <a:pPr algn="ctr" fontAlgn="base"/>
              <a:endParaRPr lang="en-US" altLang="ko-KR" sz="14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algn="ctr" fontAlgn="base"/>
              <a:r>
                <a:rPr lang="en-US" altLang="ko-KR" sz="1400" dirty="0" smtClean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3. </a:t>
              </a:r>
              <a:r>
                <a:rPr lang="en-US" altLang="ko-KR" sz="1400" dirty="0" err="1" smtClean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CameraShock</a:t>
              </a:r>
              <a:r>
                <a:rPr lang="en-US" altLang="ko-KR" sz="1400" dirty="0" smtClean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() : </a:t>
              </a:r>
              <a:r>
                <a:rPr lang="ko-KR" altLang="en-US" sz="1400" dirty="0" smtClean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반경 </a:t>
              </a:r>
              <a:r>
                <a:rPr lang="en-US" altLang="ko-KR" sz="1400" dirty="0" smtClean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1</a:t>
              </a:r>
              <a:r>
                <a:rPr lang="ko-KR" altLang="en-US" sz="1400" dirty="0" smtClean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의 </a:t>
              </a:r>
              <a:r>
                <a:rPr lang="en-US" altLang="ko-KR" sz="1400" dirty="0" smtClean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Sphere</a:t>
              </a:r>
              <a:r>
                <a:rPr lang="ko-KR" altLang="en-US" sz="1400" dirty="0" smtClean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안의 랜덤 포인트 </a:t>
              </a:r>
              <a:r>
                <a:rPr lang="ko-KR" altLang="en-US" sz="1400" dirty="0" err="1" smtClean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반환값을</a:t>
              </a:r>
              <a:r>
                <a:rPr lang="ko-KR" altLang="en-US" sz="1400" dirty="0" smtClean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받아</a:t>
              </a:r>
              <a:r>
                <a:rPr lang="en-US" altLang="ko-KR" sz="1400" dirty="0" smtClean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ko-KR" altLang="en-US" sz="1400" dirty="0" smtClean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카메라를 </a:t>
              </a:r>
              <a:r>
                <a:rPr lang="ko-KR" altLang="en-US" sz="1400" dirty="0" err="1" smtClean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트랜스폼을</a:t>
              </a:r>
              <a:r>
                <a:rPr lang="ko-KR" altLang="en-US" sz="1400" dirty="0" smtClean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움직여 흔든다</a:t>
              </a:r>
              <a:r>
                <a:rPr lang="en-US" altLang="ko-KR" sz="1400" dirty="0" smtClean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.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508557" y="1873759"/>
              <a:ext cx="840146" cy="276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54535B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코드 설명</a:t>
              </a:r>
              <a:endPara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4535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639" y="610311"/>
            <a:ext cx="6662343" cy="4403958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4168251" y="148646"/>
            <a:ext cx="3771088" cy="29076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297017" y="122003"/>
            <a:ext cx="15135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적 스크립트</a:t>
            </a:r>
            <a:endParaRPr lang="ko-KR" altLang="en-US" sz="1600" spc="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638" y="4997095"/>
            <a:ext cx="6638071" cy="190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657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직선 연결선 20"/>
          <p:cNvCxnSpPr/>
          <p:nvPr/>
        </p:nvCxnSpPr>
        <p:spPr>
          <a:xfrm>
            <a:off x="3899933" y="1911574"/>
            <a:ext cx="4263406" cy="0"/>
          </a:xfrm>
          <a:prstGeom prst="line">
            <a:avLst/>
          </a:prstGeom>
          <a:ln w="9525" cap="rnd">
            <a:solidFill>
              <a:schemeClr val="tx1">
                <a:lumMod val="85000"/>
                <a:lumOff val="1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4210455" y="1020843"/>
            <a:ext cx="3771088" cy="29076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647" t="27349" r="1296" b="37101"/>
          <a:stretch/>
        </p:blipFill>
        <p:spPr>
          <a:xfrm>
            <a:off x="5080534" y="171466"/>
            <a:ext cx="2030931" cy="745545"/>
          </a:xfrm>
          <a:prstGeom prst="rect">
            <a:avLst/>
          </a:prstGeom>
        </p:spPr>
      </p:pic>
      <p:sp>
        <p:nvSpPr>
          <p:cNvPr id="57" name="직사각형 56"/>
          <p:cNvSpPr/>
          <p:nvPr/>
        </p:nvSpPr>
        <p:spPr>
          <a:xfrm>
            <a:off x="9114322" y="-1152061"/>
            <a:ext cx="914400" cy="914400"/>
          </a:xfrm>
          <a:prstGeom prst="rect">
            <a:avLst/>
          </a:prstGeom>
          <a:solidFill>
            <a:srgbClr val="FD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D7C65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11075148" y="-1152061"/>
            <a:ext cx="914400" cy="914400"/>
          </a:xfrm>
          <a:prstGeom prst="rect">
            <a:avLst/>
          </a:prstGeom>
          <a:solidFill>
            <a:srgbClr val="5453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4656013" y="4500606"/>
            <a:ext cx="2840782" cy="1394011"/>
            <a:chOff x="4682139" y="4500606"/>
            <a:chExt cx="2840782" cy="1394011"/>
          </a:xfrm>
        </p:grpSpPr>
        <p:sp>
          <p:nvSpPr>
            <p:cNvPr id="97" name="직사각형 96"/>
            <p:cNvSpPr/>
            <p:nvPr/>
          </p:nvSpPr>
          <p:spPr>
            <a:xfrm>
              <a:off x="4695201" y="4500606"/>
              <a:ext cx="2827720" cy="1394011"/>
            </a:xfrm>
            <a:prstGeom prst="rect">
              <a:avLst/>
            </a:prstGeom>
            <a:solidFill>
              <a:srgbClr val="54535B">
                <a:alpha val="50000"/>
              </a:srgbClr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모서리가 둥근 직사각형 100"/>
            <p:cNvSpPr/>
            <p:nvPr/>
          </p:nvSpPr>
          <p:spPr>
            <a:xfrm>
              <a:off x="5575284" y="4658187"/>
              <a:ext cx="1031934" cy="24384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5641557" y="4649816"/>
              <a:ext cx="9003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54535B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코드 설명</a:t>
              </a:r>
              <a:endPara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4535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4682139" y="5061229"/>
              <a:ext cx="2814657" cy="535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ko-KR" altLang="en-US" sz="12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플레이어의 공격변환</a:t>
              </a:r>
              <a:endParaRPr lang="en-US" altLang="ko-KR" sz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algn="ctr">
                <a:lnSpc>
                  <a:spcPct val="120000"/>
                </a:lnSpc>
              </a:pPr>
              <a:r>
                <a:rPr lang="ko-KR" altLang="en-US" sz="12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플레이어의 공격 상태는 </a:t>
              </a:r>
              <a:r>
                <a:rPr lang="en-US" altLang="ko-KR" sz="1200" dirty="0" err="1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enum</a:t>
              </a:r>
              <a:r>
                <a:rPr lang="ko-KR" altLang="en-US" sz="12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으로 관리</a:t>
              </a:r>
              <a:r>
                <a:rPr lang="en-US" altLang="ko-KR" sz="12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4844463" y="996696"/>
            <a:ext cx="24945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pc="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03. </a:t>
            </a:r>
            <a:r>
              <a:rPr lang="ko-KR" altLang="en-US" sz="1600" spc="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코드 </a:t>
            </a:r>
            <a:r>
              <a:rPr lang="en-US" altLang="ko-KR" sz="1600" spc="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&amp; </a:t>
            </a:r>
            <a:r>
              <a:rPr lang="ko-KR" altLang="en-US" sz="1600" spc="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실행</a:t>
            </a:r>
            <a:endParaRPr lang="ko-KR" altLang="en-US" sz="1600" spc="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134608" y="1476481"/>
            <a:ext cx="19143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pc="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코드 설명 </a:t>
            </a:r>
            <a:r>
              <a:rPr lang="en-US" altLang="ko-KR" sz="1400" spc="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z="1400" spc="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공격</a:t>
            </a:r>
            <a:endParaRPr lang="ko-KR" altLang="en-US" sz="1400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287096784" descr="EMB00001d04046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2139" y="2902578"/>
            <a:ext cx="2827719" cy="1418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31" name="_x287098512" descr="EMB00001d04047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573" y="260356"/>
            <a:ext cx="11521438" cy="6336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7680868" y="1032075"/>
            <a:ext cx="2840782" cy="1394011"/>
            <a:chOff x="6561152" y="1214568"/>
            <a:chExt cx="2840782" cy="1394011"/>
          </a:xfrm>
        </p:grpSpPr>
        <p:sp>
          <p:nvSpPr>
            <p:cNvPr id="67" name="직사각형 66"/>
            <p:cNvSpPr/>
            <p:nvPr/>
          </p:nvSpPr>
          <p:spPr>
            <a:xfrm>
              <a:off x="6574214" y="1214568"/>
              <a:ext cx="2827720" cy="1394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모서리가 둥근 직사각형 67"/>
            <p:cNvSpPr/>
            <p:nvPr/>
          </p:nvSpPr>
          <p:spPr>
            <a:xfrm>
              <a:off x="7454297" y="1372149"/>
              <a:ext cx="1031934" cy="24384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7520570" y="1363778"/>
              <a:ext cx="9003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54535B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코드 설명</a:t>
              </a:r>
              <a:endPara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4535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6561152" y="1775191"/>
              <a:ext cx="2814657" cy="5227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ko-KR" altLang="en-US" sz="12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플레이어 전환</a:t>
              </a:r>
              <a:r>
                <a:rPr lang="en-US" altLang="ko-KR" sz="12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, </a:t>
              </a:r>
              <a:r>
                <a:rPr lang="ko-KR" altLang="en-US" sz="12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공격 전환 버튼을 누르면</a:t>
              </a:r>
              <a:endParaRPr lang="en-US" altLang="ko-KR" sz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algn="ctr">
                <a:lnSpc>
                  <a:spcPct val="120000"/>
                </a:lnSpc>
              </a:pPr>
              <a:r>
                <a:rPr lang="ko-KR" altLang="en-US" sz="12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플레이어의 공격 방법이 바뀜</a:t>
              </a:r>
              <a:r>
                <a:rPr lang="en-US" altLang="ko-KR" sz="12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.</a:t>
              </a:r>
            </a:p>
          </p:txBody>
        </p:sp>
      </p:grp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37" name="_x287072232" descr="EMB00001d04047e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779"/>
          <a:stretch/>
        </p:blipFill>
        <p:spPr bwMode="auto">
          <a:xfrm>
            <a:off x="326573" y="260356"/>
            <a:ext cx="5624408" cy="6336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39" name="_x287072160" descr="EMB00001d040480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523"/>
          <a:stretch/>
        </p:blipFill>
        <p:spPr bwMode="auto">
          <a:xfrm>
            <a:off x="5950979" y="3794957"/>
            <a:ext cx="5858353" cy="2801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1" name="그룹 70"/>
          <p:cNvGrpSpPr/>
          <p:nvPr/>
        </p:nvGrpSpPr>
        <p:grpSpPr>
          <a:xfrm>
            <a:off x="7687399" y="1020843"/>
            <a:ext cx="2840782" cy="1394011"/>
            <a:chOff x="6561152" y="1214568"/>
            <a:chExt cx="2840782" cy="1394011"/>
          </a:xfrm>
        </p:grpSpPr>
        <p:sp>
          <p:nvSpPr>
            <p:cNvPr id="72" name="직사각형 71"/>
            <p:cNvSpPr/>
            <p:nvPr/>
          </p:nvSpPr>
          <p:spPr>
            <a:xfrm>
              <a:off x="6574214" y="1214568"/>
              <a:ext cx="2827720" cy="1394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모서리가 둥근 직사각형 72"/>
            <p:cNvSpPr/>
            <p:nvPr/>
          </p:nvSpPr>
          <p:spPr>
            <a:xfrm>
              <a:off x="7454297" y="1372149"/>
              <a:ext cx="1031934" cy="24384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7520570" y="1363778"/>
              <a:ext cx="9003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54535B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코드 설명</a:t>
              </a:r>
              <a:endPara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4535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6561152" y="1775191"/>
              <a:ext cx="2814657" cy="535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ko-KR" altLang="en-US" sz="12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공격할 때마다 현재 상태를 판별하여</a:t>
              </a:r>
              <a:endParaRPr lang="en-US" altLang="ko-KR" sz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algn="ctr">
                <a:lnSpc>
                  <a:spcPct val="120000"/>
                </a:lnSpc>
              </a:pPr>
              <a:r>
                <a:rPr lang="ko-KR" altLang="en-US" sz="12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그에 맞는 공격을 함</a:t>
              </a:r>
              <a:r>
                <a:rPr lang="en-US" altLang="ko-KR" sz="12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70032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직선 연결선 20"/>
          <p:cNvCxnSpPr/>
          <p:nvPr/>
        </p:nvCxnSpPr>
        <p:spPr>
          <a:xfrm>
            <a:off x="3899933" y="1911574"/>
            <a:ext cx="4263406" cy="0"/>
          </a:xfrm>
          <a:prstGeom prst="line">
            <a:avLst/>
          </a:prstGeom>
          <a:ln w="9525" cap="rnd">
            <a:solidFill>
              <a:schemeClr val="tx1">
                <a:lumMod val="85000"/>
                <a:lumOff val="1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4210455" y="1020843"/>
            <a:ext cx="3771088" cy="29076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647" t="27349" r="1296" b="37101"/>
          <a:stretch/>
        </p:blipFill>
        <p:spPr>
          <a:xfrm>
            <a:off x="5080534" y="171466"/>
            <a:ext cx="2030931" cy="745545"/>
          </a:xfrm>
          <a:prstGeom prst="rect">
            <a:avLst/>
          </a:prstGeom>
        </p:spPr>
      </p:pic>
      <p:sp>
        <p:nvSpPr>
          <p:cNvPr id="57" name="직사각형 56"/>
          <p:cNvSpPr/>
          <p:nvPr/>
        </p:nvSpPr>
        <p:spPr>
          <a:xfrm>
            <a:off x="9114322" y="-1152061"/>
            <a:ext cx="914400" cy="914400"/>
          </a:xfrm>
          <a:prstGeom prst="rect">
            <a:avLst/>
          </a:prstGeom>
          <a:solidFill>
            <a:srgbClr val="FD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D7C65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11075148" y="-1152061"/>
            <a:ext cx="914400" cy="914400"/>
          </a:xfrm>
          <a:prstGeom prst="rect">
            <a:avLst/>
          </a:prstGeom>
          <a:solidFill>
            <a:srgbClr val="5453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4844463" y="996696"/>
            <a:ext cx="24945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pc="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03. </a:t>
            </a:r>
            <a:r>
              <a:rPr lang="ko-KR" altLang="en-US" sz="1600" spc="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코드 </a:t>
            </a:r>
            <a:r>
              <a:rPr lang="en-US" altLang="ko-KR" sz="1600" spc="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&amp; </a:t>
            </a:r>
            <a:r>
              <a:rPr lang="ko-KR" altLang="en-US" sz="1600" spc="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실행</a:t>
            </a:r>
            <a:endParaRPr lang="ko-KR" altLang="en-US" sz="1600" spc="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958277" y="1476481"/>
            <a:ext cx="22669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pc="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코드 설명 </a:t>
            </a:r>
            <a:r>
              <a:rPr lang="en-US" altLang="ko-KR" sz="1400" spc="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z="1400" spc="1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레이저</a:t>
            </a:r>
            <a:r>
              <a:rPr lang="ko-KR" altLang="en-US" sz="1400" spc="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총</a:t>
            </a:r>
            <a:endParaRPr lang="ko-KR" altLang="en-US" sz="1400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Rectangle 8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3" name="_x287102976" descr="EMB00001d04049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2066" y="0"/>
            <a:ext cx="464127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5" name="그룹 34"/>
          <p:cNvGrpSpPr/>
          <p:nvPr/>
        </p:nvGrpSpPr>
        <p:grpSpPr>
          <a:xfrm>
            <a:off x="8646817" y="4900116"/>
            <a:ext cx="2840782" cy="1394011"/>
            <a:chOff x="6561152" y="1214568"/>
            <a:chExt cx="2840782" cy="1394011"/>
          </a:xfrm>
        </p:grpSpPr>
        <p:sp>
          <p:nvSpPr>
            <p:cNvPr id="36" name="직사각형 35"/>
            <p:cNvSpPr/>
            <p:nvPr/>
          </p:nvSpPr>
          <p:spPr>
            <a:xfrm>
              <a:off x="6574214" y="1214568"/>
              <a:ext cx="2827720" cy="1394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7454297" y="1455279"/>
              <a:ext cx="1031934" cy="24384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520570" y="1460763"/>
              <a:ext cx="9003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54535B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코드 설명</a:t>
              </a:r>
              <a:endPara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4535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561152" y="1955306"/>
              <a:ext cx="2814657" cy="3011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ko-KR" altLang="en-US" sz="12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레이저는 </a:t>
              </a:r>
              <a:r>
                <a:rPr lang="en-US" altLang="ko-KR" sz="12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line renderer</a:t>
              </a:r>
              <a:r>
                <a:rPr lang="ko-KR" altLang="en-US" sz="12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를 이용하여 구</a:t>
              </a:r>
              <a:r>
                <a: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현</a:t>
              </a:r>
              <a:r>
                <a:rPr lang="en-US" altLang="ko-KR" sz="12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.</a:t>
              </a:r>
            </a:p>
          </p:txBody>
        </p:sp>
      </p:grp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5" name="_x287113776" descr="EMB00001d04049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155" y="228600"/>
            <a:ext cx="11704393" cy="6419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그룹 17"/>
          <p:cNvGrpSpPr/>
          <p:nvPr/>
        </p:nvGrpSpPr>
        <p:grpSpPr>
          <a:xfrm>
            <a:off x="7604253" y="638244"/>
            <a:ext cx="4014854" cy="1394011"/>
            <a:chOff x="7604253" y="638244"/>
            <a:chExt cx="4014854" cy="1394011"/>
          </a:xfrm>
        </p:grpSpPr>
        <p:sp>
          <p:nvSpPr>
            <p:cNvPr id="43" name="직사각형 42"/>
            <p:cNvSpPr/>
            <p:nvPr/>
          </p:nvSpPr>
          <p:spPr>
            <a:xfrm>
              <a:off x="7604253" y="638244"/>
              <a:ext cx="4003964" cy="1394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모서리가 둥근 직사각형 43"/>
            <p:cNvSpPr/>
            <p:nvPr/>
          </p:nvSpPr>
          <p:spPr>
            <a:xfrm>
              <a:off x="9127511" y="840071"/>
              <a:ext cx="1031934" cy="24384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9193784" y="817845"/>
              <a:ext cx="9003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54535B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코드 설명</a:t>
              </a:r>
              <a:endPara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4535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7615143" y="1122554"/>
              <a:ext cx="400396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base"/>
              <a:r>
                <a:rPr lang="ko-KR" altLang="en-US" sz="12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마우스 버튼을 누르면 </a:t>
              </a:r>
              <a:r>
                <a:rPr lang="en-US" altLang="ko-KR" sz="12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line renderer</a:t>
              </a:r>
              <a:r>
                <a:rPr lang="ko-KR" altLang="en-US" sz="12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가 </a:t>
              </a:r>
              <a:r>
                <a:rPr lang="ko-KR" altLang="en-US" sz="1200" dirty="0" smtClean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활성화</a:t>
              </a:r>
              <a:endParaRPr lang="en-US" altLang="ko-KR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algn="ctr" fontAlgn="base"/>
              <a:r>
                <a:rPr lang="ko-KR" altLang="en-US" sz="1200" dirty="0" smtClean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총구부분에서 </a:t>
              </a:r>
              <a:r>
                <a:rPr lang="ko-KR" altLang="en-US" sz="12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출발하여 </a:t>
              </a:r>
              <a:r>
                <a:rPr lang="ko-KR" altLang="en-US" sz="1200" dirty="0" err="1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레이어가</a:t>
              </a:r>
              <a:r>
                <a:rPr lang="ko-KR" altLang="en-US" sz="12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shootable</a:t>
              </a:r>
              <a:r>
                <a:rPr lang="ko-KR" altLang="en-US" sz="1200" dirty="0" smtClean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로</a:t>
              </a:r>
              <a:endParaRPr lang="en-US" altLang="ko-KR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algn="ctr" fontAlgn="base"/>
              <a:r>
                <a:rPr lang="ko-KR" altLang="en-US" sz="1200" dirty="0" smtClean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되어있는 </a:t>
              </a:r>
              <a:r>
                <a:rPr lang="ko-KR" altLang="en-US" sz="12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물체에 맞으면 </a:t>
              </a:r>
              <a:r>
                <a:rPr lang="ko-KR" altLang="en-US" sz="1200" dirty="0" smtClean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멈춤</a:t>
              </a:r>
              <a:endParaRPr lang="en-US" altLang="ko-KR" sz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algn="ctr" fontAlgn="base"/>
              <a:r>
                <a:rPr lang="ko-KR" altLang="en-US" sz="1200" dirty="0" smtClean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충돌을 </a:t>
              </a:r>
              <a:r>
                <a:rPr lang="ko-KR" altLang="en-US" sz="12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판별하는 부분은 </a:t>
              </a:r>
              <a:r>
                <a:rPr lang="en-US" altLang="ko-KR" sz="1200" dirty="0" err="1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Raycast</a:t>
              </a:r>
              <a:r>
                <a:rPr lang="ko-KR" altLang="en-US" sz="12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를 </a:t>
              </a:r>
              <a:r>
                <a:rPr lang="ko-KR" altLang="en-US" sz="1200" dirty="0" smtClean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이용</a:t>
              </a:r>
              <a:r>
                <a:rPr lang="en-US" altLang="ko-KR" sz="1200" dirty="0" smtClean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.</a:t>
              </a:r>
              <a:endParaRPr lang="ko-KR" altLang="en-US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44897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>
          <a:xfrm>
            <a:off x="2498179" y="2336076"/>
            <a:ext cx="3424551" cy="4133997"/>
          </a:xfrm>
          <a:prstGeom prst="rect">
            <a:avLst/>
          </a:prstGeom>
          <a:solidFill>
            <a:srgbClr val="54535B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D7C65"/>
              </a:solidFill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3899933" y="1963826"/>
            <a:ext cx="4263406" cy="0"/>
          </a:xfrm>
          <a:prstGeom prst="line">
            <a:avLst/>
          </a:prstGeom>
          <a:ln w="9525" cap="rnd">
            <a:solidFill>
              <a:schemeClr val="tx1">
                <a:lumMod val="85000"/>
                <a:lumOff val="1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4210455" y="1020843"/>
            <a:ext cx="3771088" cy="29076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647" t="27349" r="1296" b="37101"/>
          <a:stretch/>
        </p:blipFill>
        <p:spPr>
          <a:xfrm>
            <a:off x="5080534" y="171466"/>
            <a:ext cx="2030931" cy="745545"/>
          </a:xfrm>
          <a:prstGeom prst="rect">
            <a:avLst/>
          </a:prstGeom>
        </p:spPr>
      </p:pic>
      <p:sp>
        <p:nvSpPr>
          <p:cNvPr id="57" name="직사각형 56"/>
          <p:cNvSpPr/>
          <p:nvPr/>
        </p:nvSpPr>
        <p:spPr>
          <a:xfrm>
            <a:off x="9114322" y="-1152061"/>
            <a:ext cx="914400" cy="914400"/>
          </a:xfrm>
          <a:prstGeom prst="rect">
            <a:avLst/>
          </a:prstGeom>
          <a:solidFill>
            <a:srgbClr val="FD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D7C65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11075148" y="-1152061"/>
            <a:ext cx="914400" cy="914400"/>
          </a:xfrm>
          <a:prstGeom prst="rect">
            <a:avLst/>
          </a:prstGeom>
          <a:solidFill>
            <a:srgbClr val="5453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4770650" y="996949"/>
            <a:ext cx="28087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pc="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04. </a:t>
            </a:r>
            <a:r>
              <a:rPr lang="ko-KR" altLang="en-US" sz="1600" spc="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어려웠던 점 </a:t>
            </a:r>
            <a:r>
              <a:rPr lang="en-US" altLang="ko-KR" sz="1600" spc="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&amp; </a:t>
            </a:r>
            <a:r>
              <a:rPr lang="ko-KR" altLang="en-US" sz="1600" spc="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소감</a:t>
            </a:r>
            <a:r>
              <a:rPr lang="en-US" altLang="ko-KR" sz="1600" spc="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ko-KR" altLang="en-US" sz="1600" spc="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6096008" y="2336075"/>
            <a:ext cx="3424551" cy="4133997"/>
          </a:xfrm>
          <a:prstGeom prst="rect">
            <a:avLst/>
          </a:prstGeom>
          <a:solidFill>
            <a:srgbClr val="54535B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D7C65"/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3455541" y="2599466"/>
            <a:ext cx="1487130" cy="307777"/>
            <a:chOff x="3491345" y="2196290"/>
            <a:chExt cx="1487130" cy="307777"/>
          </a:xfrm>
        </p:grpSpPr>
        <p:sp>
          <p:nvSpPr>
            <p:cNvPr id="79" name="모서리가 둥근 직사각형 78"/>
            <p:cNvSpPr/>
            <p:nvPr/>
          </p:nvSpPr>
          <p:spPr>
            <a:xfrm>
              <a:off x="3491345" y="2199809"/>
              <a:ext cx="1487130" cy="304258"/>
            </a:xfrm>
            <a:prstGeom prst="roundRect">
              <a:avLst>
                <a:gd name="adj" fmla="val 50000"/>
              </a:avLst>
            </a:prstGeom>
            <a:solidFill>
              <a:srgbClr val="5453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3623877" y="2196290"/>
              <a:ext cx="12218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b="1" spc="1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어려웠던 점</a:t>
              </a:r>
              <a:endParaRPr lang="ko-KR" altLang="en-US" sz="1400" b="1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81" name="그룹 80"/>
          <p:cNvGrpSpPr/>
          <p:nvPr/>
        </p:nvGrpSpPr>
        <p:grpSpPr>
          <a:xfrm>
            <a:off x="7071402" y="2528708"/>
            <a:ext cx="1487130" cy="307777"/>
            <a:chOff x="3491345" y="2196290"/>
            <a:chExt cx="1487130" cy="307777"/>
          </a:xfrm>
        </p:grpSpPr>
        <p:sp>
          <p:nvSpPr>
            <p:cNvPr id="82" name="모서리가 둥근 직사각형 81"/>
            <p:cNvSpPr/>
            <p:nvPr/>
          </p:nvSpPr>
          <p:spPr>
            <a:xfrm>
              <a:off x="3491345" y="2199809"/>
              <a:ext cx="1487130" cy="304258"/>
            </a:xfrm>
            <a:prstGeom prst="roundRect">
              <a:avLst>
                <a:gd name="adj" fmla="val 50000"/>
              </a:avLst>
            </a:prstGeom>
            <a:solidFill>
              <a:srgbClr val="5453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950087" y="2196290"/>
              <a:ext cx="5693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b="1" spc="1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소</a:t>
              </a:r>
              <a:r>
                <a:rPr lang="ko-KR" altLang="en-US" sz="1400" b="1" spc="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감</a:t>
              </a:r>
            </a:p>
          </p:txBody>
        </p:sp>
      </p:grpSp>
      <p:sp>
        <p:nvSpPr>
          <p:cNvPr id="84" name="TextBox 83"/>
          <p:cNvSpPr txBox="1"/>
          <p:nvPr/>
        </p:nvSpPr>
        <p:spPr>
          <a:xfrm>
            <a:off x="4766721" y="1504191"/>
            <a:ext cx="2650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pc="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제작하면서 </a:t>
            </a:r>
            <a:r>
              <a:rPr lang="ko-KR" altLang="en-US" sz="1400" spc="1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느낀점을</a:t>
            </a:r>
            <a:r>
              <a:rPr lang="ko-KR" altLang="en-US" sz="1400" spc="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설명</a:t>
            </a:r>
            <a:endParaRPr lang="ko-KR" altLang="en-US" sz="1400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2601805" y="3073496"/>
            <a:ext cx="3203250" cy="322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2D </a:t>
            </a:r>
            <a:r>
              <a:rPr lang="ko-KR" altLang="en-US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게임과는 달리 </a:t>
            </a:r>
            <a:r>
              <a:rPr lang="en-US" altLang="ko-KR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3D </a:t>
            </a:r>
            <a:r>
              <a:rPr lang="ko-KR" altLang="en-US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게임은 빛을 이용해 사물이 비춰져서 빛이나 그림자를 조정해야 했던 점</a:t>
            </a:r>
          </a:p>
          <a:p>
            <a:pPr marL="171450" lvl="0" indent="-171450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오브젝트의 성질을 나타내기 위해 </a:t>
            </a:r>
            <a:r>
              <a:rPr lang="ko-KR" altLang="en-US" sz="14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텍스쳐</a:t>
            </a:r>
            <a:r>
              <a:rPr lang="en-US" altLang="ko-KR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·</a:t>
            </a:r>
            <a:r>
              <a:rPr lang="ko-KR" altLang="en-US" sz="14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메테리얼을</a:t>
            </a:r>
            <a:r>
              <a:rPr lang="ko-KR" altLang="en-US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적용해야 했던 점</a:t>
            </a:r>
          </a:p>
          <a:p>
            <a:pPr marL="171450" lvl="0" indent="-171450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파티클</a:t>
            </a:r>
            <a:r>
              <a:rPr lang="ko-KR" altLang="en-US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컴포넌트의 요소들로 원하는 형태로 </a:t>
            </a:r>
            <a:r>
              <a:rPr lang="ko-KR" altLang="en-US" sz="14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바꿔야 </a:t>
            </a:r>
            <a:r>
              <a:rPr lang="ko-KR" altLang="en-US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했던 점</a:t>
            </a:r>
          </a:p>
          <a:p>
            <a:pPr marL="171450" lvl="0" indent="-171450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에셋</a:t>
            </a:r>
            <a:r>
              <a:rPr lang="ko-KR" altLang="en-US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스토어에 있는 애니메이션을 바꿔야 했던 점</a:t>
            </a:r>
          </a:p>
          <a:p>
            <a:pPr algn="ctr">
              <a:lnSpc>
                <a:spcPct val="120000"/>
              </a:lnSpc>
            </a:pPr>
            <a:r>
              <a:rPr lang="en-US" altLang="ko-KR" sz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6175041" y="3045786"/>
            <a:ext cx="320325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개발 과정을 조사했을 때 알게 된 게임 개발 과정의 힘든 점을 직접 겪을 수 있었다</a:t>
            </a:r>
            <a:r>
              <a:rPr lang="en-US" altLang="ko-KR" sz="14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171450" lvl="0" indent="-171450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어렵게만 생각했던 게임 개발을 직접 경험해 보면서 게임 개발에 대한 두려움이 조금은 사라졌다</a:t>
            </a:r>
            <a:r>
              <a:rPr lang="en-US" altLang="ko-KR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r>
              <a:rPr lang="en-US" altLang="ko-KR" sz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en-US" altLang="ko-KR" sz="12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171450" lvl="0" indent="-171450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3D </a:t>
            </a:r>
            <a:r>
              <a:rPr lang="ko-KR" altLang="en-US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게임을 만들어 보면서  내 손으로 게임을 만들었다는 성취감을 느낄 수 있었고</a:t>
            </a:r>
            <a:r>
              <a:rPr lang="en-US" altLang="ko-KR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공부와 연구를 통해 더 다양한 게임을 만들고 싶다는 생각이 들었다</a:t>
            </a:r>
            <a:r>
              <a:rPr lang="en-US" altLang="ko-KR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en-US" altLang="ko-KR" sz="14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5035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56"/>
          <p:cNvSpPr/>
          <p:nvPr/>
        </p:nvSpPr>
        <p:spPr>
          <a:xfrm>
            <a:off x="9114322" y="-1152061"/>
            <a:ext cx="914400" cy="914400"/>
          </a:xfrm>
          <a:prstGeom prst="rect">
            <a:avLst/>
          </a:prstGeom>
          <a:solidFill>
            <a:srgbClr val="FD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D7C65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11075148" y="-1152061"/>
            <a:ext cx="914400" cy="914400"/>
          </a:xfrm>
          <a:prstGeom prst="rect">
            <a:avLst/>
          </a:prstGeom>
          <a:solidFill>
            <a:srgbClr val="5453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/>
          <p:cNvGrpSpPr/>
          <p:nvPr/>
        </p:nvGrpSpPr>
        <p:grpSpPr>
          <a:xfrm>
            <a:off x="5067672" y="3108960"/>
            <a:ext cx="2056656" cy="650240"/>
            <a:chOff x="5067672" y="3108960"/>
            <a:chExt cx="2056656" cy="650240"/>
          </a:xfrm>
        </p:grpSpPr>
        <p:grpSp>
          <p:nvGrpSpPr>
            <p:cNvPr id="6" name="그룹 5"/>
            <p:cNvGrpSpPr/>
            <p:nvPr/>
          </p:nvGrpSpPr>
          <p:grpSpPr>
            <a:xfrm>
              <a:off x="5067672" y="3274060"/>
              <a:ext cx="2056656" cy="320040"/>
              <a:chOff x="5067672" y="3268980"/>
              <a:chExt cx="2056656" cy="320040"/>
            </a:xfrm>
          </p:grpSpPr>
          <p:sp>
            <p:nvSpPr>
              <p:cNvPr id="28" name="직사각형 27"/>
              <p:cNvSpPr/>
              <p:nvPr/>
            </p:nvSpPr>
            <p:spPr>
              <a:xfrm>
                <a:off x="5082540" y="3268980"/>
                <a:ext cx="320040" cy="320040"/>
              </a:xfrm>
              <a:prstGeom prst="rect">
                <a:avLst/>
              </a:prstGeom>
              <a:solidFill>
                <a:srgbClr val="5453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5509260" y="3268980"/>
                <a:ext cx="320040" cy="320040"/>
              </a:xfrm>
              <a:prstGeom prst="rect">
                <a:avLst/>
              </a:prstGeom>
              <a:solidFill>
                <a:srgbClr val="5453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5935980" y="3268980"/>
                <a:ext cx="320040" cy="320040"/>
              </a:xfrm>
              <a:prstGeom prst="rect">
                <a:avLst/>
              </a:prstGeom>
              <a:solidFill>
                <a:srgbClr val="5453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직사각형 31"/>
              <p:cNvSpPr/>
              <p:nvPr/>
            </p:nvSpPr>
            <p:spPr>
              <a:xfrm>
                <a:off x="6362700" y="3268980"/>
                <a:ext cx="320040" cy="320040"/>
              </a:xfrm>
              <a:prstGeom prst="rect">
                <a:avLst/>
              </a:prstGeom>
              <a:solidFill>
                <a:srgbClr val="5453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6789420" y="3268980"/>
                <a:ext cx="320040" cy="320040"/>
              </a:xfrm>
              <a:prstGeom prst="rect">
                <a:avLst/>
              </a:prstGeom>
              <a:solidFill>
                <a:srgbClr val="5453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5067672" y="3275112"/>
                <a:ext cx="34977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4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감</a:t>
                </a: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5494393" y="3275112"/>
                <a:ext cx="34977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4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사</a:t>
                </a: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5921113" y="3275112"/>
                <a:ext cx="34977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4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합</a:t>
                </a: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6348634" y="3275112"/>
                <a:ext cx="34817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400" dirty="0" err="1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니</a:t>
                </a:r>
                <a:endParaRPr lang="ko-KR" altLang="en-US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6774553" y="3275112"/>
                <a:ext cx="34977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4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다</a:t>
                </a:r>
              </a:p>
            </p:txBody>
          </p:sp>
        </p:grpSp>
        <p:cxnSp>
          <p:nvCxnSpPr>
            <p:cNvPr id="11" name="직선 연결선 10"/>
            <p:cNvCxnSpPr/>
            <p:nvPr/>
          </p:nvCxnSpPr>
          <p:spPr>
            <a:xfrm>
              <a:off x="5242560" y="3108960"/>
              <a:ext cx="1727200" cy="0"/>
            </a:xfrm>
            <a:prstGeom prst="line">
              <a:avLst/>
            </a:prstGeom>
            <a:ln>
              <a:solidFill>
                <a:srgbClr val="54535B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/>
            <p:nvPr/>
          </p:nvCxnSpPr>
          <p:spPr>
            <a:xfrm>
              <a:off x="5222240" y="3759200"/>
              <a:ext cx="1727200" cy="0"/>
            </a:xfrm>
            <a:prstGeom prst="line">
              <a:avLst/>
            </a:prstGeom>
            <a:ln>
              <a:solidFill>
                <a:srgbClr val="54535B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88823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88" t="27349" r="1296" b="37101"/>
          <a:stretch/>
        </p:blipFill>
        <p:spPr>
          <a:xfrm>
            <a:off x="5007410" y="564048"/>
            <a:ext cx="2177180" cy="78246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955303" y="1248606"/>
            <a:ext cx="22813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Megrim" panose="02000603000000000000" pitchFamily="2" charset="0"/>
                <a:ea typeface="-윤고딕310" panose="02030504000101010101" pitchFamily="18" charset="-127"/>
              </a:rPr>
              <a:t>Contents</a:t>
            </a:r>
            <a:endParaRPr lang="ko-KR" altLang="en-US" sz="4000" spc="-150">
              <a:ln>
                <a:solidFill>
                  <a:schemeClr val="accent1">
                    <a:alpha val="0"/>
                  </a:schemeClr>
                </a:solidFill>
              </a:ln>
              <a:latin typeface="Megrim" panose="02000603000000000000" pitchFamily="2" charset="0"/>
              <a:ea typeface="-윤고딕310" panose="02030504000101010101" pitchFamily="18" charset="-127"/>
            </a:endParaRPr>
          </a:p>
        </p:txBody>
      </p:sp>
      <p:sp>
        <p:nvSpPr>
          <p:cNvPr id="9" name="TextBox 8" hidden="1"/>
          <p:cNvSpPr txBox="1"/>
          <p:nvPr/>
        </p:nvSpPr>
        <p:spPr>
          <a:xfrm>
            <a:off x="4427597" y="2800401"/>
            <a:ext cx="33265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4535B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첫번째</a:t>
            </a:r>
            <a:r>
              <a:rPr lang="ko-KR" altLang="en-US" sz="1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4535B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목차를 적어주면 </a:t>
            </a:r>
            <a:r>
              <a:rPr lang="ko-KR" altLang="en-US" sz="14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4535B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좋을거야</a:t>
            </a:r>
            <a:r>
              <a:rPr lang="ko-KR" altLang="en-US" sz="1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4535B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아마도 헤헤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5814946" y="2391278"/>
            <a:ext cx="551005" cy="282753"/>
          </a:xfrm>
          <a:prstGeom prst="rect">
            <a:avLst/>
          </a:prstGeom>
          <a:solidFill>
            <a:srgbClr val="5453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5898729" y="2394005"/>
            <a:ext cx="383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01</a:t>
            </a:r>
            <a:endParaRPr lang="ko-KR" altLang="en-US" sz="1200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814946" y="3415668"/>
            <a:ext cx="551005" cy="282753"/>
          </a:xfrm>
          <a:prstGeom prst="rect">
            <a:avLst/>
          </a:prstGeom>
          <a:solidFill>
            <a:srgbClr val="5453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5898729" y="3418395"/>
            <a:ext cx="383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02</a:t>
            </a:r>
            <a:endParaRPr lang="ko-KR" altLang="en-US" sz="1200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814946" y="4436347"/>
            <a:ext cx="551005" cy="282753"/>
          </a:xfrm>
          <a:prstGeom prst="rect">
            <a:avLst/>
          </a:prstGeom>
          <a:solidFill>
            <a:srgbClr val="5453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5898729" y="4439074"/>
            <a:ext cx="383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03</a:t>
            </a:r>
            <a:endParaRPr lang="ko-KR" altLang="en-US" sz="1200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814946" y="5441448"/>
            <a:ext cx="551005" cy="282753"/>
          </a:xfrm>
          <a:prstGeom prst="rect">
            <a:avLst/>
          </a:prstGeom>
          <a:solidFill>
            <a:srgbClr val="5453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5898729" y="5444175"/>
            <a:ext cx="383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04</a:t>
            </a:r>
            <a:endParaRPr lang="ko-KR" altLang="en-US" sz="1200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3857853" y="404697"/>
            <a:ext cx="4507522" cy="6057924"/>
          </a:xfrm>
          <a:prstGeom prst="rect">
            <a:avLst/>
          </a:prstGeom>
          <a:solidFill>
            <a:srgbClr val="54535B">
              <a:alpha val="4000"/>
            </a:srgbClr>
          </a:solidFill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5" name="직선 연결선 84"/>
          <p:cNvCxnSpPr/>
          <p:nvPr/>
        </p:nvCxnSpPr>
        <p:spPr>
          <a:xfrm>
            <a:off x="6099362" y="2016754"/>
            <a:ext cx="0" cy="161177"/>
          </a:xfrm>
          <a:prstGeom prst="line">
            <a:avLst/>
          </a:prstGeom>
          <a:ln w="12700">
            <a:solidFill>
              <a:srgbClr val="5453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496088" y="2824449"/>
            <a:ext cx="1188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소개 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237138" y="3865123"/>
            <a:ext cx="18679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조작 방법 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146813" y="4856417"/>
            <a:ext cx="20486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</a:t>
            </a:r>
            <a:r>
              <a:rPr lang="ko-KR" altLang="en-US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실행 </a:t>
            </a:r>
            <a:r>
              <a:rPr lang="en-US" altLang="ko-KR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&amp; </a:t>
            </a:r>
            <a:r>
              <a:rPr lang="ko-KR" altLang="en-US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코드 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056489" y="5892547"/>
            <a:ext cx="22292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어려웠던 점 </a:t>
            </a:r>
            <a:r>
              <a:rPr lang="en-US" altLang="ko-KR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&amp; </a:t>
            </a:r>
            <a:r>
              <a:rPr lang="ko-KR" altLang="en-US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소감 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0337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직선 연결선 20"/>
          <p:cNvCxnSpPr/>
          <p:nvPr/>
        </p:nvCxnSpPr>
        <p:spPr>
          <a:xfrm>
            <a:off x="3899933" y="1950763"/>
            <a:ext cx="4263406" cy="0"/>
          </a:xfrm>
          <a:prstGeom prst="line">
            <a:avLst/>
          </a:prstGeom>
          <a:ln w="9525" cap="rnd">
            <a:solidFill>
              <a:schemeClr val="tx1">
                <a:lumMod val="85000"/>
                <a:lumOff val="1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620844" y="1476481"/>
            <a:ext cx="2941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pc="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간단한 게임 소개와 게임 계획 의도</a:t>
            </a:r>
            <a:endParaRPr lang="ko-KR" altLang="en-US" sz="1400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210455" y="1020843"/>
            <a:ext cx="3771088" cy="29076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5185090" y="990291"/>
            <a:ext cx="16930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pc="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01. </a:t>
            </a:r>
            <a:r>
              <a:rPr lang="ko-KR" altLang="en-US" sz="1600" spc="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소개</a:t>
            </a:r>
            <a:endParaRPr lang="ko-KR" altLang="en-US" sz="1600" spc="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647" t="27349" r="1296" b="37101"/>
          <a:stretch/>
        </p:blipFill>
        <p:spPr>
          <a:xfrm>
            <a:off x="5080534" y="171466"/>
            <a:ext cx="2030931" cy="745545"/>
          </a:xfrm>
          <a:prstGeom prst="rect">
            <a:avLst/>
          </a:prstGeom>
        </p:spPr>
      </p:pic>
      <p:sp>
        <p:nvSpPr>
          <p:cNvPr id="57" name="직사각형 56"/>
          <p:cNvSpPr/>
          <p:nvPr/>
        </p:nvSpPr>
        <p:spPr>
          <a:xfrm>
            <a:off x="9114322" y="-1152061"/>
            <a:ext cx="914400" cy="914400"/>
          </a:xfrm>
          <a:prstGeom prst="rect">
            <a:avLst/>
          </a:prstGeom>
          <a:solidFill>
            <a:srgbClr val="FD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D7C65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11075148" y="-1152061"/>
            <a:ext cx="914400" cy="914400"/>
          </a:xfrm>
          <a:prstGeom prst="rect">
            <a:avLst/>
          </a:prstGeom>
          <a:solidFill>
            <a:srgbClr val="5453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/>
          <p:cNvSpPr/>
          <p:nvPr/>
        </p:nvSpPr>
        <p:spPr>
          <a:xfrm>
            <a:off x="1495807" y="5491585"/>
            <a:ext cx="9200384" cy="1013718"/>
          </a:xfrm>
          <a:prstGeom prst="rect">
            <a:avLst/>
          </a:prstGeom>
          <a:solidFill>
            <a:srgbClr val="5453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5999395" y="5469398"/>
            <a:ext cx="184730" cy="3044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endParaRPr lang="ko-KR" altLang="en-US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131" y="2155371"/>
            <a:ext cx="3370046" cy="310895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5648" y="2155371"/>
            <a:ext cx="3451861" cy="310895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491568" y="5491585"/>
            <a:ext cx="92003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pc="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 게임은 회색미래도시를 배경으로 한 </a:t>
            </a:r>
            <a:r>
              <a:rPr lang="en-US" altLang="ko-KR" sz="1400" spc="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3D </a:t>
            </a:r>
            <a:r>
              <a:rPr lang="ko-KR" altLang="en-US" sz="1400" spc="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슈팅게임이다</a:t>
            </a:r>
            <a:r>
              <a:rPr lang="en-US" altLang="ko-KR" sz="1400" spc="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algn="ctr"/>
            <a:r>
              <a:rPr lang="ko-KR" altLang="en-US" sz="1400" spc="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미래의 사람들은 로봇에게 도시를 점령당해 로봇을 피해 숨어 있고 게임 유저는 도시에 있는 로봇을 해치워야 한다</a:t>
            </a:r>
            <a:r>
              <a:rPr lang="en-US" altLang="ko-KR" sz="1400" spc="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algn="ctr"/>
            <a:r>
              <a:rPr lang="en-US" altLang="ko-KR" sz="1400" spc="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3D </a:t>
            </a:r>
            <a:r>
              <a:rPr lang="ko-KR" altLang="en-US" sz="1400" spc="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슈팅게임을 계획한 의도는 적을 무기로 쏘고 적에게 공격을 당하는 것이 </a:t>
            </a:r>
            <a:r>
              <a:rPr lang="en-US" altLang="ko-KR" sz="1400" spc="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3D </a:t>
            </a:r>
            <a:r>
              <a:rPr lang="ko-KR" altLang="en-US" sz="1400" spc="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중에서 </a:t>
            </a:r>
            <a:endParaRPr lang="en-US" altLang="ko-KR" sz="1400" spc="1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1400" spc="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가장 기본적이고 게임 유저들의 흥미를 불러일으킬 수 있기 때문이다</a:t>
            </a:r>
            <a:r>
              <a:rPr lang="en-US" altLang="ko-KR" sz="1400" spc="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r>
              <a:rPr lang="ko-KR" altLang="en-US" sz="1400" spc="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en-US" altLang="ko-KR" sz="1400" spc="1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76594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직선 연결선 20"/>
          <p:cNvCxnSpPr/>
          <p:nvPr/>
        </p:nvCxnSpPr>
        <p:spPr>
          <a:xfrm>
            <a:off x="3899933" y="1911574"/>
            <a:ext cx="4263406" cy="0"/>
          </a:xfrm>
          <a:prstGeom prst="line">
            <a:avLst/>
          </a:prstGeom>
          <a:ln w="9525" cap="rnd">
            <a:solidFill>
              <a:schemeClr val="tx1">
                <a:lumMod val="85000"/>
                <a:lumOff val="1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4210455" y="1020843"/>
            <a:ext cx="3771088" cy="29076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647" t="27349" r="1296" b="37101"/>
          <a:stretch/>
        </p:blipFill>
        <p:spPr>
          <a:xfrm>
            <a:off x="5080534" y="171466"/>
            <a:ext cx="2030931" cy="745545"/>
          </a:xfrm>
          <a:prstGeom prst="rect">
            <a:avLst/>
          </a:prstGeom>
        </p:spPr>
      </p:pic>
      <p:sp>
        <p:nvSpPr>
          <p:cNvPr id="57" name="직사각형 56"/>
          <p:cNvSpPr/>
          <p:nvPr/>
        </p:nvSpPr>
        <p:spPr>
          <a:xfrm>
            <a:off x="9114322" y="-1152061"/>
            <a:ext cx="914400" cy="914400"/>
          </a:xfrm>
          <a:prstGeom prst="rect">
            <a:avLst/>
          </a:prstGeom>
          <a:solidFill>
            <a:srgbClr val="FD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D7C65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11075148" y="-1152061"/>
            <a:ext cx="914400" cy="914400"/>
          </a:xfrm>
          <a:prstGeom prst="rect">
            <a:avLst/>
          </a:prstGeom>
          <a:solidFill>
            <a:srgbClr val="5453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1416425" y="5211751"/>
            <a:ext cx="2604303" cy="1363638"/>
            <a:chOff x="1416425" y="5211751"/>
            <a:chExt cx="2604303" cy="1363638"/>
          </a:xfrm>
        </p:grpSpPr>
        <p:sp>
          <p:nvSpPr>
            <p:cNvPr id="97" name="직사각형 96"/>
            <p:cNvSpPr/>
            <p:nvPr/>
          </p:nvSpPr>
          <p:spPr>
            <a:xfrm>
              <a:off x="1416425" y="5211751"/>
              <a:ext cx="2604303" cy="1363638"/>
            </a:xfrm>
            <a:prstGeom prst="rect">
              <a:avLst/>
            </a:prstGeom>
            <a:solidFill>
              <a:srgbClr val="54535B">
                <a:alpha val="50000"/>
              </a:srgbClr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2192017" y="5291913"/>
              <a:ext cx="1044155" cy="276999"/>
              <a:chOff x="1306357" y="763997"/>
              <a:chExt cx="1044155" cy="276999"/>
            </a:xfrm>
          </p:grpSpPr>
          <p:sp>
            <p:nvSpPr>
              <p:cNvPr id="101" name="모서리가 둥근 직사각형 100"/>
              <p:cNvSpPr/>
              <p:nvPr/>
            </p:nvSpPr>
            <p:spPr>
              <a:xfrm>
                <a:off x="1306357" y="778511"/>
                <a:ext cx="1044155" cy="24384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1437944" y="763997"/>
                <a:ext cx="78098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20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54535B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게임 유저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54535B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  <p:sp>
          <p:nvSpPr>
            <p:cNvPr id="110" name="TextBox 109"/>
            <p:cNvSpPr txBox="1"/>
            <p:nvPr/>
          </p:nvSpPr>
          <p:spPr>
            <a:xfrm>
              <a:off x="1437944" y="5672797"/>
              <a:ext cx="2552302" cy="7571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ko-KR" altLang="en-US" sz="12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게임 유저의 캐릭터로  사람이 로봇을</a:t>
              </a:r>
              <a:endPara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algn="ctr">
                <a:lnSpc>
                  <a:spcPct val="120000"/>
                </a:lnSpc>
              </a:pPr>
              <a:r>
                <a:rPr lang="ko-KR" altLang="en-US" sz="12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장착하고 총으로 로봇을 공격한다</a:t>
              </a:r>
              <a:r>
                <a:rPr lang="en-US" altLang="ko-KR" sz="12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. </a:t>
              </a:r>
            </a:p>
            <a:p>
              <a:pPr algn="ctr">
                <a:lnSpc>
                  <a:spcPct val="120000"/>
                </a:lnSpc>
              </a:pPr>
              <a:r>
                <a:rPr lang="ko-KR" altLang="en-US" sz="12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총은 공격해야 할 로봇에 따라 바뀐다</a:t>
              </a:r>
              <a:r>
                <a:rPr lang="en-US" altLang="ko-KR" sz="12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. </a:t>
              </a:r>
            </a:p>
          </p:txBody>
        </p:sp>
      </p:grpSp>
      <p:sp>
        <p:nvSpPr>
          <p:cNvPr id="99" name="직사각형 98"/>
          <p:cNvSpPr/>
          <p:nvPr/>
        </p:nvSpPr>
        <p:spPr>
          <a:xfrm>
            <a:off x="4255335" y="5201704"/>
            <a:ext cx="6512170" cy="1363636"/>
          </a:xfrm>
          <a:prstGeom prst="rect">
            <a:avLst/>
          </a:prstGeom>
          <a:solidFill>
            <a:srgbClr val="54535B">
              <a:alpha val="50000"/>
            </a:srgb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5185090" y="990291"/>
            <a:ext cx="16930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pc="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01. </a:t>
            </a:r>
            <a:r>
              <a:rPr lang="ko-KR" altLang="en-US" sz="1600" spc="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소개</a:t>
            </a:r>
            <a:endParaRPr lang="ko-KR" altLang="en-US" sz="1600" spc="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031213" y="1476481"/>
            <a:ext cx="21210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pc="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캐릭터 소개와 설명</a:t>
            </a:r>
            <a:endParaRPr lang="ko-KR" altLang="en-US" sz="1400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5334" y="2131211"/>
            <a:ext cx="6512171" cy="292314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236" y="2131211"/>
            <a:ext cx="2582682" cy="2923148"/>
          </a:xfrm>
          <a:prstGeom prst="rect">
            <a:avLst/>
          </a:prstGeom>
        </p:spPr>
      </p:pic>
      <p:grpSp>
        <p:nvGrpSpPr>
          <p:cNvPr id="16" name="그룹 15"/>
          <p:cNvGrpSpPr/>
          <p:nvPr/>
        </p:nvGrpSpPr>
        <p:grpSpPr>
          <a:xfrm>
            <a:off x="4514492" y="5328921"/>
            <a:ext cx="822524" cy="276999"/>
            <a:chOff x="8451671" y="1130393"/>
            <a:chExt cx="822524" cy="276999"/>
          </a:xfrm>
        </p:grpSpPr>
        <p:sp>
          <p:nvSpPr>
            <p:cNvPr id="37" name="모서리가 둥근 직사각형 36"/>
            <p:cNvSpPr/>
            <p:nvPr/>
          </p:nvSpPr>
          <p:spPr>
            <a:xfrm>
              <a:off x="8463787" y="1152887"/>
              <a:ext cx="810408" cy="24384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451671" y="1130393"/>
              <a:ext cx="8104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54535B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노란 로봇</a:t>
              </a:r>
              <a:endPara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4535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9762363" y="5312409"/>
            <a:ext cx="822524" cy="276999"/>
            <a:chOff x="8451671" y="1130393"/>
            <a:chExt cx="822524" cy="276999"/>
          </a:xfrm>
        </p:grpSpPr>
        <p:sp>
          <p:nvSpPr>
            <p:cNvPr id="44" name="모서리가 둥근 직사각형 43"/>
            <p:cNvSpPr/>
            <p:nvPr/>
          </p:nvSpPr>
          <p:spPr>
            <a:xfrm>
              <a:off x="8463787" y="1152887"/>
              <a:ext cx="810408" cy="24384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8451671" y="1130393"/>
              <a:ext cx="8104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54535B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하얀 로봇</a:t>
              </a:r>
              <a:endPara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4535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8584245" y="5318323"/>
            <a:ext cx="822524" cy="276999"/>
            <a:chOff x="8451671" y="1130393"/>
            <a:chExt cx="822524" cy="276999"/>
          </a:xfrm>
        </p:grpSpPr>
        <p:sp>
          <p:nvSpPr>
            <p:cNvPr id="48" name="모서리가 둥근 직사각형 47"/>
            <p:cNvSpPr/>
            <p:nvPr/>
          </p:nvSpPr>
          <p:spPr>
            <a:xfrm>
              <a:off x="8463787" y="1152887"/>
              <a:ext cx="810408" cy="24384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8451671" y="1130393"/>
              <a:ext cx="8104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54535B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검은 로봇</a:t>
              </a:r>
              <a:endPara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4535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7240374" y="5318323"/>
            <a:ext cx="822524" cy="276999"/>
            <a:chOff x="8451671" y="1130393"/>
            <a:chExt cx="822524" cy="276999"/>
          </a:xfrm>
        </p:grpSpPr>
        <p:sp>
          <p:nvSpPr>
            <p:cNvPr id="52" name="모서리가 둥근 직사각형 51"/>
            <p:cNvSpPr/>
            <p:nvPr/>
          </p:nvSpPr>
          <p:spPr>
            <a:xfrm>
              <a:off x="8463787" y="1152887"/>
              <a:ext cx="810408" cy="24384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8451671" y="1130393"/>
              <a:ext cx="8104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54535B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빨간 로봇</a:t>
              </a:r>
              <a:endPara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4535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5925804" y="5317092"/>
            <a:ext cx="822524" cy="276999"/>
            <a:chOff x="8451671" y="1130393"/>
            <a:chExt cx="822524" cy="276999"/>
          </a:xfrm>
        </p:grpSpPr>
        <p:sp>
          <p:nvSpPr>
            <p:cNvPr id="59" name="모서리가 둥근 직사각형 58"/>
            <p:cNvSpPr/>
            <p:nvPr/>
          </p:nvSpPr>
          <p:spPr>
            <a:xfrm>
              <a:off x="8463787" y="1152887"/>
              <a:ext cx="810408" cy="24384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8451671" y="1130393"/>
              <a:ext cx="8104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54535B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보스 로봇</a:t>
              </a:r>
              <a:endPara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4535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4312280" y="5618879"/>
            <a:ext cx="1399790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노란 총의 레이저로만 공격이 가능한 로봇으로 찌르기</a:t>
            </a:r>
            <a:endParaRPr lang="en-US" altLang="ko-KR" sz="12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공격을 사용한다</a:t>
            </a:r>
            <a:r>
              <a:rPr lang="en-US" altLang="ko-KR" sz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643229" y="5620392"/>
            <a:ext cx="1399790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어떤 총으로도 공격이  가능한 로봇으로 주먹질을 하며 가장 체력이 높다</a:t>
            </a:r>
            <a:r>
              <a:rPr lang="en-US" altLang="ko-KR" sz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996850" y="5621295"/>
            <a:ext cx="1399790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빨간 총의 레이저로만 공격이 가능한 로봇으로 깨무는</a:t>
            </a:r>
            <a:endParaRPr lang="en-US" altLang="ko-KR" sz="12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공격을 사용한다</a:t>
            </a:r>
            <a:r>
              <a:rPr lang="en-US" altLang="ko-KR" sz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8252568" y="5623249"/>
            <a:ext cx="1399790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검은 총의 단발로만</a:t>
            </a:r>
            <a:endParaRPr lang="en-US" altLang="ko-KR" sz="12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공격이 가능한</a:t>
            </a:r>
            <a:endParaRPr lang="en-US" altLang="ko-KR" sz="12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로봇으로 박치기</a:t>
            </a:r>
            <a:endParaRPr lang="en-US" altLang="ko-KR" sz="12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공격을 사용한다</a:t>
            </a:r>
            <a:r>
              <a:rPr lang="en-US" altLang="ko-KR" sz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9540017" y="5623248"/>
            <a:ext cx="1227488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얀</a:t>
            </a:r>
            <a:r>
              <a:rPr lang="ko-KR" altLang="en-US" sz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총의 단발로</a:t>
            </a:r>
            <a:endParaRPr lang="en-US" altLang="ko-KR" sz="12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만 공격이 가능한 로봇으로 치기</a:t>
            </a:r>
            <a:endParaRPr lang="en-US" altLang="ko-KR" sz="12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공격을 사용한다</a:t>
            </a:r>
            <a:r>
              <a:rPr lang="en-US" altLang="ko-KR" sz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54082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모서리가 둥근 직사각형 62"/>
          <p:cNvSpPr/>
          <p:nvPr/>
        </p:nvSpPr>
        <p:spPr>
          <a:xfrm>
            <a:off x="8913204" y="3464735"/>
            <a:ext cx="1044155" cy="243840"/>
          </a:xfrm>
          <a:prstGeom prst="roundRect">
            <a:avLst>
              <a:gd name="adj" fmla="val 50000"/>
            </a:avLst>
          </a:prstGeom>
          <a:solidFill>
            <a:srgbClr val="5453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직사각형 137"/>
          <p:cNvSpPr/>
          <p:nvPr/>
        </p:nvSpPr>
        <p:spPr>
          <a:xfrm>
            <a:off x="7968583" y="2096640"/>
            <a:ext cx="2826000" cy="4442400"/>
          </a:xfrm>
          <a:prstGeom prst="rect">
            <a:avLst/>
          </a:prstGeom>
          <a:solidFill>
            <a:srgbClr val="54535B">
              <a:alpha val="4000"/>
            </a:srgbClr>
          </a:solidFill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모서리가 둥근 직사각형 156"/>
          <p:cNvSpPr/>
          <p:nvPr/>
        </p:nvSpPr>
        <p:spPr>
          <a:xfrm>
            <a:off x="2622903" y="3503814"/>
            <a:ext cx="1044155" cy="243840"/>
          </a:xfrm>
          <a:prstGeom prst="roundRect">
            <a:avLst>
              <a:gd name="adj" fmla="val 50000"/>
            </a:avLst>
          </a:prstGeom>
          <a:solidFill>
            <a:srgbClr val="5453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/>
          <p:cNvCxnSpPr/>
          <p:nvPr/>
        </p:nvCxnSpPr>
        <p:spPr>
          <a:xfrm>
            <a:off x="3899933" y="1924637"/>
            <a:ext cx="4263406" cy="0"/>
          </a:xfrm>
          <a:prstGeom prst="line">
            <a:avLst/>
          </a:prstGeom>
          <a:ln w="9525" cap="rnd">
            <a:solidFill>
              <a:schemeClr val="tx1">
                <a:lumMod val="85000"/>
                <a:lumOff val="1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4210455" y="1020843"/>
            <a:ext cx="3771088" cy="29076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647" t="27349" r="1296" b="37101"/>
          <a:stretch/>
        </p:blipFill>
        <p:spPr>
          <a:xfrm>
            <a:off x="5080534" y="171466"/>
            <a:ext cx="2030931" cy="745545"/>
          </a:xfrm>
          <a:prstGeom prst="rect">
            <a:avLst/>
          </a:prstGeom>
        </p:spPr>
      </p:pic>
      <p:sp>
        <p:nvSpPr>
          <p:cNvPr id="57" name="직사각형 56"/>
          <p:cNvSpPr/>
          <p:nvPr/>
        </p:nvSpPr>
        <p:spPr>
          <a:xfrm>
            <a:off x="9114322" y="-1152061"/>
            <a:ext cx="914400" cy="914400"/>
          </a:xfrm>
          <a:prstGeom prst="rect">
            <a:avLst/>
          </a:prstGeom>
          <a:solidFill>
            <a:srgbClr val="FD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D7C65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11075148" y="-1152061"/>
            <a:ext cx="914400" cy="914400"/>
          </a:xfrm>
          <a:prstGeom prst="rect">
            <a:avLst/>
          </a:prstGeom>
          <a:solidFill>
            <a:srgbClr val="5453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" name="직사각형 169"/>
          <p:cNvSpPr/>
          <p:nvPr/>
        </p:nvSpPr>
        <p:spPr>
          <a:xfrm>
            <a:off x="9281420" y="1988433"/>
            <a:ext cx="233680" cy="233680"/>
          </a:xfrm>
          <a:prstGeom prst="rect">
            <a:avLst/>
          </a:prstGeom>
          <a:solidFill>
            <a:srgbClr val="5453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TextBox 170"/>
          <p:cNvSpPr txBox="1"/>
          <p:nvPr/>
        </p:nvSpPr>
        <p:spPr>
          <a:xfrm>
            <a:off x="7242888" y="1997052"/>
            <a:ext cx="3016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400" b="1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4978475" y="996949"/>
            <a:ext cx="2226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pc="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02. </a:t>
            </a:r>
            <a:r>
              <a:rPr lang="ko-KR" altLang="en-US" sz="1600" spc="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조작 방법</a:t>
            </a:r>
            <a:endParaRPr lang="ko-KR" altLang="en-US" sz="1600" spc="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3972264" y="1476481"/>
            <a:ext cx="4191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pc="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플레이에 필요한 게임 조작 방법 설명</a:t>
            </a:r>
            <a:endParaRPr lang="ko-KR" altLang="en-US" sz="1400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731818" y="2087854"/>
            <a:ext cx="2826327" cy="4443034"/>
          </a:xfrm>
          <a:prstGeom prst="rect">
            <a:avLst/>
          </a:prstGeom>
          <a:solidFill>
            <a:srgbClr val="54535B">
              <a:alpha val="4000"/>
            </a:srgbClr>
          </a:solidFill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TextBox 149"/>
          <p:cNvSpPr txBox="1"/>
          <p:nvPr/>
        </p:nvSpPr>
        <p:spPr>
          <a:xfrm>
            <a:off x="2795370" y="3479488"/>
            <a:ext cx="685850" cy="2924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방향키</a:t>
            </a:r>
            <a:endParaRPr lang="ko-KR" altLang="en-US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4" name="직사각형 163"/>
          <p:cNvSpPr/>
          <p:nvPr/>
        </p:nvSpPr>
        <p:spPr>
          <a:xfrm>
            <a:off x="3005411" y="1980532"/>
            <a:ext cx="265765" cy="246750"/>
          </a:xfrm>
          <a:prstGeom prst="rect">
            <a:avLst/>
          </a:prstGeom>
          <a:solidFill>
            <a:srgbClr val="5453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TextBox 164"/>
          <p:cNvSpPr txBox="1"/>
          <p:nvPr/>
        </p:nvSpPr>
        <p:spPr>
          <a:xfrm>
            <a:off x="2970040" y="1926788"/>
            <a:ext cx="343109" cy="324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400" b="1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96" name="그룹 95"/>
          <p:cNvGrpSpPr/>
          <p:nvPr/>
        </p:nvGrpSpPr>
        <p:grpSpPr>
          <a:xfrm>
            <a:off x="2483218" y="2447322"/>
            <a:ext cx="1316753" cy="849860"/>
            <a:chOff x="1031964" y="888275"/>
            <a:chExt cx="2644011" cy="1828800"/>
          </a:xfrm>
        </p:grpSpPr>
        <p:sp>
          <p:nvSpPr>
            <p:cNvPr id="97" name="모서리가 둥근 직사각형 96"/>
            <p:cNvSpPr/>
            <p:nvPr/>
          </p:nvSpPr>
          <p:spPr>
            <a:xfrm>
              <a:off x="1894114" y="888275"/>
              <a:ext cx="862149" cy="914400"/>
            </a:xfrm>
            <a:prstGeom prst="roundRect">
              <a:avLst/>
            </a:prstGeom>
            <a:solidFill>
              <a:schemeClr val="bg1">
                <a:alpha val="65000"/>
              </a:schemeClr>
            </a:solidFill>
            <a:ln w="508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2">
                      <a:lumMod val="1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W</a:t>
              </a:r>
              <a:endParaRPr lang="ko-KR" altLang="en-US" sz="2000" dirty="0">
                <a:solidFill>
                  <a:schemeClr val="bg2">
                    <a:lumMod val="1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99" name="모서리가 둥근 직사각형 98"/>
            <p:cNvSpPr/>
            <p:nvPr/>
          </p:nvSpPr>
          <p:spPr>
            <a:xfrm>
              <a:off x="1894114" y="1802675"/>
              <a:ext cx="862149" cy="914400"/>
            </a:xfrm>
            <a:prstGeom prst="roundRect">
              <a:avLst/>
            </a:prstGeom>
            <a:solidFill>
              <a:schemeClr val="bg1">
                <a:alpha val="65000"/>
              </a:schemeClr>
            </a:solidFill>
            <a:ln w="508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solidFill>
                    <a:schemeClr val="bg2">
                      <a:lumMod val="1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S</a:t>
              </a:r>
              <a:endParaRPr lang="ko-KR" altLang="en-US" sz="2000" b="1" dirty="0">
                <a:solidFill>
                  <a:schemeClr val="bg2">
                    <a:lumMod val="1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01" name="모서리가 둥근 직사각형 100"/>
            <p:cNvSpPr/>
            <p:nvPr/>
          </p:nvSpPr>
          <p:spPr>
            <a:xfrm>
              <a:off x="2756263" y="1802675"/>
              <a:ext cx="919712" cy="914400"/>
            </a:xfrm>
            <a:prstGeom prst="roundRect">
              <a:avLst/>
            </a:prstGeom>
            <a:solidFill>
              <a:schemeClr val="bg1">
                <a:alpha val="65000"/>
              </a:schemeClr>
            </a:solidFill>
            <a:ln w="5080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>
                  <a:solidFill>
                    <a:schemeClr val="bg2">
                      <a:lumMod val="1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D</a:t>
              </a:r>
              <a:endParaRPr lang="ko-KR" altLang="en-US" sz="2000" dirty="0">
                <a:solidFill>
                  <a:schemeClr val="bg2">
                    <a:lumMod val="1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05" name="모서리가 둥근 직사각형 104"/>
            <p:cNvSpPr/>
            <p:nvPr/>
          </p:nvSpPr>
          <p:spPr>
            <a:xfrm>
              <a:off x="1031964" y="1815740"/>
              <a:ext cx="862149" cy="901334"/>
            </a:xfrm>
            <a:prstGeom prst="roundRect">
              <a:avLst/>
            </a:prstGeom>
            <a:solidFill>
              <a:schemeClr val="bg1">
                <a:alpha val="65000"/>
              </a:schemeClr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>
                  <a:solidFill>
                    <a:schemeClr val="bg2">
                      <a:lumMod val="1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A</a:t>
              </a:r>
              <a:endParaRPr lang="ko-KR" altLang="en-US" sz="2000" dirty="0">
                <a:solidFill>
                  <a:schemeClr val="bg2">
                    <a:lumMod val="1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107" name="모서리가 둥근 직사각형 106"/>
          <p:cNvSpPr/>
          <p:nvPr/>
        </p:nvSpPr>
        <p:spPr>
          <a:xfrm>
            <a:off x="2370605" y="3877042"/>
            <a:ext cx="438918" cy="424931"/>
          </a:xfrm>
          <a:prstGeom prst="roundRect">
            <a:avLst/>
          </a:prstGeom>
          <a:solidFill>
            <a:schemeClr val="bg1">
              <a:alpha val="65000"/>
            </a:schemeClr>
          </a:solidFill>
          <a:ln w="508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</a:t>
            </a:r>
            <a:endParaRPr lang="ko-KR" altLang="en-US" sz="2000" dirty="0">
              <a:solidFill>
                <a:schemeClr val="bg2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2361330" y="4558079"/>
            <a:ext cx="438918" cy="418859"/>
          </a:xfrm>
          <a:prstGeom prst="roundRect">
            <a:avLst/>
          </a:prstGeom>
          <a:solidFill>
            <a:schemeClr val="bg1">
              <a:alpha val="65000"/>
            </a:schemeClr>
          </a:solidFill>
          <a:ln w="508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bg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</a:t>
            </a:r>
            <a:endParaRPr lang="ko-KR" altLang="en-US" sz="2000" dirty="0">
              <a:solidFill>
                <a:schemeClr val="bg2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2364877" y="5239773"/>
            <a:ext cx="438918" cy="424931"/>
          </a:xfrm>
          <a:prstGeom prst="roundRect">
            <a:avLst/>
          </a:prstGeom>
          <a:solidFill>
            <a:schemeClr val="bg1">
              <a:alpha val="65000"/>
            </a:schemeClr>
          </a:solidFill>
          <a:ln w="508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bg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</a:t>
            </a:r>
            <a:endParaRPr lang="ko-KR" altLang="en-US" sz="2000" b="1" dirty="0">
              <a:solidFill>
                <a:schemeClr val="bg2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0" name="모서리가 둥근 직사각형 109"/>
          <p:cNvSpPr/>
          <p:nvPr/>
        </p:nvSpPr>
        <p:spPr>
          <a:xfrm>
            <a:off x="2364877" y="5935105"/>
            <a:ext cx="438918" cy="424931"/>
          </a:xfrm>
          <a:prstGeom prst="roundRect">
            <a:avLst/>
          </a:prstGeom>
          <a:solidFill>
            <a:schemeClr val="bg1">
              <a:alpha val="65000"/>
            </a:schemeClr>
          </a:solidFill>
          <a:ln w="508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bg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</a:t>
            </a:r>
            <a:endParaRPr lang="ko-KR" altLang="en-US" sz="2000" dirty="0">
              <a:solidFill>
                <a:schemeClr val="bg2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3060773" y="3943263"/>
            <a:ext cx="766908" cy="328965"/>
            <a:chOff x="4047549" y="1012337"/>
            <a:chExt cx="674321" cy="311540"/>
          </a:xfrm>
        </p:grpSpPr>
        <p:sp>
          <p:nvSpPr>
            <p:cNvPr id="111" name="직사각형 110"/>
            <p:cNvSpPr/>
            <p:nvPr/>
          </p:nvSpPr>
          <p:spPr>
            <a:xfrm>
              <a:off x="4047549" y="1020843"/>
              <a:ext cx="665919" cy="303034"/>
            </a:xfrm>
            <a:prstGeom prst="rect">
              <a:avLst/>
            </a:prstGeom>
            <a:solidFill>
              <a:srgbClr val="54535B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4055951" y="1012337"/>
              <a:ext cx="6659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위쪽</a:t>
              </a:r>
              <a:endParaRPr lang="ko-KR" altLang="en-US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122" name="그룹 121"/>
          <p:cNvGrpSpPr/>
          <p:nvPr/>
        </p:nvGrpSpPr>
        <p:grpSpPr>
          <a:xfrm>
            <a:off x="3041662" y="4603026"/>
            <a:ext cx="766908" cy="328965"/>
            <a:chOff x="4047549" y="1012337"/>
            <a:chExt cx="674321" cy="311540"/>
          </a:xfrm>
        </p:grpSpPr>
        <p:sp>
          <p:nvSpPr>
            <p:cNvPr id="123" name="직사각형 122"/>
            <p:cNvSpPr/>
            <p:nvPr/>
          </p:nvSpPr>
          <p:spPr>
            <a:xfrm>
              <a:off x="4047549" y="1020843"/>
              <a:ext cx="665919" cy="303034"/>
            </a:xfrm>
            <a:prstGeom prst="rect">
              <a:avLst/>
            </a:prstGeom>
            <a:solidFill>
              <a:srgbClr val="54535B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4055951" y="1012337"/>
              <a:ext cx="6659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왼</a:t>
              </a:r>
              <a:r>
                <a:rPr lang="ko-KR" altLang="en-US" sz="14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쪽</a:t>
              </a:r>
              <a:endParaRPr lang="ko-KR" altLang="en-US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125" name="그룹 124"/>
          <p:cNvGrpSpPr/>
          <p:nvPr/>
        </p:nvGrpSpPr>
        <p:grpSpPr>
          <a:xfrm>
            <a:off x="2949846" y="5287754"/>
            <a:ext cx="983754" cy="328966"/>
            <a:chOff x="3958416" y="1012336"/>
            <a:chExt cx="864987" cy="311541"/>
          </a:xfrm>
        </p:grpSpPr>
        <p:sp>
          <p:nvSpPr>
            <p:cNvPr id="126" name="직사각형 125"/>
            <p:cNvSpPr/>
            <p:nvPr/>
          </p:nvSpPr>
          <p:spPr>
            <a:xfrm>
              <a:off x="4047549" y="1020843"/>
              <a:ext cx="665919" cy="303034"/>
            </a:xfrm>
            <a:prstGeom prst="rect">
              <a:avLst/>
            </a:prstGeom>
            <a:solidFill>
              <a:srgbClr val="54535B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3958416" y="1012336"/>
              <a:ext cx="8649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smtClean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아래</a:t>
              </a:r>
              <a:r>
                <a:rPr lang="ko-KR" altLang="en-US" sz="14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쪽</a:t>
              </a:r>
              <a:endParaRPr lang="ko-KR" altLang="en-US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128" name="그룹 127"/>
          <p:cNvGrpSpPr/>
          <p:nvPr/>
        </p:nvGrpSpPr>
        <p:grpSpPr>
          <a:xfrm>
            <a:off x="3033121" y="5985369"/>
            <a:ext cx="794561" cy="328962"/>
            <a:chOff x="4031637" y="1012340"/>
            <a:chExt cx="698635" cy="311537"/>
          </a:xfrm>
        </p:grpSpPr>
        <p:sp>
          <p:nvSpPr>
            <p:cNvPr id="129" name="직사각형 128"/>
            <p:cNvSpPr/>
            <p:nvPr/>
          </p:nvSpPr>
          <p:spPr>
            <a:xfrm>
              <a:off x="4047549" y="1020843"/>
              <a:ext cx="665919" cy="303034"/>
            </a:xfrm>
            <a:prstGeom prst="rect">
              <a:avLst/>
            </a:prstGeom>
            <a:solidFill>
              <a:srgbClr val="54535B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4031637" y="1012340"/>
              <a:ext cx="698635" cy="3115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오른</a:t>
              </a:r>
              <a:r>
                <a:rPr lang="ko-KR" altLang="en-US" sz="14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쪽</a:t>
              </a:r>
              <a:endParaRPr lang="ko-KR" altLang="en-US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136" name="직사각형 135"/>
          <p:cNvSpPr/>
          <p:nvPr/>
        </p:nvSpPr>
        <p:spPr>
          <a:xfrm>
            <a:off x="4871461" y="2085900"/>
            <a:ext cx="2826000" cy="4442400"/>
          </a:xfrm>
          <a:prstGeom prst="rect">
            <a:avLst/>
          </a:prstGeom>
          <a:solidFill>
            <a:srgbClr val="54535B">
              <a:alpha val="4000"/>
            </a:srgbClr>
          </a:solidFill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모서리가 둥근 직사각형 142"/>
          <p:cNvSpPr/>
          <p:nvPr/>
        </p:nvSpPr>
        <p:spPr>
          <a:xfrm>
            <a:off x="5695933" y="3437167"/>
            <a:ext cx="1044155" cy="243840"/>
          </a:xfrm>
          <a:prstGeom prst="roundRect">
            <a:avLst>
              <a:gd name="adj" fmla="val 50000"/>
            </a:avLst>
          </a:prstGeom>
          <a:solidFill>
            <a:srgbClr val="5453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TextBox 150"/>
          <p:cNvSpPr txBox="1"/>
          <p:nvPr/>
        </p:nvSpPr>
        <p:spPr>
          <a:xfrm>
            <a:off x="5827523" y="3417676"/>
            <a:ext cx="780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공격 종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류</a:t>
            </a:r>
          </a:p>
        </p:txBody>
      </p:sp>
      <p:sp>
        <p:nvSpPr>
          <p:cNvPr id="167" name="직사각형 166"/>
          <p:cNvSpPr/>
          <p:nvPr/>
        </p:nvSpPr>
        <p:spPr>
          <a:xfrm>
            <a:off x="6128880" y="1977692"/>
            <a:ext cx="233680" cy="233680"/>
          </a:xfrm>
          <a:prstGeom prst="rect">
            <a:avLst/>
          </a:prstGeom>
          <a:solidFill>
            <a:srgbClr val="5453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" name="TextBox 167"/>
          <p:cNvSpPr txBox="1"/>
          <p:nvPr/>
        </p:nvSpPr>
        <p:spPr>
          <a:xfrm>
            <a:off x="6097695" y="1940643"/>
            <a:ext cx="3016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400" b="1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1709" y="2350289"/>
            <a:ext cx="998968" cy="998968"/>
          </a:xfrm>
          <a:prstGeom prst="rect">
            <a:avLst/>
          </a:prstGeom>
        </p:spPr>
      </p:pic>
      <p:sp>
        <p:nvSpPr>
          <p:cNvPr id="131" name="모서리가 둥근 직사각형 130"/>
          <p:cNvSpPr/>
          <p:nvPr/>
        </p:nvSpPr>
        <p:spPr>
          <a:xfrm>
            <a:off x="5390140" y="3873338"/>
            <a:ext cx="1683449" cy="359964"/>
          </a:xfrm>
          <a:prstGeom prst="roundRect">
            <a:avLst/>
          </a:prstGeom>
          <a:solidFill>
            <a:schemeClr val="bg1">
              <a:alpha val="65000"/>
            </a:schemeClr>
          </a:solidFill>
          <a:ln w="508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Space bar</a:t>
            </a:r>
            <a:endParaRPr lang="ko-KR" altLang="en-US" dirty="0">
              <a:solidFill>
                <a:schemeClr val="bg2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132" name="그룹 131"/>
          <p:cNvGrpSpPr/>
          <p:nvPr/>
        </p:nvGrpSpPr>
        <p:grpSpPr>
          <a:xfrm>
            <a:off x="5376284" y="4412710"/>
            <a:ext cx="1683449" cy="347179"/>
            <a:chOff x="3581831" y="1013111"/>
            <a:chExt cx="1683449" cy="347179"/>
          </a:xfrm>
        </p:grpSpPr>
        <p:sp>
          <p:nvSpPr>
            <p:cNvPr id="133" name="직사각형 132"/>
            <p:cNvSpPr/>
            <p:nvPr/>
          </p:nvSpPr>
          <p:spPr>
            <a:xfrm>
              <a:off x="3581831" y="1020843"/>
              <a:ext cx="1683449" cy="339447"/>
            </a:xfrm>
            <a:prstGeom prst="rect">
              <a:avLst/>
            </a:prstGeom>
            <a:solidFill>
              <a:srgbClr val="54535B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3645028" y="1013111"/>
              <a:ext cx="15279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연사</a:t>
              </a:r>
              <a:r>
                <a:rPr lang="en-US" altLang="ko-KR" sz="1400" dirty="0" smtClean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/</a:t>
              </a:r>
              <a:r>
                <a:rPr lang="ko-KR" altLang="en-US" sz="1400" dirty="0" smtClean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단발 교체</a:t>
              </a:r>
              <a:endParaRPr lang="ko-KR" altLang="en-US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137" name="모서리가 둥근 직사각형 136"/>
          <p:cNvSpPr/>
          <p:nvPr/>
        </p:nvSpPr>
        <p:spPr>
          <a:xfrm>
            <a:off x="5508700" y="5000925"/>
            <a:ext cx="385928" cy="402423"/>
          </a:xfrm>
          <a:prstGeom prst="roundRect">
            <a:avLst/>
          </a:prstGeom>
          <a:solidFill>
            <a:schemeClr val="bg1">
              <a:alpha val="65000"/>
            </a:schemeClr>
          </a:solidFill>
          <a:ln w="508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2000" dirty="0">
              <a:solidFill>
                <a:schemeClr val="bg2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9" name="모서리가 둥근 직사각형 138"/>
          <p:cNvSpPr/>
          <p:nvPr/>
        </p:nvSpPr>
        <p:spPr>
          <a:xfrm>
            <a:off x="5494845" y="5741097"/>
            <a:ext cx="385928" cy="402423"/>
          </a:xfrm>
          <a:prstGeom prst="roundRect">
            <a:avLst/>
          </a:prstGeom>
          <a:solidFill>
            <a:schemeClr val="bg1">
              <a:alpha val="65000"/>
            </a:schemeClr>
          </a:solidFill>
          <a:ln w="508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2000" dirty="0">
              <a:solidFill>
                <a:schemeClr val="bg2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140" name="그룹 139"/>
          <p:cNvGrpSpPr/>
          <p:nvPr/>
        </p:nvGrpSpPr>
        <p:grpSpPr>
          <a:xfrm>
            <a:off x="6184300" y="5054804"/>
            <a:ext cx="674321" cy="311540"/>
            <a:chOff x="4047549" y="1012337"/>
            <a:chExt cx="674321" cy="311540"/>
          </a:xfrm>
        </p:grpSpPr>
        <p:sp>
          <p:nvSpPr>
            <p:cNvPr id="141" name="직사각형 140"/>
            <p:cNvSpPr/>
            <p:nvPr/>
          </p:nvSpPr>
          <p:spPr>
            <a:xfrm>
              <a:off x="4047549" y="1020843"/>
              <a:ext cx="665919" cy="303034"/>
            </a:xfrm>
            <a:prstGeom prst="rect">
              <a:avLst/>
            </a:prstGeom>
            <a:solidFill>
              <a:srgbClr val="54535B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4055951" y="1012337"/>
              <a:ext cx="6659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총알</a:t>
              </a:r>
              <a:endParaRPr lang="ko-KR" altLang="en-US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152" name="그룹 151"/>
          <p:cNvGrpSpPr/>
          <p:nvPr/>
        </p:nvGrpSpPr>
        <p:grpSpPr>
          <a:xfrm>
            <a:off x="6092610" y="5763781"/>
            <a:ext cx="864987" cy="311541"/>
            <a:chOff x="3958416" y="1012336"/>
            <a:chExt cx="864987" cy="311541"/>
          </a:xfrm>
        </p:grpSpPr>
        <p:sp>
          <p:nvSpPr>
            <p:cNvPr id="153" name="직사각형 152"/>
            <p:cNvSpPr/>
            <p:nvPr/>
          </p:nvSpPr>
          <p:spPr>
            <a:xfrm>
              <a:off x="4047549" y="1020843"/>
              <a:ext cx="665919" cy="303034"/>
            </a:xfrm>
            <a:prstGeom prst="rect">
              <a:avLst/>
            </a:prstGeom>
            <a:solidFill>
              <a:srgbClr val="54535B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3958416" y="1012336"/>
              <a:ext cx="8649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레이</a:t>
              </a:r>
              <a:r>
                <a:rPr lang="ko-KR" altLang="en-US" sz="14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저</a:t>
              </a:r>
              <a:endParaRPr lang="ko-KR" altLang="en-US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155" name="TextBox 154"/>
          <p:cNvSpPr txBox="1"/>
          <p:nvPr/>
        </p:nvSpPr>
        <p:spPr>
          <a:xfrm>
            <a:off x="9247417" y="1940643"/>
            <a:ext cx="3016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400" b="1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0914" y="2378379"/>
            <a:ext cx="960367" cy="960367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9035479" y="3445431"/>
            <a:ext cx="780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공격 방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법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8085907" y="3931809"/>
            <a:ext cx="1307809" cy="402423"/>
            <a:chOff x="8649551" y="1034698"/>
            <a:chExt cx="1307809" cy="402423"/>
          </a:xfrm>
        </p:grpSpPr>
        <p:sp>
          <p:nvSpPr>
            <p:cNvPr id="64" name="모서리가 둥근 직사각형 63"/>
            <p:cNvSpPr/>
            <p:nvPr/>
          </p:nvSpPr>
          <p:spPr>
            <a:xfrm>
              <a:off x="8649551" y="1034698"/>
              <a:ext cx="385928" cy="402423"/>
            </a:xfrm>
            <a:prstGeom prst="roundRect">
              <a:avLst/>
            </a:prstGeom>
            <a:solidFill>
              <a:schemeClr val="bg1">
                <a:alpha val="65000"/>
              </a:schemeClr>
            </a:solidFill>
            <a:ln w="508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2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1</a:t>
              </a:r>
              <a:endParaRPr lang="ko-KR" altLang="en-US" sz="2000" dirty="0">
                <a:solidFill>
                  <a:schemeClr val="bg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072758" y="1041123"/>
              <a:ext cx="8846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rgbClr val="54535B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+ </a:t>
              </a:r>
              <a:r>
                <a:rPr lang="ko-KR" altLang="en-US" dirty="0" smtClean="0">
                  <a:solidFill>
                    <a:srgbClr val="54535B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단발</a:t>
              </a:r>
              <a:endParaRPr lang="ko-KR" altLang="en-US" dirty="0">
                <a:solidFill>
                  <a:srgbClr val="54535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67" name="그룹 66"/>
          <p:cNvGrpSpPr/>
          <p:nvPr/>
        </p:nvGrpSpPr>
        <p:grpSpPr>
          <a:xfrm>
            <a:off x="8085902" y="4555279"/>
            <a:ext cx="1307809" cy="402423"/>
            <a:chOff x="8649551" y="1034698"/>
            <a:chExt cx="1307809" cy="402423"/>
          </a:xfrm>
        </p:grpSpPr>
        <p:sp>
          <p:nvSpPr>
            <p:cNvPr id="68" name="모서리가 둥근 직사각형 67"/>
            <p:cNvSpPr/>
            <p:nvPr/>
          </p:nvSpPr>
          <p:spPr>
            <a:xfrm>
              <a:off x="8649551" y="1034698"/>
              <a:ext cx="385928" cy="402423"/>
            </a:xfrm>
            <a:prstGeom prst="roundRect">
              <a:avLst/>
            </a:prstGeom>
            <a:solidFill>
              <a:schemeClr val="bg1">
                <a:alpha val="65000"/>
              </a:schemeClr>
            </a:solidFill>
            <a:ln w="508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2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1</a:t>
              </a:r>
              <a:endParaRPr lang="ko-KR" altLang="en-US" sz="2000" dirty="0">
                <a:solidFill>
                  <a:schemeClr val="bg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9072758" y="1041123"/>
              <a:ext cx="8846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rgbClr val="54535B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+ </a:t>
              </a:r>
              <a:r>
                <a:rPr lang="ko-KR" altLang="en-US" dirty="0" smtClean="0">
                  <a:solidFill>
                    <a:srgbClr val="54535B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연</a:t>
              </a:r>
              <a:r>
                <a:rPr lang="ko-KR" altLang="en-US" dirty="0">
                  <a:solidFill>
                    <a:srgbClr val="54535B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사</a:t>
              </a:r>
            </a:p>
          </p:txBody>
        </p:sp>
      </p:grpSp>
      <p:grpSp>
        <p:nvGrpSpPr>
          <p:cNvPr id="70" name="그룹 69"/>
          <p:cNvGrpSpPr/>
          <p:nvPr/>
        </p:nvGrpSpPr>
        <p:grpSpPr>
          <a:xfrm>
            <a:off x="8096786" y="5198208"/>
            <a:ext cx="1307809" cy="402423"/>
            <a:chOff x="8649551" y="1034698"/>
            <a:chExt cx="1307809" cy="402423"/>
          </a:xfrm>
        </p:grpSpPr>
        <p:sp>
          <p:nvSpPr>
            <p:cNvPr id="71" name="모서리가 둥근 직사각형 70"/>
            <p:cNvSpPr/>
            <p:nvPr/>
          </p:nvSpPr>
          <p:spPr>
            <a:xfrm>
              <a:off x="8649551" y="1034698"/>
              <a:ext cx="385928" cy="402423"/>
            </a:xfrm>
            <a:prstGeom prst="roundRect">
              <a:avLst/>
            </a:prstGeom>
            <a:solidFill>
              <a:schemeClr val="bg1">
                <a:alpha val="65000"/>
              </a:schemeClr>
            </a:solidFill>
            <a:ln w="508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2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2</a:t>
              </a:r>
              <a:endParaRPr lang="ko-KR" altLang="en-US" sz="2000" dirty="0">
                <a:solidFill>
                  <a:schemeClr val="bg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9072758" y="1041123"/>
              <a:ext cx="8846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rgbClr val="54535B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+ </a:t>
              </a:r>
              <a:r>
                <a:rPr lang="ko-KR" altLang="en-US" dirty="0" smtClean="0">
                  <a:solidFill>
                    <a:srgbClr val="54535B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단발</a:t>
              </a:r>
              <a:endParaRPr lang="ko-KR" altLang="en-US" dirty="0">
                <a:solidFill>
                  <a:srgbClr val="54535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73" name="그룹 72"/>
          <p:cNvGrpSpPr/>
          <p:nvPr/>
        </p:nvGrpSpPr>
        <p:grpSpPr>
          <a:xfrm>
            <a:off x="8096786" y="5829833"/>
            <a:ext cx="1307809" cy="402423"/>
            <a:chOff x="8649551" y="1034698"/>
            <a:chExt cx="1307809" cy="402423"/>
          </a:xfrm>
        </p:grpSpPr>
        <p:sp>
          <p:nvSpPr>
            <p:cNvPr id="74" name="모서리가 둥근 직사각형 73"/>
            <p:cNvSpPr/>
            <p:nvPr/>
          </p:nvSpPr>
          <p:spPr>
            <a:xfrm>
              <a:off x="8649551" y="1034698"/>
              <a:ext cx="385928" cy="402423"/>
            </a:xfrm>
            <a:prstGeom prst="roundRect">
              <a:avLst/>
            </a:prstGeom>
            <a:solidFill>
              <a:schemeClr val="bg1">
                <a:alpha val="65000"/>
              </a:schemeClr>
            </a:solidFill>
            <a:ln w="508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2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2</a:t>
              </a:r>
              <a:endParaRPr lang="ko-KR" altLang="en-US" sz="2000" dirty="0">
                <a:solidFill>
                  <a:schemeClr val="bg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9072758" y="1041123"/>
              <a:ext cx="8846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rgbClr val="54535B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+ </a:t>
              </a:r>
              <a:r>
                <a:rPr lang="ko-KR" altLang="en-US" dirty="0" smtClean="0">
                  <a:solidFill>
                    <a:srgbClr val="54535B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연</a:t>
              </a:r>
              <a:r>
                <a:rPr lang="ko-KR" altLang="en-US" dirty="0">
                  <a:solidFill>
                    <a:srgbClr val="54535B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사</a:t>
              </a:r>
            </a:p>
          </p:txBody>
        </p:sp>
      </p:grpSp>
      <p:grpSp>
        <p:nvGrpSpPr>
          <p:cNvPr id="76" name="그룹 75"/>
          <p:cNvGrpSpPr/>
          <p:nvPr/>
        </p:nvGrpSpPr>
        <p:grpSpPr>
          <a:xfrm>
            <a:off x="9281420" y="3998533"/>
            <a:ext cx="1414289" cy="310478"/>
            <a:chOff x="3882491" y="1050347"/>
            <a:chExt cx="1243545" cy="294039"/>
          </a:xfrm>
        </p:grpSpPr>
        <p:sp>
          <p:nvSpPr>
            <p:cNvPr id="77" name="직사각형 76"/>
            <p:cNvSpPr/>
            <p:nvPr/>
          </p:nvSpPr>
          <p:spPr>
            <a:xfrm>
              <a:off x="3975374" y="1050347"/>
              <a:ext cx="1078487" cy="284922"/>
            </a:xfrm>
            <a:prstGeom prst="rect">
              <a:avLst/>
            </a:prstGeom>
            <a:solidFill>
              <a:srgbClr val="54535B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882491" y="1052911"/>
              <a:ext cx="1243545" cy="2914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검은 총 </a:t>
              </a:r>
              <a:r>
                <a:rPr lang="en-US" altLang="ko-KR" sz="1400" dirty="0" smtClean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– </a:t>
              </a:r>
              <a:r>
                <a:rPr lang="ko-KR" altLang="en-US" sz="1400" dirty="0" smtClean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긴 총</a:t>
              </a:r>
              <a:endParaRPr lang="ko-KR" altLang="en-US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79" name="그룹 78"/>
          <p:cNvGrpSpPr/>
          <p:nvPr/>
        </p:nvGrpSpPr>
        <p:grpSpPr>
          <a:xfrm>
            <a:off x="9281415" y="4622003"/>
            <a:ext cx="1414289" cy="310478"/>
            <a:chOff x="3882491" y="1050347"/>
            <a:chExt cx="1243545" cy="294039"/>
          </a:xfrm>
        </p:grpSpPr>
        <p:sp>
          <p:nvSpPr>
            <p:cNvPr id="80" name="직사각형 79"/>
            <p:cNvSpPr/>
            <p:nvPr/>
          </p:nvSpPr>
          <p:spPr>
            <a:xfrm>
              <a:off x="3975374" y="1050347"/>
              <a:ext cx="1078487" cy="284922"/>
            </a:xfrm>
            <a:prstGeom prst="rect">
              <a:avLst/>
            </a:prstGeom>
            <a:solidFill>
              <a:srgbClr val="54535B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3882491" y="1052911"/>
              <a:ext cx="1243545" cy="2914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하얀 총 </a:t>
              </a:r>
              <a:r>
                <a:rPr lang="en-US" altLang="ko-KR" sz="1400" dirty="0" smtClean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– </a:t>
              </a:r>
              <a:r>
                <a:rPr lang="ko-KR" altLang="en-US" sz="14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딱</a:t>
              </a:r>
              <a:r>
                <a:rPr lang="ko-KR" altLang="en-US" sz="1400" dirty="0" smtClean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총</a:t>
              </a:r>
              <a:endParaRPr lang="ko-KR" altLang="en-US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82" name="그룹 81"/>
          <p:cNvGrpSpPr/>
          <p:nvPr/>
        </p:nvGrpSpPr>
        <p:grpSpPr>
          <a:xfrm>
            <a:off x="9281415" y="5259335"/>
            <a:ext cx="1414289" cy="310485"/>
            <a:chOff x="3882491" y="1050347"/>
            <a:chExt cx="1243545" cy="294045"/>
          </a:xfrm>
        </p:grpSpPr>
        <p:sp>
          <p:nvSpPr>
            <p:cNvPr id="83" name="직사각형 82"/>
            <p:cNvSpPr/>
            <p:nvPr/>
          </p:nvSpPr>
          <p:spPr>
            <a:xfrm>
              <a:off x="3975374" y="1050347"/>
              <a:ext cx="1078487" cy="284922"/>
            </a:xfrm>
            <a:prstGeom prst="rect">
              <a:avLst/>
            </a:prstGeom>
            <a:solidFill>
              <a:srgbClr val="54535B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3882491" y="1052911"/>
              <a:ext cx="1243545" cy="2914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빨간 레이저</a:t>
              </a:r>
              <a:endParaRPr lang="ko-KR" altLang="en-US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85" name="그룹 84"/>
          <p:cNvGrpSpPr/>
          <p:nvPr/>
        </p:nvGrpSpPr>
        <p:grpSpPr>
          <a:xfrm>
            <a:off x="9267560" y="5882810"/>
            <a:ext cx="1414289" cy="310485"/>
            <a:chOff x="3882491" y="1050347"/>
            <a:chExt cx="1243545" cy="294045"/>
          </a:xfrm>
        </p:grpSpPr>
        <p:sp>
          <p:nvSpPr>
            <p:cNvPr id="86" name="직사각형 85"/>
            <p:cNvSpPr/>
            <p:nvPr/>
          </p:nvSpPr>
          <p:spPr>
            <a:xfrm>
              <a:off x="3975374" y="1050347"/>
              <a:ext cx="1078487" cy="284922"/>
            </a:xfrm>
            <a:prstGeom prst="rect">
              <a:avLst/>
            </a:prstGeom>
            <a:solidFill>
              <a:srgbClr val="54535B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3882491" y="1052911"/>
              <a:ext cx="1243545" cy="2914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노란 레이저</a:t>
              </a:r>
              <a:endParaRPr lang="ko-KR" altLang="en-US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2166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직선 연결선 20"/>
          <p:cNvCxnSpPr/>
          <p:nvPr/>
        </p:nvCxnSpPr>
        <p:spPr>
          <a:xfrm>
            <a:off x="3899933" y="1911574"/>
            <a:ext cx="4263406" cy="0"/>
          </a:xfrm>
          <a:prstGeom prst="line">
            <a:avLst/>
          </a:prstGeom>
          <a:ln w="9525" cap="rnd">
            <a:solidFill>
              <a:schemeClr val="tx1">
                <a:lumMod val="85000"/>
                <a:lumOff val="1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4210455" y="1020843"/>
            <a:ext cx="3771088" cy="29076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647" t="27349" r="1296" b="37101"/>
          <a:stretch/>
        </p:blipFill>
        <p:spPr>
          <a:xfrm>
            <a:off x="5080534" y="171466"/>
            <a:ext cx="2030931" cy="745545"/>
          </a:xfrm>
          <a:prstGeom prst="rect">
            <a:avLst/>
          </a:prstGeom>
        </p:spPr>
      </p:pic>
      <p:sp>
        <p:nvSpPr>
          <p:cNvPr id="57" name="직사각형 56"/>
          <p:cNvSpPr/>
          <p:nvPr/>
        </p:nvSpPr>
        <p:spPr>
          <a:xfrm>
            <a:off x="9114322" y="-1152061"/>
            <a:ext cx="914400" cy="914400"/>
          </a:xfrm>
          <a:prstGeom prst="rect">
            <a:avLst/>
          </a:prstGeom>
          <a:solidFill>
            <a:srgbClr val="FD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D7C65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11075148" y="-1152061"/>
            <a:ext cx="914400" cy="914400"/>
          </a:xfrm>
          <a:prstGeom prst="rect">
            <a:avLst/>
          </a:prstGeom>
          <a:solidFill>
            <a:srgbClr val="5453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5185090" y="990291"/>
            <a:ext cx="16882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pc="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02. </a:t>
            </a:r>
            <a:r>
              <a:rPr lang="ko-KR" altLang="en-US" sz="1600" spc="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</a:t>
            </a:r>
            <a:r>
              <a:rPr lang="ko-KR" altLang="en-US" sz="1600" spc="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</a:t>
            </a:r>
            <a:r>
              <a:rPr lang="ko-KR" altLang="en-US" sz="16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행</a:t>
            </a:r>
            <a:endParaRPr lang="ko-KR" altLang="en-US" sz="1600" spc="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943049" y="1476481"/>
            <a:ext cx="22974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pc="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제작된 게임을 실행해보기</a:t>
            </a:r>
            <a:endParaRPr lang="ko-KR" altLang="en-US" sz="1400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05193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직선 연결선 20"/>
          <p:cNvCxnSpPr/>
          <p:nvPr/>
        </p:nvCxnSpPr>
        <p:spPr>
          <a:xfrm>
            <a:off x="3899933" y="1911574"/>
            <a:ext cx="4263406" cy="0"/>
          </a:xfrm>
          <a:prstGeom prst="line">
            <a:avLst/>
          </a:prstGeom>
          <a:ln w="9525" cap="rnd">
            <a:solidFill>
              <a:schemeClr val="tx1">
                <a:lumMod val="85000"/>
                <a:lumOff val="1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4210455" y="1020843"/>
            <a:ext cx="3771088" cy="29076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647" t="27349" r="1296" b="37101"/>
          <a:stretch/>
        </p:blipFill>
        <p:spPr>
          <a:xfrm>
            <a:off x="5080534" y="171466"/>
            <a:ext cx="2030931" cy="745545"/>
          </a:xfrm>
          <a:prstGeom prst="rect">
            <a:avLst/>
          </a:prstGeom>
        </p:spPr>
      </p:pic>
      <p:sp>
        <p:nvSpPr>
          <p:cNvPr id="57" name="직사각형 56"/>
          <p:cNvSpPr/>
          <p:nvPr/>
        </p:nvSpPr>
        <p:spPr>
          <a:xfrm>
            <a:off x="9114322" y="-1152061"/>
            <a:ext cx="914400" cy="914400"/>
          </a:xfrm>
          <a:prstGeom prst="rect">
            <a:avLst/>
          </a:prstGeom>
          <a:solidFill>
            <a:srgbClr val="FD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D7C65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11075148" y="-1152061"/>
            <a:ext cx="914400" cy="914400"/>
          </a:xfrm>
          <a:prstGeom prst="rect">
            <a:avLst/>
          </a:prstGeom>
          <a:solidFill>
            <a:srgbClr val="5453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4844463" y="996696"/>
            <a:ext cx="24945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pc="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03. </a:t>
            </a:r>
            <a:r>
              <a:rPr lang="ko-KR" altLang="en-US" sz="1600" spc="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코드 </a:t>
            </a:r>
            <a:r>
              <a:rPr lang="en-US" altLang="ko-KR" sz="1600" spc="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&amp; </a:t>
            </a:r>
            <a:r>
              <a:rPr lang="ko-KR" altLang="en-US" sz="1600" spc="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실행</a:t>
            </a:r>
            <a:endParaRPr lang="ko-KR" altLang="en-US" sz="1600" spc="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046443" y="1476481"/>
            <a:ext cx="20906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pc="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코드 설명 </a:t>
            </a:r>
            <a:r>
              <a:rPr lang="en-US" altLang="ko-KR" sz="1400" spc="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z="1400" spc="1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길찾</a:t>
            </a:r>
            <a:r>
              <a:rPr lang="ko-KR" altLang="en-US" sz="1400" spc="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</a:t>
            </a:r>
            <a:endParaRPr lang="ko-KR" altLang="en-US" sz="1400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287097216" descr="EMB00001d04048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55" y="2090057"/>
            <a:ext cx="5644363" cy="3415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그룹 14"/>
          <p:cNvGrpSpPr/>
          <p:nvPr/>
        </p:nvGrpSpPr>
        <p:grpSpPr>
          <a:xfrm>
            <a:off x="202255" y="5625386"/>
            <a:ext cx="5644363" cy="996235"/>
            <a:chOff x="202255" y="5625386"/>
            <a:chExt cx="5644363" cy="996235"/>
          </a:xfrm>
        </p:grpSpPr>
        <p:sp>
          <p:nvSpPr>
            <p:cNvPr id="97" name="직사각형 96"/>
            <p:cNvSpPr/>
            <p:nvPr/>
          </p:nvSpPr>
          <p:spPr>
            <a:xfrm>
              <a:off x="202255" y="5625386"/>
              <a:ext cx="5644363" cy="996235"/>
            </a:xfrm>
            <a:prstGeom prst="rect">
              <a:avLst/>
            </a:prstGeom>
            <a:solidFill>
              <a:srgbClr val="54535B">
                <a:alpha val="50000"/>
              </a:srgbClr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816235" y="6126608"/>
              <a:ext cx="4401265" cy="313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ko-KR" altLang="en-US" sz="12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적들에게 각각 </a:t>
              </a:r>
              <a:r>
                <a:rPr lang="en-US" altLang="ko-KR" sz="12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‘</a:t>
              </a:r>
              <a:r>
                <a:rPr lang="en-US" altLang="ko-KR" sz="1200" dirty="0" err="1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Nav</a:t>
              </a:r>
              <a:r>
                <a:rPr lang="en-US" altLang="ko-KR" sz="12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Mesh Agent’</a:t>
              </a:r>
              <a:r>
                <a:rPr lang="ko-KR" altLang="en-US" sz="12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를 붙여서 플레이어를 따라오게 함</a:t>
              </a:r>
              <a:r>
                <a:rPr lang="en-US" altLang="ko-KR" sz="12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.</a:t>
              </a:r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2405764" y="5768262"/>
              <a:ext cx="1044155" cy="24384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537350" y="5760401"/>
              <a:ext cx="7809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54535B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코드 설명</a:t>
              </a:r>
              <a:endPara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4535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1" name="_x287070360" descr="EMB00001d04048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4256" y="2090057"/>
            <a:ext cx="5897788" cy="3415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3" name="그룹 52"/>
          <p:cNvGrpSpPr/>
          <p:nvPr/>
        </p:nvGrpSpPr>
        <p:grpSpPr>
          <a:xfrm>
            <a:off x="6026686" y="5625385"/>
            <a:ext cx="5962862" cy="996235"/>
            <a:chOff x="202255" y="5625386"/>
            <a:chExt cx="5644363" cy="996235"/>
          </a:xfrm>
        </p:grpSpPr>
        <p:sp>
          <p:nvSpPr>
            <p:cNvPr id="55" name="직사각형 54"/>
            <p:cNvSpPr/>
            <p:nvPr/>
          </p:nvSpPr>
          <p:spPr>
            <a:xfrm>
              <a:off x="202255" y="5625386"/>
              <a:ext cx="5644363" cy="996235"/>
            </a:xfrm>
            <a:prstGeom prst="rect">
              <a:avLst/>
            </a:prstGeom>
            <a:solidFill>
              <a:srgbClr val="54535B">
                <a:alpha val="50000"/>
              </a:srgbClr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21957" y="6140463"/>
              <a:ext cx="4852373" cy="313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ko-KR" altLang="en-US" sz="12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적들이 따라오는 </a:t>
              </a:r>
              <a:r>
                <a:rPr lang="en-US" altLang="ko-KR" sz="1200" dirty="0" err="1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nevigation</a:t>
              </a:r>
              <a:r>
                <a:rPr lang="en-US" altLang="ko-KR" sz="12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ko-KR" altLang="en-US" sz="12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설정은 </a:t>
              </a:r>
              <a:r>
                <a:rPr lang="ko-KR" altLang="en-US" sz="1200" dirty="0" err="1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유니티에서</a:t>
              </a:r>
              <a:r>
                <a:rPr lang="ko-KR" altLang="en-US" sz="12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제공한 </a:t>
              </a:r>
              <a:r>
                <a:rPr lang="ko-KR" altLang="en-US" sz="1200" dirty="0" err="1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길찾기</a:t>
              </a:r>
              <a:r>
                <a:rPr lang="ko-KR" altLang="en-US" sz="12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알고리즘을 사용</a:t>
              </a:r>
              <a:r>
                <a:rPr lang="en-US" altLang="ko-KR" sz="12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.</a:t>
              </a:r>
            </a:p>
          </p:txBody>
        </p:sp>
        <p:sp>
          <p:nvSpPr>
            <p:cNvPr id="59" name="모서리가 둥근 직사각형 58"/>
            <p:cNvSpPr/>
            <p:nvPr/>
          </p:nvSpPr>
          <p:spPr>
            <a:xfrm>
              <a:off x="2497569" y="5768262"/>
              <a:ext cx="1044155" cy="24384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650010" y="5760401"/>
              <a:ext cx="7392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54535B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코드 설명</a:t>
              </a:r>
              <a:endPara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4535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16" name="Rectangle 8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5" name="_x287097360" descr="EMB00001d04048d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235" y="385566"/>
            <a:ext cx="10577041" cy="6054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7749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1112" y="3940402"/>
            <a:ext cx="3454731" cy="223419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1121" y="647114"/>
            <a:ext cx="4404592" cy="228951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961" y="503015"/>
            <a:ext cx="3239589" cy="22895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04344" y="3052044"/>
            <a:ext cx="2658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플레이어 스크립트</a:t>
            </a:r>
            <a:endParaRPr lang="en-US" altLang="ko-KR" b="1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645550" y="6315584"/>
            <a:ext cx="2658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기타 스크립트</a:t>
            </a:r>
            <a:endParaRPr lang="en-US" altLang="ko-KR" b="1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2018959" y="3052044"/>
            <a:ext cx="2658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적 관련 스크립트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2925363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366" y="618254"/>
            <a:ext cx="8097380" cy="6239746"/>
          </a:xfrm>
          <a:prstGeom prst="rect">
            <a:avLst/>
          </a:prstGeom>
        </p:spPr>
      </p:pic>
      <p:grpSp>
        <p:nvGrpSpPr>
          <p:cNvPr id="2" name="그룹 1"/>
          <p:cNvGrpSpPr/>
          <p:nvPr/>
        </p:nvGrpSpPr>
        <p:grpSpPr>
          <a:xfrm>
            <a:off x="8712573" y="1294227"/>
            <a:ext cx="3216829" cy="2968283"/>
            <a:chOff x="8712573" y="1294227"/>
            <a:chExt cx="3216829" cy="2968283"/>
          </a:xfrm>
        </p:grpSpPr>
        <p:sp>
          <p:nvSpPr>
            <p:cNvPr id="7" name="직사각형 6"/>
            <p:cNvSpPr/>
            <p:nvPr/>
          </p:nvSpPr>
          <p:spPr>
            <a:xfrm>
              <a:off x="8712573" y="1294227"/>
              <a:ext cx="3208104" cy="296828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9779400" y="1511701"/>
              <a:ext cx="1091799" cy="28807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880998" y="1522771"/>
              <a:ext cx="903113" cy="277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54535B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코드 설명</a:t>
              </a:r>
              <a:endPara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4535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8721298" y="2325474"/>
              <a:ext cx="3208104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28600" indent="-228600" algn="ctr" fontAlgn="base">
                <a:buAutoNum type="arabicPeriod"/>
              </a:pPr>
              <a:r>
                <a:rPr lang="en-US" altLang="ko-KR" sz="1400" dirty="0" smtClean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Move() : W,S,D,A </a:t>
              </a:r>
              <a:r>
                <a:rPr lang="ko-KR" altLang="en-US" sz="1400" dirty="0" smtClean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를 누르면 움직인다</a:t>
              </a:r>
              <a:r>
                <a:rPr lang="en-US" altLang="ko-KR" sz="1400" dirty="0" smtClean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.</a:t>
              </a:r>
            </a:p>
            <a:p>
              <a:pPr marL="228600" indent="-228600" algn="ctr" fontAlgn="base">
                <a:buAutoNum type="arabicPeriod"/>
              </a:pPr>
              <a:endParaRPr lang="en-US" altLang="ko-KR" sz="14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algn="ctr" fontAlgn="base"/>
              <a:r>
                <a:rPr lang="en-US" altLang="ko-KR" sz="1400" dirty="0" smtClean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2. Turning() : </a:t>
              </a:r>
              <a:r>
                <a:rPr lang="ko-KR" altLang="en-US" sz="1400" dirty="0" smtClean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마우스 포인터를 입력으로 받아 카메라에서 </a:t>
              </a:r>
              <a:r>
                <a:rPr lang="en-US" altLang="ko-KR" sz="1400" dirty="0" smtClean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Ray</a:t>
              </a:r>
              <a:r>
                <a:rPr lang="ko-KR" altLang="en-US" sz="1400" dirty="0" smtClean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를 쏴 그 방향으로 플레이어를 회전시킨다</a:t>
              </a:r>
              <a:endParaRPr lang="en-US" altLang="ko-KR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4168251" y="148646"/>
            <a:ext cx="3771088" cy="29076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4728446" y="124752"/>
            <a:ext cx="28424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플레이어 조작 스크립트</a:t>
            </a:r>
            <a:endParaRPr lang="ko-KR" altLang="en-US" sz="1600" spc="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5737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960</TotalTime>
  <Words>711</Words>
  <Application>Microsoft Office PowerPoint</Application>
  <PresentationFormat>사용자 지정</PresentationFormat>
  <Paragraphs>157</Paragraphs>
  <Slides>17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8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민 병조</dc:creator>
  <cp:lastModifiedBy>신수빈</cp:lastModifiedBy>
  <cp:revision>115</cp:revision>
  <dcterms:created xsi:type="dcterms:W3CDTF">2018-05-24T09:13:53Z</dcterms:created>
  <dcterms:modified xsi:type="dcterms:W3CDTF">2019-06-11T05:57:41Z</dcterms:modified>
</cp:coreProperties>
</file>