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4"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ABEC5-025A-4CED-9A18-C77C4B1EA359}" v="111" dt="2018-06-15T09:22:23.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trey PICH" userId="05c6bff67eef4f07" providerId="LiveId" clId="{8BBABEC5-025A-4CED-9A18-C77C4B1EA359}"/>
    <pc:docChg chg="addSld modSld">
      <pc:chgData name="Reatrey PICH" userId="05c6bff67eef4f07" providerId="LiveId" clId="{8BBABEC5-025A-4CED-9A18-C77C4B1EA359}" dt="2018-06-15T09:22:23.739" v="110" actId="20577"/>
      <pc:docMkLst>
        <pc:docMk/>
      </pc:docMkLst>
      <pc:sldChg chg="modSp add">
        <pc:chgData name="Reatrey PICH" userId="05c6bff67eef4f07" providerId="LiveId" clId="{8BBABEC5-025A-4CED-9A18-C77C4B1EA359}" dt="2018-06-15T09:22:23.739" v="110" actId="20577"/>
        <pc:sldMkLst>
          <pc:docMk/>
          <pc:sldMk cId="3552344973" sldId="259"/>
        </pc:sldMkLst>
        <pc:spChg chg="mod">
          <ac:chgData name="Reatrey PICH" userId="05c6bff67eef4f07" providerId="LiveId" clId="{8BBABEC5-025A-4CED-9A18-C77C4B1EA359}" dt="2018-06-15T09:21:26.277" v="52" actId="20577"/>
          <ac:spMkLst>
            <pc:docMk/>
            <pc:sldMk cId="3552344973" sldId="259"/>
            <ac:spMk id="2" creationId="{71CBDF2A-08A7-493A-8987-5D9B362B24EC}"/>
          </ac:spMkLst>
        </pc:spChg>
        <pc:spChg chg="mod">
          <ac:chgData name="Reatrey PICH" userId="05c6bff67eef4f07" providerId="LiveId" clId="{8BBABEC5-025A-4CED-9A18-C77C4B1EA359}" dt="2018-06-15T09:22:23.739" v="110" actId="20577"/>
          <ac:spMkLst>
            <pc:docMk/>
            <pc:sldMk cId="3552344973" sldId="259"/>
            <ac:spMk id="3" creationId="{A12357FA-5AC0-42C7-8CDB-D859ED9BF4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10/13/2019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10/13/2019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10/13/2019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7927-56B0-46A5-8723-DD7CA0F98229}"/>
              </a:ext>
            </a:extLst>
          </p:cNvPr>
          <p:cNvSpPr>
            <a:spLocks noGrp="1"/>
          </p:cNvSpPr>
          <p:nvPr>
            <p:ph type="ctrTitle"/>
          </p:nvPr>
        </p:nvSpPr>
        <p:spPr>
          <a:xfrm>
            <a:off x="2493105" y="802298"/>
            <a:ext cx="9421391" cy="2541431"/>
          </a:xfrm>
        </p:spPr>
        <p:txBody>
          <a:bodyPr/>
          <a:lstStyle/>
          <a:p>
            <a:r>
              <a:rPr lang="en-US" dirty="0" smtClean="0"/>
              <a:t>Signal</a:t>
            </a:r>
            <a:endParaRPr lang="en-GB" dirty="0"/>
          </a:p>
        </p:txBody>
      </p:sp>
      <p:sp>
        <p:nvSpPr>
          <p:cNvPr id="3" name="Subtitle 2">
            <a:extLst>
              <a:ext uri="{FF2B5EF4-FFF2-40B4-BE49-F238E27FC236}">
                <a16:creationId xmlns:a16="http://schemas.microsoft.com/office/drawing/2014/main" id="{3569A5B8-18B2-42F6-B893-DA43F25D35AC}"/>
              </a:ext>
            </a:extLst>
          </p:cNvPr>
          <p:cNvSpPr>
            <a:spLocks noGrp="1"/>
          </p:cNvSpPr>
          <p:nvPr>
            <p:ph type="subTitle" idx="1"/>
          </p:nvPr>
        </p:nvSpPr>
        <p:spPr/>
        <p:txBody>
          <a:bodyPr/>
          <a:lstStyle/>
          <a:p>
            <a:r>
              <a:rPr lang="en-GB" dirty="0" smtClean="0"/>
              <a:t>Chapter III</a:t>
            </a:r>
            <a:endParaRPr lang="en-GB" dirty="0"/>
          </a:p>
        </p:txBody>
      </p:sp>
    </p:spTree>
    <p:extLst>
      <p:ext uri="{BB962C8B-B14F-4D97-AF65-F5344CB8AC3E}">
        <p14:creationId xmlns:p14="http://schemas.microsoft.com/office/powerpoint/2010/main" val="325443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0274"/>
          <a:stretch/>
        </p:blipFill>
        <p:spPr>
          <a:xfrm>
            <a:off x="1370676" y="2732400"/>
            <a:ext cx="5473534" cy="2226927"/>
          </a:xfrm>
          <a:prstGeom prst="rect">
            <a:avLst/>
          </a:prstGeom>
        </p:spPr>
      </p:pic>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9727"/>
          <a:stretch/>
        </p:blipFill>
        <p:spPr>
          <a:xfrm>
            <a:off x="6718466" y="2571431"/>
            <a:ext cx="5473534" cy="2251419"/>
          </a:xfrm>
          <a:prstGeom prst="rect">
            <a:avLst/>
          </a:prstGeom>
        </p:spPr>
      </p:pic>
    </p:spTree>
    <p:extLst>
      <p:ext uri="{BB962C8B-B14F-4D97-AF65-F5344CB8AC3E}">
        <p14:creationId xmlns:p14="http://schemas.microsoft.com/office/powerpoint/2010/main" val="411072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1534696" y="2015732"/>
                <a:ext cx="8073328" cy="3450613"/>
              </a:xfrm>
            </p:spPr>
            <p:txBody>
              <a:bodyPr/>
              <a:lstStyle/>
              <a:p>
                <a:r>
                  <a:rPr lang="en-US" dirty="0" smtClean="0"/>
                  <a:t>Period : refers to the amount of time  in seconds that signal needs to complete one cycle. </a:t>
                </a:r>
              </a:p>
              <a:p>
                <a:r>
                  <a:rPr lang="en-US" dirty="0" smtClean="0"/>
                  <a:t>Frequency: refers to the number of periods in 1 second. </a:t>
                </a:r>
              </a:p>
              <a:p>
                <a:r>
                  <a:rPr lang="en-US" dirty="0" smtClean="0"/>
                  <a:t>So both of them is just the way to define characteristic of wave in two ways and it is the inverse to each other. </a:t>
                </a:r>
              </a:p>
              <a:p>
                <a:endParaRPr lang="en-US" dirty="0"/>
              </a:p>
              <a:p>
                <a:pPr marL="0" indent="0">
                  <a:buNone/>
                </a:pPr>
                <a:r>
                  <a:rPr lang="en-US" dirty="0"/>
                  <a:t>				f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oMath>
                </a14:m>
                <a:r>
                  <a:rPr lang="en-US" dirty="0" smtClean="0"/>
                  <a:t>  ,  T </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𝑓</m:t>
                        </m:r>
                      </m:den>
                    </m:f>
                  </m:oMath>
                </a14:m>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1534696" y="2015732"/>
                <a:ext cx="8073328" cy="3450613"/>
              </a:xfrm>
              <a:blipFill>
                <a:blip r:embed="rId2"/>
                <a:stretch>
                  <a:fillRect l="-680" r="-831"/>
                </a:stretch>
              </a:blipFill>
            </p:spPr>
            <p:txBody>
              <a:bodyPr/>
              <a:lstStyle/>
              <a:p>
                <a:r>
                  <a:rPr lang="en-US">
                    <a:noFill/>
                  </a:rPr>
                  <a:t> </a:t>
                </a:r>
              </a:p>
            </p:txBody>
          </p:sp>
        </mc:Fallback>
      </mc:AlternateContent>
    </p:spTree>
    <p:extLst>
      <p:ext uri="{BB962C8B-B14F-4D97-AF65-F5344CB8AC3E}">
        <p14:creationId xmlns:p14="http://schemas.microsoft.com/office/powerpoint/2010/main" val="1461234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pic>
        <p:nvPicPr>
          <p:cNvPr id="4" name="Picture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0770"/>
          <a:stretch/>
        </p:blipFill>
        <p:spPr>
          <a:xfrm>
            <a:off x="-67439" y="2431745"/>
            <a:ext cx="6149554" cy="2837273"/>
          </a:xfrm>
          <a:prstGeom prst="rect">
            <a:avLst/>
          </a:prstGeom>
        </p:spPr>
      </p:pic>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50068"/>
          <a:stretch/>
        </p:blipFill>
        <p:spPr>
          <a:xfrm>
            <a:off x="6082114" y="2308916"/>
            <a:ext cx="6109886" cy="2859198"/>
          </a:xfrm>
          <a:prstGeom prst="rect">
            <a:avLst/>
          </a:prstGeom>
        </p:spPr>
      </p:pic>
    </p:spTree>
    <p:extLst>
      <p:ext uri="{BB962C8B-B14F-4D97-AF65-F5344CB8AC3E}">
        <p14:creationId xmlns:p14="http://schemas.microsoft.com/office/powerpoint/2010/main" val="3972215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05" y="2329179"/>
            <a:ext cx="10462430" cy="2966152"/>
          </a:xfrm>
          <a:prstGeom prst="rect">
            <a:avLst/>
          </a:prstGeom>
        </p:spPr>
      </p:pic>
    </p:spTree>
    <p:extLst>
      <p:ext uri="{BB962C8B-B14F-4D97-AF65-F5344CB8AC3E}">
        <p14:creationId xmlns:p14="http://schemas.microsoft.com/office/powerpoint/2010/main" val="381681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7" name="Content Placeholder 2"/>
          <p:cNvSpPr>
            <a:spLocks noGrp="1"/>
          </p:cNvSpPr>
          <p:nvPr>
            <p:ph idx="1"/>
          </p:nvPr>
        </p:nvSpPr>
        <p:spPr>
          <a:xfrm>
            <a:off x="1534696" y="2015732"/>
            <a:ext cx="8073328" cy="3450613"/>
          </a:xfrm>
        </p:spPr>
        <p:txBody>
          <a:bodyPr/>
          <a:lstStyle/>
          <a:p>
            <a:r>
              <a:rPr lang="en-US" dirty="0" smtClean="0"/>
              <a:t>Frequency in other domain we can think that it is the rate of change of signal with the respect to the time.  </a:t>
            </a:r>
          </a:p>
          <a:p>
            <a:r>
              <a:rPr lang="en-US" dirty="0" smtClean="0"/>
              <a:t>In case that it changes in a short span of time means high frequency but it is over long span of time mean low frequency. </a:t>
            </a:r>
          </a:p>
        </p:txBody>
      </p:sp>
    </p:spTree>
    <p:extLst>
      <p:ext uri="{BB962C8B-B14F-4D97-AF65-F5344CB8AC3E}">
        <p14:creationId xmlns:p14="http://schemas.microsoft.com/office/powerpoint/2010/main" val="3677981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7" name="Content Placeholder 2"/>
          <p:cNvSpPr>
            <a:spLocks noGrp="1"/>
          </p:cNvSpPr>
          <p:nvPr>
            <p:ph idx="1"/>
          </p:nvPr>
        </p:nvSpPr>
        <p:spPr>
          <a:xfrm>
            <a:off x="1534696" y="2015732"/>
            <a:ext cx="4197364" cy="3450613"/>
          </a:xfrm>
        </p:spPr>
        <p:txBody>
          <a:bodyPr/>
          <a:lstStyle/>
          <a:p>
            <a:r>
              <a:rPr lang="en-US" dirty="0" smtClean="0"/>
              <a:t>Phase: is the position of the waveform related to time 0. </a:t>
            </a:r>
          </a:p>
          <a:p>
            <a:r>
              <a:rPr lang="en-US" dirty="0" smtClean="0"/>
              <a:t>Wavelength is measured by the propagation speed multiply by the period of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664" y="1772905"/>
            <a:ext cx="5326034" cy="5085095"/>
          </a:xfrm>
          <a:prstGeom prst="rect">
            <a:avLst/>
          </a:prstGeom>
        </p:spPr>
      </p:pic>
    </p:spTree>
    <p:extLst>
      <p:ext uri="{BB962C8B-B14F-4D97-AF65-F5344CB8AC3E}">
        <p14:creationId xmlns:p14="http://schemas.microsoft.com/office/powerpoint/2010/main" val="429356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Bandwidth</a:t>
            </a:r>
          </a:p>
        </p:txBody>
      </p:sp>
      <p:sp>
        <p:nvSpPr>
          <p:cNvPr id="7" name="Content Placeholder 2"/>
          <p:cNvSpPr>
            <a:spLocks noGrp="1"/>
          </p:cNvSpPr>
          <p:nvPr>
            <p:ph idx="1"/>
          </p:nvPr>
        </p:nvSpPr>
        <p:spPr>
          <a:xfrm>
            <a:off x="1534696" y="2015732"/>
            <a:ext cx="8851250" cy="3450613"/>
          </a:xfrm>
        </p:spPr>
        <p:txBody>
          <a:bodyPr/>
          <a:lstStyle/>
          <a:p>
            <a:r>
              <a:rPr lang="en-US" dirty="0" smtClean="0"/>
              <a:t>The range of frequency in the composite signal is its bandwidth. It is the difference between the highest and the lowest frequencies of the signal. </a:t>
            </a:r>
          </a:p>
          <a:p>
            <a:pPr marL="0" indent="0">
              <a:buNone/>
            </a:pPr>
            <a:r>
              <a:rPr lang="en-US" dirty="0" smtClean="0"/>
              <a:t>For example if the lowest bandwidth is 1000 GHz and the highest bandwidth is 5000GHz so the bandwidth is 4000GHz</a:t>
            </a:r>
          </a:p>
        </p:txBody>
      </p:sp>
    </p:spTree>
    <p:extLst>
      <p:ext uri="{BB962C8B-B14F-4D97-AF65-F5344CB8AC3E}">
        <p14:creationId xmlns:p14="http://schemas.microsoft.com/office/powerpoint/2010/main" val="3402323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QandA</a:t>
            </a:r>
            <a:endParaRPr lang="en-US" dirty="0"/>
          </a:p>
        </p:txBody>
      </p:sp>
    </p:spTree>
    <p:extLst>
      <p:ext uri="{BB962C8B-B14F-4D97-AF65-F5344CB8AC3E}">
        <p14:creationId xmlns:p14="http://schemas.microsoft.com/office/powerpoint/2010/main" val="274457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r>
              <a:rPr lang="en-US" dirty="0" smtClean="0"/>
              <a:t>Analog signal</a:t>
            </a:r>
            <a:r>
              <a:rPr lang="en-US" dirty="0"/>
              <a:t> and Digital </a:t>
            </a:r>
            <a:r>
              <a:rPr lang="en-US" dirty="0" smtClean="0"/>
              <a:t>signal</a:t>
            </a:r>
          </a:p>
          <a:p>
            <a:r>
              <a:rPr lang="en-US" smtClean="0"/>
              <a:t>Bandwidth</a:t>
            </a:r>
            <a:endParaRPr lang="en-US" dirty="0" smtClean="0"/>
          </a:p>
        </p:txBody>
      </p:sp>
    </p:spTree>
    <p:extLst>
      <p:ext uri="{BB962C8B-B14F-4D97-AF65-F5344CB8AC3E}">
        <p14:creationId xmlns:p14="http://schemas.microsoft.com/office/powerpoint/2010/main" val="33234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4593149" cy="3450613"/>
          </a:xfrm>
        </p:spPr>
        <p:txBody>
          <a:bodyPr/>
          <a:lstStyle/>
          <a:p>
            <a:r>
              <a:rPr lang="en-US" dirty="0" smtClean="0"/>
              <a:t>Normally, the data used by person and application in computer can not be transmitted through the physical path, it must be transformed to the electromagnetic signals that transmission media can accept</a:t>
            </a:r>
          </a:p>
          <a:p>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755" r="7647"/>
          <a:stretch/>
        </p:blipFill>
        <p:spPr>
          <a:xfrm>
            <a:off x="6632812" y="1853754"/>
            <a:ext cx="5008728" cy="4388545"/>
          </a:xfrm>
          <a:prstGeom prst="rect">
            <a:avLst/>
          </a:prstGeom>
        </p:spPr>
      </p:pic>
    </p:spTree>
    <p:extLst>
      <p:ext uri="{BB962C8B-B14F-4D97-AF65-F5344CB8AC3E}">
        <p14:creationId xmlns:p14="http://schemas.microsoft.com/office/powerpoint/2010/main" val="140423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4593149" cy="3450613"/>
          </a:xfrm>
        </p:spPr>
        <p:txBody>
          <a:bodyPr/>
          <a:lstStyle/>
          <a:p>
            <a:r>
              <a:rPr lang="en-US" dirty="0" smtClean="0"/>
              <a:t>So both data and the signals can be represented into two ways is analog and digital form. </a:t>
            </a:r>
          </a:p>
          <a:p>
            <a:r>
              <a:rPr lang="en-US" dirty="0" smtClean="0"/>
              <a:t>Analog signal refers to the continuous information.</a:t>
            </a:r>
          </a:p>
          <a:p>
            <a:r>
              <a:rPr lang="en-US" dirty="0" smtClean="0"/>
              <a:t>Digital refers to the discrete information.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568" y="1853754"/>
            <a:ext cx="4798228" cy="4396922"/>
          </a:xfrm>
          <a:prstGeom prst="rect">
            <a:avLst/>
          </a:prstGeom>
        </p:spPr>
      </p:pic>
    </p:spTree>
    <p:extLst>
      <p:ext uri="{BB962C8B-B14F-4D97-AF65-F5344CB8AC3E}">
        <p14:creationId xmlns:p14="http://schemas.microsoft.com/office/powerpoint/2010/main" val="68288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4593149" cy="3450613"/>
          </a:xfrm>
        </p:spPr>
        <p:txBody>
          <a:bodyPr/>
          <a:lstStyle/>
          <a:p>
            <a:r>
              <a:rPr lang="en-US" dirty="0" smtClean="0"/>
              <a:t>The sound of the human is the kind of analog data that form as the wave in the air. </a:t>
            </a:r>
          </a:p>
          <a:p>
            <a:r>
              <a:rPr lang="en-US" dirty="0" smtClean="0"/>
              <a:t>The other option such as data stored in the memory formed as binary will be converted to digital signal or modulated to the analog signal depends on the time of medium.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021" y="2579426"/>
            <a:ext cx="5308979" cy="3539319"/>
          </a:xfrm>
          <a:prstGeom prst="rect">
            <a:avLst/>
          </a:prstGeom>
        </p:spPr>
      </p:pic>
    </p:spTree>
    <p:extLst>
      <p:ext uri="{BB962C8B-B14F-4D97-AF65-F5344CB8AC3E}">
        <p14:creationId xmlns:p14="http://schemas.microsoft.com/office/powerpoint/2010/main" val="154993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8073328" cy="3450613"/>
          </a:xfrm>
        </p:spPr>
        <p:txBody>
          <a:bodyPr/>
          <a:lstStyle/>
          <a:p>
            <a:r>
              <a:rPr lang="en-US" dirty="0" smtClean="0"/>
              <a:t>The signal can be formed into two categories: Periodic and </a:t>
            </a:r>
            <a:r>
              <a:rPr lang="en-US" dirty="0" err="1" smtClean="0"/>
              <a:t>nonperiodic</a:t>
            </a:r>
            <a:r>
              <a:rPr lang="en-US" dirty="0"/>
              <a:t> </a:t>
            </a:r>
            <a:r>
              <a:rPr lang="en-US" dirty="0" smtClean="0"/>
              <a:t>(aperiodic) </a:t>
            </a:r>
          </a:p>
          <a:p>
            <a:r>
              <a:rPr lang="en-US" dirty="0" smtClean="0"/>
              <a:t>Periodic signal is the kind of signal that repeat its pattern over one period while the aperiodic doesn’t repeat. </a:t>
            </a:r>
          </a:p>
          <a:p>
            <a:pPr marL="0" indent="0">
              <a:buNone/>
            </a:pPr>
            <a:r>
              <a:rPr lang="en-US" dirty="0" smtClean="0"/>
              <a:t>Example: </a:t>
            </a:r>
          </a:p>
        </p:txBody>
      </p:sp>
      <p:pic>
        <p:nvPicPr>
          <p:cNvPr id="5" name="Picture 4"/>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2604"/>
          <a:stretch/>
        </p:blipFill>
        <p:spPr>
          <a:xfrm>
            <a:off x="1409464" y="4881082"/>
            <a:ext cx="5333333" cy="1095836"/>
          </a:xfrm>
          <a:prstGeom prst="rect">
            <a:avLst/>
          </a:prstGeom>
        </p:spPr>
      </p:pic>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71070" b="5729"/>
          <a:stretch/>
        </p:blipFill>
        <p:spPr>
          <a:xfrm>
            <a:off x="6199289" y="4967785"/>
            <a:ext cx="5333333" cy="1009133"/>
          </a:xfrm>
          <a:prstGeom prst="rect">
            <a:avLst/>
          </a:prstGeom>
        </p:spPr>
      </p:pic>
    </p:spTree>
    <p:extLst>
      <p:ext uri="{BB962C8B-B14F-4D97-AF65-F5344CB8AC3E}">
        <p14:creationId xmlns:p14="http://schemas.microsoft.com/office/powerpoint/2010/main" val="4178968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8073328" cy="3450613"/>
          </a:xfrm>
        </p:spPr>
        <p:txBody>
          <a:bodyPr/>
          <a:lstStyle/>
          <a:p>
            <a:r>
              <a:rPr lang="en-US" dirty="0" smtClean="0"/>
              <a:t>Periodic signal can be a simple or composite. </a:t>
            </a:r>
          </a:p>
          <a:p>
            <a:r>
              <a:rPr lang="en-US" dirty="0" smtClean="0"/>
              <a:t>Simple periodic analog signal , </a:t>
            </a:r>
            <a:r>
              <a:rPr lang="en-US" b="1" dirty="0" smtClean="0"/>
              <a:t>Sine Wave </a:t>
            </a:r>
            <a:r>
              <a:rPr lang="en-US" dirty="0" smtClean="0"/>
              <a:t>can be decomposed into simpler signals. </a:t>
            </a:r>
          </a:p>
          <a:p>
            <a:r>
              <a:rPr lang="en-US" dirty="0" smtClean="0"/>
              <a:t>Composite periodic analog signal is composed by multiple sine waves  </a:t>
            </a:r>
          </a:p>
        </p:txBody>
      </p:sp>
      <p:pic>
        <p:nvPicPr>
          <p:cNvPr id="8" name="Picture 7"/>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2604"/>
          <a:stretch/>
        </p:blipFill>
        <p:spPr>
          <a:xfrm>
            <a:off x="617894" y="3930555"/>
            <a:ext cx="9959460" cy="2046363"/>
          </a:xfrm>
          <a:prstGeom prst="rect">
            <a:avLst/>
          </a:prstGeom>
        </p:spPr>
      </p:pic>
    </p:spTree>
    <p:extLst>
      <p:ext uri="{BB962C8B-B14F-4D97-AF65-F5344CB8AC3E}">
        <p14:creationId xmlns:p14="http://schemas.microsoft.com/office/powerpoint/2010/main" val="1570058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8073328" cy="3450613"/>
          </a:xfrm>
        </p:spPr>
        <p:txBody>
          <a:bodyPr/>
          <a:lstStyle/>
          <a:p>
            <a:r>
              <a:rPr lang="en-US" dirty="0" smtClean="0"/>
              <a:t>Inside the sine wave, it contains of three main parameters such as peak amplitude, the frequency and the phase. </a:t>
            </a:r>
          </a:p>
          <a:p>
            <a:r>
              <a:rPr lang="en-US" dirty="0" smtClean="0"/>
              <a:t>Peak amplitude of signal is the absolute value of its highest intensity, proportional to the energy it carries ( volts). </a:t>
            </a:r>
          </a:p>
          <a:p>
            <a:pPr marL="0" indent="0">
              <a:buNone/>
            </a:pPr>
            <a:r>
              <a:rPr lang="en-US" dirty="0" smtClean="0"/>
              <a:t>Example: In your house, the power can be represented by a sine wave with a peak amplitude of 155 to 170 V. While in U.S is 110 to 120V. </a:t>
            </a:r>
          </a:p>
        </p:txBody>
      </p:sp>
    </p:spTree>
    <p:extLst>
      <p:ext uri="{BB962C8B-B14F-4D97-AF65-F5344CB8AC3E}">
        <p14:creationId xmlns:p14="http://schemas.microsoft.com/office/powerpoint/2010/main" val="862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7117985" cy="1049235"/>
          </a:xfrm>
        </p:spPr>
        <p:txBody>
          <a:bodyPr/>
          <a:lstStyle/>
          <a:p>
            <a:r>
              <a:rPr lang="en-US" dirty="0"/>
              <a:t>Analog signal and Digital signal</a:t>
            </a:r>
          </a:p>
        </p:txBody>
      </p:sp>
      <p:sp>
        <p:nvSpPr>
          <p:cNvPr id="3" name="Content Placeholder 2"/>
          <p:cNvSpPr>
            <a:spLocks noGrp="1"/>
          </p:cNvSpPr>
          <p:nvPr>
            <p:ph idx="1"/>
          </p:nvPr>
        </p:nvSpPr>
        <p:spPr>
          <a:xfrm>
            <a:off x="1534696" y="2015732"/>
            <a:ext cx="8073328" cy="3450613"/>
          </a:xfrm>
        </p:spPr>
        <p:txBody>
          <a:bodyPr/>
          <a:lstStyle/>
          <a:p>
            <a:r>
              <a:rPr lang="en-US" dirty="0" smtClean="0"/>
              <a:t>Inside the sine wave, it contains of three main parameters such as peak amplitude, the frequency and the phase. </a:t>
            </a:r>
          </a:p>
          <a:p>
            <a:r>
              <a:rPr lang="en-US" dirty="0" smtClean="0"/>
              <a:t>Peak amplitude of signal is the absolute value of its highest intensity, proportional to the energy it carries ( volts). </a:t>
            </a:r>
          </a:p>
          <a:p>
            <a:pPr marL="0" indent="0">
              <a:buNone/>
            </a:pPr>
            <a:r>
              <a:rPr lang="en-US" dirty="0" smtClean="0"/>
              <a:t>Example: In your house, the power can be represented by a sine wave with a peak amplitude of 155 to 170 V. While in U.S is 110 to 120V. </a:t>
            </a:r>
          </a:p>
        </p:txBody>
      </p:sp>
    </p:spTree>
    <p:extLst>
      <p:ext uri="{BB962C8B-B14F-4D97-AF65-F5344CB8AC3E}">
        <p14:creationId xmlns:p14="http://schemas.microsoft.com/office/powerpoint/2010/main" val="3391373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546</TotalTime>
  <Words>597</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Palatino Linotype</vt:lpstr>
      <vt:lpstr>Gallery</vt:lpstr>
      <vt:lpstr>Signal</vt:lpstr>
      <vt:lpstr>Contents </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Analog signal and Digital signal</vt:lpstr>
      <vt:lpstr>Bandwidth</vt:lpstr>
      <vt:lpstr>QandA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 Title</dc:title>
  <dc:creator>Reatrey PICH</dc:creator>
  <cp:lastModifiedBy>MSI-PC</cp:lastModifiedBy>
  <cp:revision>53</cp:revision>
  <dcterms:created xsi:type="dcterms:W3CDTF">2018-06-15T09:16:08Z</dcterms:created>
  <dcterms:modified xsi:type="dcterms:W3CDTF">2019-10-13T10:19:13Z</dcterms:modified>
</cp:coreProperties>
</file>