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9E7D-5905-2E36-982C-14036A555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C38C1-B9FB-8718-CB5C-FDD660F18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2A063-E3B3-8A13-ED97-9CE57F3B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2BE3-A907-AF30-8D44-D52F3A0F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5AF92-F31D-B9C2-8632-B81C03C4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8968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4B7F-1326-000E-0BA5-26E84BD4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8B2E7-F7C9-76FF-B1A8-34C3C41D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5514-0396-7C48-BAB2-AEAD3556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23DB1-7DA6-3FCE-8E7F-C7ADEB2C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22598-3E13-5224-B1C9-24401FD8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3263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0BB3E-48FE-1626-D5E8-299B75070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EE5FD-F8C9-06F5-181E-4629C0C25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5E4C-F4E8-A6BB-EDB9-38A32A60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EC1B2-8239-FA51-CAAB-ADEE04E4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84AAF-D37D-622E-DC54-9838B564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859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748F-138A-CB9B-4954-AAABD9EE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7CE1-0C03-A5DD-085F-16D29C378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DC759-B574-B4E9-2B0A-37B6195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4569-F47D-483D-9523-5A36D024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77DFE-042D-4D1E-CECF-FA4A6D43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677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582-B711-C05A-38F4-350E1EB2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32A91-D04F-3CBE-A6CD-5D7A0BA52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86BC-F912-5753-1A98-46F69858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62CFB-F2C8-0451-5E75-BFEBE80F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8610-D612-51A1-92FC-52DD77F3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48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BB61-DC7A-8311-E3B3-34D20D78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E636-6E5D-CE59-0B0D-D48442F81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BE9F7-FE76-FB6B-1210-124449E3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DAFD2-738F-F5C3-B086-50B0E959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52341-8E41-0D74-1195-0DBBA02E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F92C8-5BCD-4535-5784-6E9894E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6071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3D5F-452A-A8F8-B8CD-7D92FD6C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2B295-BEE7-E4E0-0561-2FE3FEEF8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4411A-83CD-5803-0215-0F1E9E5B9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0BDA7-0A33-3A05-E21B-95AD84A68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E8D01-13F1-1ADD-6E06-64EC647B9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F9E4F-ED0D-3A96-961B-93C6C396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3EBE5-7EE5-9B25-0A6E-ECDEFC17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72827-7993-CA8F-EFFB-90EC29E4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559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5F40-62D7-65F6-4DF0-1373C031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19B08-C790-8268-09EC-6472939F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C5DA1-5C81-4867-A81C-BEB4AE31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32081-580C-66E5-061A-084AC7AA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351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49E9C-571E-F5E9-94A1-0F68EAB8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149CB-DFB5-8348-CD71-F0FABEA9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ACF6-511C-ACC7-F8F3-C987C2B7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4105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38B3-C58F-5641-085D-40A3F0EC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392B-5200-CCAD-8793-2D2D88DC1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33D4C-4FDF-ACA6-906C-5CE0DAF0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F246E-C2DA-436B-1ED0-FEFA3571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07DC9-1662-E7E9-5AD7-2295BB1C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A938C-F425-788B-56E3-72A00FDF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1749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3279-EB6F-09A5-A429-128ACEA0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E6D57-ED41-68F1-3F75-2A67EDD9A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9202C-5D10-C3B7-457D-2125852FB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3F600-4F98-40CA-E60D-D9A67AA8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FD22E-43C0-D9CD-2B0B-102765B3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65D2-10D2-AB8C-B8C6-71CDCAFB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7310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A1B07-4FD6-DCD5-4772-4395C589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72B9E-B064-3090-E4C8-2DECC1567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7B4E2-3AF2-8989-A089-1D07B2917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291B8-D7C7-53EE-C83D-FD2C665CD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53A2D-37CA-8DA4-F519-8E12B5A78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9516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FD9F1FD-B222-DD48-CDC1-0EA031A48EDE}"/>
              </a:ext>
            </a:extLst>
          </p:cNvPr>
          <p:cNvSpPr/>
          <p:nvPr/>
        </p:nvSpPr>
        <p:spPr>
          <a:xfrm>
            <a:off x="1246443" y="976184"/>
            <a:ext cx="4288221" cy="491997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22CE00-B53D-E450-C4A8-A55A0C1B92B8}"/>
              </a:ext>
            </a:extLst>
          </p:cNvPr>
          <p:cNvSpPr/>
          <p:nvPr/>
        </p:nvSpPr>
        <p:spPr>
          <a:xfrm>
            <a:off x="6835789" y="923014"/>
            <a:ext cx="4288221" cy="49199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DAEC2-D48E-3833-E98B-4D04381FFF83}"/>
              </a:ext>
            </a:extLst>
          </p:cNvPr>
          <p:cNvSpPr txBox="1"/>
          <p:nvPr/>
        </p:nvSpPr>
        <p:spPr>
          <a:xfrm>
            <a:off x="1508145" y="1098381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IBM Cloud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298999-7039-52E3-8C24-BBD0234490D8}"/>
              </a:ext>
            </a:extLst>
          </p:cNvPr>
          <p:cNvSpPr txBox="1"/>
          <p:nvPr/>
        </p:nvSpPr>
        <p:spPr>
          <a:xfrm>
            <a:off x="7190984" y="1052214"/>
            <a:ext cx="2117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Enterprise network</a:t>
            </a:r>
          </a:p>
          <a:p>
            <a:r>
              <a:rPr lang="en-FR" sz="1200" dirty="0"/>
              <a:t>Customer managed</a:t>
            </a:r>
          </a:p>
          <a:p>
            <a:r>
              <a:rPr lang="en-FR" sz="1200" dirty="0"/>
              <a:t>(Onprem, any cloud provider)</a:t>
            </a:r>
            <a:endParaRPr lang="en-FR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292FB66-3C80-A29B-982F-CB9B5ECC4DAE}"/>
              </a:ext>
            </a:extLst>
          </p:cNvPr>
          <p:cNvSpPr/>
          <p:nvPr/>
        </p:nvSpPr>
        <p:spPr>
          <a:xfrm>
            <a:off x="1741706" y="1975284"/>
            <a:ext cx="1651999" cy="20513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410FE-B7F2-EE3E-CF7C-8E166955D359}"/>
              </a:ext>
            </a:extLst>
          </p:cNvPr>
          <p:cNvSpPr txBox="1"/>
          <p:nvPr/>
        </p:nvSpPr>
        <p:spPr>
          <a:xfrm>
            <a:off x="1852637" y="2111827"/>
            <a:ext cx="1430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Customer account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86A2929-47A6-92D4-39CF-9213C9B5ED19}"/>
              </a:ext>
            </a:extLst>
          </p:cNvPr>
          <p:cNvSpPr/>
          <p:nvPr/>
        </p:nvSpPr>
        <p:spPr>
          <a:xfrm>
            <a:off x="3680178" y="1975284"/>
            <a:ext cx="1651999" cy="20513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4314FB-87EE-F7CD-95CC-3D3C7BA8A8CD}"/>
              </a:ext>
            </a:extLst>
          </p:cNvPr>
          <p:cNvSpPr txBox="1"/>
          <p:nvPr/>
        </p:nvSpPr>
        <p:spPr>
          <a:xfrm>
            <a:off x="3817695" y="2104061"/>
            <a:ext cx="1127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Satellite Relay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1E6E6D6-EED3-3679-182C-6780A4169456}"/>
              </a:ext>
            </a:extLst>
          </p:cNvPr>
          <p:cNvSpPr/>
          <p:nvPr/>
        </p:nvSpPr>
        <p:spPr>
          <a:xfrm>
            <a:off x="3153139" y="4421806"/>
            <a:ext cx="702352" cy="6340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C119ED-5845-4DC1-59A1-4051852F8D12}"/>
              </a:ext>
            </a:extLst>
          </p:cNvPr>
          <p:cNvSpPr txBox="1"/>
          <p:nvPr/>
        </p:nvSpPr>
        <p:spPr>
          <a:xfrm>
            <a:off x="2839984" y="5071498"/>
            <a:ext cx="1461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IBM Cloud services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561A804-BE45-D9CA-8576-B0364F18CC45}"/>
              </a:ext>
            </a:extLst>
          </p:cNvPr>
          <p:cNvSpPr/>
          <p:nvPr/>
        </p:nvSpPr>
        <p:spPr>
          <a:xfrm>
            <a:off x="2216528" y="2682347"/>
            <a:ext cx="702352" cy="63405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0FCC6D-7CC9-5B6B-6673-7ABB023428CE}"/>
              </a:ext>
            </a:extLst>
          </p:cNvPr>
          <p:cNvSpPr txBox="1"/>
          <p:nvPr/>
        </p:nvSpPr>
        <p:spPr>
          <a:xfrm>
            <a:off x="1752769" y="3351598"/>
            <a:ext cx="1629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Customer application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566448C-0D58-2BA0-B26B-A938E6A9A6D3}"/>
              </a:ext>
            </a:extLst>
          </p:cNvPr>
          <p:cNvSpPr/>
          <p:nvPr/>
        </p:nvSpPr>
        <p:spPr>
          <a:xfrm>
            <a:off x="4155001" y="2674581"/>
            <a:ext cx="702352" cy="6340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40B4C-6E73-CFF1-B10B-071D11D32761}"/>
              </a:ext>
            </a:extLst>
          </p:cNvPr>
          <p:cNvSpPr txBox="1"/>
          <p:nvPr/>
        </p:nvSpPr>
        <p:spPr>
          <a:xfrm>
            <a:off x="3978212" y="3291046"/>
            <a:ext cx="1055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Connector </a:t>
            </a:r>
          </a:p>
          <a:p>
            <a:r>
              <a:rPr lang="en-FR" sz="1200" dirty="0"/>
              <a:t>tunnel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BE2C7A-9276-8862-85D0-11BEF5C44227}"/>
              </a:ext>
            </a:extLst>
          </p:cNvPr>
          <p:cNvSpPr txBox="1"/>
          <p:nvPr/>
        </p:nvSpPr>
        <p:spPr>
          <a:xfrm>
            <a:off x="5869563" y="2860872"/>
            <a:ext cx="631327" cy="2769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FR" sz="1200" dirty="0"/>
              <a:t>Tunnel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DBABFFA-8F31-DCBF-27F3-7BA3FE02FF7C}"/>
              </a:ext>
            </a:extLst>
          </p:cNvPr>
          <p:cNvSpPr/>
          <p:nvPr/>
        </p:nvSpPr>
        <p:spPr>
          <a:xfrm>
            <a:off x="7070048" y="1801853"/>
            <a:ext cx="1604395" cy="3857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27311-6083-C09C-6813-EE934803687E}"/>
              </a:ext>
            </a:extLst>
          </p:cNvPr>
          <p:cNvSpPr txBox="1"/>
          <p:nvPr/>
        </p:nvSpPr>
        <p:spPr>
          <a:xfrm>
            <a:off x="7620862" y="1842336"/>
            <a:ext cx="502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Host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9ECEFC5-9E6F-99BC-41E5-6A8D4187B455}"/>
              </a:ext>
            </a:extLst>
          </p:cNvPr>
          <p:cNvSpPr/>
          <p:nvPr/>
        </p:nvSpPr>
        <p:spPr>
          <a:xfrm>
            <a:off x="7366611" y="2138130"/>
            <a:ext cx="1053580" cy="3363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805957-92FD-7D4F-9225-8F54472F6FBA}"/>
              </a:ext>
            </a:extLst>
          </p:cNvPr>
          <p:cNvSpPr txBox="1"/>
          <p:nvPr/>
        </p:nvSpPr>
        <p:spPr>
          <a:xfrm>
            <a:off x="7445990" y="2212916"/>
            <a:ext cx="846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Container</a:t>
            </a:r>
          </a:p>
          <a:p>
            <a:pPr algn="ctr"/>
            <a:r>
              <a:rPr lang="en-FR" sz="1200" dirty="0"/>
              <a:t>platform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8BBF346-97A7-C7C2-B2E3-45E376CCD531}"/>
              </a:ext>
            </a:extLst>
          </p:cNvPr>
          <p:cNvSpPr/>
          <p:nvPr/>
        </p:nvSpPr>
        <p:spPr>
          <a:xfrm>
            <a:off x="7542225" y="3351598"/>
            <a:ext cx="702352" cy="634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B14D10-9440-3C51-53AF-631B1BAE0173}"/>
              </a:ext>
            </a:extLst>
          </p:cNvPr>
          <p:cNvSpPr txBox="1"/>
          <p:nvPr/>
        </p:nvSpPr>
        <p:spPr>
          <a:xfrm>
            <a:off x="7422842" y="4041838"/>
            <a:ext cx="89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Satellite</a:t>
            </a:r>
          </a:p>
          <a:p>
            <a:pPr algn="ctr"/>
            <a:r>
              <a:rPr lang="en-FR" sz="1200" dirty="0"/>
              <a:t>Connector</a:t>
            </a:r>
          </a:p>
          <a:p>
            <a:pPr algn="ctr"/>
            <a:r>
              <a:rPr lang="en-FR" sz="1200" dirty="0"/>
              <a:t>agent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189D7C1-6BF2-BF6A-4C20-B8136FBFC4E6}"/>
              </a:ext>
            </a:extLst>
          </p:cNvPr>
          <p:cNvSpPr/>
          <p:nvPr/>
        </p:nvSpPr>
        <p:spPr>
          <a:xfrm>
            <a:off x="8960674" y="3351597"/>
            <a:ext cx="811882" cy="6205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853A92-CCF2-DD53-B73B-648626FD2D28}"/>
              </a:ext>
            </a:extLst>
          </p:cNvPr>
          <p:cNvSpPr txBox="1"/>
          <p:nvPr/>
        </p:nvSpPr>
        <p:spPr>
          <a:xfrm>
            <a:off x="9016298" y="4021176"/>
            <a:ext cx="70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200" dirty="0"/>
              <a:t>Firewall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AD71B9F-D904-3CAC-C67D-524DE0A0766B}"/>
              </a:ext>
            </a:extLst>
          </p:cNvPr>
          <p:cNvSpPr/>
          <p:nvPr/>
        </p:nvSpPr>
        <p:spPr>
          <a:xfrm>
            <a:off x="10107455" y="3342612"/>
            <a:ext cx="702352" cy="634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346F54-E7BC-053F-E6C2-CC42CDE713AC}"/>
              </a:ext>
            </a:extLst>
          </p:cNvPr>
          <p:cNvSpPr txBox="1"/>
          <p:nvPr/>
        </p:nvSpPr>
        <p:spPr>
          <a:xfrm>
            <a:off x="9992317" y="3985649"/>
            <a:ext cx="93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Customer</a:t>
            </a:r>
          </a:p>
          <a:p>
            <a:pPr algn="ctr"/>
            <a:r>
              <a:rPr lang="en-GB" sz="1200" dirty="0"/>
              <a:t>B</a:t>
            </a:r>
            <a:r>
              <a:rPr lang="en-FR" sz="1200" dirty="0"/>
              <a:t>ackend</a:t>
            </a:r>
          </a:p>
          <a:p>
            <a:pPr algn="ctr"/>
            <a:r>
              <a:rPr lang="en-FR" sz="1200" dirty="0"/>
              <a:t>application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6ED00C-8528-3456-6DA4-F69F4126FC9F}"/>
              </a:ext>
            </a:extLst>
          </p:cNvPr>
          <p:cNvCxnSpPr>
            <a:endCxn id="27" idx="1"/>
          </p:cNvCxnSpPr>
          <p:nvPr/>
        </p:nvCxnSpPr>
        <p:spPr>
          <a:xfrm flipV="1">
            <a:off x="2918880" y="2991607"/>
            <a:ext cx="1236121" cy="7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B0D7F95-60E2-CED8-4837-2E6ED9F0F474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3186217" y="3455970"/>
            <a:ext cx="1283935" cy="647739"/>
          </a:xfrm>
          <a:prstGeom prst="bentConnector3">
            <a:avLst>
              <a:gd name="adj1" fmla="val 981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E8BF30-D165-4D8D-276F-A6A24E9EA899}"/>
              </a:ext>
            </a:extLst>
          </p:cNvPr>
          <p:cNvCxnSpPr>
            <a:stCxn id="21" idx="3"/>
            <a:endCxn id="29" idx="1"/>
          </p:cNvCxnSpPr>
          <p:nvPr/>
        </p:nvCxnSpPr>
        <p:spPr>
          <a:xfrm flipV="1">
            <a:off x="5332177" y="2999372"/>
            <a:ext cx="537386" cy="16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E35086B-C87B-C7A1-FBCF-350141929868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6500890" y="2999372"/>
            <a:ext cx="1041335" cy="669252"/>
          </a:xfrm>
          <a:prstGeom prst="bentConnector3">
            <a:avLst>
              <a:gd name="adj1" fmla="val 191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1C7544-79ED-322B-3C19-3F24F35691D7}"/>
              </a:ext>
            </a:extLst>
          </p:cNvPr>
          <p:cNvCxnSpPr>
            <a:endCxn id="37" idx="1"/>
          </p:cNvCxnSpPr>
          <p:nvPr/>
        </p:nvCxnSpPr>
        <p:spPr>
          <a:xfrm flipV="1">
            <a:off x="8244577" y="3661856"/>
            <a:ext cx="716097" cy="6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FE76E63-D461-9797-A874-0749A8C3A7B4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9772556" y="3659638"/>
            <a:ext cx="334899" cy="2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5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2EC436-039B-AE0E-AFB2-F38F2774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573" y="1354780"/>
            <a:ext cx="7070983" cy="4498245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499BCD2E-4F9D-7A8D-253C-2FDBA348525C}"/>
              </a:ext>
            </a:extLst>
          </p:cNvPr>
          <p:cNvSpPr/>
          <p:nvPr/>
        </p:nvSpPr>
        <p:spPr>
          <a:xfrm>
            <a:off x="8398648" y="1445742"/>
            <a:ext cx="1054272" cy="345988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9AB0B2D-EC34-1BF2-6BAA-CA476721F1AB}"/>
              </a:ext>
            </a:extLst>
          </p:cNvPr>
          <p:cNvSpPr/>
          <p:nvPr/>
        </p:nvSpPr>
        <p:spPr>
          <a:xfrm rot="10800000">
            <a:off x="9452920" y="1495168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C4F34-4CFE-F693-F007-94C4F1C64577}"/>
              </a:ext>
            </a:extLst>
          </p:cNvPr>
          <p:cNvSpPr txBox="1"/>
          <p:nvPr/>
        </p:nvSpPr>
        <p:spPr>
          <a:xfrm>
            <a:off x="9720851" y="1744192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53071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C2FF19E-F6FC-BF87-8CA5-84F47BE43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59" y="835110"/>
            <a:ext cx="2870200" cy="53975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4A16DEFC-8EB9-8460-0DB8-09EBDE03D508}"/>
              </a:ext>
            </a:extLst>
          </p:cNvPr>
          <p:cNvSpPr/>
          <p:nvPr/>
        </p:nvSpPr>
        <p:spPr>
          <a:xfrm>
            <a:off x="2578043" y="1840985"/>
            <a:ext cx="2463513" cy="299053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EA24020-20AF-74BB-684D-3A76AD387D0D}"/>
              </a:ext>
            </a:extLst>
          </p:cNvPr>
          <p:cNvSpPr/>
          <p:nvPr/>
        </p:nvSpPr>
        <p:spPr>
          <a:xfrm rot="10800000">
            <a:off x="5070389" y="1866943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A3E55-E4EC-495E-D3D9-69A70F6F3603}"/>
              </a:ext>
            </a:extLst>
          </p:cNvPr>
          <p:cNvSpPr txBox="1"/>
          <p:nvPr/>
        </p:nvSpPr>
        <p:spPr>
          <a:xfrm>
            <a:off x="6124833" y="1852010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a name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7D52638-CA39-293D-6451-B2D7B8E0BAC2}"/>
              </a:ext>
            </a:extLst>
          </p:cNvPr>
          <p:cNvSpPr/>
          <p:nvPr/>
        </p:nvSpPr>
        <p:spPr>
          <a:xfrm rot="10800000">
            <a:off x="5070389" y="2451829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FDCBF-E96D-91D3-0B93-14DECF71987B}"/>
              </a:ext>
            </a:extLst>
          </p:cNvPr>
          <p:cNvSpPr txBox="1"/>
          <p:nvPr/>
        </p:nvSpPr>
        <p:spPr>
          <a:xfrm>
            <a:off x="6124833" y="2436897"/>
            <a:ext cx="2151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IP of the source application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3F03CD0-FDEF-883A-910F-CE52C4E19386}"/>
              </a:ext>
            </a:extLst>
          </p:cNvPr>
          <p:cNvSpPr/>
          <p:nvPr/>
        </p:nvSpPr>
        <p:spPr>
          <a:xfrm>
            <a:off x="2578042" y="2414843"/>
            <a:ext cx="2463513" cy="299053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272C9D5-A142-D98D-6A84-3D82D1A5EA55}"/>
              </a:ext>
            </a:extLst>
          </p:cNvPr>
          <p:cNvSpPr/>
          <p:nvPr/>
        </p:nvSpPr>
        <p:spPr>
          <a:xfrm rot="10800000">
            <a:off x="5319325" y="5886621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916FE-0BFC-9EE4-F3D3-AA198B98DA86}"/>
              </a:ext>
            </a:extLst>
          </p:cNvPr>
          <p:cNvSpPr txBox="1"/>
          <p:nvPr/>
        </p:nvSpPr>
        <p:spPr>
          <a:xfrm>
            <a:off x="5583194" y="609411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3. Click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4CFA3F53-B344-4BF7-C217-AD8094A2326D}"/>
              </a:ext>
            </a:extLst>
          </p:cNvPr>
          <p:cNvSpPr/>
          <p:nvPr/>
        </p:nvSpPr>
        <p:spPr>
          <a:xfrm>
            <a:off x="3854908" y="5845731"/>
            <a:ext cx="1433270" cy="386880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0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B8C807-AF75-E95E-99BF-75DB0932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903" y="2391033"/>
            <a:ext cx="3200400" cy="18288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8269FB70-CFB7-0C90-70F7-C14F66790B2F}"/>
              </a:ext>
            </a:extLst>
          </p:cNvPr>
          <p:cNvSpPr/>
          <p:nvPr/>
        </p:nvSpPr>
        <p:spPr>
          <a:xfrm>
            <a:off x="3355330" y="2729991"/>
            <a:ext cx="1093102" cy="1607231"/>
          </a:xfrm>
          <a:prstGeom prst="frame">
            <a:avLst>
              <a:gd name="adj1" fmla="val 371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3B2B01D-C93C-75A1-C678-8F00C5749DBA}"/>
              </a:ext>
            </a:extLst>
          </p:cNvPr>
          <p:cNvSpPr/>
          <p:nvPr/>
        </p:nvSpPr>
        <p:spPr>
          <a:xfrm rot="13124104">
            <a:off x="4037531" y="4582237"/>
            <a:ext cx="1500500" cy="1878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894ED-AFD3-402E-D704-C22002FAD67A}"/>
              </a:ext>
            </a:extLst>
          </p:cNvPr>
          <p:cNvSpPr txBox="1"/>
          <p:nvPr/>
        </p:nvSpPr>
        <p:spPr>
          <a:xfrm>
            <a:off x="5431794" y="4818734"/>
            <a:ext cx="4948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These are the IPs source coming from any resource in the VPC</a:t>
            </a:r>
          </a:p>
        </p:txBody>
      </p:sp>
    </p:spTree>
    <p:extLst>
      <p:ext uri="{BB962C8B-B14F-4D97-AF65-F5344CB8AC3E}">
        <p14:creationId xmlns:p14="http://schemas.microsoft.com/office/powerpoint/2010/main" val="45593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41F865-67F8-2703-6FE2-D8EEE962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8" y="1014797"/>
            <a:ext cx="8385850" cy="2616715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F9D4E8BB-FADB-9BD9-AD35-CCEFE00C4BD7}"/>
              </a:ext>
            </a:extLst>
          </p:cNvPr>
          <p:cNvSpPr/>
          <p:nvPr/>
        </p:nvSpPr>
        <p:spPr>
          <a:xfrm>
            <a:off x="661557" y="2001795"/>
            <a:ext cx="8385850" cy="567035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D2AD6B8-AA27-4D1D-8BBB-C9D44C6F5479}"/>
              </a:ext>
            </a:extLst>
          </p:cNvPr>
          <p:cNvSpPr/>
          <p:nvPr/>
        </p:nvSpPr>
        <p:spPr>
          <a:xfrm rot="13124104">
            <a:off x="6015617" y="3202947"/>
            <a:ext cx="3075998" cy="2149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35E1D-6B32-C577-F61A-98584B5035D4}"/>
              </a:ext>
            </a:extLst>
          </p:cNvPr>
          <p:cNvSpPr txBox="1"/>
          <p:nvPr/>
        </p:nvSpPr>
        <p:spPr>
          <a:xfrm>
            <a:off x="7574691" y="4309190"/>
            <a:ext cx="1924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Your target application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6E960A1A-8238-8E15-F0A2-4FB71E97E1A8}"/>
              </a:ext>
            </a:extLst>
          </p:cNvPr>
          <p:cNvSpPr/>
          <p:nvPr/>
        </p:nvSpPr>
        <p:spPr>
          <a:xfrm>
            <a:off x="661557" y="2914137"/>
            <a:ext cx="4491211" cy="514864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16E737B-D422-EF15-2D13-17B28A120E8A}"/>
              </a:ext>
            </a:extLst>
          </p:cNvPr>
          <p:cNvSpPr/>
          <p:nvPr/>
        </p:nvSpPr>
        <p:spPr>
          <a:xfrm rot="13124104">
            <a:off x="1570749" y="4249127"/>
            <a:ext cx="3075998" cy="2149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33CB9-A998-C0CF-E62D-F0DAB69D4124}"/>
              </a:ext>
            </a:extLst>
          </p:cNvPr>
          <p:cNvSpPr txBox="1"/>
          <p:nvPr/>
        </p:nvSpPr>
        <p:spPr>
          <a:xfrm>
            <a:off x="4362291" y="5248877"/>
            <a:ext cx="1618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Your endpoint URL</a:t>
            </a:r>
          </a:p>
        </p:txBody>
      </p:sp>
    </p:spTree>
    <p:extLst>
      <p:ext uri="{BB962C8B-B14F-4D97-AF65-F5344CB8AC3E}">
        <p14:creationId xmlns:p14="http://schemas.microsoft.com/office/powerpoint/2010/main" val="361705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FD9F1FD-B222-DD48-CDC1-0EA031A48EDE}"/>
              </a:ext>
            </a:extLst>
          </p:cNvPr>
          <p:cNvSpPr/>
          <p:nvPr/>
        </p:nvSpPr>
        <p:spPr>
          <a:xfrm>
            <a:off x="806513" y="778477"/>
            <a:ext cx="11028436" cy="427518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DAEC2-D48E-3833-E98B-4D04381FFF83}"/>
              </a:ext>
            </a:extLst>
          </p:cNvPr>
          <p:cNvSpPr txBox="1"/>
          <p:nvPr/>
        </p:nvSpPr>
        <p:spPr>
          <a:xfrm>
            <a:off x="1068215" y="900673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IBM Cloud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292FB66-3C80-A29B-982F-CB9B5ECC4DAE}"/>
              </a:ext>
            </a:extLst>
          </p:cNvPr>
          <p:cNvSpPr/>
          <p:nvPr/>
        </p:nvSpPr>
        <p:spPr>
          <a:xfrm>
            <a:off x="1301776" y="1246080"/>
            <a:ext cx="1651999" cy="3375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410FE-B7F2-EE3E-CF7C-8E166955D359}"/>
              </a:ext>
            </a:extLst>
          </p:cNvPr>
          <p:cNvSpPr txBox="1"/>
          <p:nvPr/>
        </p:nvSpPr>
        <p:spPr>
          <a:xfrm>
            <a:off x="1412707" y="1382623"/>
            <a:ext cx="1415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APIC </a:t>
            </a:r>
          </a:p>
          <a:p>
            <a:r>
              <a:rPr lang="en-FR" sz="1200" dirty="0"/>
              <a:t>Reserved Instance</a:t>
            </a:r>
          </a:p>
          <a:p>
            <a:r>
              <a:rPr lang="en-FR" sz="1200" dirty="0"/>
              <a:t>account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86A2929-47A6-92D4-39CF-9213C9B5ED19}"/>
              </a:ext>
            </a:extLst>
          </p:cNvPr>
          <p:cNvSpPr/>
          <p:nvPr/>
        </p:nvSpPr>
        <p:spPr>
          <a:xfrm>
            <a:off x="3521930" y="1239298"/>
            <a:ext cx="1651999" cy="27196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4314FB-87EE-F7CD-95CC-3D3C7BA8A8CD}"/>
              </a:ext>
            </a:extLst>
          </p:cNvPr>
          <p:cNvSpPr txBox="1"/>
          <p:nvPr/>
        </p:nvSpPr>
        <p:spPr>
          <a:xfrm>
            <a:off x="3659447" y="1368075"/>
            <a:ext cx="1127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Satellite Relay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566448C-0D58-2BA0-B26B-A938E6A9A6D3}"/>
              </a:ext>
            </a:extLst>
          </p:cNvPr>
          <p:cNvSpPr/>
          <p:nvPr/>
        </p:nvSpPr>
        <p:spPr>
          <a:xfrm>
            <a:off x="3996753" y="1938594"/>
            <a:ext cx="702352" cy="141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40B4C-6E73-CFF1-B10B-071D11D32761}"/>
              </a:ext>
            </a:extLst>
          </p:cNvPr>
          <p:cNvSpPr txBox="1"/>
          <p:nvPr/>
        </p:nvSpPr>
        <p:spPr>
          <a:xfrm>
            <a:off x="3831194" y="3441150"/>
            <a:ext cx="1055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Connector </a:t>
            </a:r>
          </a:p>
          <a:p>
            <a:r>
              <a:rPr lang="en-FR" sz="1200" dirty="0"/>
              <a:t>tunnel server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DBABFFA-8F31-DCBF-27F3-7BA3FE02FF7C}"/>
              </a:ext>
            </a:extLst>
          </p:cNvPr>
          <p:cNvSpPr/>
          <p:nvPr/>
        </p:nvSpPr>
        <p:spPr>
          <a:xfrm>
            <a:off x="6630117" y="1072649"/>
            <a:ext cx="5061139" cy="3857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27311-6083-C09C-6813-EE934803687E}"/>
              </a:ext>
            </a:extLst>
          </p:cNvPr>
          <p:cNvSpPr txBox="1"/>
          <p:nvPr/>
        </p:nvSpPr>
        <p:spPr>
          <a:xfrm>
            <a:off x="6897495" y="1166492"/>
            <a:ext cx="19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Client’s IBM Cloud account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9ECEFC5-9E6F-99BC-41E5-6A8D4187B455}"/>
              </a:ext>
            </a:extLst>
          </p:cNvPr>
          <p:cNvSpPr/>
          <p:nvPr/>
        </p:nvSpPr>
        <p:spPr>
          <a:xfrm>
            <a:off x="6926680" y="2449584"/>
            <a:ext cx="3314347" cy="232299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805957-92FD-7D4F-9225-8F54472F6FBA}"/>
              </a:ext>
            </a:extLst>
          </p:cNvPr>
          <p:cNvSpPr txBox="1"/>
          <p:nvPr/>
        </p:nvSpPr>
        <p:spPr>
          <a:xfrm>
            <a:off x="8184454" y="2475957"/>
            <a:ext cx="67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ROKS</a:t>
            </a:r>
          </a:p>
          <a:p>
            <a:pPr algn="ctr"/>
            <a:r>
              <a:rPr lang="en-FR" sz="1200" dirty="0"/>
              <a:t>Cluster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8BBF346-97A7-C7C2-B2E3-45E376CCD531}"/>
              </a:ext>
            </a:extLst>
          </p:cNvPr>
          <p:cNvSpPr/>
          <p:nvPr/>
        </p:nvSpPr>
        <p:spPr>
          <a:xfrm>
            <a:off x="7177448" y="3037932"/>
            <a:ext cx="702352" cy="634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B14D10-9440-3C51-53AF-631B1BAE0173}"/>
              </a:ext>
            </a:extLst>
          </p:cNvPr>
          <p:cNvSpPr txBox="1"/>
          <p:nvPr/>
        </p:nvSpPr>
        <p:spPr>
          <a:xfrm>
            <a:off x="7067968" y="3864816"/>
            <a:ext cx="89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Satellite</a:t>
            </a:r>
          </a:p>
          <a:p>
            <a:pPr algn="ctr"/>
            <a:r>
              <a:rPr lang="en-FR" sz="1200" dirty="0"/>
              <a:t>Connector</a:t>
            </a:r>
          </a:p>
          <a:p>
            <a:pPr algn="ctr"/>
            <a:r>
              <a:rPr lang="en-FR" sz="1200" dirty="0"/>
              <a:t>Agents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1C7544-79ED-322B-3C19-3F24F35691D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879800" y="3354956"/>
            <a:ext cx="1067273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3B58B90-9E20-FEA9-4753-0356ABD05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93" y="2143567"/>
            <a:ext cx="1231876" cy="1815397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B5439-EF64-AC6C-9DB8-799E4CE86134}"/>
              </a:ext>
            </a:extLst>
          </p:cNvPr>
          <p:cNvSpPr/>
          <p:nvPr/>
        </p:nvSpPr>
        <p:spPr>
          <a:xfrm>
            <a:off x="8947073" y="3037932"/>
            <a:ext cx="702352" cy="634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23994-87AC-C885-EF65-5D9DE0EA5B1E}"/>
              </a:ext>
            </a:extLst>
          </p:cNvPr>
          <p:cNvSpPr txBox="1"/>
          <p:nvPr/>
        </p:nvSpPr>
        <p:spPr>
          <a:xfrm>
            <a:off x="8653498" y="3685094"/>
            <a:ext cx="1257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ACE</a:t>
            </a:r>
          </a:p>
          <a:p>
            <a:pPr algn="ctr"/>
            <a:r>
              <a:rPr lang="en-GB" sz="1200" i="1" dirty="0"/>
              <a:t>B</a:t>
            </a:r>
            <a:r>
              <a:rPr lang="en-FR" sz="1200" i="1" dirty="0"/>
              <a:t>ackend</a:t>
            </a:r>
          </a:p>
          <a:p>
            <a:pPr algn="ctr"/>
            <a:r>
              <a:rPr lang="en-FR" sz="1200" i="1" dirty="0"/>
              <a:t>Application</a:t>
            </a:r>
          </a:p>
          <a:p>
            <a:pPr algn="ctr"/>
            <a:r>
              <a:rPr lang="en-FR" sz="1200" dirty="0"/>
              <a:t>10.20.30.40:443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47DA2-70CD-7945-A788-D0FF3BC52F59}"/>
              </a:ext>
            </a:extLst>
          </p:cNvPr>
          <p:cNvSpPr txBox="1"/>
          <p:nvPr/>
        </p:nvSpPr>
        <p:spPr>
          <a:xfrm>
            <a:off x="1271837" y="5422498"/>
            <a:ext cx="10029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APIC RI uses service endpoint c-&lt;XX&gt;.private.&lt;region&gt;.</a:t>
            </a:r>
            <a:r>
              <a:rPr lang="en-GB" sz="1600" dirty="0" err="1"/>
              <a:t>link.satellite.cloud.ibm.com</a:t>
            </a:r>
            <a:r>
              <a:rPr lang="en-GB" sz="1600" dirty="0"/>
              <a:t>:&lt;port&gt; </a:t>
            </a:r>
          </a:p>
          <a:p>
            <a:r>
              <a:rPr lang="en-GB" sz="1600" dirty="0"/>
              <a:t>generated by the </a:t>
            </a:r>
            <a:r>
              <a:rPr lang="en-GB" sz="1600" b="1" dirty="0"/>
              <a:t>Satellite Connector User Endpoint </a:t>
            </a:r>
            <a:r>
              <a:rPr lang="en-GB" sz="1600" dirty="0"/>
              <a:t>which matches the </a:t>
            </a:r>
            <a:r>
              <a:rPr lang="en-GB" sz="1600" i="1" dirty="0"/>
              <a:t>Backend Application </a:t>
            </a:r>
            <a:r>
              <a:rPr lang="en-GB" sz="1600" dirty="0"/>
              <a:t>: 10.20.30.40:443</a:t>
            </a:r>
          </a:p>
          <a:p>
            <a:r>
              <a:rPr lang="en-GB" sz="1600" dirty="0"/>
              <a:t>The </a:t>
            </a:r>
            <a:r>
              <a:rPr lang="en-GB" sz="1600" b="1" dirty="0"/>
              <a:t>Satellite Connector User Endpoint</a:t>
            </a:r>
            <a:r>
              <a:rPr lang="en-GB" sz="1600" dirty="0"/>
              <a:t>’s ACL rule contains IP address of the DataPower Gateway</a:t>
            </a:r>
            <a:endParaRPr lang="en-F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B0983B-22BA-F03D-CA5F-FCCBCF7CCCC3}"/>
              </a:ext>
            </a:extLst>
          </p:cNvPr>
          <p:cNvSpPr txBox="1"/>
          <p:nvPr/>
        </p:nvSpPr>
        <p:spPr>
          <a:xfrm>
            <a:off x="7804417" y="1675148"/>
            <a:ext cx="2569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Satellite Connector</a:t>
            </a:r>
          </a:p>
          <a:p>
            <a:r>
              <a:rPr lang="en-FR" sz="1200" b="1" dirty="0"/>
              <a:t>Satellite Connector User Endpoint</a:t>
            </a: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F50F9108-29D6-598F-C3E3-2B647C4B6C82}"/>
              </a:ext>
            </a:extLst>
          </p:cNvPr>
          <p:cNvSpPr/>
          <p:nvPr/>
        </p:nvSpPr>
        <p:spPr>
          <a:xfrm>
            <a:off x="5254527" y="2234304"/>
            <a:ext cx="1032466" cy="81696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BE2C7A-9276-8862-85D0-11BEF5C44227}"/>
              </a:ext>
            </a:extLst>
          </p:cNvPr>
          <p:cNvSpPr txBox="1"/>
          <p:nvPr/>
        </p:nvSpPr>
        <p:spPr>
          <a:xfrm>
            <a:off x="5427811" y="2477418"/>
            <a:ext cx="631327" cy="2769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FR" sz="1200" dirty="0"/>
              <a:t>Tunnel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E8BF30-D165-4D8D-276F-A6A24E9EA89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552503" y="2201366"/>
            <a:ext cx="875308" cy="41455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E35086B-C87B-C7A1-FBCF-350141929868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6059138" y="2615918"/>
            <a:ext cx="1118310" cy="739040"/>
          </a:xfrm>
          <a:prstGeom prst="bentConnector3">
            <a:avLst>
              <a:gd name="adj1" fmla="val 34531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DC07FC7-D972-3A89-0EC4-2B1631B54C96}"/>
              </a:ext>
            </a:extLst>
          </p:cNvPr>
          <p:cNvCxnSpPr>
            <a:cxnSpLocks/>
            <a:endCxn id="13" idx="0"/>
          </p:cNvCxnSpPr>
          <p:nvPr/>
        </p:nvCxnSpPr>
        <p:spPr>
          <a:xfrm flipV="1">
            <a:off x="4558344" y="1658497"/>
            <a:ext cx="2955836" cy="477119"/>
          </a:xfrm>
          <a:prstGeom prst="bentConnector4">
            <a:avLst>
              <a:gd name="adj1" fmla="val 41134"/>
              <a:gd name="adj2" fmla="val 134964"/>
            </a:avLst>
          </a:prstGeom>
          <a:ln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1F71644-44A7-4F25-1C5D-6EFC67969E1F}"/>
              </a:ext>
            </a:extLst>
          </p:cNvPr>
          <p:cNvGrpSpPr/>
          <p:nvPr/>
        </p:nvGrpSpPr>
        <p:grpSpPr>
          <a:xfrm>
            <a:off x="7163004" y="1658497"/>
            <a:ext cx="702352" cy="589292"/>
            <a:chOff x="7163004" y="1658497"/>
            <a:chExt cx="702352" cy="589292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61588A1-4BE3-3CC7-EACB-28C1AF8497F2}"/>
                </a:ext>
              </a:extLst>
            </p:cNvPr>
            <p:cNvSpPr/>
            <p:nvPr/>
          </p:nvSpPr>
          <p:spPr>
            <a:xfrm>
              <a:off x="7163004" y="1658497"/>
              <a:ext cx="702352" cy="58929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07D1D88-390F-730C-4C45-18E7CE7750E5}"/>
                </a:ext>
              </a:extLst>
            </p:cNvPr>
            <p:cNvGrpSpPr/>
            <p:nvPr/>
          </p:nvGrpSpPr>
          <p:grpSpPr>
            <a:xfrm>
              <a:off x="7545371" y="1865505"/>
              <a:ext cx="227855" cy="227650"/>
              <a:chOff x="9177979" y="138383"/>
              <a:chExt cx="227855" cy="22765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B882F13-B76D-C634-E0C5-AF0411157EE1}"/>
                  </a:ext>
                </a:extLst>
              </p:cNvPr>
              <p:cNvSpPr/>
              <p:nvPr/>
            </p:nvSpPr>
            <p:spPr>
              <a:xfrm>
                <a:off x="9177979" y="138383"/>
                <a:ext cx="227855" cy="2276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0B9D39E-E880-F7A0-762B-E908B209FFD9}"/>
                  </a:ext>
                </a:extLst>
              </p:cNvPr>
              <p:cNvSpPr/>
              <p:nvPr/>
            </p:nvSpPr>
            <p:spPr>
              <a:xfrm>
                <a:off x="9269048" y="22934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FB4ECF2-B96E-7F61-9501-47F7B4BF9C10}"/>
              </a:ext>
            </a:extLst>
          </p:cNvPr>
          <p:cNvGrpSpPr/>
          <p:nvPr/>
        </p:nvGrpSpPr>
        <p:grpSpPr>
          <a:xfrm>
            <a:off x="4141126" y="1993906"/>
            <a:ext cx="423869" cy="414736"/>
            <a:chOff x="7163004" y="1658497"/>
            <a:chExt cx="702352" cy="589292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DCD028C4-951B-D747-AD1A-A1380A1F6A99}"/>
                </a:ext>
              </a:extLst>
            </p:cNvPr>
            <p:cNvSpPr/>
            <p:nvPr/>
          </p:nvSpPr>
          <p:spPr>
            <a:xfrm>
              <a:off x="7163004" y="1658497"/>
              <a:ext cx="702352" cy="58929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1D9FDA2-B6CC-533C-5565-84EE1EDDAF79}"/>
                </a:ext>
              </a:extLst>
            </p:cNvPr>
            <p:cNvGrpSpPr/>
            <p:nvPr/>
          </p:nvGrpSpPr>
          <p:grpSpPr>
            <a:xfrm>
              <a:off x="7545371" y="1865505"/>
              <a:ext cx="227855" cy="227650"/>
              <a:chOff x="9177979" y="138383"/>
              <a:chExt cx="227855" cy="22765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093508-2234-E112-46A1-6FD8820A930C}"/>
                  </a:ext>
                </a:extLst>
              </p:cNvPr>
              <p:cNvSpPr/>
              <p:nvPr/>
            </p:nvSpPr>
            <p:spPr>
              <a:xfrm>
                <a:off x="9177979" y="138383"/>
                <a:ext cx="227855" cy="2276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2BC7C20-46C0-9F5A-223F-03698AB1134E}"/>
                  </a:ext>
                </a:extLst>
              </p:cNvPr>
              <p:cNvSpPr/>
              <p:nvPr/>
            </p:nvSpPr>
            <p:spPr>
              <a:xfrm>
                <a:off x="9269048" y="22934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6ED00C-8528-3456-6DA4-F69F4126FC9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758569" y="2247789"/>
            <a:ext cx="1604434" cy="803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46C770-3465-64E0-F774-8F8AAF32F051}"/>
              </a:ext>
            </a:extLst>
          </p:cNvPr>
          <p:cNvCxnSpPr>
            <a:cxnSpLocks/>
          </p:cNvCxnSpPr>
          <p:nvPr/>
        </p:nvCxnSpPr>
        <p:spPr>
          <a:xfrm>
            <a:off x="3353865" y="4599333"/>
            <a:ext cx="642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DB4E0B-0695-30FA-8983-50FC8D9E3715}"/>
              </a:ext>
            </a:extLst>
          </p:cNvPr>
          <p:cNvCxnSpPr>
            <a:cxnSpLocks/>
          </p:cNvCxnSpPr>
          <p:nvPr/>
        </p:nvCxnSpPr>
        <p:spPr>
          <a:xfrm>
            <a:off x="3340564" y="4772578"/>
            <a:ext cx="65618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E1B24B-8BB6-CD74-BFFE-ADC808497D72}"/>
              </a:ext>
            </a:extLst>
          </p:cNvPr>
          <p:cNvSpPr txBox="1"/>
          <p:nvPr/>
        </p:nvSpPr>
        <p:spPr>
          <a:xfrm>
            <a:off x="4046439" y="4447010"/>
            <a:ext cx="1208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private network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08F741-3398-A967-89CC-05CAAE52E7BF}"/>
              </a:ext>
            </a:extLst>
          </p:cNvPr>
          <p:cNvSpPr txBox="1"/>
          <p:nvPr/>
        </p:nvSpPr>
        <p:spPr>
          <a:xfrm>
            <a:off x="4046439" y="4641721"/>
            <a:ext cx="2412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public network inside IBM Cloud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0B39364-172E-9A87-D0DB-C65B594325EB}"/>
              </a:ext>
            </a:extLst>
          </p:cNvPr>
          <p:cNvSpPr/>
          <p:nvPr/>
        </p:nvSpPr>
        <p:spPr>
          <a:xfrm>
            <a:off x="7329848" y="3190332"/>
            <a:ext cx="702352" cy="634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5190352-087B-8253-DBDB-AF7C4CA63A7B}"/>
              </a:ext>
            </a:extLst>
          </p:cNvPr>
          <p:cNvSpPr/>
          <p:nvPr/>
        </p:nvSpPr>
        <p:spPr>
          <a:xfrm>
            <a:off x="10377281" y="2476711"/>
            <a:ext cx="989480" cy="2295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100" dirty="0">
                <a:solidFill>
                  <a:schemeClr val="tx1"/>
                </a:solidFill>
              </a:rPr>
              <a:t>APIC</a:t>
            </a:r>
          </a:p>
          <a:p>
            <a:pPr algn="ctr"/>
            <a:r>
              <a:rPr lang="en-FR" sz="1100" dirty="0">
                <a:solidFill>
                  <a:schemeClr val="tx1"/>
                </a:solidFill>
              </a:rPr>
              <a:t>Reserved </a:t>
            </a:r>
          </a:p>
          <a:p>
            <a:pPr algn="ctr"/>
            <a:r>
              <a:rPr lang="en-FR" sz="1100" dirty="0">
                <a:solidFill>
                  <a:schemeClr val="tx1"/>
                </a:solidFill>
              </a:rPr>
              <a:t>Instance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6C0550-526A-92F2-F24F-33B8277001F1}"/>
              </a:ext>
            </a:extLst>
          </p:cNvPr>
          <p:cNvSpPr txBox="1"/>
          <p:nvPr/>
        </p:nvSpPr>
        <p:spPr>
          <a:xfrm>
            <a:off x="2095835" y="1268010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Frankfort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C05CBC-BA44-15C4-0A45-64D2EFB912E4}"/>
              </a:ext>
            </a:extLst>
          </p:cNvPr>
          <p:cNvSpPr txBox="1"/>
          <p:nvPr/>
        </p:nvSpPr>
        <p:spPr>
          <a:xfrm>
            <a:off x="4380650" y="1239949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Frankfort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4FAC45-2659-EA8D-0FEB-5F234D37DAA8}"/>
              </a:ext>
            </a:extLst>
          </p:cNvPr>
          <p:cNvSpPr txBox="1"/>
          <p:nvPr/>
        </p:nvSpPr>
        <p:spPr>
          <a:xfrm>
            <a:off x="9350884" y="2430985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Frankfort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5282B4-6673-99D2-F3AE-C12E43A1B45D}"/>
              </a:ext>
            </a:extLst>
          </p:cNvPr>
          <p:cNvSpPr txBox="1"/>
          <p:nvPr/>
        </p:nvSpPr>
        <p:spPr>
          <a:xfrm>
            <a:off x="10651741" y="2445179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Frankfort</a:t>
            </a:r>
          </a:p>
        </p:txBody>
      </p:sp>
    </p:spTree>
    <p:extLst>
      <p:ext uri="{BB962C8B-B14F-4D97-AF65-F5344CB8AC3E}">
        <p14:creationId xmlns:p14="http://schemas.microsoft.com/office/powerpoint/2010/main" val="251318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ECBE78-7EEB-53C9-6B22-C70F5E24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628650"/>
            <a:ext cx="6515100" cy="56007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66D5AE22-9EBF-5610-5FEF-07F4444E412F}"/>
              </a:ext>
            </a:extLst>
          </p:cNvPr>
          <p:cNvSpPr/>
          <p:nvPr/>
        </p:nvSpPr>
        <p:spPr>
          <a:xfrm>
            <a:off x="6046058" y="5735080"/>
            <a:ext cx="3307492" cy="494270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681FB0-E5AF-7223-1879-3830F0DACD58}"/>
              </a:ext>
            </a:extLst>
          </p:cNvPr>
          <p:cNvSpPr/>
          <p:nvPr/>
        </p:nvSpPr>
        <p:spPr>
          <a:xfrm rot="10800000">
            <a:off x="9020433" y="5858647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6486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3B25D4-8774-2947-9D2E-56D4D2F2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7796"/>
            <a:ext cx="7772400" cy="304240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8FB406F6-0344-A7CC-5CDC-BE64B655A713}"/>
              </a:ext>
            </a:extLst>
          </p:cNvPr>
          <p:cNvSpPr/>
          <p:nvPr/>
        </p:nvSpPr>
        <p:spPr>
          <a:xfrm>
            <a:off x="8159064" y="3609718"/>
            <a:ext cx="1590417" cy="406228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FC3E1D6-969C-FB26-3A83-1D5FF0DFAFB4}"/>
              </a:ext>
            </a:extLst>
          </p:cNvPr>
          <p:cNvSpPr/>
          <p:nvPr/>
        </p:nvSpPr>
        <p:spPr>
          <a:xfrm rot="10800000">
            <a:off x="9737124" y="3689264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2003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BC7966-9341-A946-F3AB-674530AA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16382"/>
            <a:ext cx="7772400" cy="4425236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B8873E23-7720-5B2A-9BF4-8ECAE65CC3A2}"/>
              </a:ext>
            </a:extLst>
          </p:cNvPr>
          <p:cNvSpPr/>
          <p:nvPr/>
        </p:nvSpPr>
        <p:spPr>
          <a:xfrm>
            <a:off x="2425529" y="2695318"/>
            <a:ext cx="2368893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73B7AA0-8E16-D026-CF13-E98E20DE6B9A}"/>
              </a:ext>
            </a:extLst>
          </p:cNvPr>
          <p:cNvSpPr/>
          <p:nvPr/>
        </p:nvSpPr>
        <p:spPr>
          <a:xfrm rot="10800000">
            <a:off x="4794422" y="2743972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6B24237-021C-89EA-B8AB-3B9E2458AC9C}"/>
              </a:ext>
            </a:extLst>
          </p:cNvPr>
          <p:cNvSpPr/>
          <p:nvPr/>
        </p:nvSpPr>
        <p:spPr>
          <a:xfrm>
            <a:off x="2425527" y="4279270"/>
            <a:ext cx="2368895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67C2AC8-F888-E89F-BF4E-24F25A554DFB}"/>
              </a:ext>
            </a:extLst>
          </p:cNvPr>
          <p:cNvSpPr/>
          <p:nvPr/>
        </p:nvSpPr>
        <p:spPr>
          <a:xfrm rot="10800000">
            <a:off x="4794421" y="4341056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7178256-9FC1-C05F-1719-2C2CECDD20E5}"/>
              </a:ext>
            </a:extLst>
          </p:cNvPr>
          <p:cNvSpPr/>
          <p:nvPr/>
        </p:nvSpPr>
        <p:spPr>
          <a:xfrm>
            <a:off x="2425526" y="4944970"/>
            <a:ext cx="2368895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1993F8F-2CA7-F169-4B4F-CFBADFD096AF}"/>
              </a:ext>
            </a:extLst>
          </p:cNvPr>
          <p:cNvSpPr/>
          <p:nvPr/>
        </p:nvSpPr>
        <p:spPr>
          <a:xfrm rot="10800000">
            <a:off x="4794420" y="5006756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8E630BD5-0849-729A-3744-BEF153241AD9}"/>
              </a:ext>
            </a:extLst>
          </p:cNvPr>
          <p:cNvSpPr/>
          <p:nvPr/>
        </p:nvSpPr>
        <p:spPr>
          <a:xfrm>
            <a:off x="2425526" y="3371800"/>
            <a:ext cx="2368894" cy="550692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0F6BA31-C1F5-8196-2CEA-CCCCF1E83E30}"/>
              </a:ext>
            </a:extLst>
          </p:cNvPr>
          <p:cNvSpPr/>
          <p:nvPr/>
        </p:nvSpPr>
        <p:spPr>
          <a:xfrm rot="10800000">
            <a:off x="4794419" y="3520896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F5347D9-3D90-D1A7-EF41-EA2EBE739586}"/>
              </a:ext>
            </a:extLst>
          </p:cNvPr>
          <p:cNvSpPr/>
          <p:nvPr/>
        </p:nvSpPr>
        <p:spPr>
          <a:xfrm>
            <a:off x="7829034" y="4526406"/>
            <a:ext cx="1937440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58C7B44-34A0-7E26-441E-588C0B9C593A}"/>
              </a:ext>
            </a:extLst>
          </p:cNvPr>
          <p:cNvSpPr/>
          <p:nvPr/>
        </p:nvSpPr>
        <p:spPr>
          <a:xfrm rot="10800000">
            <a:off x="9766473" y="4588192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1699D2-5207-A07C-AA68-A839F42F581A}"/>
              </a:ext>
            </a:extLst>
          </p:cNvPr>
          <p:cNvSpPr txBox="1"/>
          <p:nvPr/>
        </p:nvSpPr>
        <p:spPr>
          <a:xfrm>
            <a:off x="5820031" y="2762763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a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380D21-178C-3CBB-1224-177D58CA9C3D}"/>
              </a:ext>
            </a:extLst>
          </p:cNvPr>
          <p:cNvSpPr txBox="1"/>
          <p:nvPr/>
        </p:nvSpPr>
        <p:spPr>
          <a:xfrm>
            <a:off x="5820031" y="3499395"/>
            <a:ext cx="1674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Input tags (optional)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94DB31-F60A-CF73-DE15-9E11F74DDBB6}"/>
              </a:ext>
            </a:extLst>
          </p:cNvPr>
          <p:cNvSpPr txBox="1"/>
          <p:nvPr/>
        </p:nvSpPr>
        <p:spPr>
          <a:xfrm>
            <a:off x="5820031" y="4326124"/>
            <a:ext cx="1938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3. Choose Resource 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21DABA-4C6E-75EC-48F1-0347ED9B6425}"/>
              </a:ext>
            </a:extLst>
          </p:cNvPr>
          <p:cNvSpPr txBox="1"/>
          <p:nvPr/>
        </p:nvSpPr>
        <p:spPr>
          <a:xfrm>
            <a:off x="5820031" y="5012415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4. Choose Region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30B372-1CAC-5AE7-3E2B-F4F029AB1400}"/>
              </a:ext>
            </a:extLst>
          </p:cNvPr>
          <p:cNvSpPr txBox="1"/>
          <p:nvPr/>
        </p:nvSpPr>
        <p:spPr>
          <a:xfrm>
            <a:off x="10759273" y="4573260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5. Click</a:t>
            </a:r>
          </a:p>
        </p:txBody>
      </p:sp>
    </p:spTree>
    <p:extLst>
      <p:ext uri="{BB962C8B-B14F-4D97-AF65-F5344CB8AC3E}">
        <p14:creationId xmlns:p14="http://schemas.microsoft.com/office/powerpoint/2010/main" val="414694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491535-6E76-A6BF-B3C7-887780786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23830"/>
            <a:ext cx="7772400" cy="3210339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8C1CFEA0-3ABB-4EC1-528D-42FA5C7C9A88}"/>
              </a:ext>
            </a:extLst>
          </p:cNvPr>
          <p:cNvSpPr/>
          <p:nvPr/>
        </p:nvSpPr>
        <p:spPr>
          <a:xfrm>
            <a:off x="3722987" y="1823829"/>
            <a:ext cx="713090" cy="388029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5952A55-A9B8-7BAA-86F4-8194B6810295}"/>
              </a:ext>
            </a:extLst>
          </p:cNvPr>
          <p:cNvSpPr/>
          <p:nvPr/>
        </p:nvSpPr>
        <p:spPr>
          <a:xfrm rot="9608862">
            <a:off x="4361066" y="1507549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2370B-540D-CF43-B36B-336D38F77FEA}"/>
              </a:ext>
            </a:extLst>
          </p:cNvPr>
          <p:cNvSpPr txBox="1"/>
          <p:nvPr/>
        </p:nvSpPr>
        <p:spPr>
          <a:xfrm>
            <a:off x="5337467" y="1274677"/>
            <a:ext cx="4551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The connector is created and ready within a few seconds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93811FB-C91D-99CF-820A-F7955E3380AD}"/>
              </a:ext>
            </a:extLst>
          </p:cNvPr>
          <p:cNvSpPr/>
          <p:nvPr/>
        </p:nvSpPr>
        <p:spPr>
          <a:xfrm>
            <a:off x="2392576" y="3916240"/>
            <a:ext cx="1697510" cy="532192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002E5CE-DD87-DDA3-241A-3C8F0B53F224}"/>
              </a:ext>
            </a:extLst>
          </p:cNvPr>
          <p:cNvSpPr/>
          <p:nvPr/>
        </p:nvSpPr>
        <p:spPr>
          <a:xfrm rot="13124104">
            <a:off x="3227164" y="4723880"/>
            <a:ext cx="1500500" cy="1878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47CDA-0732-844E-F24E-231FB506D0F1}"/>
              </a:ext>
            </a:extLst>
          </p:cNvPr>
          <p:cNvSpPr txBox="1"/>
          <p:nvPr/>
        </p:nvSpPr>
        <p:spPr>
          <a:xfrm>
            <a:off x="4621427" y="5275546"/>
            <a:ext cx="435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Here is your Connector ID, needed to setup your agent</a:t>
            </a:r>
          </a:p>
        </p:txBody>
      </p:sp>
    </p:spTree>
    <p:extLst>
      <p:ext uri="{BB962C8B-B14F-4D97-AF65-F5344CB8AC3E}">
        <p14:creationId xmlns:p14="http://schemas.microsoft.com/office/powerpoint/2010/main" val="347920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ED69FC-136B-D38A-FE98-61F5AF79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519" y="954782"/>
            <a:ext cx="8446962" cy="407441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B28678D2-BD8E-8BA5-199D-2E42CA3D0F6D}"/>
              </a:ext>
            </a:extLst>
          </p:cNvPr>
          <p:cNvSpPr/>
          <p:nvPr/>
        </p:nvSpPr>
        <p:spPr>
          <a:xfrm>
            <a:off x="1872519" y="4509364"/>
            <a:ext cx="8446962" cy="285058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967D104-458A-6852-18B4-9D34DC4751B3}"/>
              </a:ext>
            </a:extLst>
          </p:cNvPr>
          <p:cNvSpPr/>
          <p:nvPr/>
        </p:nvSpPr>
        <p:spPr>
          <a:xfrm rot="13124104">
            <a:off x="2349833" y="5052645"/>
            <a:ext cx="1500500" cy="1878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32CB2-8F5F-2DDF-EF48-BD5F51971384}"/>
              </a:ext>
            </a:extLst>
          </p:cNvPr>
          <p:cNvSpPr txBox="1"/>
          <p:nvPr/>
        </p:nvSpPr>
        <p:spPr>
          <a:xfrm>
            <a:off x="3744096" y="5535426"/>
            <a:ext cx="7977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Agent is up and running, hence the tunnel is up and running between the agent and the Satellite Relay 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770DDEF-F1CE-312B-BDCB-6F3E9EBBBFE8}"/>
              </a:ext>
            </a:extLst>
          </p:cNvPr>
          <p:cNvSpPr/>
          <p:nvPr/>
        </p:nvSpPr>
        <p:spPr>
          <a:xfrm>
            <a:off x="1872519" y="3720470"/>
            <a:ext cx="710043" cy="282667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9188529-F70B-CCB2-0868-0C730D98BC08}"/>
              </a:ext>
            </a:extLst>
          </p:cNvPr>
          <p:cNvSpPr/>
          <p:nvPr/>
        </p:nvSpPr>
        <p:spPr>
          <a:xfrm>
            <a:off x="2224216" y="1544595"/>
            <a:ext cx="358346" cy="6178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9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2EA74B-1F67-16EF-C3D7-9CE8E11F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63" y="1070405"/>
            <a:ext cx="9336451" cy="440329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9CEE43C2-FD75-5BBB-8D77-DB46EF941B02}"/>
              </a:ext>
            </a:extLst>
          </p:cNvPr>
          <p:cNvSpPr/>
          <p:nvPr/>
        </p:nvSpPr>
        <p:spPr>
          <a:xfrm>
            <a:off x="1808486" y="4523659"/>
            <a:ext cx="821254" cy="283119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C601016-D423-7283-ED65-3CC174A97990}"/>
              </a:ext>
            </a:extLst>
          </p:cNvPr>
          <p:cNvSpPr/>
          <p:nvPr/>
        </p:nvSpPr>
        <p:spPr>
          <a:xfrm>
            <a:off x="9163796" y="4806778"/>
            <a:ext cx="1219717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86BD5C3-BDF0-25E1-71EC-BB10A2CCE516}"/>
              </a:ext>
            </a:extLst>
          </p:cNvPr>
          <p:cNvSpPr/>
          <p:nvPr/>
        </p:nvSpPr>
        <p:spPr>
          <a:xfrm rot="10800000">
            <a:off x="10383513" y="4855432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E8E5D-15D4-7989-FEBC-5D6CEF7C4E40}"/>
              </a:ext>
            </a:extLst>
          </p:cNvPr>
          <p:cNvSpPr txBox="1"/>
          <p:nvPr/>
        </p:nvSpPr>
        <p:spPr>
          <a:xfrm>
            <a:off x="10734559" y="501113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89002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ED753D-9678-1848-7A7A-9B3D690D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357" y="1267768"/>
            <a:ext cx="4998199" cy="4552263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82488FF4-6B23-7A4F-B62C-D242260249BF}"/>
              </a:ext>
            </a:extLst>
          </p:cNvPr>
          <p:cNvSpPr/>
          <p:nvPr/>
        </p:nvSpPr>
        <p:spPr>
          <a:xfrm>
            <a:off x="1972563" y="3175514"/>
            <a:ext cx="4539448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C16D8AB-5E48-516A-90B2-C457C6768EFB}"/>
              </a:ext>
            </a:extLst>
          </p:cNvPr>
          <p:cNvSpPr/>
          <p:nvPr/>
        </p:nvSpPr>
        <p:spPr>
          <a:xfrm rot="10800000">
            <a:off x="6457956" y="3212501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26D3A-E9F7-72C3-C666-FA0D7B4FE334}"/>
              </a:ext>
            </a:extLst>
          </p:cNvPr>
          <p:cNvSpPr txBox="1"/>
          <p:nvPr/>
        </p:nvSpPr>
        <p:spPr>
          <a:xfrm>
            <a:off x="7483567" y="3197568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a name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B6F7F54B-0934-08F6-ECC1-260620124419}"/>
              </a:ext>
            </a:extLst>
          </p:cNvPr>
          <p:cNvSpPr/>
          <p:nvPr/>
        </p:nvSpPr>
        <p:spPr>
          <a:xfrm>
            <a:off x="1972563" y="3982822"/>
            <a:ext cx="4539448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5386EE7-9459-5238-2406-260F52A17BC5}"/>
              </a:ext>
            </a:extLst>
          </p:cNvPr>
          <p:cNvSpPr/>
          <p:nvPr/>
        </p:nvSpPr>
        <p:spPr>
          <a:xfrm rot="10800000">
            <a:off x="6457956" y="4019809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F02329-36B7-F344-FDFF-B31C5E0C5C2D}"/>
              </a:ext>
            </a:extLst>
          </p:cNvPr>
          <p:cNvSpPr txBox="1"/>
          <p:nvPr/>
        </p:nvSpPr>
        <p:spPr>
          <a:xfrm>
            <a:off x="7483567" y="4004876"/>
            <a:ext cx="3467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IP or FQDN of the target application reacheable</a:t>
            </a:r>
          </a:p>
          <a:p>
            <a:r>
              <a:rPr lang="en-FR" sz="1200" dirty="0"/>
              <a:t>by agent connector (container)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47340048-44FC-9CC2-25E3-78F04C498243}"/>
              </a:ext>
            </a:extLst>
          </p:cNvPr>
          <p:cNvSpPr/>
          <p:nvPr/>
        </p:nvSpPr>
        <p:spPr>
          <a:xfrm>
            <a:off x="1972563" y="5142723"/>
            <a:ext cx="4539448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C46B2F0-4464-4550-E26D-56F313CC3F51}"/>
              </a:ext>
            </a:extLst>
          </p:cNvPr>
          <p:cNvSpPr/>
          <p:nvPr/>
        </p:nvSpPr>
        <p:spPr>
          <a:xfrm rot="10800000">
            <a:off x="6457956" y="5179710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9A849-1C16-8BE1-6CEB-0D44D72EB6B4}"/>
              </a:ext>
            </a:extLst>
          </p:cNvPr>
          <p:cNvSpPr txBox="1"/>
          <p:nvPr/>
        </p:nvSpPr>
        <p:spPr>
          <a:xfrm>
            <a:off x="7483567" y="5164777"/>
            <a:ext cx="2219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3. Port of the target application</a:t>
            </a:r>
          </a:p>
        </p:txBody>
      </p:sp>
    </p:spTree>
    <p:extLst>
      <p:ext uri="{BB962C8B-B14F-4D97-AF65-F5344CB8AC3E}">
        <p14:creationId xmlns:p14="http://schemas.microsoft.com/office/powerpoint/2010/main" val="175353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17C51A-86F3-4498-089E-9094062B7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85" y="1119487"/>
            <a:ext cx="7454900" cy="40259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AC872F55-4908-0D92-7FED-1D155DB40233}"/>
              </a:ext>
            </a:extLst>
          </p:cNvPr>
          <p:cNvSpPr/>
          <p:nvPr/>
        </p:nvSpPr>
        <p:spPr>
          <a:xfrm>
            <a:off x="1244084" y="1581665"/>
            <a:ext cx="3352629" cy="988539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A56DCA7-D69F-094C-C7B5-DFE2EC6697F7}"/>
              </a:ext>
            </a:extLst>
          </p:cNvPr>
          <p:cNvSpPr/>
          <p:nvPr/>
        </p:nvSpPr>
        <p:spPr>
          <a:xfrm rot="10800000">
            <a:off x="4596713" y="1952366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FCA39-9F0E-30F0-6862-498F07E0516A}"/>
              </a:ext>
            </a:extLst>
          </p:cNvPr>
          <p:cNvSpPr txBox="1"/>
          <p:nvPr/>
        </p:nvSpPr>
        <p:spPr>
          <a:xfrm>
            <a:off x="5622324" y="1937433"/>
            <a:ext cx="255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your application protocol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367B9553-2CFA-AF5C-2604-BA61822E84C0}"/>
              </a:ext>
            </a:extLst>
          </p:cNvPr>
          <p:cNvSpPr/>
          <p:nvPr/>
        </p:nvSpPr>
        <p:spPr>
          <a:xfrm>
            <a:off x="7871425" y="4774686"/>
            <a:ext cx="728878" cy="370701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DFB67AF-A48D-A61F-8B80-042844807AF9}"/>
              </a:ext>
            </a:extLst>
          </p:cNvPr>
          <p:cNvSpPr/>
          <p:nvPr/>
        </p:nvSpPr>
        <p:spPr>
          <a:xfrm rot="10800000">
            <a:off x="8600303" y="4836468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5D107-4D25-249E-23F7-274B3B2789F9}"/>
              </a:ext>
            </a:extLst>
          </p:cNvPr>
          <p:cNvSpPr txBox="1"/>
          <p:nvPr/>
        </p:nvSpPr>
        <p:spPr>
          <a:xfrm>
            <a:off x="8773111" y="5083604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Click</a:t>
            </a:r>
          </a:p>
        </p:txBody>
      </p:sp>
    </p:spTree>
    <p:extLst>
      <p:ext uri="{BB962C8B-B14F-4D97-AF65-F5344CB8AC3E}">
        <p14:creationId xmlns:p14="http://schemas.microsoft.com/office/powerpoint/2010/main" val="252712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4111</TotalTime>
  <Words>273</Words>
  <Application>Microsoft Macintosh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Vann Lam</dc:creator>
  <cp:lastModifiedBy>Vann Lam</cp:lastModifiedBy>
  <cp:revision>20</cp:revision>
  <dcterms:created xsi:type="dcterms:W3CDTF">2024-05-14T07:47:13Z</dcterms:created>
  <dcterms:modified xsi:type="dcterms:W3CDTF">2024-06-20T07:38:49Z</dcterms:modified>
</cp:coreProperties>
</file>