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68" r:id="rId4"/>
    <p:sldId id="449" r:id="rId5"/>
    <p:sldId id="264" r:id="rId6"/>
    <p:sldId id="260" r:id="rId7"/>
    <p:sldId id="452" r:id="rId8"/>
    <p:sldId id="422" r:id="rId9"/>
    <p:sldId id="456" r:id="rId10"/>
    <p:sldId id="447" r:id="rId11"/>
    <p:sldId id="270" r:id="rId12"/>
    <p:sldId id="453" r:id="rId13"/>
    <p:sldId id="457" r:id="rId14"/>
    <p:sldId id="297" r:id="rId15"/>
    <p:sldId id="448" r:id="rId16"/>
    <p:sldId id="451" r:id="rId17"/>
    <p:sldId id="432" r:id="rId18"/>
    <p:sldId id="298" r:id="rId19"/>
    <p:sldId id="454" r:id="rId20"/>
    <p:sldId id="450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B789"/>
    <a:srgbClr val="FF9101"/>
    <a:srgbClr val="8689D0"/>
    <a:srgbClr val="FEFAEE"/>
    <a:srgbClr val="858585"/>
    <a:srgbClr val="BD3F0D"/>
    <a:srgbClr val="B43918"/>
    <a:srgbClr val="0E89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3817" autoAdjust="0"/>
  </p:normalViewPr>
  <p:slideViewPr>
    <p:cSldViewPr showGuides="1">
      <p:cViewPr varScale="1">
        <p:scale>
          <a:sx n="201" d="100"/>
          <a:sy n="201" d="100"/>
        </p:scale>
        <p:origin x="546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</c:spPr>
          <c:marker>
            <c:symbol val="circle"/>
            <c:size val="5"/>
            <c:spPr>
              <a:ln w="19050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4</c:v>
                </c:pt>
                <c:pt idx="5">
                  <c:v>2</c:v>
                </c:pt>
                <c:pt idx="6">
                  <c:v>3</c:v>
                </c:pt>
                <c:pt idx="7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4C-4311-A799-9375092CC3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 cap="rnd" cmpd="sng" algn="ctr">
              <a:solidFill>
                <a:schemeClr val="accent2">
                  <a:shade val="95000"/>
                  <a:satMod val="105000"/>
                </a:schemeClr>
              </a:solidFill>
              <a:prstDash val="solid"/>
              <a:round/>
            </a:ln>
          </c:spPr>
          <c:marker>
            <c:symbol val="circle"/>
            <c:size val="5"/>
            <c:spPr>
              <a:ln w="19050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  <a:round/>
              </a:ln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1.2</c:v>
                </c:pt>
                <c:pt idx="1">
                  <c:v>2</c:v>
                </c:pt>
                <c:pt idx="2">
                  <c:v>2.5</c:v>
                </c:pt>
                <c:pt idx="3">
                  <c:v>3</c:v>
                </c:pt>
                <c:pt idx="4">
                  <c:v>2.5</c:v>
                </c:pt>
                <c:pt idx="5">
                  <c:v>4</c:v>
                </c:pt>
                <c:pt idx="6">
                  <c:v>2</c:v>
                </c:pt>
                <c:pt idx="7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4C-4311-A799-9375092CC35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9050" cap="rnd" cmpd="sng" algn="ctr">
              <a:solidFill>
                <a:schemeClr val="accent3">
                  <a:shade val="95000"/>
                  <a:satMod val="105000"/>
                </a:schemeClr>
              </a:solidFill>
              <a:prstDash val="solid"/>
              <a:round/>
            </a:ln>
          </c:spPr>
          <c:marker>
            <c:symbol val="circle"/>
            <c:size val="5"/>
            <c:spPr>
              <a:ln w="19050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  <a:round/>
              </a:ln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2.2999999999999998</c:v>
                </c:pt>
                <c:pt idx="1">
                  <c:v>3</c:v>
                </c:pt>
                <c:pt idx="2">
                  <c:v>3.5</c:v>
                </c:pt>
                <c:pt idx="3">
                  <c:v>3.5</c:v>
                </c:pt>
                <c:pt idx="4">
                  <c:v>4.5</c:v>
                </c:pt>
                <c:pt idx="5">
                  <c:v>4.5</c:v>
                </c:pt>
                <c:pt idx="6">
                  <c:v>5</c:v>
                </c:pt>
                <c:pt idx="7">
                  <c:v>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4C-4311-A799-9375092CC35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 w="19050" cap="rnd" cmpd="sng" algn="ctr">
              <a:solidFill>
                <a:schemeClr val="accent4">
                  <a:shade val="95000"/>
                  <a:satMod val="105000"/>
                </a:schemeClr>
              </a:solidFill>
              <a:prstDash val="solid"/>
              <a:round/>
            </a:ln>
          </c:spPr>
          <c:marker>
            <c:symbol val="circle"/>
            <c:size val="5"/>
            <c:spPr>
              <a:ln w="19050" cap="flat" cmpd="sng" algn="ctr">
                <a:solidFill>
                  <a:schemeClr val="accent4">
                    <a:shade val="95000"/>
                    <a:satMod val="105000"/>
                  </a:schemeClr>
                </a:solidFill>
                <a:prstDash val="solid"/>
                <a:round/>
              </a:ln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Sheet1!$E$2:$E$9</c:f>
              <c:numCache>
                <c:formatCode>General</c:formatCode>
                <c:ptCount val="8"/>
                <c:pt idx="0">
                  <c:v>2</c:v>
                </c:pt>
                <c:pt idx="1">
                  <c:v>3.5</c:v>
                </c:pt>
                <c:pt idx="2">
                  <c:v>4</c:v>
                </c:pt>
                <c:pt idx="3">
                  <c:v>6</c:v>
                </c:pt>
                <c:pt idx="4">
                  <c:v>5</c:v>
                </c:pt>
                <c:pt idx="5">
                  <c:v>3.5</c:v>
                </c:pt>
                <c:pt idx="6">
                  <c:v>6.5</c:v>
                </c:pt>
                <c:pt idx="7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4C-4311-A799-9375092CC3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2770944"/>
        <c:axId val="274508608"/>
      </c:lineChart>
      <c:catAx>
        <c:axId val="282770944"/>
        <c:scaling>
          <c:orientation val="minMax"/>
        </c:scaling>
        <c:delete val="0"/>
        <c:axPos val="b"/>
        <c:numFmt formatCode="#\ ?/?" sourceLinked="0"/>
        <c:majorTickMark val="out"/>
        <c:minorTickMark val="none"/>
        <c:tickLblPos val="low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4508608"/>
        <c:crosses val="autoZero"/>
        <c:auto val="1"/>
        <c:lblAlgn val="ctr"/>
        <c:lblOffset val="100"/>
        <c:noMultiLvlLbl val="0"/>
      </c:catAx>
      <c:valAx>
        <c:axId val="27450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2770944"/>
        <c:crosses val="autoZero"/>
        <c:crossBetween val="between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lang="zh-CN" sz="1000">
          <a:solidFill>
            <a:schemeClr val="bg1">
              <a:lumMod val="65000"/>
            </a:schemeClr>
          </a:solidFill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6C747-8546-41BC-BF7F-8053A62085C1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3CD1B-8C3C-41CB-8883-B2B3427AA9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First Template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/>
          </a:p>
          <a:p>
            <a:r>
              <a:rPr lang="zh-CN" altLang="en-US"/>
              <a:t>素材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First Template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3CD1B-8C3C-41CB-8883-B2B3427AA9F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First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C230A-CB50-4E96-B85D-04C40F9295DB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组合 1049"/>
          <p:cNvGrpSpPr/>
          <p:nvPr/>
        </p:nvGrpSpPr>
        <p:grpSpPr>
          <a:xfrm>
            <a:off x="3514164" y="769326"/>
            <a:ext cx="2107144" cy="1550082"/>
            <a:chOff x="3326607" y="947688"/>
            <a:chExt cx="2140743" cy="1574800"/>
          </a:xfrm>
        </p:grpSpPr>
        <p:grpSp>
          <p:nvGrpSpPr>
            <p:cNvPr id="1045" name="组合 1044"/>
            <p:cNvGrpSpPr/>
            <p:nvPr/>
          </p:nvGrpSpPr>
          <p:grpSpPr>
            <a:xfrm>
              <a:off x="3813175" y="947688"/>
              <a:ext cx="1500187" cy="1498600"/>
              <a:chOff x="1978025" y="1323975"/>
              <a:chExt cx="1500187" cy="1498600"/>
            </a:xfrm>
          </p:grpSpPr>
          <p:sp>
            <p:nvSpPr>
              <p:cNvPr id="10" name="Oval 6"/>
              <p:cNvSpPr>
                <a:spLocks noChangeArrowheads="1"/>
              </p:cNvSpPr>
              <p:nvPr/>
            </p:nvSpPr>
            <p:spPr bwMode="auto">
              <a:xfrm>
                <a:off x="1978025" y="1323975"/>
                <a:ext cx="1500187" cy="1498600"/>
              </a:xfrm>
              <a:prstGeom prst="ellipse">
                <a:avLst/>
              </a:prstGeom>
              <a:solidFill>
                <a:srgbClr val="DEED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7"/>
              <p:cNvSpPr/>
              <p:nvPr/>
            </p:nvSpPr>
            <p:spPr bwMode="auto">
              <a:xfrm>
                <a:off x="1978025" y="2073275"/>
                <a:ext cx="1409700" cy="749300"/>
              </a:xfrm>
              <a:custGeom>
                <a:avLst/>
                <a:gdLst>
                  <a:gd name="T0" fmla="*/ 354 w 376"/>
                  <a:gd name="T1" fmla="*/ 94 h 200"/>
                  <a:gd name="T2" fmla="*/ 242 w 376"/>
                  <a:gd name="T3" fmla="*/ 120 h 200"/>
                  <a:gd name="T4" fmla="*/ 25 w 376"/>
                  <a:gd name="T5" fmla="*/ 0 h 200"/>
                  <a:gd name="T6" fmla="*/ 0 w 376"/>
                  <a:gd name="T7" fmla="*/ 1 h 200"/>
                  <a:gd name="T8" fmla="*/ 151 w 376"/>
                  <a:gd name="T9" fmla="*/ 194 h 200"/>
                  <a:gd name="T10" fmla="*/ 200 w 376"/>
                  <a:gd name="T11" fmla="*/ 200 h 200"/>
                  <a:gd name="T12" fmla="*/ 271 w 376"/>
                  <a:gd name="T13" fmla="*/ 187 h 200"/>
                  <a:gd name="T14" fmla="*/ 376 w 376"/>
                  <a:gd name="T15" fmla="*/ 95 h 200"/>
                  <a:gd name="T16" fmla="*/ 354 w 376"/>
                  <a:gd name="T17" fmla="*/ 9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6" h="200">
                    <a:moveTo>
                      <a:pt x="354" y="94"/>
                    </a:moveTo>
                    <a:cubicBezTo>
                      <a:pt x="314" y="94"/>
                      <a:pt x="276" y="103"/>
                      <a:pt x="242" y="120"/>
                    </a:cubicBezTo>
                    <a:cubicBezTo>
                      <a:pt x="196" y="48"/>
                      <a:pt x="116" y="0"/>
                      <a:pt x="25" y="0"/>
                    </a:cubicBezTo>
                    <a:cubicBezTo>
                      <a:pt x="16" y="0"/>
                      <a:pt x="8" y="0"/>
                      <a:pt x="0" y="1"/>
                    </a:cubicBezTo>
                    <a:cubicBezTo>
                      <a:pt x="1" y="94"/>
                      <a:pt x="65" y="172"/>
                      <a:pt x="151" y="194"/>
                    </a:cubicBezTo>
                    <a:cubicBezTo>
                      <a:pt x="167" y="198"/>
                      <a:pt x="183" y="200"/>
                      <a:pt x="200" y="200"/>
                    </a:cubicBezTo>
                    <a:cubicBezTo>
                      <a:pt x="225" y="200"/>
                      <a:pt x="249" y="195"/>
                      <a:pt x="271" y="187"/>
                    </a:cubicBezTo>
                    <a:cubicBezTo>
                      <a:pt x="316" y="169"/>
                      <a:pt x="353" y="137"/>
                      <a:pt x="376" y="95"/>
                    </a:cubicBezTo>
                    <a:cubicBezTo>
                      <a:pt x="369" y="94"/>
                      <a:pt x="362" y="94"/>
                      <a:pt x="354" y="94"/>
                    </a:cubicBezTo>
                    <a:close/>
                  </a:path>
                </a:pathLst>
              </a:custGeom>
              <a:solidFill>
                <a:srgbClr val="C6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8"/>
              <p:cNvSpPr/>
              <p:nvPr/>
            </p:nvSpPr>
            <p:spPr bwMode="auto">
              <a:xfrm>
                <a:off x="2120900" y="1841500"/>
                <a:ext cx="93662" cy="254000"/>
              </a:xfrm>
              <a:custGeom>
                <a:avLst/>
                <a:gdLst>
                  <a:gd name="T0" fmla="*/ 25 w 25"/>
                  <a:gd name="T1" fmla="*/ 25 h 68"/>
                  <a:gd name="T2" fmla="*/ 13 w 25"/>
                  <a:gd name="T3" fmla="*/ 0 h 68"/>
                  <a:gd name="T4" fmla="*/ 0 w 25"/>
                  <a:gd name="T5" fmla="*/ 25 h 68"/>
                  <a:gd name="T6" fmla="*/ 11 w 25"/>
                  <a:gd name="T7" fmla="*/ 50 h 68"/>
                  <a:gd name="T8" fmla="*/ 11 w 25"/>
                  <a:gd name="T9" fmla="*/ 68 h 68"/>
                  <a:gd name="T10" fmla="*/ 15 w 25"/>
                  <a:gd name="T11" fmla="*/ 68 h 68"/>
                  <a:gd name="T12" fmla="*/ 15 w 25"/>
                  <a:gd name="T13" fmla="*/ 50 h 68"/>
                  <a:gd name="T14" fmla="*/ 25 w 25"/>
                  <a:gd name="T15" fmla="*/ 2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68">
                    <a:moveTo>
                      <a:pt x="25" y="25"/>
                    </a:moveTo>
                    <a:cubicBezTo>
                      <a:pt x="25" y="17"/>
                      <a:pt x="21" y="0"/>
                      <a:pt x="13" y="0"/>
                    </a:cubicBezTo>
                    <a:cubicBezTo>
                      <a:pt x="4" y="0"/>
                      <a:pt x="0" y="17"/>
                      <a:pt x="0" y="25"/>
                    </a:cubicBezTo>
                    <a:cubicBezTo>
                      <a:pt x="0" y="32"/>
                      <a:pt x="2" y="48"/>
                      <a:pt x="11" y="50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24" y="48"/>
                      <a:pt x="25" y="32"/>
                      <a:pt x="25" y="25"/>
                    </a:cubicBezTo>
                    <a:close/>
                  </a:path>
                </a:pathLst>
              </a:custGeom>
              <a:solidFill>
                <a:srgbClr val="C6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9"/>
              <p:cNvSpPr/>
              <p:nvPr/>
            </p:nvSpPr>
            <p:spPr bwMode="auto">
              <a:xfrm>
                <a:off x="3246438" y="1773238"/>
                <a:ext cx="74612" cy="206375"/>
              </a:xfrm>
              <a:custGeom>
                <a:avLst/>
                <a:gdLst>
                  <a:gd name="T0" fmla="*/ 20 w 20"/>
                  <a:gd name="T1" fmla="*/ 20 h 55"/>
                  <a:gd name="T2" fmla="*/ 10 w 20"/>
                  <a:gd name="T3" fmla="*/ 0 h 55"/>
                  <a:gd name="T4" fmla="*/ 0 w 20"/>
                  <a:gd name="T5" fmla="*/ 20 h 55"/>
                  <a:gd name="T6" fmla="*/ 9 w 20"/>
                  <a:gd name="T7" fmla="*/ 41 h 55"/>
                  <a:gd name="T8" fmla="*/ 9 w 20"/>
                  <a:gd name="T9" fmla="*/ 55 h 55"/>
                  <a:gd name="T10" fmla="*/ 12 w 20"/>
                  <a:gd name="T11" fmla="*/ 55 h 55"/>
                  <a:gd name="T12" fmla="*/ 12 w 20"/>
                  <a:gd name="T13" fmla="*/ 41 h 55"/>
                  <a:gd name="T14" fmla="*/ 20 w 20"/>
                  <a:gd name="T15" fmla="*/ 2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55">
                    <a:moveTo>
                      <a:pt x="20" y="20"/>
                    </a:moveTo>
                    <a:cubicBezTo>
                      <a:pt x="20" y="14"/>
                      <a:pt x="17" y="0"/>
                      <a:pt x="10" y="0"/>
                    </a:cubicBezTo>
                    <a:cubicBezTo>
                      <a:pt x="4" y="0"/>
                      <a:pt x="0" y="14"/>
                      <a:pt x="0" y="20"/>
                    </a:cubicBezTo>
                    <a:cubicBezTo>
                      <a:pt x="0" y="26"/>
                      <a:pt x="2" y="39"/>
                      <a:pt x="9" y="41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9" y="39"/>
                      <a:pt x="20" y="26"/>
                      <a:pt x="20" y="20"/>
                    </a:cubicBezTo>
                    <a:close/>
                  </a:path>
                </a:pathLst>
              </a:custGeom>
              <a:solidFill>
                <a:srgbClr val="C6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47" name="组合 1046"/>
            <p:cNvGrpSpPr/>
            <p:nvPr/>
          </p:nvGrpSpPr>
          <p:grpSpPr>
            <a:xfrm>
              <a:off x="3326607" y="1922413"/>
              <a:ext cx="446087" cy="581026"/>
              <a:chOff x="3326607" y="2279650"/>
              <a:chExt cx="446087" cy="581026"/>
            </a:xfrm>
          </p:grpSpPr>
          <p:sp>
            <p:nvSpPr>
              <p:cNvPr id="1024" name="Line 28"/>
              <p:cNvSpPr>
                <a:spLocks noChangeShapeType="1"/>
              </p:cNvSpPr>
              <p:nvPr/>
            </p:nvSpPr>
            <p:spPr bwMode="auto">
              <a:xfrm>
                <a:off x="3328988" y="2859782"/>
                <a:ext cx="230187" cy="0"/>
              </a:xfrm>
              <a:prstGeom prst="line">
                <a:avLst/>
              </a:prstGeom>
              <a:noFill/>
              <a:ln w="6350" cap="rnd">
                <a:solidFill>
                  <a:srgbClr val="12B78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" name="Line 29"/>
              <p:cNvSpPr>
                <a:spLocks noChangeShapeType="1"/>
              </p:cNvSpPr>
              <p:nvPr/>
            </p:nvSpPr>
            <p:spPr bwMode="auto">
              <a:xfrm>
                <a:off x="3592512" y="2859782"/>
                <a:ext cx="49212" cy="0"/>
              </a:xfrm>
              <a:prstGeom prst="line">
                <a:avLst/>
              </a:prstGeom>
              <a:noFill/>
              <a:ln w="6350" cap="rnd">
                <a:solidFill>
                  <a:srgbClr val="12B78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43" name="组合 1042"/>
              <p:cNvGrpSpPr/>
              <p:nvPr/>
            </p:nvGrpSpPr>
            <p:grpSpPr>
              <a:xfrm>
                <a:off x="3326607" y="2279650"/>
                <a:ext cx="446087" cy="581026"/>
                <a:chOff x="1493838" y="2298700"/>
                <a:chExt cx="446087" cy="581026"/>
              </a:xfrm>
            </p:grpSpPr>
            <p:sp>
              <p:nvSpPr>
                <p:cNvPr id="1027" name="Freeform 30"/>
                <p:cNvSpPr/>
                <p:nvPr/>
              </p:nvSpPr>
              <p:spPr bwMode="auto">
                <a:xfrm>
                  <a:off x="1520825" y="2317750"/>
                  <a:ext cx="400050" cy="512763"/>
                </a:xfrm>
                <a:custGeom>
                  <a:avLst/>
                  <a:gdLst>
                    <a:gd name="T0" fmla="*/ 37 w 252"/>
                    <a:gd name="T1" fmla="*/ 323 h 323"/>
                    <a:gd name="T2" fmla="*/ 0 w 252"/>
                    <a:gd name="T3" fmla="*/ 295 h 323"/>
                    <a:gd name="T4" fmla="*/ 215 w 252"/>
                    <a:gd name="T5" fmla="*/ 0 h 323"/>
                    <a:gd name="T6" fmla="*/ 252 w 252"/>
                    <a:gd name="T7" fmla="*/ 28 h 323"/>
                    <a:gd name="T8" fmla="*/ 37 w 252"/>
                    <a:gd name="T9" fmla="*/ 323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2" h="323">
                      <a:moveTo>
                        <a:pt x="37" y="323"/>
                      </a:moveTo>
                      <a:lnTo>
                        <a:pt x="0" y="295"/>
                      </a:lnTo>
                      <a:lnTo>
                        <a:pt x="215" y="0"/>
                      </a:lnTo>
                      <a:lnTo>
                        <a:pt x="252" y="28"/>
                      </a:lnTo>
                      <a:lnTo>
                        <a:pt x="37" y="323"/>
                      </a:lnTo>
                      <a:close/>
                    </a:path>
                  </a:pathLst>
                </a:custGeom>
                <a:solidFill>
                  <a:srgbClr val="FFBC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8" name="Freeform 31"/>
                <p:cNvSpPr/>
                <p:nvPr/>
              </p:nvSpPr>
              <p:spPr bwMode="auto">
                <a:xfrm>
                  <a:off x="1768475" y="2317750"/>
                  <a:ext cx="152400" cy="171450"/>
                </a:xfrm>
                <a:custGeom>
                  <a:avLst/>
                  <a:gdLst>
                    <a:gd name="T0" fmla="*/ 40 w 96"/>
                    <a:gd name="T1" fmla="*/ 108 h 108"/>
                    <a:gd name="T2" fmla="*/ 0 w 96"/>
                    <a:gd name="T3" fmla="*/ 80 h 108"/>
                    <a:gd name="T4" fmla="*/ 59 w 96"/>
                    <a:gd name="T5" fmla="*/ 0 h 108"/>
                    <a:gd name="T6" fmla="*/ 96 w 96"/>
                    <a:gd name="T7" fmla="*/ 28 h 108"/>
                    <a:gd name="T8" fmla="*/ 40 w 96"/>
                    <a:gd name="T9" fmla="*/ 10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108">
                      <a:moveTo>
                        <a:pt x="40" y="108"/>
                      </a:moveTo>
                      <a:lnTo>
                        <a:pt x="0" y="80"/>
                      </a:lnTo>
                      <a:lnTo>
                        <a:pt x="59" y="0"/>
                      </a:lnTo>
                      <a:lnTo>
                        <a:pt x="96" y="28"/>
                      </a:lnTo>
                      <a:lnTo>
                        <a:pt x="40" y="108"/>
                      </a:lnTo>
                      <a:close/>
                    </a:path>
                  </a:pathLst>
                </a:custGeom>
                <a:solidFill>
                  <a:srgbClr val="FF9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9" name="Freeform 32"/>
                <p:cNvSpPr/>
                <p:nvPr/>
              </p:nvSpPr>
              <p:spPr bwMode="auto">
                <a:xfrm>
                  <a:off x="1738313" y="2376488"/>
                  <a:ext cx="130175" cy="169863"/>
                </a:xfrm>
                <a:custGeom>
                  <a:avLst/>
                  <a:gdLst>
                    <a:gd name="T0" fmla="*/ 4 w 35"/>
                    <a:gd name="T1" fmla="*/ 44 h 45"/>
                    <a:gd name="T2" fmla="*/ 1 w 35"/>
                    <a:gd name="T3" fmla="*/ 44 h 45"/>
                    <a:gd name="T4" fmla="*/ 1 w 35"/>
                    <a:gd name="T5" fmla="*/ 44 h 45"/>
                    <a:gd name="T6" fmla="*/ 1 w 35"/>
                    <a:gd name="T7" fmla="*/ 42 h 45"/>
                    <a:gd name="T8" fmla="*/ 31 w 35"/>
                    <a:gd name="T9" fmla="*/ 1 h 45"/>
                    <a:gd name="T10" fmla="*/ 33 w 35"/>
                    <a:gd name="T11" fmla="*/ 1 h 45"/>
                    <a:gd name="T12" fmla="*/ 33 w 35"/>
                    <a:gd name="T13" fmla="*/ 1 h 45"/>
                    <a:gd name="T14" fmla="*/ 34 w 35"/>
                    <a:gd name="T15" fmla="*/ 3 h 45"/>
                    <a:gd name="T16" fmla="*/ 4 w 35"/>
                    <a:gd name="T17" fmla="*/ 44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45">
                      <a:moveTo>
                        <a:pt x="4" y="44"/>
                      </a:moveTo>
                      <a:cubicBezTo>
                        <a:pt x="3" y="45"/>
                        <a:pt x="2" y="45"/>
                        <a:pt x="1" y="44"/>
                      </a:cubicBezTo>
                      <a:cubicBezTo>
                        <a:pt x="1" y="44"/>
                        <a:pt x="1" y="44"/>
                        <a:pt x="1" y="44"/>
                      </a:cubicBezTo>
                      <a:cubicBezTo>
                        <a:pt x="1" y="44"/>
                        <a:pt x="0" y="43"/>
                        <a:pt x="1" y="42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0"/>
                        <a:pt x="32" y="0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4" y="2"/>
                        <a:pt x="35" y="3"/>
                        <a:pt x="34" y="3"/>
                      </a:cubicBezTo>
                      <a:lnTo>
                        <a:pt x="4" y="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0" name="Freeform 33"/>
                <p:cNvSpPr/>
                <p:nvPr/>
              </p:nvSpPr>
              <p:spPr bwMode="auto">
                <a:xfrm>
                  <a:off x="1854200" y="2298700"/>
                  <a:ext cx="85725" cy="66675"/>
                </a:xfrm>
                <a:custGeom>
                  <a:avLst/>
                  <a:gdLst>
                    <a:gd name="T0" fmla="*/ 22 w 23"/>
                    <a:gd name="T1" fmla="*/ 17 h 18"/>
                    <a:gd name="T2" fmla="*/ 18 w 23"/>
                    <a:gd name="T3" fmla="*/ 17 h 18"/>
                    <a:gd name="T4" fmla="*/ 2 w 23"/>
                    <a:gd name="T5" fmla="*/ 5 h 18"/>
                    <a:gd name="T6" fmla="*/ 1 w 23"/>
                    <a:gd name="T7" fmla="*/ 1 h 18"/>
                    <a:gd name="T8" fmla="*/ 1 w 23"/>
                    <a:gd name="T9" fmla="*/ 1 h 18"/>
                    <a:gd name="T10" fmla="*/ 5 w 23"/>
                    <a:gd name="T11" fmla="*/ 1 h 18"/>
                    <a:gd name="T12" fmla="*/ 22 w 23"/>
                    <a:gd name="T13" fmla="*/ 13 h 18"/>
                    <a:gd name="T14" fmla="*/ 22 w 23"/>
                    <a:gd name="T15" fmla="*/ 17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" h="18">
                      <a:moveTo>
                        <a:pt x="22" y="17"/>
                      </a:moveTo>
                      <a:cubicBezTo>
                        <a:pt x="21" y="18"/>
                        <a:pt x="20" y="18"/>
                        <a:pt x="18" y="17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4"/>
                        <a:pt x="0" y="3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4" y="0"/>
                        <a:pt x="5" y="1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3" y="14"/>
                        <a:pt x="23" y="16"/>
                        <a:pt x="22" y="17"/>
                      </a:cubicBezTo>
                      <a:close/>
                    </a:path>
                  </a:pathLst>
                </a:custGeom>
                <a:solidFill>
                  <a:srgbClr val="502E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1" name="Freeform 34"/>
                <p:cNvSpPr/>
                <p:nvPr/>
              </p:nvSpPr>
              <p:spPr bwMode="auto">
                <a:xfrm>
                  <a:off x="1493838" y="2786063"/>
                  <a:ext cx="85725" cy="93663"/>
                </a:xfrm>
                <a:custGeom>
                  <a:avLst/>
                  <a:gdLst>
                    <a:gd name="T0" fmla="*/ 0 w 54"/>
                    <a:gd name="T1" fmla="*/ 59 h 59"/>
                    <a:gd name="T2" fmla="*/ 17 w 54"/>
                    <a:gd name="T3" fmla="*/ 0 h 59"/>
                    <a:gd name="T4" fmla="*/ 54 w 54"/>
                    <a:gd name="T5" fmla="*/ 28 h 59"/>
                    <a:gd name="T6" fmla="*/ 0 w 54"/>
                    <a:gd name="T7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9">
                      <a:moveTo>
                        <a:pt x="0" y="59"/>
                      </a:moveTo>
                      <a:lnTo>
                        <a:pt x="17" y="0"/>
                      </a:lnTo>
                      <a:lnTo>
                        <a:pt x="54" y="28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FDE1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2" name="Freeform 35"/>
                <p:cNvSpPr/>
                <p:nvPr/>
              </p:nvSpPr>
              <p:spPr bwMode="auto">
                <a:xfrm>
                  <a:off x="1520825" y="2778125"/>
                  <a:ext cx="66675" cy="52388"/>
                </a:xfrm>
                <a:custGeom>
                  <a:avLst/>
                  <a:gdLst>
                    <a:gd name="T0" fmla="*/ 42 w 42"/>
                    <a:gd name="T1" fmla="*/ 28 h 33"/>
                    <a:gd name="T2" fmla="*/ 2 w 42"/>
                    <a:gd name="T3" fmla="*/ 0 h 33"/>
                    <a:gd name="T4" fmla="*/ 0 w 42"/>
                    <a:gd name="T5" fmla="*/ 5 h 33"/>
                    <a:gd name="T6" fmla="*/ 37 w 42"/>
                    <a:gd name="T7" fmla="*/ 33 h 33"/>
                    <a:gd name="T8" fmla="*/ 42 w 42"/>
                    <a:gd name="T9" fmla="*/ 28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3">
                      <a:moveTo>
                        <a:pt x="42" y="28"/>
                      </a:moveTo>
                      <a:lnTo>
                        <a:pt x="2" y="0"/>
                      </a:lnTo>
                      <a:lnTo>
                        <a:pt x="0" y="5"/>
                      </a:lnTo>
                      <a:lnTo>
                        <a:pt x="37" y="33"/>
                      </a:lnTo>
                      <a:lnTo>
                        <a:pt x="42" y="28"/>
                      </a:lnTo>
                      <a:close/>
                    </a:path>
                  </a:pathLst>
                </a:custGeom>
                <a:solidFill>
                  <a:srgbClr val="502E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3" name="Freeform 36"/>
                <p:cNvSpPr/>
                <p:nvPr/>
              </p:nvSpPr>
              <p:spPr bwMode="auto">
                <a:xfrm>
                  <a:off x="1493838" y="2857500"/>
                  <a:ext cx="22225" cy="22225"/>
                </a:xfrm>
                <a:custGeom>
                  <a:avLst/>
                  <a:gdLst>
                    <a:gd name="T0" fmla="*/ 5 w 14"/>
                    <a:gd name="T1" fmla="*/ 0 h 14"/>
                    <a:gd name="T2" fmla="*/ 0 w 14"/>
                    <a:gd name="T3" fmla="*/ 14 h 14"/>
                    <a:gd name="T4" fmla="*/ 14 w 14"/>
                    <a:gd name="T5" fmla="*/ 7 h 14"/>
                    <a:gd name="T6" fmla="*/ 5 w 14"/>
                    <a:gd name="T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4">
                      <a:moveTo>
                        <a:pt x="5" y="0"/>
                      </a:moveTo>
                      <a:lnTo>
                        <a:pt x="0" y="14"/>
                      </a:lnTo>
                      <a:lnTo>
                        <a:pt x="14" y="7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12B7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44" name="组合 1043"/>
            <p:cNvGrpSpPr/>
            <p:nvPr/>
          </p:nvGrpSpPr>
          <p:grpSpPr>
            <a:xfrm>
              <a:off x="4121150" y="1190576"/>
              <a:ext cx="1346200" cy="1114425"/>
              <a:chOff x="2286000" y="1566863"/>
              <a:chExt cx="1346200" cy="1114425"/>
            </a:xfrm>
          </p:grpSpPr>
          <p:sp>
            <p:nvSpPr>
              <p:cNvPr id="14" name="Freeform 10"/>
              <p:cNvSpPr/>
              <p:nvPr/>
            </p:nvSpPr>
            <p:spPr bwMode="auto">
              <a:xfrm>
                <a:off x="2878138" y="2343150"/>
                <a:ext cx="379412" cy="19050"/>
              </a:xfrm>
              <a:custGeom>
                <a:avLst/>
                <a:gdLst>
                  <a:gd name="T0" fmla="*/ 0 w 239"/>
                  <a:gd name="T1" fmla="*/ 12 h 12"/>
                  <a:gd name="T2" fmla="*/ 217 w 239"/>
                  <a:gd name="T3" fmla="*/ 12 h 12"/>
                  <a:gd name="T4" fmla="*/ 239 w 239"/>
                  <a:gd name="T5" fmla="*/ 0 h 12"/>
                  <a:gd name="T6" fmla="*/ 0 w 239"/>
                  <a:gd name="T7" fmla="*/ 0 h 12"/>
                  <a:gd name="T8" fmla="*/ 0 w 239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12">
                    <a:moveTo>
                      <a:pt x="0" y="12"/>
                    </a:moveTo>
                    <a:lnTo>
                      <a:pt x="217" y="12"/>
                    </a:lnTo>
                    <a:lnTo>
                      <a:pt x="239" y="0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B7C8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1"/>
              <p:cNvSpPr/>
              <p:nvPr/>
            </p:nvSpPr>
            <p:spPr bwMode="auto">
              <a:xfrm>
                <a:off x="3257550" y="2241550"/>
                <a:ext cx="374650" cy="15875"/>
              </a:xfrm>
              <a:custGeom>
                <a:avLst/>
                <a:gdLst>
                  <a:gd name="T0" fmla="*/ 0 w 236"/>
                  <a:gd name="T1" fmla="*/ 10 h 10"/>
                  <a:gd name="T2" fmla="*/ 215 w 236"/>
                  <a:gd name="T3" fmla="*/ 10 h 10"/>
                  <a:gd name="T4" fmla="*/ 236 w 236"/>
                  <a:gd name="T5" fmla="*/ 0 h 10"/>
                  <a:gd name="T6" fmla="*/ 0 w 236"/>
                  <a:gd name="T7" fmla="*/ 0 h 10"/>
                  <a:gd name="T8" fmla="*/ 0 w 23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0">
                    <a:moveTo>
                      <a:pt x="0" y="10"/>
                    </a:moveTo>
                    <a:lnTo>
                      <a:pt x="215" y="10"/>
                    </a:lnTo>
                    <a:lnTo>
                      <a:pt x="236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7C8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3"/>
              <p:cNvSpPr/>
              <p:nvPr/>
            </p:nvSpPr>
            <p:spPr bwMode="auto">
              <a:xfrm>
                <a:off x="3128963" y="1968500"/>
                <a:ext cx="376237" cy="374650"/>
              </a:xfrm>
              <a:custGeom>
                <a:avLst/>
                <a:gdLst>
                  <a:gd name="T0" fmla="*/ 100 w 100"/>
                  <a:gd name="T1" fmla="*/ 0 h 100"/>
                  <a:gd name="T2" fmla="*/ 67 w 100"/>
                  <a:gd name="T3" fmla="*/ 0 h 100"/>
                  <a:gd name="T4" fmla="*/ 0 w 100"/>
                  <a:gd name="T5" fmla="*/ 0 h 100"/>
                  <a:gd name="T6" fmla="*/ 0 w 100"/>
                  <a:gd name="T7" fmla="*/ 67 h 100"/>
                  <a:gd name="T8" fmla="*/ 34 w 100"/>
                  <a:gd name="T9" fmla="*/ 100 h 100"/>
                  <a:gd name="T10" fmla="*/ 67 w 100"/>
                  <a:gd name="T11" fmla="*/ 67 h 100"/>
                  <a:gd name="T12" fmla="*/ 67 w 100"/>
                  <a:gd name="T13" fmla="*/ 34 h 100"/>
                  <a:gd name="T14" fmla="*/ 100 w 100"/>
                  <a:gd name="T1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0" h="100">
                    <a:moveTo>
                      <a:pt x="100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85"/>
                      <a:pt x="15" y="100"/>
                      <a:pt x="34" y="100"/>
                    </a:cubicBezTo>
                    <a:cubicBezTo>
                      <a:pt x="52" y="100"/>
                      <a:pt x="67" y="85"/>
                      <a:pt x="67" y="67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15"/>
                      <a:pt x="82" y="0"/>
                      <a:pt x="100" y="0"/>
                    </a:cubicBezTo>
                    <a:close/>
                  </a:path>
                </a:pathLst>
              </a:custGeom>
              <a:solidFill>
                <a:srgbClr val="12B7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4"/>
              <p:cNvSpPr/>
              <p:nvPr/>
            </p:nvSpPr>
            <p:spPr bwMode="auto">
              <a:xfrm>
                <a:off x="3381375" y="1968500"/>
                <a:ext cx="250825" cy="273050"/>
              </a:xfrm>
              <a:custGeom>
                <a:avLst/>
                <a:gdLst>
                  <a:gd name="T0" fmla="*/ 33 w 67"/>
                  <a:gd name="T1" fmla="*/ 0 h 73"/>
                  <a:gd name="T2" fmla="*/ 0 w 67"/>
                  <a:gd name="T3" fmla="*/ 34 h 73"/>
                  <a:gd name="T4" fmla="*/ 0 w 67"/>
                  <a:gd name="T5" fmla="*/ 73 h 73"/>
                  <a:gd name="T6" fmla="*/ 67 w 67"/>
                  <a:gd name="T7" fmla="*/ 73 h 73"/>
                  <a:gd name="T8" fmla="*/ 67 w 67"/>
                  <a:gd name="T9" fmla="*/ 34 h 73"/>
                  <a:gd name="T10" fmla="*/ 33 w 67"/>
                  <a:gd name="T1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73">
                    <a:moveTo>
                      <a:pt x="33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67" y="73"/>
                      <a:pt x="67" y="73"/>
                      <a:pt x="67" y="73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15"/>
                      <a:pt x="52" y="0"/>
                      <a:pt x="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Line 25"/>
              <p:cNvSpPr>
                <a:spLocks noChangeShapeType="1"/>
              </p:cNvSpPr>
              <p:nvPr/>
            </p:nvSpPr>
            <p:spPr bwMode="auto">
              <a:xfrm>
                <a:off x="2905125" y="2073275"/>
                <a:ext cx="377825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Line 26"/>
              <p:cNvSpPr>
                <a:spLocks noChangeShapeType="1"/>
              </p:cNvSpPr>
              <p:nvPr/>
            </p:nvSpPr>
            <p:spPr bwMode="auto">
              <a:xfrm>
                <a:off x="2905125" y="2216150"/>
                <a:ext cx="377825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2"/>
              <p:cNvSpPr/>
              <p:nvPr/>
            </p:nvSpPr>
            <p:spPr bwMode="auto">
              <a:xfrm>
                <a:off x="2878138" y="1566863"/>
                <a:ext cx="379412" cy="776288"/>
              </a:xfrm>
              <a:custGeom>
                <a:avLst/>
                <a:gdLst>
                  <a:gd name="T0" fmla="*/ 67 w 101"/>
                  <a:gd name="T1" fmla="*/ 174 h 207"/>
                  <a:gd name="T2" fmla="*/ 67 w 101"/>
                  <a:gd name="T3" fmla="*/ 33 h 207"/>
                  <a:gd name="T4" fmla="*/ 34 w 101"/>
                  <a:gd name="T5" fmla="*/ 0 h 207"/>
                  <a:gd name="T6" fmla="*/ 0 w 101"/>
                  <a:gd name="T7" fmla="*/ 33 h 207"/>
                  <a:gd name="T8" fmla="*/ 0 w 101"/>
                  <a:gd name="T9" fmla="*/ 207 h 207"/>
                  <a:gd name="T10" fmla="*/ 37 w 101"/>
                  <a:gd name="T11" fmla="*/ 207 h 207"/>
                  <a:gd name="T12" fmla="*/ 67 w 101"/>
                  <a:gd name="T13" fmla="*/ 207 h 207"/>
                  <a:gd name="T14" fmla="*/ 101 w 101"/>
                  <a:gd name="T15" fmla="*/ 207 h 207"/>
                  <a:gd name="T16" fmla="*/ 67 w 101"/>
                  <a:gd name="T17" fmla="*/ 174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1" h="207">
                    <a:moveTo>
                      <a:pt x="67" y="174"/>
                    </a:moveTo>
                    <a:cubicBezTo>
                      <a:pt x="67" y="33"/>
                      <a:pt x="67" y="33"/>
                      <a:pt x="67" y="33"/>
                    </a:cubicBezTo>
                    <a:cubicBezTo>
                      <a:pt x="67" y="15"/>
                      <a:pt x="52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37" y="207"/>
                      <a:pt x="37" y="207"/>
                      <a:pt x="37" y="207"/>
                    </a:cubicBezTo>
                    <a:cubicBezTo>
                      <a:pt x="67" y="207"/>
                      <a:pt x="67" y="207"/>
                      <a:pt x="67" y="207"/>
                    </a:cubicBezTo>
                    <a:cubicBezTo>
                      <a:pt x="101" y="207"/>
                      <a:pt x="101" y="207"/>
                      <a:pt x="101" y="207"/>
                    </a:cubicBezTo>
                    <a:cubicBezTo>
                      <a:pt x="82" y="207"/>
                      <a:pt x="67" y="192"/>
                      <a:pt x="67" y="17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>
                <a:off x="2644775" y="1830388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EEEEEE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2644775" y="196850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EEEEEE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>
                <a:off x="2644775" y="2111375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EEEEEE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8"/>
              <p:cNvSpPr/>
              <p:nvPr/>
            </p:nvSpPr>
            <p:spPr bwMode="auto">
              <a:xfrm>
                <a:off x="2286000" y="1566863"/>
                <a:ext cx="719137" cy="1114425"/>
              </a:xfrm>
              <a:custGeom>
                <a:avLst/>
                <a:gdLst>
                  <a:gd name="T0" fmla="*/ 192 w 192"/>
                  <a:gd name="T1" fmla="*/ 0 h 297"/>
                  <a:gd name="T2" fmla="*/ 34 w 192"/>
                  <a:gd name="T3" fmla="*/ 0 h 297"/>
                  <a:gd name="T4" fmla="*/ 0 w 192"/>
                  <a:gd name="T5" fmla="*/ 33 h 297"/>
                  <a:gd name="T6" fmla="*/ 0 w 192"/>
                  <a:gd name="T7" fmla="*/ 297 h 297"/>
                  <a:gd name="T8" fmla="*/ 158 w 192"/>
                  <a:gd name="T9" fmla="*/ 297 h 297"/>
                  <a:gd name="T10" fmla="*/ 158 w 192"/>
                  <a:gd name="T11" fmla="*/ 33 h 297"/>
                  <a:gd name="T12" fmla="*/ 192 w 192"/>
                  <a:gd name="T13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2" h="297">
                    <a:moveTo>
                      <a:pt x="192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297"/>
                      <a:pt x="0" y="297"/>
                      <a:pt x="0" y="297"/>
                    </a:cubicBezTo>
                    <a:cubicBezTo>
                      <a:pt x="158" y="297"/>
                      <a:pt x="158" y="297"/>
                      <a:pt x="158" y="297"/>
                    </a:cubicBezTo>
                    <a:cubicBezTo>
                      <a:pt x="158" y="33"/>
                      <a:pt x="158" y="33"/>
                      <a:pt x="158" y="33"/>
                    </a:cubicBezTo>
                    <a:cubicBezTo>
                      <a:pt x="158" y="15"/>
                      <a:pt x="173" y="0"/>
                      <a:pt x="192" y="0"/>
                    </a:cubicBezTo>
                    <a:close/>
                  </a:path>
                </a:pathLst>
              </a:custGeom>
              <a:solidFill>
                <a:srgbClr val="12B7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>
                <a:off x="2393950" y="224155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>
                <a:off x="2393950" y="2384425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Line 21"/>
              <p:cNvSpPr>
                <a:spLocks noChangeShapeType="1"/>
              </p:cNvSpPr>
              <p:nvPr/>
            </p:nvSpPr>
            <p:spPr bwMode="auto">
              <a:xfrm>
                <a:off x="2393950" y="2106613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>
                <a:off x="2393950" y="196850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Line 23"/>
              <p:cNvSpPr>
                <a:spLocks noChangeShapeType="1"/>
              </p:cNvSpPr>
              <p:nvPr/>
            </p:nvSpPr>
            <p:spPr bwMode="auto">
              <a:xfrm>
                <a:off x="2393950" y="1833563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Line 24"/>
              <p:cNvSpPr>
                <a:spLocks noChangeShapeType="1"/>
              </p:cNvSpPr>
              <p:nvPr/>
            </p:nvSpPr>
            <p:spPr bwMode="auto">
              <a:xfrm>
                <a:off x="2393950" y="169545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Line 27"/>
              <p:cNvSpPr>
                <a:spLocks noChangeShapeType="1"/>
              </p:cNvSpPr>
              <p:nvPr/>
            </p:nvSpPr>
            <p:spPr bwMode="auto">
              <a:xfrm>
                <a:off x="2393950" y="2522538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46" name="组合 1045"/>
            <p:cNvGrpSpPr/>
            <p:nvPr/>
          </p:nvGrpSpPr>
          <p:grpSpPr>
            <a:xfrm>
              <a:off x="3862388" y="2049413"/>
              <a:ext cx="561975" cy="473075"/>
              <a:chOff x="2027238" y="2425700"/>
              <a:chExt cx="561975" cy="473075"/>
            </a:xfrm>
          </p:grpSpPr>
          <p:sp>
            <p:nvSpPr>
              <p:cNvPr id="1034" name="Freeform 37"/>
              <p:cNvSpPr/>
              <p:nvPr/>
            </p:nvSpPr>
            <p:spPr bwMode="auto">
              <a:xfrm>
                <a:off x="2138363" y="2425700"/>
                <a:ext cx="338137" cy="228600"/>
              </a:xfrm>
              <a:custGeom>
                <a:avLst/>
                <a:gdLst>
                  <a:gd name="T0" fmla="*/ 90 w 90"/>
                  <a:gd name="T1" fmla="*/ 52 h 61"/>
                  <a:gd name="T2" fmla="*/ 81 w 90"/>
                  <a:gd name="T3" fmla="*/ 61 h 61"/>
                  <a:gd name="T4" fmla="*/ 9 w 90"/>
                  <a:gd name="T5" fmla="*/ 61 h 61"/>
                  <a:gd name="T6" fmla="*/ 0 w 90"/>
                  <a:gd name="T7" fmla="*/ 52 h 61"/>
                  <a:gd name="T8" fmla="*/ 0 w 90"/>
                  <a:gd name="T9" fmla="*/ 9 h 61"/>
                  <a:gd name="T10" fmla="*/ 9 w 90"/>
                  <a:gd name="T11" fmla="*/ 0 h 61"/>
                  <a:gd name="T12" fmla="*/ 81 w 90"/>
                  <a:gd name="T13" fmla="*/ 0 h 61"/>
                  <a:gd name="T14" fmla="*/ 90 w 90"/>
                  <a:gd name="T15" fmla="*/ 9 h 61"/>
                  <a:gd name="T16" fmla="*/ 90 w 90"/>
                  <a:gd name="T17" fmla="*/ 5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61">
                    <a:moveTo>
                      <a:pt x="90" y="52"/>
                    </a:moveTo>
                    <a:cubicBezTo>
                      <a:pt x="90" y="57"/>
                      <a:pt x="86" y="61"/>
                      <a:pt x="81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4" y="61"/>
                      <a:pt x="0" y="57"/>
                      <a:pt x="0" y="5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6" y="0"/>
                      <a:pt x="90" y="4"/>
                      <a:pt x="90" y="9"/>
                    </a:cubicBezTo>
                    <a:lnTo>
                      <a:pt x="90" y="52"/>
                    </a:lnTo>
                    <a:close/>
                  </a:path>
                </a:pathLst>
              </a:custGeom>
              <a:solidFill>
                <a:srgbClr val="8F6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" name="Freeform 38"/>
              <p:cNvSpPr/>
              <p:nvPr/>
            </p:nvSpPr>
            <p:spPr bwMode="auto">
              <a:xfrm>
                <a:off x="2101850" y="2511425"/>
                <a:ext cx="412750" cy="57150"/>
              </a:xfrm>
              <a:custGeom>
                <a:avLst/>
                <a:gdLst>
                  <a:gd name="T0" fmla="*/ 110 w 110"/>
                  <a:gd name="T1" fmla="*/ 7 h 15"/>
                  <a:gd name="T2" fmla="*/ 103 w 110"/>
                  <a:gd name="T3" fmla="*/ 15 h 15"/>
                  <a:gd name="T4" fmla="*/ 7 w 110"/>
                  <a:gd name="T5" fmla="*/ 15 h 15"/>
                  <a:gd name="T6" fmla="*/ 0 w 110"/>
                  <a:gd name="T7" fmla="*/ 7 h 15"/>
                  <a:gd name="T8" fmla="*/ 0 w 110"/>
                  <a:gd name="T9" fmla="*/ 7 h 15"/>
                  <a:gd name="T10" fmla="*/ 7 w 110"/>
                  <a:gd name="T11" fmla="*/ 0 h 15"/>
                  <a:gd name="T12" fmla="*/ 103 w 110"/>
                  <a:gd name="T13" fmla="*/ 0 h 15"/>
                  <a:gd name="T14" fmla="*/ 110 w 110"/>
                  <a:gd name="T15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0" h="15">
                    <a:moveTo>
                      <a:pt x="110" y="7"/>
                    </a:moveTo>
                    <a:cubicBezTo>
                      <a:pt x="110" y="11"/>
                      <a:pt x="107" y="15"/>
                      <a:pt x="103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3" y="15"/>
                      <a:pt x="0" y="11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7" y="0"/>
                      <a:pt x="110" y="3"/>
                      <a:pt x="110" y="7"/>
                    </a:cubicBezTo>
                    <a:close/>
                  </a:path>
                </a:pathLst>
              </a:custGeom>
              <a:solidFill>
                <a:srgbClr val="FFB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" name="Freeform 39"/>
              <p:cNvSpPr/>
              <p:nvPr/>
            </p:nvSpPr>
            <p:spPr bwMode="auto">
              <a:xfrm>
                <a:off x="2027238" y="2613025"/>
                <a:ext cx="561975" cy="269875"/>
              </a:xfrm>
              <a:custGeom>
                <a:avLst/>
                <a:gdLst>
                  <a:gd name="T0" fmla="*/ 150 w 150"/>
                  <a:gd name="T1" fmla="*/ 63 h 72"/>
                  <a:gd name="T2" fmla="*/ 141 w 150"/>
                  <a:gd name="T3" fmla="*/ 72 h 72"/>
                  <a:gd name="T4" fmla="*/ 9 w 150"/>
                  <a:gd name="T5" fmla="*/ 72 h 72"/>
                  <a:gd name="T6" fmla="*/ 0 w 150"/>
                  <a:gd name="T7" fmla="*/ 63 h 72"/>
                  <a:gd name="T8" fmla="*/ 0 w 150"/>
                  <a:gd name="T9" fmla="*/ 9 h 72"/>
                  <a:gd name="T10" fmla="*/ 9 w 150"/>
                  <a:gd name="T11" fmla="*/ 0 h 72"/>
                  <a:gd name="T12" fmla="*/ 141 w 150"/>
                  <a:gd name="T13" fmla="*/ 0 h 72"/>
                  <a:gd name="T14" fmla="*/ 150 w 150"/>
                  <a:gd name="T15" fmla="*/ 9 h 72"/>
                  <a:gd name="T16" fmla="*/ 150 w 150"/>
                  <a:gd name="T17" fmla="*/ 6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72">
                    <a:moveTo>
                      <a:pt x="150" y="63"/>
                    </a:moveTo>
                    <a:cubicBezTo>
                      <a:pt x="150" y="68"/>
                      <a:pt x="146" y="72"/>
                      <a:pt x="141" y="72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4" y="72"/>
                      <a:pt x="0" y="68"/>
                      <a:pt x="0" y="6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6" y="0"/>
                      <a:pt x="150" y="4"/>
                      <a:pt x="150" y="9"/>
                    </a:cubicBezTo>
                    <a:lnTo>
                      <a:pt x="150" y="63"/>
                    </a:lnTo>
                    <a:close/>
                  </a:path>
                </a:pathLst>
              </a:custGeom>
              <a:solidFill>
                <a:srgbClr val="8F6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" name="Freeform 40"/>
              <p:cNvSpPr/>
              <p:nvPr/>
            </p:nvSpPr>
            <p:spPr bwMode="auto">
              <a:xfrm>
                <a:off x="2085975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" name="Freeform 41"/>
              <p:cNvSpPr/>
              <p:nvPr/>
            </p:nvSpPr>
            <p:spPr bwMode="auto">
              <a:xfrm>
                <a:off x="2214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" name="Freeform 42"/>
              <p:cNvSpPr/>
              <p:nvPr/>
            </p:nvSpPr>
            <p:spPr bwMode="auto">
              <a:xfrm>
                <a:off x="2341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" name="Freeform 43"/>
              <p:cNvSpPr/>
              <p:nvPr/>
            </p:nvSpPr>
            <p:spPr bwMode="auto">
              <a:xfrm>
                <a:off x="2468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" name="Freeform 44"/>
              <p:cNvSpPr/>
              <p:nvPr/>
            </p:nvSpPr>
            <p:spPr bwMode="auto">
              <a:xfrm>
                <a:off x="2074863" y="2882900"/>
                <a:ext cx="473075" cy="15875"/>
              </a:xfrm>
              <a:custGeom>
                <a:avLst/>
                <a:gdLst>
                  <a:gd name="T0" fmla="*/ 126 w 126"/>
                  <a:gd name="T1" fmla="*/ 2 h 4"/>
                  <a:gd name="T2" fmla="*/ 124 w 126"/>
                  <a:gd name="T3" fmla="*/ 4 h 4"/>
                  <a:gd name="T4" fmla="*/ 2 w 126"/>
                  <a:gd name="T5" fmla="*/ 4 h 4"/>
                  <a:gd name="T6" fmla="*/ 0 w 126"/>
                  <a:gd name="T7" fmla="*/ 2 h 4"/>
                  <a:gd name="T8" fmla="*/ 0 w 126"/>
                  <a:gd name="T9" fmla="*/ 2 h 4"/>
                  <a:gd name="T10" fmla="*/ 2 w 126"/>
                  <a:gd name="T11" fmla="*/ 0 h 4"/>
                  <a:gd name="T12" fmla="*/ 124 w 126"/>
                  <a:gd name="T13" fmla="*/ 0 h 4"/>
                  <a:gd name="T14" fmla="*/ 126 w 126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6" h="4">
                    <a:moveTo>
                      <a:pt x="126" y="2"/>
                    </a:moveTo>
                    <a:cubicBezTo>
                      <a:pt x="126" y="3"/>
                      <a:pt x="125" y="4"/>
                      <a:pt x="12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5" y="0"/>
                      <a:pt x="126" y="1"/>
                      <a:pt x="126" y="2"/>
                    </a:cubicBezTo>
                    <a:close/>
                  </a:path>
                </a:pathLst>
              </a:custGeom>
              <a:solidFill>
                <a:srgbClr val="502E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" name="Rectangle 45"/>
              <p:cNvSpPr>
                <a:spLocks noChangeArrowheads="1"/>
              </p:cNvSpPr>
              <p:nvPr/>
            </p:nvSpPr>
            <p:spPr bwMode="auto">
              <a:xfrm>
                <a:off x="2138363" y="2568575"/>
                <a:ext cx="338137" cy="44450"/>
              </a:xfrm>
              <a:prstGeom prst="rect">
                <a:avLst/>
              </a:pr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1691680" y="2715766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数据资产估值定价分析</a:t>
            </a:r>
          </a:p>
        </p:txBody>
      </p:sp>
      <p:sp>
        <p:nvSpPr>
          <p:cNvPr id="72" name="圆角矩形 71"/>
          <p:cNvSpPr/>
          <p:nvPr/>
        </p:nvSpPr>
        <p:spPr>
          <a:xfrm>
            <a:off x="1763688" y="3440611"/>
            <a:ext cx="5616624" cy="202560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di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ASSETS PRINCING ANALYSIS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3721216" y="3912724"/>
            <a:ext cx="458104" cy="458099"/>
            <a:chOff x="801291" y="3535885"/>
            <a:chExt cx="219347" cy="219347"/>
          </a:xfrm>
        </p:grpSpPr>
        <p:sp>
          <p:nvSpPr>
            <p:cNvPr id="74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rgbClr val="FF910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di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76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rgbClr val="FEFAEE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7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rgbClr val="FEFAEE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83" name="Text Box 19"/>
          <p:cNvSpPr txBox="1">
            <a:spLocks noChangeArrowheads="1"/>
          </p:cNvSpPr>
          <p:nvPr/>
        </p:nvSpPr>
        <p:spPr bwMode="auto">
          <a:xfrm>
            <a:off x="4240419" y="3943730"/>
            <a:ext cx="9819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763688" y="3401854"/>
            <a:ext cx="5616624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sp>
        <p:nvSpPr>
          <p:cNvPr id="1053" name="矩形 1052"/>
          <p:cNvSpPr/>
          <p:nvPr/>
        </p:nvSpPr>
        <p:spPr>
          <a:xfrm>
            <a:off x="0" y="5071492"/>
            <a:ext cx="9144000" cy="72008"/>
          </a:xfrm>
          <a:prstGeom prst="rect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683541" y="1376990"/>
            <a:ext cx="691284" cy="2880350"/>
          </a:xfrm>
          <a:prstGeom prst="rect">
            <a:avLst/>
          </a:pr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dirty="0">
              <a:solidFill>
                <a:prstClr val="white"/>
              </a:solidFill>
              <a:latin typeface="等线" panose="02010600030101010101" charset="-12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83541" y="2932378"/>
            <a:ext cx="691284" cy="13249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dirty="0">
              <a:solidFill>
                <a:prstClr val="white"/>
              </a:solidFill>
              <a:latin typeface="等线" panose="02010600030101010101" charset="-122"/>
            </a:endParaRPr>
          </a:p>
        </p:txBody>
      </p:sp>
      <p:sp>
        <p:nvSpPr>
          <p:cNvPr id="34" name="Up Arrow Callout 33"/>
          <p:cNvSpPr/>
          <p:nvPr/>
        </p:nvSpPr>
        <p:spPr>
          <a:xfrm>
            <a:off x="683541" y="3508449"/>
            <a:ext cx="691284" cy="748891"/>
          </a:xfrm>
          <a:prstGeom prst="upArrowCallout">
            <a:avLst>
              <a:gd name="adj1" fmla="val 50000"/>
              <a:gd name="adj2" fmla="val 25000"/>
              <a:gd name="adj3" fmla="val 25000"/>
              <a:gd name="adj4" fmla="val 7692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dirty="0">
              <a:solidFill>
                <a:prstClr val="white"/>
              </a:solidFill>
              <a:latin typeface="等线" panose="02010600030101010101" charset="-122"/>
            </a:endParaRPr>
          </a:p>
        </p:txBody>
      </p:sp>
      <p:sp>
        <p:nvSpPr>
          <p:cNvPr id="36" name="Text Placeholder 3"/>
          <p:cNvSpPr txBox="1"/>
          <p:nvPr/>
        </p:nvSpPr>
        <p:spPr>
          <a:xfrm>
            <a:off x="884914" y="3216061"/>
            <a:ext cx="288541" cy="21544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14400">
              <a:spcBef>
                <a:spcPct val="20000"/>
              </a:spcBef>
              <a:defRPr/>
            </a:pPr>
            <a:r>
              <a:rPr lang="en-US" sz="1400" dirty="0">
                <a:solidFill>
                  <a:srgbClr val="A5B592">
                    <a:lumMod val="75000"/>
                  </a:srgbClr>
                </a:solidFill>
                <a:latin typeface="等线" panose="02010600030101010101" charset="-122"/>
              </a:rPr>
              <a:t>15%</a:t>
            </a:r>
          </a:p>
        </p:txBody>
      </p:sp>
      <p:sp>
        <p:nvSpPr>
          <p:cNvPr id="37" name="Freeform 24"/>
          <p:cNvSpPr>
            <a:spLocks noEditPoints="1"/>
          </p:cNvSpPr>
          <p:nvPr/>
        </p:nvSpPr>
        <p:spPr bwMode="auto">
          <a:xfrm>
            <a:off x="896628" y="3831080"/>
            <a:ext cx="265113" cy="247650"/>
          </a:xfrm>
          <a:custGeom>
            <a:avLst/>
            <a:gdLst/>
            <a:ahLst/>
            <a:cxnLst>
              <a:cxn ang="0">
                <a:pos x="77" y="16"/>
              </a:cxn>
              <a:cxn ang="0">
                <a:pos x="77" y="21"/>
              </a:cxn>
              <a:cxn ang="0">
                <a:pos x="72" y="21"/>
              </a:cxn>
              <a:cxn ang="0">
                <a:pos x="69" y="23"/>
              </a:cxn>
              <a:cxn ang="0">
                <a:pos x="8" y="23"/>
              </a:cxn>
              <a:cxn ang="0">
                <a:pos x="5" y="21"/>
              </a:cxn>
              <a:cxn ang="0">
                <a:pos x="0" y="21"/>
              </a:cxn>
              <a:cxn ang="0">
                <a:pos x="0" y="16"/>
              </a:cxn>
              <a:cxn ang="0">
                <a:pos x="38" y="0"/>
              </a:cxn>
              <a:cxn ang="0">
                <a:pos x="77" y="16"/>
              </a:cxn>
              <a:cxn ang="0">
                <a:pos x="77" y="67"/>
              </a:cxn>
              <a:cxn ang="0">
                <a:pos x="77" y="72"/>
              </a:cxn>
              <a:cxn ang="0">
                <a:pos x="0" y="72"/>
              </a:cxn>
              <a:cxn ang="0">
                <a:pos x="0" y="67"/>
              </a:cxn>
              <a:cxn ang="0">
                <a:pos x="3" y="65"/>
              </a:cxn>
              <a:cxn ang="0">
                <a:pos x="74" y="65"/>
              </a:cxn>
              <a:cxn ang="0">
                <a:pos x="77" y="67"/>
              </a:cxn>
              <a:cxn ang="0">
                <a:pos x="20" y="26"/>
              </a:cxn>
              <a:cxn ang="0">
                <a:pos x="20" y="57"/>
              </a:cxn>
              <a:cxn ang="0">
                <a:pos x="25" y="57"/>
              </a:cxn>
              <a:cxn ang="0">
                <a:pos x="25" y="26"/>
              </a:cxn>
              <a:cxn ang="0">
                <a:pos x="36" y="26"/>
              </a:cxn>
              <a:cxn ang="0">
                <a:pos x="36" y="57"/>
              </a:cxn>
              <a:cxn ang="0">
                <a:pos x="41" y="57"/>
              </a:cxn>
              <a:cxn ang="0">
                <a:pos x="41" y="26"/>
              </a:cxn>
              <a:cxn ang="0">
                <a:pos x="51" y="26"/>
              </a:cxn>
              <a:cxn ang="0">
                <a:pos x="51" y="57"/>
              </a:cxn>
              <a:cxn ang="0">
                <a:pos x="56" y="57"/>
              </a:cxn>
              <a:cxn ang="0">
                <a:pos x="56" y="26"/>
              </a:cxn>
              <a:cxn ang="0">
                <a:pos x="67" y="26"/>
              </a:cxn>
              <a:cxn ang="0">
                <a:pos x="67" y="57"/>
              </a:cxn>
              <a:cxn ang="0">
                <a:pos x="69" y="57"/>
              </a:cxn>
              <a:cxn ang="0">
                <a:pos x="72" y="59"/>
              </a:cxn>
              <a:cxn ang="0">
                <a:pos x="72" y="62"/>
              </a:cxn>
              <a:cxn ang="0">
                <a:pos x="5" y="62"/>
              </a:cxn>
              <a:cxn ang="0">
                <a:pos x="5" y="59"/>
              </a:cxn>
              <a:cxn ang="0">
                <a:pos x="8" y="57"/>
              </a:cxn>
              <a:cxn ang="0">
                <a:pos x="10" y="57"/>
              </a:cxn>
              <a:cxn ang="0">
                <a:pos x="10" y="26"/>
              </a:cxn>
              <a:cxn ang="0">
                <a:pos x="20" y="26"/>
              </a:cxn>
            </a:cxnLst>
            <a:rect l="0" t="0" r="r" b="b"/>
            <a:pathLst>
              <a:path w="77" h="72">
                <a:moveTo>
                  <a:pt x="77" y="16"/>
                </a:moveTo>
                <a:cubicBezTo>
                  <a:pt x="77" y="21"/>
                  <a:pt x="77" y="21"/>
                  <a:pt x="77" y="21"/>
                </a:cubicBezTo>
                <a:cubicBezTo>
                  <a:pt x="72" y="21"/>
                  <a:pt x="72" y="21"/>
                  <a:pt x="72" y="21"/>
                </a:cubicBezTo>
                <a:cubicBezTo>
                  <a:pt x="72" y="22"/>
                  <a:pt x="70" y="23"/>
                  <a:pt x="69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6" y="23"/>
                  <a:pt x="5" y="22"/>
                  <a:pt x="5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6"/>
                  <a:pt x="0" y="16"/>
                  <a:pt x="0" y="16"/>
                </a:cubicBezTo>
                <a:cubicBezTo>
                  <a:pt x="38" y="0"/>
                  <a:pt x="38" y="0"/>
                  <a:pt x="38" y="0"/>
                </a:cubicBezTo>
                <a:lnTo>
                  <a:pt x="77" y="16"/>
                </a:lnTo>
                <a:close/>
                <a:moveTo>
                  <a:pt x="77" y="67"/>
                </a:moveTo>
                <a:cubicBezTo>
                  <a:pt x="77" y="72"/>
                  <a:pt x="77" y="72"/>
                  <a:pt x="77" y="7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6"/>
                  <a:pt x="1" y="65"/>
                  <a:pt x="3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6" y="65"/>
                  <a:pt x="77" y="66"/>
                  <a:pt x="77" y="67"/>
                </a:cubicBezTo>
                <a:close/>
                <a:moveTo>
                  <a:pt x="20" y="26"/>
                </a:moveTo>
                <a:cubicBezTo>
                  <a:pt x="20" y="57"/>
                  <a:pt x="20" y="57"/>
                  <a:pt x="20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26"/>
                  <a:pt x="25" y="26"/>
                  <a:pt x="25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57"/>
                  <a:pt x="36" y="57"/>
                  <a:pt x="36" y="57"/>
                </a:cubicBezTo>
                <a:cubicBezTo>
                  <a:pt x="41" y="57"/>
                  <a:pt x="41" y="57"/>
                  <a:pt x="41" y="57"/>
                </a:cubicBezTo>
                <a:cubicBezTo>
                  <a:pt x="41" y="26"/>
                  <a:pt x="41" y="26"/>
                  <a:pt x="41" y="26"/>
                </a:cubicBezTo>
                <a:cubicBezTo>
                  <a:pt x="51" y="26"/>
                  <a:pt x="51" y="26"/>
                  <a:pt x="51" y="26"/>
                </a:cubicBezTo>
                <a:cubicBezTo>
                  <a:pt x="51" y="57"/>
                  <a:pt x="51" y="57"/>
                  <a:pt x="51" y="57"/>
                </a:cubicBezTo>
                <a:cubicBezTo>
                  <a:pt x="56" y="57"/>
                  <a:pt x="56" y="57"/>
                  <a:pt x="56" y="57"/>
                </a:cubicBezTo>
                <a:cubicBezTo>
                  <a:pt x="56" y="26"/>
                  <a:pt x="56" y="26"/>
                  <a:pt x="56" y="26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57"/>
                  <a:pt x="67" y="57"/>
                  <a:pt x="67" y="57"/>
                </a:cubicBezTo>
                <a:cubicBezTo>
                  <a:pt x="69" y="57"/>
                  <a:pt x="69" y="57"/>
                  <a:pt x="69" y="57"/>
                </a:cubicBezTo>
                <a:cubicBezTo>
                  <a:pt x="70" y="57"/>
                  <a:pt x="72" y="58"/>
                  <a:pt x="72" y="59"/>
                </a:cubicBezTo>
                <a:cubicBezTo>
                  <a:pt x="72" y="62"/>
                  <a:pt x="72" y="62"/>
                  <a:pt x="72" y="62"/>
                </a:cubicBezTo>
                <a:cubicBezTo>
                  <a:pt x="5" y="62"/>
                  <a:pt x="5" y="62"/>
                  <a:pt x="5" y="62"/>
                </a:cubicBezTo>
                <a:cubicBezTo>
                  <a:pt x="5" y="59"/>
                  <a:pt x="5" y="59"/>
                  <a:pt x="5" y="59"/>
                </a:cubicBezTo>
                <a:cubicBezTo>
                  <a:pt x="5" y="58"/>
                  <a:pt x="6" y="57"/>
                  <a:pt x="8" y="57"/>
                </a:cubicBezTo>
                <a:cubicBezTo>
                  <a:pt x="10" y="57"/>
                  <a:pt x="10" y="57"/>
                  <a:pt x="10" y="57"/>
                </a:cubicBezTo>
                <a:cubicBezTo>
                  <a:pt x="10" y="26"/>
                  <a:pt x="10" y="26"/>
                  <a:pt x="10" y="26"/>
                </a:cubicBezTo>
                <a:lnTo>
                  <a:pt x="20" y="2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en-US">
              <a:solidFill>
                <a:prstClr val="black"/>
              </a:solidFill>
              <a:latin typeface="等线" panose="02010600030101010101" charset="-12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547646" y="1376990"/>
            <a:ext cx="691284" cy="2880350"/>
          </a:xfrm>
          <a:prstGeom prst="rect">
            <a:avLst/>
          </a:pr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dirty="0">
              <a:solidFill>
                <a:prstClr val="white"/>
              </a:solidFill>
              <a:latin typeface="等线" panose="02010600030101010101" charset="-12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547646" y="2529129"/>
            <a:ext cx="691284" cy="17282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dirty="0">
              <a:solidFill>
                <a:prstClr val="white"/>
              </a:solidFill>
              <a:latin typeface="等线" panose="02010600030101010101" charset="-122"/>
            </a:endParaRPr>
          </a:p>
        </p:txBody>
      </p:sp>
      <p:sp>
        <p:nvSpPr>
          <p:cNvPr id="40" name="Up Arrow Callout 39"/>
          <p:cNvSpPr/>
          <p:nvPr/>
        </p:nvSpPr>
        <p:spPr>
          <a:xfrm>
            <a:off x="1547646" y="3147822"/>
            <a:ext cx="691284" cy="1109517"/>
          </a:xfrm>
          <a:prstGeom prst="upArrowCallout">
            <a:avLst>
              <a:gd name="adj1" fmla="val 50000"/>
              <a:gd name="adj2" fmla="val 25000"/>
              <a:gd name="adj3" fmla="val 25000"/>
              <a:gd name="adj4" fmla="val 8442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dirty="0">
              <a:solidFill>
                <a:prstClr val="white"/>
              </a:solidFill>
              <a:latin typeface="等线" panose="02010600030101010101" charset="-122"/>
            </a:endParaRPr>
          </a:p>
        </p:txBody>
      </p:sp>
      <p:sp>
        <p:nvSpPr>
          <p:cNvPr id="41" name="Text Placeholder 3"/>
          <p:cNvSpPr txBox="1"/>
          <p:nvPr/>
        </p:nvSpPr>
        <p:spPr>
          <a:xfrm>
            <a:off x="1749019" y="2932379"/>
            <a:ext cx="288541" cy="21544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14400">
              <a:spcBef>
                <a:spcPct val="20000"/>
              </a:spcBef>
              <a:defRPr/>
            </a:pPr>
            <a:r>
              <a:rPr lang="en-US" sz="1400" dirty="0">
                <a:solidFill>
                  <a:srgbClr val="F3A447">
                    <a:lumMod val="50000"/>
                  </a:srgbClr>
                </a:solidFill>
                <a:latin typeface="等线" panose="02010600030101010101" charset="-122"/>
              </a:rPr>
              <a:t>35%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411751" y="1376990"/>
            <a:ext cx="691284" cy="2880350"/>
          </a:xfrm>
          <a:prstGeom prst="rect">
            <a:avLst/>
          </a:pr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dirty="0">
              <a:solidFill>
                <a:prstClr val="white"/>
              </a:solidFill>
              <a:latin typeface="等线" panose="02010600030101010101" charset="-12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411751" y="2183487"/>
            <a:ext cx="691284" cy="20738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dirty="0">
              <a:solidFill>
                <a:prstClr val="white"/>
              </a:solidFill>
              <a:latin typeface="等线" panose="02010600030101010101" charset="-122"/>
            </a:endParaRPr>
          </a:p>
        </p:txBody>
      </p:sp>
      <p:sp>
        <p:nvSpPr>
          <p:cNvPr id="45" name="Up Arrow Callout 44"/>
          <p:cNvSpPr/>
          <p:nvPr/>
        </p:nvSpPr>
        <p:spPr>
          <a:xfrm>
            <a:off x="2411751" y="2932379"/>
            <a:ext cx="691284" cy="1324961"/>
          </a:xfrm>
          <a:prstGeom prst="upArrowCallout">
            <a:avLst>
              <a:gd name="adj1" fmla="val 50000"/>
              <a:gd name="adj2" fmla="val 25000"/>
              <a:gd name="adj3" fmla="val 25000"/>
              <a:gd name="adj4" fmla="val 869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dirty="0">
              <a:solidFill>
                <a:prstClr val="white"/>
              </a:solidFill>
              <a:latin typeface="等线" panose="02010600030101010101" charset="-122"/>
            </a:endParaRPr>
          </a:p>
        </p:txBody>
      </p:sp>
      <p:sp>
        <p:nvSpPr>
          <p:cNvPr id="46" name="Text Placeholder 3"/>
          <p:cNvSpPr txBox="1"/>
          <p:nvPr/>
        </p:nvSpPr>
        <p:spPr>
          <a:xfrm>
            <a:off x="2613124" y="2701951"/>
            <a:ext cx="288541" cy="21544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14400">
              <a:spcBef>
                <a:spcPct val="20000"/>
              </a:spcBef>
              <a:defRPr/>
            </a:pPr>
            <a:r>
              <a:rPr lang="en-US" sz="1400" dirty="0">
                <a:solidFill>
                  <a:srgbClr val="E7BC29">
                    <a:lumMod val="75000"/>
                  </a:srgbClr>
                </a:solidFill>
                <a:latin typeface="等线" panose="02010600030101010101" charset="-122"/>
              </a:rPr>
              <a:t>45%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275856" y="1376990"/>
            <a:ext cx="691284" cy="2880350"/>
          </a:xfrm>
          <a:prstGeom prst="rect">
            <a:avLst/>
          </a:pr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dirty="0">
              <a:solidFill>
                <a:prstClr val="white"/>
              </a:solidFill>
              <a:latin typeface="等线" panose="02010600030101010101" charset="-122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275856" y="1780239"/>
            <a:ext cx="691284" cy="24771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dirty="0">
              <a:solidFill>
                <a:prstClr val="white"/>
              </a:solidFill>
              <a:latin typeface="等线" panose="02010600030101010101" charset="-122"/>
            </a:endParaRPr>
          </a:p>
        </p:txBody>
      </p:sp>
      <p:sp>
        <p:nvSpPr>
          <p:cNvPr id="55" name="Up Arrow Callout 54"/>
          <p:cNvSpPr/>
          <p:nvPr/>
        </p:nvSpPr>
        <p:spPr>
          <a:xfrm>
            <a:off x="3275856" y="2283718"/>
            <a:ext cx="691284" cy="1973622"/>
          </a:xfrm>
          <a:prstGeom prst="upArrowCallout">
            <a:avLst>
              <a:gd name="adj1" fmla="val 50000"/>
              <a:gd name="adj2" fmla="val 25000"/>
              <a:gd name="adj3" fmla="val 25000"/>
              <a:gd name="adj4" fmla="val 9124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dirty="0">
              <a:solidFill>
                <a:prstClr val="white"/>
              </a:solidFill>
              <a:latin typeface="等线" panose="02010600030101010101" charset="-122"/>
            </a:endParaRPr>
          </a:p>
        </p:txBody>
      </p:sp>
      <p:sp>
        <p:nvSpPr>
          <p:cNvPr id="56" name="Text Placeholder 3"/>
          <p:cNvSpPr txBox="1"/>
          <p:nvPr/>
        </p:nvSpPr>
        <p:spPr>
          <a:xfrm>
            <a:off x="3477229" y="2068274"/>
            <a:ext cx="288541" cy="21544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14400">
              <a:spcBef>
                <a:spcPct val="20000"/>
              </a:spcBef>
              <a:defRPr/>
            </a:pPr>
            <a:r>
              <a:rPr lang="en-US" sz="1400" dirty="0">
                <a:solidFill>
                  <a:srgbClr val="D092A7">
                    <a:lumMod val="75000"/>
                  </a:srgbClr>
                </a:solidFill>
                <a:latin typeface="等线" panose="02010600030101010101" charset="-122"/>
              </a:rPr>
              <a:t>85%</a:t>
            </a:r>
          </a:p>
        </p:txBody>
      </p:sp>
      <p:sp>
        <p:nvSpPr>
          <p:cNvPr id="62" name="Freeform 161"/>
          <p:cNvSpPr>
            <a:spLocks noEditPoints="1"/>
          </p:cNvSpPr>
          <p:nvPr/>
        </p:nvSpPr>
        <p:spPr bwMode="auto">
          <a:xfrm>
            <a:off x="1767877" y="3846161"/>
            <a:ext cx="250825" cy="217488"/>
          </a:xfrm>
          <a:custGeom>
            <a:avLst/>
            <a:gdLst/>
            <a:ahLst/>
            <a:cxnLst>
              <a:cxn ang="0">
                <a:pos x="73" y="19"/>
              </a:cxn>
              <a:cxn ang="0">
                <a:pos x="73" y="53"/>
              </a:cxn>
              <a:cxn ang="0">
                <a:pos x="64" y="63"/>
              </a:cxn>
              <a:cxn ang="0">
                <a:pos x="10" y="63"/>
              </a:cxn>
              <a:cxn ang="0">
                <a:pos x="0" y="53"/>
              </a:cxn>
              <a:cxn ang="0">
                <a:pos x="0" y="19"/>
              </a:cxn>
              <a:cxn ang="0">
                <a:pos x="10" y="9"/>
              </a:cxn>
              <a:cxn ang="0">
                <a:pos x="19" y="9"/>
              </a:cxn>
              <a:cxn ang="0">
                <a:pos x="21" y="4"/>
              </a:cxn>
              <a:cxn ang="0">
                <a:pos x="27" y="0"/>
              </a:cxn>
              <a:cxn ang="0">
                <a:pos x="47" y="0"/>
              </a:cxn>
              <a:cxn ang="0">
                <a:pos x="53" y="4"/>
              </a:cxn>
              <a:cxn ang="0">
                <a:pos x="55" y="9"/>
              </a:cxn>
              <a:cxn ang="0">
                <a:pos x="64" y="9"/>
              </a:cxn>
              <a:cxn ang="0">
                <a:pos x="73" y="19"/>
              </a:cxn>
              <a:cxn ang="0">
                <a:pos x="54" y="36"/>
              </a:cxn>
              <a:cxn ang="0">
                <a:pos x="37" y="19"/>
              </a:cxn>
              <a:cxn ang="0">
                <a:pos x="20" y="36"/>
              </a:cxn>
              <a:cxn ang="0">
                <a:pos x="37" y="53"/>
              </a:cxn>
              <a:cxn ang="0">
                <a:pos x="54" y="36"/>
              </a:cxn>
              <a:cxn ang="0">
                <a:pos x="48" y="36"/>
              </a:cxn>
              <a:cxn ang="0">
                <a:pos x="37" y="47"/>
              </a:cxn>
              <a:cxn ang="0">
                <a:pos x="26" y="36"/>
              </a:cxn>
              <a:cxn ang="0">
                <a:pos x="37" y="25"/>
              </a:cxn>
              <a:cxn ang="0">
                <a:pos x="48" y="36"/>
              </a:cxn>
            </a:cxnLst>
            <a:rect l="0" t="0" r="r" b="b"/>
            <a:pathLst>
              <a:path w="73" h="63">
                <a:moveTo>
                  <a:pt x="73" y="19"/>
                </a:moveTo>
                <a:cubicBezTo>
                  <a:pt x="73" y="53"/>
                  <a:pt x="73" y="53"/>
                  <a:pt x="73" y="53"/>
                </a:cubicBezTo>
                <a:cubicBezTo>
                  <a:pt x="73" y="58"/>
                  <a:pt x="69" y="63"/>
                  <a:pt x="64" y="63"/>
                </a:cubicBezTo>
                <a:cubicBezTo>
                  <a:pt x="10" y="63"/>
                  <a:pt x="10" y="63"/>
                  <a:pt x="10" y="63"/>
                </a:cubicBezTo>
                <a:cubicBezTo>
                  <a:pt x="5" y="63"/>
                  <a:pt x="0" y="58"/>
                  <a:pt x="0" y="53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4"/>
                  <a:pt x="5" y="9"/>
                  <a:pt x="10" y="9"/>
                </a:cubicBezTo>
                <a:cubicBezTo>
                  <a:pt x="19" y="9"/>
                  <a:pt x="19" y="9"/>
                  <a:pt x="19" y="9"/>
                </a:cubicBezTo>
                <a:cubicBezTo>
                  <a:pt x="21" y="4"/>
                  <a:pt x="21" y="4"/>
                  <a:pt x="21" y="4"/>
                </a:cubicBezTo>
                <a:cubicBezTo>
                  <a:pt x="22" y="2"/>
                  <a:pt x="25" y="0"/>
                  <a:pt x="27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2" y="2"/>
                  <a:pt x="53" y="4"/>
                </a:cubicBezTo>
                <a:cubicBezTo>
                  <a:pt x="55" y="9"/>
                  <a:pt x="55" y="9"/>
                  <a:pt x="55" y="9"/>
                </a:cubicBezTo>
                <a:cubicBezTo>
                  <a:pt x="64" y="9"/>
                  <a:pt x="64" y="9"/>
                  <a:pt x="64" y="9"/>
                </a:cubicBezTo>
                <a:cubicBezTo>
                  <a:pt x="69" y="9"/>
                  <a:pt x="73" y="14"/>
                  <a:pt x="73" y="19"/>
                </a:cubicBezTo>
                <a:close/>
                <a:moveTo>
                  <a:pt x="54" y="36"/>
                </a:moveTo>
                <a:cubicBezTo>
                  <a:pt x="54" y="27"/>
                  <a:pt x="46" y="19"/>
                  <a:pt x="37" y="19"/>
                </a:cubicBezTo>
                <a:cubicBezTo>
                  <a:pt x="28" y="19"/>
                  <a:pt x="20" y="27"/>
                  <a:pt x="20" y="36"/>
                </a:cubicBezTo>
                <a:cubicBezTo>
                  <a:pt x="20" y="46"/>
                  <a:pt x="28" y="53"/>
                  <a:pt x="37" y="53"/>
                </a:cubicBezTo>
                <a:cubicBezTo>
                  <a:pt x="46" y="53"/>
                  <a:pt x="54" y="46"/>
                  <a:pt x="54" y="36"/>
                </a:cubicBezTo>
                <a:close/>
                <a:moveTo>
                  <a:pt x="48" y="36"/>
                </a:moveTo>
                <a:cubicBezTo>
                  <a:pt x="48" y="42"/>
                  <a:pt x="43" y="47"/>
                  <a:pt x="37" y="47"/>
                </a:cubicBezTo>
                <a:cubicBezTo>
                  <a:pt x="31" y="47"/>
                  <a:pt x="26" y="42"/>
                  <a:pt x="26" y="36"/>
                </a:cubicBezTo>
                <a:cubicBezTo>
                  <a:pt x="26" y="30"/>
                  <a:pt x="31" y="25"/>
                  <a:pt x="37" y="25"/>
                </a:cubicBezTo>
                <a:cubicBezTo>
                  <a:pt x="43" y="25"/>
                  <a:pt x="48" y="30"/>
                  <a:pt x="48" y="3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en-US">
              <a:solidFill>
                <a:prstClr val="black"/>
              </a:solidFill>
              <a:latin typeface="等线" panose="02010600030101010101" charset="-122"/>
            </a:endParaRPr>
          </a:p>
        </p:txBody>
      </p:sp>
      <p:sp>
        <p:nvSpPr>
          <p:cNvPr id="65" name="Freeform 71"/>
          <p:cNvSpPr>
            <a:spLocks noEditPoints="1"/>
          </p:cNvSpPr>
          <p:nvPr/>
        </p:nvSpPr>
        <p:spPr bwMode="auto">
          <a:xfrm>
            <a:off x="2625848" y="3831646"/>
            <a:ext cx="263093" cy="246520"/>
          </a:xfrm>
          <a:custGeom>
            <a:avLst/>
            <a:gdLst/>
            <a:ahLst/>
            <a:cxnLst>
              <a:cxn ang="0">
                <a:pos x="65" y="22"/>
              </a:cxn>
              <a:cxn ang="0">
                <a:pos x="26" y="45"/>
              </a:cxn>
              <a:cxn ang="0">
                <a:pos x="0" y="26"/>
              </a:cxn>
              <a:cxn ang="0">
                <a:pos x="39" y="0"/>
              </a:cxn>
              <a:cxn ang="0">
                <a:pos x="65" y="22"/>
              </a:cxn>
              <a:cxn ang="0">
                <a:pos x="65" y="69"/>
              </a:cxn>
              <a:cxn ang="0">
                <a:pos x="39" y="91"/>
              </a:cxn>
              <a:cxn ang="0">
                <a:pos x="0" y="67"/>
              </a:cxn>
              <a:cxn ang="0">
                <a:pos x="26" y="45"/>
              </a:cxn>
              <a:cxn ang="0">
                <a:pos x="65" y="69"/>
              </a:cxn>
              <a:cxn ang="0">
                <a:pos x="101" y="97"/>
              </a:cxn>
              <a:cxn ang="0">
                <a:pos x="65" y="119"/>
              </a:cxn>
              <a:cxn ang="0">
                <a:pos x="65" y="119"/>
              </a:cxn>
              <a:cxn ang="0">
                <a:pos x="65" y="119"/>
              </a:cxn>
              <a:cxn ang="0">
                <a:pos x="65" y="119"/>
              </a:cxn>
              <a:cxn ang="0">
                <a:pos x="65" y="119"/>
              </a:cxn>
              <a:cxn ang="0">
                <a:pos x="26" y="97"/>
              </a:cxn>
              <a:cxn ang="0">
                <a:pos x="26" y="89"/>
              </a:cxn>
              <a:cxn ang="0">
                <a:pos x="39" y="95"/>
              </a:cxn>
              <a:cxn ang="0">
                <a:pos x="65" y="74"/>
              </a:cxn>
              <a:cxn ang="0">
                <a:pos x="65" y="74"/>
              </a:cxn>
              <a:cxn ang="0">
                <a:pos x="65" y="74"/>
              </a:cxn>
              <a:cxn ang="0">
                <a:pos x="65" y="74"/>
              </a:cxn>
              <a:cxn ang="0">
                <a:pos x="65" y="74"/>
              </a:cxn>
              <a:cxn ang="0">
                <a:pos x="91" y="95"/>
              </a:cxn>
              <a:cxn ang="0">
                <a:pos x="101" y="89"/>
              </a:cxn>
              <a:cxn ang="0">
                <a:pos x="101" y="97"/>
              </a:cxn>
              <a:cxn ang="0">
                <a:pos x="127" y="26"/>
              </a:cxn>
              <a:cxn ang="0">
                <a:pos x="101" y="45"/>
              </a:cxn>
              <a:cxn ang="0">
                <a:pos x="65" y="22"/>
              </a:cxn>
              <a:cxn ang="0">
                <a:pos x="91" y="0"/>
              </a:cxn>
              <a:cxn ang="0">
                <a:pos x="127" y="26"/>
              </a:cxn>
              <a:cxn ang="0">
                <a:pos x="127" y="67"/>
              </a:cxn>
              <a:cxn ang="0">
                <a:pos x="91" y="91"/>
              </a:cxn>
              <a:cxn ang="0">
                <a:pos x="65" y="69"/>
              </a:cxn>
              <a:cxn ang="0">
                <a:pos x="101" y="45"/>
              </a:cxn>
              <a:cxn ang="0">
                <a:pos x="127" y="67"/>
              </a:cxn>
            </a:cxnLst>
            <a:rect l="0" t="0" r="r" b="b"/>
            <a:pathLst>
              <a:path w="127" h="119">
                <a:moveTo>
                  <a:pt x="65" y="22"/>
                </a:moveTo>
                <a:lnTo>
                  <a:pt x="26" y="45"/>
                </a:lnTo>
                <a:lnTo>
                  <a:pt x="0" y="26"/>
                </a:lnTo>
                <a:lnTo>
                  <a:pt x="39" y="0"/>
                </a:lnTo>
                <a:lnTo>
                  <a:pt x="65" y="22"/>
                </a:lnTo>
                <a:close/>
                <a:moveTo>
                  <a:pt x="65" y="69"/>
                </a:moveTo>
                <a:lnTo>
                  <a:pt x="39" y="91"/>
                </a:lnTo>
                <a:lnTo>
                  <a:pt x="0" y="67"/>
                </a:lnTo>
                <a:lnTo>
                  <a:pt x="26" y="45"/>
                </a:lnTo>
                <a:lnTo>
                  <a:pt x="65" y="69"/>
                </a:lnTo>
                <a:close/>
                <a:moveTo>
                  <a:pt x="101" y="97"/>
                </a:moveTo>
                <a:lnTo>
                  <a:pt x="65" y="119"/>
                </a:lnTo>
                <a:lnTo>
                  <a:pt x="65" y="119"/>
                </a:lnTo>
                <a:lnTo>
                  <a:pt x="65" y="119"/>
                </a:lnTo>
                <a:lnTo>
                  <a:pt x="65" y="119"/>
                </a:lnTo>
                <a:lnTo>
                  <a:pt x="65" y="119"/>
                </a:lnTo>
                <a:lnTo>
                  <a:pt x="26" y="97"/>
                </a:lnTo>
                <a:lnTo>
                  <a:pt x="26" y="89"/>
                </a:lnTo>
                <a:lnTo>
                  <a:pt x="39" y="95"/>
                </a:lnTo>
                <a:lnTo>
                  <a:pt x="65" y="74"/>
                </a:lnTo>
                <a:lnTo>
                  <a:pt x="65" y="74"/>
                </a:lnTo>
                <a:lnTo>
                  <a:pt x="65" y="74"/>
                </a:lnTo>
                <a:lnTo>
                  <a:pt x="65" y="74"/>
                </a:lnTo>
                <a:lnTo>
                  <a:pt x="65" y="74"/>
                </a:lnTo>
                <a:lnTo>
                  <a:pt x="91" y="95"/>
                </a:lnTo>
                <a:lnTo>
                  <a:pt x="101" y="89"/>
                </a:lnTo>
                <a:lnTo>
                  <a:pt x="101" y="97"/>
                </a:lnTo>
                <a:close/>
                <a:moveTo>
                  <a:pt x="127" y="26"/>
                </a:moveTo>
                <a:lnTo>
                  <a:pt x="101" y="45"/>
                </a:lnTo>
                <a:lnTo>
                  <a:pt x="65" y="22"/>
                </a:lnTo>
                <a:lnTo>
                  <a:pt x="91" y="0"/>
                </a:lnTo>
                <a:lnTo>
                  <a:pt x="127" y="26"/>
                </a:lnTo>
                <a:close/>
                <a:moveTo>
                  <a:pt x="127" y="67"/>
                </a:moveTo>
                <a:lnTo>
                  <a:pt x="91" y="91"/>
                </a:lnTo>
                <a:lnTo>
                  <a:pt x="65" y="69"/>
                </a:lnTo>
                <a:lnTo>
                  <a:pt x="101" y="45"/>
                </a:lnTo>
                <a:lnTo>
                  <a:pt x="127" y="6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en-US">
              <a:solidFill>
                <a:prstClr val="black"/>
              </a:solidFill>
              <a:latin typeface="等线" panose="02010600030101010101" charset="-122"/>
            </a:endParaRPr>
          </a:p>
        </p:txBody>
      </p:sp>
      <p:sp>
        <p:nvSpPr>
          <p:cNvPr id="72" name="Freeform 161"/>
          <p:cNvSpPr>
            <a:spLocks noEditPoints="1"/>
          </p:cNvSpPr>
          <p:nvPr/>
        </p:nvSpPr>
        <p:spPr bwMode="auto">
          <a:xfrm>
            <a:off x="3483704" y="3806690"/>
            <a:ext cx="275591" cy="296433"/>
          </a:xfrm>
          <a:custGeom>
            <a:avLst/>
            <a:gdLst/>
            <a:ahLst/>
            <a:cxnLst>
              <a:cxn ang="0">
                <a:pos x="53" y="33"/>
              </a:cxn>
              <a:cxn ang="0">
                <a:pos x="53" y="36"/>
              </a:cxn>
              <a:cxn ang="0">
                <a:pos x="52" y="41"/>
              </a:cxn>
              <a:cxn ang="0">
                <a:pos x="52" y="42"/>
              </a:cxn>
              <a:cxn ang="0">
                <a:pos x="50" y="49"/>
              </a:cxn>
              <a:cxn ang="0">
                <a:pos x="39" y="59"/>
              </a:cxn>
              <a:cxn ang="0">
                <a:pos x="37" y="59"/>
              </a:cxn>
              <a:cxn ang="0">
                <a:pos x="34" y="59"/>
              </a:cxn>
              <a:cxn ang="0">
                <a:pos x="20" y="56"/>
              </a:cxn>
              <a:cxn ang="0">
                <a:pos x="15" y="55"/>
              </a:cxn>
              <a:cxn ang="0">
                <a:pos x="4" y="55"/>
              </a:cxn>
              <a:cxn ang="0">
                <a:pos x="0" y="50"/>
              </a:cxn>
              <a:cxn ang="0">
                <a:pos x="0" y="27"/>
              </a:cxn>
              <a:cxn ang="0">
                <a:pos x="4" y="23"/>
              </a:cxn>
              <a:cxn ang="0">
                <a:pos x="14" y="23"/>
              </a:cxn>
              <a:cxn ang="0">
                <a:pos x="19" y="17"/>
              </a:cxn>
              <a:cxn ang="0">
                <a:pos x="23" y="13"/>
              </a:cxn>
              <a:cxn ang="0">
                <a:pos x="27" y="1"/>
              </a:cxn>
              <a:cxn ang="0">
                <a:pos x="31" y="0"/>
              </a:cxn>
              <a:cxn ang="0">
                <a:pos x="40" y="5"/>
              </a:cxn>
              <a:cxn ang="0">
                <a:pos x="41" y="11"/>
              </a:cxn>
              <a:cxn ang="0">
                <a:pos x="39" y="18"/>
              </a:cxn>
              <a:cxn ang="0">
                <a:pos x="45" y="18"/>
              </a:cxn>
              <a:cxn ang="0">
                <a:pos x="55" y="27"/>
              </a:cxn>
              <a:cxn ang="0">
                <a:pos x="53" y="33"/>
              </a:cxn>
              <a:cxn ang="0">
                <a:pos x="7" y="46"/>
              </a:cxn>
              <a:cxn ang="0">
                <a:pos x="4" y="48"/>
              </a:cxn>
              <a:cxn ang="0">
                <a:pos x="7" y="50"/>
              </a:cxn>
              <a:cxn ang="0">
                <a:pos x="9" y="48"/>
              </a:cxn>
              <a:cxn ang="0">
                <a:pos x="7" y="46"/>
              </a:cxn>
              <a:cxn ang="0">
                <a:pos x="45" y="23"/>
              </a:cxn>
              <a:cxn ang="0">
                <a:pos x="33" y="23"/>
              </a:cxn>
              <a:cxn ang="0">
                <a:pos x="36" y="11"/>
              </a:cxn>
              <a:cxn ang="0">
                <a:pos x="31" y="5"/>
              </a:cxn>
              <a:cxn ang="0">
                <a:pos x="26" y="16"/>
              </a:cxn>
              <a:cxn ang="0">
                <a:pos x="23" y="19"/>
              </a:cxn>
              <a:cxn ang="0">
                <a:pos x="15" y="27"/>
              </a:cxn>
              <a:cxn ang="0">
                <a:pos x="13" y="27"/>
              </a:cxn>
              <a:cxn ang="0">
                <a:pos x="13" y="50"/>
              </a:cxn>
              <a:cxn ang="0">
                <a:pos x="15" y="50"/>
              </a:cxn>
              <a:cxn ang="0">
                <a:pos x="22" y="52"/>
              </a:cxn>
              <a:cxn ang="0">
                <a:pos x="34" y="55"/>
              </a:cxn>
              <a:cxn ang="0">
                <a:pos x="38" y="55"/>
              </a:cxn>
              <a:cxn ang="0">
                <a:pos x="45" y="49"/>
              </a:cxn>
              <a:cxn ang="0">
                <a:pos x="45" y="47"/>
              </a:cxn>
              <a:cxn ang="0">
                <a:pos x="47" y="42"/>
              </a:cxn>
              <a:cxn ang="0">
                <a:pos x="47" y="40"/>
              </a:cxn>
              <a:cxn ang="0">
                <a:pos x="49" y="36"/>
              </a:cxn>
              <a:cxn ang="0">
                <a:pos x="47" y="32"/>
              </a:cxn>
              <a:cxn ang="0">
                <a:pos x="50" y="27"/>
              </a:cxn>
              <a:cxn ang="0">
                <a:pos x="45" y="23"/>
              </a:cxn>
            </a:cxnLst>
            <a:rect l="0" t="0" r="r" b="b"/>
            <a:pathLst>
              <a:path w="55" h="59">
                <a:moveTo>
                  <a:pt x="53" y="33"/>
                </a:moveTo>
                <a:cubicBezTo>
                  <a:pt x="53" y="34"/>
                  <a:pt x="53" y="35"/>
                  <a:pt x="53" y="36"/>
                </a:cubicBezTo>
                <a:cubicBezTo>
                  <a:pt x="53" y="37"/>
                  <a:pt x="53" y="39"/>
                  <a:pt x="52" y="41"/>
                </a:cubicBezTo>
                <a:cubicBezTo>
                  <a:pt x="52" y="41"/>
                  <a:pt x="52" y="42"/>
                  <a:pt x="52" y="42"/>
                </a:cubicBezTo>
                <a:cubicBezTo>
                  <a:pt x="52" y="45"/>
                  <a:pt x="51" y="47"/>
                  <a:pt x="50" y="49"/>
                </a:cubicBezTo>
                <a:cubicBezTo>
                  <a:pt x="50" y="55"/>
                  <a:pt x="45" y="59"/>
                  <a:pt x="39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4" y="59"/>
                  <a:pt x="34" y="59"/>
                  <a:pt x="34" y="59"/>
                </a:cubicBezTo>
                <a:cubicBezTo>
                  <a:pt x="29" y="59"/>
                  <a:pt x="24" y="58"/>
                  <a:pt x="20" y="56"/>
                </a:cubicBezTo>
                <a:cubicBezTo>
                  <a:pt x="19" y="56"/>
                  <a:pt x="16" y="55"/>
                  <a:pt x="15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2" y="55"/>
                  <a:pt x="0" y="53"/>
                  <a:pt x="0" y="5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5"/>
                  <a:pt x="2" y="23"/>
                  <a:pt x="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6" y="22"/>
                  <a:pt x="18" y="19"/>
                  <a:pt x="19" y="17"/>
                </a:cubicBezTo>
                <a:cubicBezTo>
                  <a:pt x="20" y="16"/>
                  <a:pt x="21" y="14"/>
                  <a:pt x="23" y="13"/>
                </a:cubicBezTo>
                <a:cubicBezTo>
                  <a:pt x="25" y="10"/>
                  <a:pt x="24" y="5"/>
                  <a:pt x="27" y="1"/>
                </a:cubicBezTo>
                <a:cubicBezTo>
                  <a:pt x="28" y="0"/>
                  <a:pt x="29" y="0"/>
                  <a:pt x="31" y="0"/>
                </a:cubicBezTo>
                <a:cubicBezTo>
                  <a:pt x="34" y="0"/>
                  <a:pt x="38" y="1"/>
                  <a:pt x="40" y="5"/>
                </a:cubicBezTo>
                <a:cubicBezTo>
                  <a:pt x="41" y="7"/>
                  <a:pt x="41" y="9"/>
                  <a:pt x="41" y="11"/>
                </a:cubicBezTo>
                <a:cubicBezTo>
                  <a:pt x="41" y="14"/>
                  <a:pt x="40" y="16"/>
                  <a:pt x="39" y="18"/>
                </a:cubicBezTo>
                <a:cubicBezTo>
                  <a:pt x="45" y="18"/>
                  <a:pt x="45" y="18"/>
                  <a:pt x="45" y="18"/>
                </a:cubicBezTo>
                <a:cubicBezTo>
                  <a:pt x="50" y="18"/>
                  <a:pt x="55" y="22"/>
                  <a:pt x="55" y="27"/>
                </a:cubicBezTo>
                <a:cubicBezTo>
                  <a:pt x="55" y="29"/>
                  <a:pt x="54" y="31"/>
                  <a:pt x="53" y="33"/>
                </a:cubicBezTo>
                <a:close/>
                <a:moveTo>
                  <a:pt x="7" y="46"/>
                </a:moveTo>
                <a:cubicBezTo>
                  <a:pt x="5" y="46"/>
                  <a:pt x="4" y="47"/>
                  <a:pt x="4" y="48"/>
                </a:cubicBezTo>
                <a:cubicBezTo>
                  <a:pt x="4" y="49"/>
                  <a:pt x="5" y="50"/>
                  <a:pt x="7" y="50"/>
                </a:cubicBezTo>
                <a:cubicBezTo>
                  <a:pt x="8" y="50"/>
                  <a:pt x="9" y="49"/>
                  <a:pt x="9" y="48"/>
                </a:cubicBezTo>
                <a:cubicBezTo>
                  <a:pt x="9" y="47"/>
                  <a:pt x="8" y="46"/>
                  <a:pt x="7" y="46"/>
                </a:cubicBezTo>
                <a:close/>
                <a:moveTo>
                  <a:pt x="45" y="23"/>
                </a:moveTo>
                <a:cubicBezTo>
                  <a:pt x="33" y="23"/>
                  <a:pt x="33" y="23"/>
                  <a:pt x="33" y="23"/>
                </a:cubicBezTo>
                <a:cubicBezTo>
                  <a:pt x="33" y="19"/>
                  <a:pt x="36" y="16"/>
                  <a:pt x="36" y="11"/>
                </a:cubicBezTo>
                <a:cubicBezTo>
                  <a:pt x="36" y="7"/>
                  <a:pt x="36" y="5"/>
                  <a:pt x="31" y="5"/>
                </a:cubicBezTo>
                <a:cubicBezTo>
                  <a:pt x="28" y="7"/>
                  <a:pt x="30" y="12"/>
                  <a:pt x="26" y="16"/>
                </a:cubicBezTo>
                <a:cubicBezTo>
                  <a:pt x="25" y="17"/>
                  <a:pt x="24" y="18"/>
                  <a:pt x="23" y="19"/>
                </a:cubicBezTo>
                <a:cubicBezTo>
                  <a:pt x="22" y="21"/>
                  <a:pt x="17" y="27"/>
                  <a:pt x="15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50"/>
                  <a:pt x="13" y="50"/>
                  <a:pt x="13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7" y="50"/>
                  <a:pt x="20" y="52"/>
                  <a:pt x="22" y="52"/>
                </a:cubicBezTo>
                <a:cubicBezTo>
                  <a:pt x="26" y="54"/>
                  <a:pt x="30" y="55"/>
                  <a:pt x="34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42" y="55"/>
                  <a:pt x="45" y="53"/>
                  <a:pt x="45" y="49"/>
                </a:cubicBezTo>
                <a:cubicBezTo>
                  <a:pt x="45" y="48"/>
                  <a:pt x="45" y="47"/>
                  <a:pt x="45" y="47"/>
                </a:cubicBezTo>
                <a:cubicBezTo>
                  <a:pt x="47" y="46"/>
                  <a:pt x="47" y="44"/>
                  <a:pt x="47" y="42"/>
                </a:cubicBezTo>
                <a:cubicBezTo>
                  <a:pt x="47" y="41"/>
                  <a:pt x="47" y="41"/>
                  <a:pt x="47" y="40"/>
                </a:cubicBezTo>
                <a:cubicBezTo>
                  <a:pt x="48" y="39"/>
                  <a:pt x="49" y="37"/>
                  <a:pt x="49" y="36"/>
                </a:cubicBezTo>
                <a:cubicBezTo>
                  <a:pt x="49" y="34"/>
                  <a:pt x="48" y="33"/>
                  <a:pt x="47" y="32"/>
                </a:cubicBezTo>
                <a:cubicBezTo>
                  <a:pt x="49" y="32"/>
                  <a:pt x="50" y="29"/>
                  <a:pt x="50" y="27"/>
                </a:cubicBezTo>
                <a:cubicBezTo>
                  <a:pt x="50" y="25"/>
                  <a:pt x="48" y="23"/>
                  <a:pt x="45" y="2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en-US">
              <a:solidFill>
                <a:prstClr val="black"/>
              </a:solidFill>
              <a:latin typeface="等线" panose="02010600030101010101" charset="-122"/>
            </a:endParaRPr>
          </a:p>
        </p:txBody>
      </p:sp>
      <p:graphicFrame>
        <p:nvGraphicFramePr>
          <p:cNvPr id="75" name="Chart 74"/>
          <p:cNvGraphicFramePr/>
          <p:nvPr/>
        </p:nvGraphicFramePr>
        <p:xfrm>
          <a:off x="4427996" y="1338301"/>
          <a:ext cx="4090098" cy="203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9" name="Text Placeholder 3"/>
          <p:cNvSpPr txBox="1"/>
          <p:nvPr/>
        </p:nvSpPr>
        <p:spPr>
          <a:xfrm>
            <a:off x="4804012" y="3436314"/>
            <a:ext cx="3667107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685800"/>
            <a:r>
              <a:rPr lang="en-US" sz="1000" dirty="0">
                <a:solidFill>
                  <a:prstClr val="white">
                    <a:lumMod val="50000"/>
                  </a:prstClr>
                </a:solidFill>
                <a:latin typeface="等线" panose="02010600030101010101" charset="-122"/>
              </a:rPr>
              <a:t>There are many variations of the  new passages of the  lorem but</a:t>
            </a:r>
          </a:p>
        </p:txBody>
      </p:sp>
      <p:sp>
        <p:nvSpPr>
          <p:cNvPr id="80" name="Text Placeholder 3"/>
          <p:cNvSpPr txBox="1"/>
          <p:nvPr/>
        </p:nvSpPr>
        <p:spPr>
          <a:xfrm>
            <a:off x="4804013" y="3827466"/>
            <a:ext cx="3667106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685800"/>
            <a:r>
              <a:rPr lang="en-US" sz="1000" dirty="0">
                <a:solidFill>
                  <a:prstClr val="white">
                    <a:lumMod val="50000"/>
                  </a:prstClr>
                </a:solidFill>
                <a:latin typeface="等线" panose="02010600030101010101" charset="-122"/>
              </a:rPr>
              <a:t>There are many variations of the  new passages of the lorem but</a:t>
            </a:r>
          </a:p>
        </p:txBody>
      </p:sp>
      <p:sp>
        <p:nvSpPr>
          <p:cNvPr id="81" name="Text Placeholder 3"/>
          <p:cNvSpPr txBox="1"/>
          <p:nvPr/>
        </p:nvSpPr>
        <p:spPr>
          <a:xfrm>
            <a:off x="4804012" y="4208595"/>
            <a:ext cx="3667107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685800"/>
            <a:r>
              <a:rPr lang="en-US" sz="1000" dirty="0">
                <a:solidFill>
                  <a:prstClr val="white">
                    <a:lumMod val="50000"/>
                  </a:prstClr>
                </a:solidFill>
                <a:latin typeface="等线" panose="02010600030101010101" charset="-122"/>
              </a:rPr>
              <a:t>There are many variations of the  new passages of the lorem but</a:t>
            </a:r>
          </a:p>
        </p:txBody>
      </p:sp>
      <p:sp>
        <p:nvSpPr>
          <p:cNvPr id="82" name="Freeform 45"/>
          <p:cNvSpPr>
            <a:spLocks noEditPoints="1"/>
          </p:cNvSpPr>
          <p:nvPr/>
        </p:nvSpPr>
        <p:spPr bwMode="auto">
          <a:xfrm>
            <a:off x="4427996" y="3370301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en-US">
              <a:solidFill>
                <a:prstClr val="black"/>
              </a:solidFill>
              <a:latin typeface="等线" panose="02010600030101010101" charset="-122"/>
            </a:endParaRPr>
          </a:p>
        </p:txBody>
      </p:sp>
      <p:sp>
        <p:nvSpPr>
          <p:cNvPr id="83" name="Freeform 45"/>
          <p:cNvSpPr>
            <a:spLocks noEditPoints="1"/>
          </p:cNvSpPr>
          <p:nvPr/>
        </p:nvSpPr>
        <p:spPr bwMode="auto">
          <a:xfrm>
            <a:off x="4431187" y="3773550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en-US">
              <a:solidFill>
                <a:prstClr val="black"/>
              </a:solidFill>
              <a:latin typeface="等线" panose="02010600030101010101" charset="-122"/>
            </a:endParaRPr>
          </a:p>
        </p:txBody>
      </p:sp>
      <p:sp>
        <p:nvSpPr>
          <p:cNvPr id="84" name="Freeform 45"/>
          <p:cNvSpPr>
            <a:spLocks noEditPoints="1"/>
          </p:cNvSpPr>
          <p:nvPr/>
        </p:nvSpPr>
        <p:spPr bwMode="auto">
          <a:xfrm>
            <a:off x="4431187" y="4142125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en-US">
              <a:solidFill>
                <a:prstClr val="black"/>
              </a:solidFill>
              <a:latin typeface="等线" panose="02010600030101010101" charset="-122"/>
            </a:endParaRPr>
          </a:p>
        </p:txBody>
      </p:sp>
      <p:sp>
        <p:nvSpPr>
          <p:cNvPr id="85" name="Text Placeholder 3"/>
          <p:cNvSpPr txBox="1"/>
          <p:nvPr/>
        </p:nvSpPr>
        <p:spPr>
          <a:xfrm>
            <a:off x="4804012" y="4646517"/>
            <a:ext cx="3667107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685800"/>
            <a:r>
              <a:rPr lang="en-US" sz="1000" dirty="0">
                <a:solidFill>
                  <a:prstClr val="white">
                    <a:lumMod val="50000"/>
                  </a:prstClr>
                </a:solidFill>
                <a:latin typeface="等线" panose="02010600030101010101" charset="-122"/>
              </a:rPr>
              <a:t>There are many variations of the  new passages of the lorem but</a:t>
            </a:r>
          </a:p>
        </p:txBody>
      </p:sp>
      <p:sp>
        <p:nvSpPr>
          <p:cNvPr id="86" name="Freeform 45"/>
          <p:cNvSpPr>
            <a:spLocks noEditPoints="1"/>
          </p:cNvSpPr>
          <p:nvPr/>
        </p:nvSpPr>
        <p:spPr bwMode="auto">
          <a:xfrm>
            <a:off x="4431187" y="4580048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en-US">
              <a:solidFill>
                <a:prstClr val="black"/>
              </a:solidFill>
              <a:latin typeface="等线" panose="02010600030101010101" charset="-122"/>
            </a:endParaRPr>
          </a:p>
        </p:txBody>
      </p:sp>
      <p:sp>
        <p:nvSpPr>
          <p:cNvPr id="87" name="Rectangle 86"/>
          <p:cNvSpPr/>
          <p:nvPr/>
        </p:nvSpPr>
        <p:spPr>
          <a:xfrm rot="18553433">
            <a:off x="400808" y="4542796"/>
            <a:ext cx="89768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685800"/>
            <a:r>
              <a:rPr lang="zh-CN" altLang="en-US" sz="1400" b="1" dirty="0">
                <a:solidFill>
                  <a:srgbClr val="A5B592"/>
                </a:solidFill>
                <a:latin typeface="等线" panose="02010600030101010101" charset="-122"/>
                <a:ea typeface="等线" panose="02010600030101010101" charset="-122"/>
              </a:rPr>
              <a:t>本来很垃圾</a:t>
            </a:r>
            <a:endParaRPr lang="en-US" sz="1400" b="1" dirty="0">
              <a:solidFill>
                <a:srgbClr val="A5B592"/>
              </a:solidFill>
              <a:latin typeface="等线" panose="02010600030101010101" charset="-122"/>
            </a:endParaRPr>
          </a:p>
        </p:txBody>
      </p:sp>
      <p:sp>
        <p:nvSpPr>
          <p:cNvPr id="88" name="Rectangle 87"/>
          <p:cNvSpPr/>
          <p:nvPr/>
        </p:nvSpPr>
        <p:spPr>
          <a:xfrm rot="18553433">
            <a:off x="1319237" y="4542796"/>
            <a:ext cx="71814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685800"/>
            <a:r>
              <a:rPr lang="zh-CN" altLang="en-US" sz="1400" b="1" dirty="0">
                <a:solidFill>
                  <a:srgbClr val="F3A447"/>
                </a:solidFill>
                <a:latin typeface="等线" panose="02010600030101010101" charset="-122"/>
                <a:ea typeface="等线" panose="02010600030101010101" charset="-122"/>
              </a:rPr>
              <a:t>稍微垃圾</a:t>
            </a:r>
            <a:endParaRPr lang="en-US" sz="1400" b="1" dirty="0">
              <a:solidFill>
                <a:srgbClr val="F3A447"/>
              </a:solidFill>
              <a:latin typeface="等线" panose="02010600030101010101" charset="-122"/>
            </a:endParaRPr>
          </a:p>
        </p:txBody>
      </p:sp>
      <p:sp>
        <p:nvSpPr>
          <p:cNvPr id="89" name="Rectangle 88"/>
          <p:cNvSpPr/>
          <p:nvPr/>
        </p:nvSpPr>
        <p:spPr>
          <a:xfrm rot="18553433">
            <a:off x="2274114" y="4542796"/>
            <a:ext cx="538609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685800"/>
            <a:r>
              <a:rPr lang="zh-CN" altLang="en-US" sz="1400" b="1" dirty="0">
                <a:solidFill>
                  <a:srgbClr val="E7BC29"/>
                </a:solidFill>
                <a:latin typeface="等线" panose="02010600030101010101" charset="-122"/>
                <a:ea typeface="等线" panose="02010600030101010101" charset="-122"/>
              </a:rPr>
              <a:t>比较好</a:t>
            </a:r>
            <a:endParaRPr lang="en-US" sz="1400" b="1" dirty="0">
              <a:solidFill>
                <a:srgbClr val="E7BC29"/>
              </a:solidFill>
              <a:latin typeface="等线" panose="02010600030101010101" charset="-122"/>
            </a:endParaRPr>
          </a:p>
        </p:txBody>
      </p:sp>
      <p:sp>
        <p:nvSpPr>
          <p:cNvPr id="90" name="Rectangle 89"/>
          <p:cNvSpPr/>
          <p:nvPr/>
        </p:nvSpPr>
        <p:spPr>
          <a:xfrm rot="18553433">
            <a:off x="3263893" y="4542796"/>
            <a:ext cx="359073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685800"/>
            <a:r>
              <a:rPr lang="zh-CN" altLang="en-US" sz="1400" b="1" dirty="0">
                <a:solidFill>
                  <a:srgbClr val="D092A7"/>
                </a:solidFill>
                <a:latin typeface="等线" panose="02010600030101010101" charset="-122"/>
                <a:ea typeface="等线" panose="02010600030101010101" charset="-122"/>
              </a:rPr>
              <a:t>很牛</a:t>
            </a:r>
            <a:endParaRPr lang="en-US" sz="1400" b="1" dirty="0">
              <a:solidFill>
                <a:srgbClr val="D092A7"/>
              </a:solidFill>
              <a:latin typeface="等线" panose="02010600030101010101" charset="-122"/>
            </a:endParaRPr>
          </a:p>
        </p:txBody>
      </p:sp>
      <p:sp>
        <p:nvSpPr>
          <p:cNvPr id="49" name="Text Box 42"/>
          <p:cNvSpPr txBox="1">
            <a:spLocks noChangeArrowheads="1"/>
          </p:cNvSpPr>
          <p:nvPr/>
        </p:nvSpPr>
        <p:spPr bwMode="auto">
          <a:xfrm>
            <a:off x="2633011" y="290122"/>
            <a:ext cx="3877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优化后的效果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 Box 43"/>
          <p:cNvSpPr txBox="1">
            <a:spLocks noChangeArrowheads="1"/>
          </p:cNvSpPr>
          <p:nvPr/>
        </p:nvSpPr>
        <p:spPr bwMode="auto">
          <a:xfrm>
            <a:off x="4302800" y="857108"/>
            <a:ext cx="53681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Effect</a:t>
            </a:r>
          </a:p>
        </p:txBody>
      </p:sp>
      <p:cxnSp>
        <p:nvCxnSpPr>
          <p:cNvPr id="51" name="直接连接符 50"/>
          <p:cNvCxnSpPr/>
          <p:nvPr/>
        </p:nvCxnSpPr>
        <p:spPr>
          <a:xfrm>
            <a:off x="3553974" y="1134107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500"/>
                            </p:stCondLst>
                            <p:childTnLst>
                              <p:par>
                                <p:cTn id="10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000"/>
                            </p:stCondLst>
                            <p:childTnLst>
                              <p:par>
                                <p:cTn id="10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500"/>
                            </p:stCondLst>
                            <p:childTnLst>
                              <p:par>
                                <p:cTn id="11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9000"/>
                            </p:stCondLst>
                            <p:childTnLst>
                              <p:par>
                                <p:cTn id="1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500"/>
                            </p:stCondLst>
                            <p:childTnLst>
                              <p:par>
                                <p:cTn id="1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4" grpId="0" animBg="1"/>
      <p:bldP spid="36" grpId="0"/>
      <p:bldP spid="37" grpId="0" animBg="1"/>
      <p:bldP spid="38" grpId="0" animBg="1"/>
      <p:bldP spid="39" grpId="0" animBg="1"/>
      <p:bldP spid="40" grpId="0" animBg="1"/>
      <p:bldP spid="41" grpId="0"/>
      <p:bldP spid="43" grpId="0" animBg="1"/>
      <p:bldP spid="44" grpId="0" animBg="1"/>
      <p:bldP spid="45" grpId="0" animBg="1"/>
      <p:bldP spid="46" grpId="0"/>
      <p:bldP spid="52" grpId="0" animBg="1"/>
      <p:bldP spid="53" grpId="0" animBg="1"/>
      <p:bldP spid="55" grpId="0" animBg="1"/>
      <p:bldP spid="56" grpId="0"/>
      <p:bldP spid="62" grpId="0" animBg="1"/>
      <p:bldP spid="65" grpId="0" animBg="1"/>
      <p:bldP spid="72" grpId="0" animBg="1"/>
      <p:bldGraphic spid="75" grpId="0">
        <p:bldAsOne/>
      </p:bldGraphic>
      <p:bldP spid="79" grpId="0"/>
      <p:bldP spid="80" grpId="0"/>
      <p:bldP spid="81" grpId="0"/>
      <p:bldP spid="82" grpId="0" animBg="1"/>
      <p:bldP spid="83" grpId="0" animBg="1"/>
      <p:bldP spid="84" grpId="0" animBg="1"/>
      <p:bldP spid="85" grpId="0"/>
      <p:bldP spid="86" grpId="0" animBg="1"/>
      <p:bldP spid="87" grpId="0"/>
      <p:bldP spid="88" grpId="0"/>
      <p:bldP spid="89" grpId="0"/>
      <p:bldP spid="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1358513" y="1662617"/>
            <a:ext cx="1315519" cy="1315925"/>
          </a:xfrm>
          <a:prstGeom prst="ellipse">
            <a:avLst/>
          </a:prstGeom>
          <a:solidFill>
            <a:srgbClr val="FF9101"/>
          </a:solidFill>
          <a:ln>
            <a:noFill/>
          </a:ln>
        </p:spPr>
        <p:txBody>
          <a:bodyPr/>
          <a:lstStyle/>
          <a:p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21" name="Freeform 13"/>
          <p:cNvSpPr/>
          <p:nvPr/>
        </p:nvSpPr>
        <p:spPr bwMode="auto">
          <a:xfrm>
            <a:off x="1043608" y="2331762"/>
            <a:ext cx="204968" cy="465978"/>
          </a:xfrm>
          <a:custGeom>
            <a:avLst/>
            <a:gdLst>
              <a:gd name="T0" fmla="*/ 78 w 78"/>
              <a:gd name="T1" fmla="*/ 159 h 177"/>
              <a:gd name="T2" fmla="*/ 35 w 78"/>
              <a:gd name="T3" fmla="*/ 0 h 177"/>
              <a:gd name="T4" fmla="*/ 0 w 78"/>
              <a:gd name="T5" fmla="*/ 0 h 177"/>
              <a:gd name="T6" fmla="*/ 48 w 78"/>
              <a:gd name="T7" fmla="*/ 177 h 177"/>
              <a:gd name="T8" fmla="*/ 78 w 78"/>
              <a:gd name="T9" fmla="*/ 159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7">
                <a:moveTo>
                  <a:pt x="78" y="159"/>
                </a:moveTo>
                <a:cubicBezTo>
                  <a:pt x="52" y="112"/>
                  <a:pt x="36" y="58"/>
                  <a:pt x="35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64"/>
                  <a:pt x="18" y="124"/>
                  <a:pt x="48" y="177"/>
                </a:cubicBezTo>
                <a:lnTo>
                  <a:pt x="78" y="1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2" name="Freeform 14"/>
          <p:cNvSpPr/>
          <p:nvPr/>
        </p:nvSpPr>
        <p:spPr bwMode="auto">
          <a:xfrm>
            <a:off x="1539257" y="3088512"/>
            <a:ext cx="465835" cy="205031"/>
          </a:xfrm>
          <a:custGeom>
            <a:avLst/>
            <a:gdLst>
              <a:gd name="T0" fmla="*/ 178 w 178"/>
              <a:gd name="T1" fmla="*/ 78 h 78"/>
              <a:gd name="T2" fmla="*/ 178 w 178"/>
              <a:gd name="T3" fmla="*/ 43 h 78"/>
              <a:gd name="T4" fmla="*/ 18 w 178"/>
              <a:gd name="T5" fmla="*/ 0 h 78"/>
              <a:gd name="T6" fmla="*/ 0 w 178"/>
              <a:gd name="T7" fmla="*/ 30 h 78"/>
              <a:gd name="T8" fmla="*/ 178 w 178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178" y="78"/>
                </a:moveTo>
                <a:cubicBezTo>
                  <a:pt x="178" y="43"/>
                  <a:pt x="178" y="43"/>
                  <a:pt x="178" y="43"/>
                </a:cubicBezTo>
                <a:cubicBezTo>
                  <a:pt x="120" y="42"/>
                  <a:pt x="65" y="27"/>
                  <a:pt x="18" y="0"/>
                </a:cubicBezTo>
                <a:cubicBezTo>
                  <a:pt x="0" y="30"/>
                  <a:pt x="0" y="30"/>
                  <a:pt x="0" y="30"/>
                </a:cubicBezTo>
                <a:cubicBezTo>
                  <a:pt x="53" y="60"/>
                  <a:pt x="113" y="77"/>
                  <a:pt x="178" y="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3" name="Freeform 15"/>
          <p:cNvSpPr/>
          <p:nvPr/>
        </p:nvSpPr>
        <p:spPr bwMode="auto">
          <a:xfrm>
            <a:off x="1043608" y="1843416"/>
            <a:ext cx="204968" cy="465978"/>
          </a:xfrm>
          <a:custGeom>
            <a:avLst/>
            <a:gdLst>
              <a:gd name="T0" fmla="*/ 0 w 78"/>
              <a:gd name="T1" fmla="*/ 177 h 177"/>
              <a:gd name="T2" fmla="*/ 35 w 78"/>
              <a:gd name="T3" fmla="*/ 177 h 177"/>
              <a:gd name="T4" fmla="*/ 78 w 78"/>
              <a:gd name="T5" fmla="*/ 17 h 177"/>
              <a:gd name="T6" fmla="*/ 48 w 78"/>
              <a:gd name="T7" fmla="*/ 0 h 177"/>
              <a:gd name="T8" fmla="*/ 0 w 78"/>
              <a:gd name="T9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7">
                <a:moveTo>
                  <a:pt x="0" y="177"/>
                </a:moveTo>
                <a:cubicBezTo>
                  <a:pt x="35" y="177"/>
                  <a:pt x="35" y="177"/>
                  <a:pt x="35" y="177"/>
                </a:cubicBezTo>
                <a:cubicBezTo>
                  <a:pt x="36" y="119"/>
                  <a:pt x="52" y="65"/>
                  <a:pt x="78" y="17"/>
                </a:cubicBezTo>
                <a:cubicBezTo>
                  <a:pt x="48" y="0"/>
                  <a:pt x="48" y="0"/>
                  <a:pt x="48" y="0"/>
                </a:cubicBezTo>
                <a:cubicBezTo>
                  <a:pt x="18" y="52"/>
                  <a:pt x="1" y="113"/>
                  <a:pt x="0" y="1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4" name="Freeform 16"/>
          <p:cNvSpPr/>
          <p:nvPr/>
        </p:nvSpPr>
        <p:spPr bwMode="auto">
          <a:xfrm>
            <a:off x="2025590" y="3088512"/>
            <a:ext cx="463971" cy="205031"/>
          </a:xfrm>
          <a:custGeom>
            <a:avLst/>
            <a:gdLst>
              <a:gd name="T0" fmla="*/ 160 w 177"/>
              <a:gd name="T1" fmla="*/ 0 h 78"/>
              <a:gd name="T2" fmla="*/ 0 w 177"/>
              <a:gd name="T3" fmla="*/ 43 h 78"/>
              <a:gd name="T4" fmla="*/ 0 w 177"/>
              <a:gd name="T5" fmla="*/ 78 h 78"/>
              <a:gd name="T6" fmla="*/ 177 w 177"/>
              <a:gd name="T7" fmla="*/ 30 h 78"/>
              <a:gd name="T8" fmla="*/ 160 w 177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78">
                <a:moveTo>
                  <a:pt x="160" y="0"/>
                </a:moveTo>
                <a:cubicBezTo>
                  <a:pt x="113" y="27"/>
                  <a:pt x="58" y="42"/>
                  <a:pt x="0" y="43"/>
                </a:cubicBezTo>
                <a:cubicBezTo>
                  <a:pt x="0" y="78"/>
                  <a:pt x="0" y="78"/>
                  <a:pt x="0" y="78"/>
                </a:cubicBezTo>
                <a:cubicBezTo>
                  <a:pt x="65" y="77"/>
                  <a:pt x="125" y="60"/>
                  <a:pt x="177" y="30"/>
                </a:cubicBezTo>
                <a:lnTo>
                  <a:pt x="1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5" name="Freeform 17"/>
          <p:cNvSpPr/>
          <p:nvPr/>
        </p:nvSpPr>
        <p:spPr bwMode="auto">
          <a:xfrm>
            <a:off x="1539257" y="1347614"/>
            <a:ext cx="465835" cy="203167"/>
          </a:xfrm>
          <a:custGeom>
            <a:avLst/>
            <a:gdLst>
              <a:gd name="T0" fmla="*/ 18 w 178"/>
              <a:gd name="T1" fmla="*/ 78 h 78"/>
              <a:gd name="T2" fmla="*/ 178 w 178"/>
              <a:gd name="T3" fmla="*/ 35 h 78"/>
              <a:gd name="T4" fmla="*/ 178 w 178"/>
              <a:gd name="T5" fmla="*/ 0 h 78"/>
              <a:gd name="T6" fmla="*/ 0 w 178"/>
              <a:gd name="T7" fmla="*/ 47 h 78"/>
              <a:gd name="T8" fmla="*/ 18 w 178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18" y="78"/>
                </a:moveTo>
                <a:cubicBezTo>
                  <a:pt x="65" y="51"/>
                  <a:pt x="120" y="36"/>
                  <a:pt x="178" y="35"/>
                </a:cubicBezTo>
                <a:cubicBezTo>
                  <a:pt x="178" y="0"/>
                  <a:pt x="178" y="0"/>
                  <a:pt x="178" y="0"/>
                </a:cubicBezTo>
                <a:cubicBezTo>
                  <a:pt x="113" y="1"/>
                  <a:pt x="53" y="18"/>
                  <a:pt x="0" y="47"/>
                </a:cubicBezTo>
                <a:lnTo>
                  <a:pt x="18" y="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6" name="Freeform 18"/>
          <p:cNvSpPr/>
          <p:nvPr/>
        </p:nvSpPr>
        <p:spPr bwMode="auto">
          <a:xfrm>
            <a:off x="2025588" y="1347614"/>
            <a:ext cx="467698" cy="203167"/>
          </a:xfrm>
          <a:custGeom>
            <a:avLst/>
            <a:gdLst>
              <a:gd name="T0" fmla="*/ 0 w 178"/>
              <a:gd name="T1" fmla="*/ 0 h 78"/>
              <a:gd name="T2" fmla="*/ 0 w 178"/>
              <a:gd name="T3" fmla="*/ 35 h 78"/>
              <a:gd name="T4" fmla="*/ 160 w 178"/>
              <a:gd name="T5" fmla="*/ 78 h 78"/>
              <a:gd name="T6" fmla="*/ 178 w 178"/>
              <a:gd name="T7" fmla="*/ 47 h 78"/>
              <a:gd name="T8" fmla="*/ 0 w 178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0" y="0"/>
                </a:moveTo>
                <a:cubicBezTo>
                  <a:pt x="0" y="35"/>
                  <a:pt x="0" y="35"/>
                  <a:pt x="0" y="35"/>
                </a:cubicBezTo>
                <a:cubicBezTo>
                  <a:pt x="58" y="36"/>
                  <a:pt x="113" y="51"/>
                  <a:pt x="160" y="78"/>
                </a:cubicBezTo>
                <a:cubicBezTo>
                  <a:pt x="178" y="47"/>
                  <a:pt x="178" y="47"/>
                  <a:pt x="178" y="47"/>
                </a:cubicBezTo>
                <a:cubicBezTo>
                  <a:pt x="125" y="18"/>
                  <a:pt x="65" y="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7" name="Freeform 19"/>
          <p:cNvSpPr/>
          <p:nvPr/>
        </p:nvSpPr>
        <p:spPr bwMode="auto">
          <a:xfrm>
            <a:off x="1179631" y="1483681"/>
            <a:ext cx="385711" cy="385830"/>
          </a:xfrm>
          <a:custGeom>
            <a:avLst/>
            <a:gdLst>
              <a:gd name="T0" fmla="*/ 31 w 147"/>
              <a:gd name="T1" fmla="*/ 147 h 147"/>
              <a:gd name="T2" fmla="*/ 147 w 147"/>
              <a:gd name="T3" fmla="*/ 30 h 147"/>
              <a:gd name="T4" fmla="*/ 130 w 147"/>
              <a:gd name="T5" fmla="*/ 0 h 147"/>
              <a:gd name="T6" fmla="*/ 0 w 147"/>
              <a:gd name="T7" fmla="*/ 129 h 147"/>
              <a:gd name="T8" fmla="*/ 31 w 147"/>
              <a:gd name="T9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47">
                <a:moveTo>
                  <a:pt x="31" y="147"/>
                </a:moveTo>
                <a:cubicBezTo>
                  <a:pt x="59" y="99"/>
                  <a:pt x="99" y="59"/>
                  <a:pt x="147" y="30"/>
                </a:cubicBezTo>
                <a:cubicBezTo>
                  <a:pt x="130" y="0"/>
                  <a:pt x="130" y="0"/>
                  <a:pt x="130" y="0"/>
                </a:cubicBezTo>
                <a:cubicBezTo>
                  <a:pt x="77" y="31"/>
                  <a:pt x="32" y="76"/>
                  <a:pt x="0" y="129"/>
                </a:cubicBezTo>
                <a:lnTo>
                  <a:pt x="31" y="14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8" name="Freeform 20"/>
          <p:cNvSpPr/>
          <p:nvPr/>
        </p:nvSpPr>
        <p:spPr bwMode="auto">
          <a:xfrm>
            <a:off x="1179631" y="2771647"/>
            <a:ext cx="385711" cy="385831"/>
          </a:xfrm>
          <a:custGeom>
            <a:avLst/>
            <a:gdLst>
              <a:gd name="T0" fmla="*/ 147 w 147"/>
              <a:gd name="T1" fmla="*/ 117 h 147"/>
              <a:gd name="T2" fmla="*/ 31 w 147"/>
              <a:gd name="T3" fmla="*/ 0 h 147"/>
              <a:gd name="T4" fmla="*/ 0 w 147"/>
              <a:gd name="T5" fmla="*/ 17 h 147"/>
              <a:gd name="T6" fmla="*/ 130 w 147"/>
              <a:gd name="T7" fmla="*/ 147 h 147"/>
              <a:gd name="T8" fmla="*/ 147 w 147"/>
              <a:gd name="T9" fmla="*/ 11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47">
                <a:moveTo>
                  <a:pt x="147" y="117"/>
                </a:moveTo>
                <a:cubicBezTo>
                  <a:pt x="99" y="88"/>
                  <a:pt x="59" y="48"/>
                  <a:pt x="31" y="0"/>
                </a:cubicBezTo>
                <a:cubicBezTo>
                  <a:pt x="0" y="17"/>
                  <a:pt x="0" y="17"/>
                  <a:pt x="0" y="17"/>
                </a:cubicBezTo>
                <a:cubicBezTo>
                  <a:pt x="32" y="71"/>
                  <a:pt x="77" y="115"/>
                  <a:pt x="130" y="147"/>
                </a:cubicBezTo>
                <a:lnTo>
                  <a:pt x="147" y="11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9" name="Freeform 21"/>
          <p:cNvSpPr/>
          <p:nvPr/>
        </p:nvSpPr>
        <p:spPr bwMode="auto">
          <a:xfrm>
            <a:off x="2463473" y="2771647"/>
            <a:ext cx="387575" cy="385831"/>
          </a:xfrm>
          <a:custGeom>
            <a:avLst/>
            <a:gdLst>
              <a:gd name="T0" fmla="*/ 117 w 148"/>
              <a:gd name="T1" fmla="*/ 0 h 147"/>
              <a:gd name="T2" fmla="*/ 0 w 148"/>
              <a:gd name="T3" fmla="*/ 117 h 147"/>
              <a:gd name="T4" fmla="*/ 18 w 148"/>
              <a:gd name="T5" fmla="*/ 147 h 147"/>
              <a:gd name="T6" fmla="*/ 148 w 148"/>
              <a:gd name="T7" fmla="*/ 17 h 147"/>
              <a:gd name="T8" fmla="*/ 117 w 148"/>
              <a:gd name="T9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117" y="0"/>
                </a:moveTo>
                <a:cubicBezTo>
                  <a:pt x="89" y="48"/>
                  <a:pt x="49" y="88"/>
                  <a:pt x="0" y="117"/>
                </a:cubicBezTo>
                <a:cubicBezTo>
                  <a:pt x="18" y="147"/>
                  <a:pt x="18" y="147"/>
                  <a:pt x="18" y="147"/>
                </a:cubicBezTo>
                <a:cubicBezTo>
                  <a:pt x="71" y="115"/>
                  <a:pt x="116" y="71"/>
                  <a:pt x="148" y="17"/>
                </a:cubicBezTo>
                <a:lnTo>
                  <a:pt x="117" y="0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30" name="Freeform 22"/>
          <p:cNvSpPr/>
          <p:nvPr/>
        </p:nvSpPr>
        <p:spPr bwMode="auto">
          <a:xfrm>
            <a:off x="2782106" y="1843416"/>
            <a:ext cx="203104" cy="465978"/>
          </a:xfrm>
          <a:custGeom>
            <a:avLst/>
            <a:gdLst>
              <a:gd name="T0" fmla="*/ 0 w 77"/>
              <a:gd name="T1" fmla="*/ 17 h 177"/>
              <a:gd name="T2" fmla="*/ 42 w 77"/>
              <a:gd name="T3" fmla="*/ 177 h 177"/>
              <a:gd name="T4" fmla="*/ 77 w 77"/>
              <a:gd name="T5" fmla="*/ 177 h 177"/>
              <a:gd name="T6" fmla="*/ 30 w 77"/>
              <a:gd name="T7" fmla="*/ 0 h 177"/>
              <a:gd name="T8" fmla="*/ 0 w 77"/>
              <a:gd name="T9" fmla="*/ 1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0" y="17"/>
                </a:moveTo>
                <a:cubicBezTo>
                  <a:pt x="26" y="65"/>
                  <a:pt x="42" y="119"/>
                  <a:pt x="42" y="177"/>
                </a:cubicBezTo>
                <a:cubicBezTo>
                  <a:pt x="77" y="177"/>
                  <a:pt x="77" y="177"/>
                  <a:pt x="77" y="177"/>
                </a:cubicBezTo>
                <a:cubicBezTo>
                  <a:pt x="77" y="113"/>
                  <a:pt x="60" y="52"/>
                  <a:pt x="30" y="0"/>
                </a:cubicBezTo>
                <a:lnTo>
                  <a:pt x="0" y="17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31" name="Freeform 23"/>
          <p:cNvSpPr/>
          <p:nvPr/>
        </p:nvSpPr>
        <p:spPr bwMode="auto">
          <a:xfrm>
            <a:off x="2782106" y="2331762"/>
            <a:ext cx="203104" cy="465978"/>
          </a:xfrm>
          <a:custGeom>
            <a:avLst/>
            <a:gdLst>
              <a:gd name="T0" fmla="*/ 77 w 77"/>
              <a:gd name="T1" fmla="*/ 0 h 177"/>
              <a:gd name="T2" fmla="*/ 42 w 77"/>
              <a:gd name="T3" fmla="*/ 0 h 177"/>
              <a:gd name="T4" fmla="*/ 0 w 77"/>
              <a:gd name="T5" fmla="*/ 159 h 177"/>
              <a:gd name="T6" fmla="*/ 30 w 77"/>
              <a:gd name="T7" fmla="*/ 177 h 177"/>
              <a:gd name="T8" fmla="*/ 77 w 77"/>
              <a:gd name="T9" fmla="*/ 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77" y="0"/>
                </a:moveTo>
                <a:cubicBezTo>
                  <a:pt x="42" y="0"/>
                  <a:pt x="42" y="0"/>
                  <a:pt x="42" y="0"/>
                </a:cubicBezTo>
                <a:cubicBezTo>
                  <a:pt x="42" y="58"/>
                  <a:pt x="26" y="112"/>
                  <a:pt x="0" y="159"/>
                </a:cubicBezTo>
                <a:cubicBezTo>
                  <a:pt x="30" y="177"/>
                  <a:pt x="30" y="177"/>
                  <a:pt x="30" y="177"/>
                </a:cubicBezTo>
                <a:cubicBezTo>
                  <a:pt x="60" y="124"/>
                  <a:pt x="77" y="64"/>
                  <a:pt x="77" y="0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32" name="Freeform 24"/>
          <p:cNvSpPr/>
          <p:nvPr/>
        </p:nvSpPr>
        <p:spPr bwMode="auto">
          <a:xfrm>
            <a:off x="2463473" y="1483681"/>
            <a:ext cx="387575" cy="385830"/>
          </a:xfrm>
          <a:custGeom>
            <a:avLst/>
            <a:gdLst>
              <a:gd name="T0" fmla="*/ 0 w 148"/>
              <a:gd name="T1" fmla="*/ 30 h 147"/>
              <a:gd name="T2" fmla="*/ 117 w 148"/>
              <a:gd name="T3" fmla="*/ 147 h 147"/>
              <a:gd name="T4" fmla="*/ 148 w 148"/>
              <a:gd name="T5" fmla="*/ 129 h 147"/>
              <a:gd name="T6" fmla="*/ 18 w 148"/>
              <a:gd name="T7" fmla="*/ 0 h 147"/>
              <a:gd name="T8" fmla="*/ 0 w 148"/>
              <a:gd name="T9" fmla="*/ 3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0" y="30"/>
                </a:moveTo>
                <a:cubicBezTo>
                  <a:pt x="49" y="59"/>
                  <a:pt x="89" y="99"/>
                  <a:pt x="117" y="147"/>
                </a:cubicBezTo>
                <a:cubicBezTo>
                  <a:pt x="148" y="129"/>
                  <a:pt x="148" y="129"/>
                  <a:pt x="148" y="129"/>
                </a:cubicBezTo>
                <a:cubicBezTo>
                  <a:pt x="116" y="76"/>
                  <a:pt x="71" y="31"/>
                  <a:pt x="18" y="0"/>
                </a:cubicBezTo>
                <a:lnTo>
                  <a:pt x="0" y="3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46" name="Oval 38"/>
          <p:cNvSpPr>
            <a:spLocks noChangeArrowheads="1"/>
          </p:cNvSpPr>
          <p:nvPr/>
        </p:nvSpPr>
        <p:spPr bwMode="auto">
          <a:xfrm>
            <a:off x="6314471" y="1685091"/>
            <a:ext cx="1335001" cy="1335412"/>
          </a:xfrm>
          <a:prstGeom prst="ellipse">
            <a:avLst/>
          </a:prstGeom>
          <a:solidFill>
            <a:srgbClr val="12B789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47" name="Freeform 39"/>
          <p:cNvSpPr/>
          <p:nvPr/>
        </p:nvSpPr>
        <p:spPr bwMode="auto">
          <a:xfrm>
            <a:off x="5994902" y="2364146"/>
            <a:ext cx="208003" cy="472879"/>
          </a:xfrm>
          <a:custGeom>
            <a:avLst/>
            <a:gdLst>
              <a:gd name="T0" fmla="*/ 78 w 78"/>
              <a:gd name="T1" fmla="*/ 159 h 177"/>
              <a:gd name="T2" fmla="*/ 35 w 78"/>
              <a:gd name="T3" fmla="*/ 0 h 177"/>
              <a:gd name="T4" fmla="*/ 0 w 78"/>
              <a:gd name="T5" fmla="*/ 0 h 177"/>
              <a:gd name="T6" fmla="*/ 48 w 78"/>
              <a:gd name="T7" fmla="*/ 177 h 177"/>
              <a:gd name="T8" fmla="*/ 78 w 78"/>
              <a:gd name="T9" fmla="*/ 159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7">
                <a:moveTo>
                  <a:pt x="78" y="159"/>
                </a:moveTo>
                <a:cubicBezTo>
                  <a:pt x="52" y="112"/>
                  <a:pt x="36" y="58"/>
                  <a:pt x="35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64"/>
                  <a:pt x="18" y="124"/>
                  <a:pt x="48" y="177"/>
                </a:cubicBezTo>
                <a:lnTo>
                  <a:pt x="78" y="159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48" name="Freeform 40"/>
          <p:cNvSpPr/>
          <p:nvPr/>
        </p:nvSpPr>
        <p:spPr bwMode="auto">
          <a:xfrm>
            <a:off x="6497891" y="3132103"/>
            <a:ext cx="472734" cy="208067"/>
          </a:xfrm>
          <a:custGeom>
            <a:avLst/>
            <a:gdLst>
              <a:gd name="T0" fmla="*/ 178 w 178"/>
              <a:gd name="T1" fmla="*/ 78 h 78"/>
              <a:gd name="T2" fmla="*/ 178 w 178"/>
              <a:gd name="T3" fmla="*/ 43 h 78"/>
              <a:gd name="T4" fmla="*/ 18 w 178"/>
              <a:gd name="T5" fmla="*/ 0 h 78"/>
              <a:gd name="T6" fmla="*/ 0 w 178"/>
              <a:gd name="T7" fmla="*/ 30 h 78"/>
              <a:gd name="T8" fmla="*/ 178 w 178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178" y="78"/>
                </a:moveTo>
                <a:cubicBezTo>
                  <a:pt x="178" y="43"/>
                  <a:pt x="178" y="43"/>
                  <a:pt x="178" y="43"/>
                </a:cubicBezTo>
                <a:cubicBezTo>
                  <a:pt x="120" y="42"/>
                  <a:pt x="65" y="27"/>
                  <a:pt x="18" y="0"/>
                </a:cubicBezTo>
                <a:cubicBezTo>
                  <a:pt x="0" y="30"/>
                  <a:pt x="0" y="30"/>
                  <a:pt x="0" y="30"/>
                </a:cubicBezTo>
                <a:cubicBezTo>
                  <a:pt x="53" y="60"/>
                  <a:pt x="113" y="77"/>
                  <a:pt x="178" y="78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0" name="Freeform 42"/>
          <p:cNvSpPr/>
          <p:nvPr/>
        </p:nvSpPr>
        <p:spPr bwMode="auto">
          <a:xfrm>
            <a:off x="6993315" y="3132103"/>
            <a:ext cx="470844" cy="208067"/>
          </a:xfrm>
          <a:custGeom>
            <a:avLst/>
            <a:gdLst>
              <a:gd name="T0" fmla="*/ 160 w 177"/>
              <a:gd name="T1" fmla="*/ 0 h 78"/>
              <a:gd name="T2" fmla="*/ 0 w 177"/>
              <a:gd name="T3" fmla="*/ 43 h 78"/>
              <a:gd name="T4" fmla="*/ 0 w 177"/>
              <a:gd name="T5" fmla="*/ 78 h 78"/>
              <a:gd name="T6" fmla="*/ 177 w 177"/>
              <a:gd name="T7" fmla="*/ 30 h 78"/>
              <a:gd name="T8" fmla="*/ 160 w 177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78">
                <a:moveTo>
                  <a:pt x="160" y="0"/>
                </a:moveTo>
                <a:cubicBezTo>
                  <a:pt x="113" y="27"/>
                  <a:pt x="58" y="42"/>
                  <a:pt x="0" y="43"/>
                </a:cubicBezTo>
                <a:cubicBezTo>
                  <a:pt x="0" y="78"/>
                  <a:pt x="0" y="78"/>
                  <a:pt x="0" y="78"/>
                </a:cubicBezTo>
                <a:cubicBezTo>
                  <a:pt x="65" y="77"/>
                  <a:pt x="125" y="60"/>
                  <a:pt x="177" y="30"/>
                </a:cubicBezTo>
                <a:lnTo>
                  <a:pt x="160" y="0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1" name="Freeform 43"/>
          <p:cNvSpPr/>
          <p:nvPr/>
        </p:nvSpPr>
        <p:spPr bwMode="auto">
          <a:xfrm>
            <a:off x="6497891" y="1365424"/>
            <a:ext cx="472734" cy="206176"/>
          </a:xfrm>
          <a:custGeom>
            <a:avLst/>
            <a:gdLst>
              <a:gd name="T0" fmla="*/ 18 w 178"/>
              <a:gd name="T1" fmla="*/ 78 h 78"/>
              <a:gd name="T2" fmla="*/ 178 w 178"/>
              <a:gd name="T3" fmla="*/ 35 h 78"/>
              <a:gd name="T4" fmla="*/ 178 w 178"/>
              <a:gd name="T5" fmla="*/ 0 h 78"/>
              <a:gd name="T6" fmla="*/ 0 w 178"/>
              <a:gd name="T7" fmla="*/ 47 h 78"/>
              <a:gd name="T8" fmla="*/ 18 w 178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18" y="78"/>
                </a:moveTo>
                <a:cubicBezTo>
                  <a:pt x="65" y="51"/>
                  <a:pt x="120" y="36"/>
                  <a:pt x="178" y="35"/>
                </a:cubicBezTo>
                <a:cubicBezTo>
                  <a:pt x="178" y="0"/>
                  <a:pt x="178" y="0"/>
                  <a:pt x="178" y="0"/>
                </a:cubicBezTo>
                <a:cubicBezTo>
                  <a:pt x="113" y="1"/>
                  <a:pt x="53" y="18"/>
                  <a:pt x="0" y="47"/>
                </a:cubicBezTo>
                <a:lnTo>
                  <a:pt x="18" y="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52" name="Freeform 44"/>
          <p:cNvSpPr/>
          <p:nvPr/>
        </p:nvSpPr>
        <p:spPr bwMode="auto">
          <a:xfrm>
            <a:off x="6993316" y="1365424"/>
            <a:ext cx="472734" cy="206176"/>
          </a:xfrm>
          <a:custGeom>
            <a:avLst/>
            <a:gdLst>
              <a:gd name="T0" fmla="*/ 0 w 178"/>
              <a:gd name="T1" fmla="*/ 0 h 78"/>
              <a:gd name="T2" fmla="*/ 0 w 178"/>
              <a:gd name="T3" fmla="*/ 35 h 78"/>
              <a:gd name="T4" fmla="*/ 160 w 178"/>
              <a:gd name="T5" fmla="*/ 78 h 78"/>
              <a:gd name="T6" fmla="*/ 178 w 178"/>
              <a:gd name="T7" fmla="*/ 47 h 78"/>
              <a:gd name="T8" fmla="*/ 0 w 178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0" y="0"/>
                </a:moveTo>
                <a:cubicBezTo>
                  <a:pt x="0" y="35"/>
                  <a:pt x="0" y="35"/>
                  <a:pt x="0" y="35"/>
                </a:cubicBezTo>
                <a:cubicBezTo>
                  <a:pt x="58" y="36"/>
                  <a:pt x="113" y="51"/>
                  <a:pt x="160" y="78"/>
                </a:cubicBezTo>
                <a:cubicBezTo>
                  <a:pt x="178" y="47"/>
                  <a:pt x="178" y="47"/>
                  <a:pt x="178" y="47"/>
                </a:cubicBezTo>
                <a:cubicBezTo>
                  <a:pt x="125" y="18"/>
                  <a:pt x="65" y="1"/>
                  <a:pt x="0" y="0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4" name="Freeform 46"/>
          <p:cNvSpPr/>
          <p:nvPr/>
        </p:nvSpPr>
        <p:spPr bwMode="auto">
          <a:xfrm>
            <a:off x="6132940" y="2810545"/>
            <a:ext cx="391423" cy="391544"/>
          </a:xfrm>
          <a:custGeom>
            <a:avLst/>
            <a:gdLst>
              <a:gd name="T0" fmla="*/ 147 w 147"/>
              <a:gd name="T1" fmla="*/ 117 h 147"/>
              <a:gd name="T2" fmla="*/ 31 w 147"/>
              <a:gd name="T3" fmla="*/ 0 h 147"/>
              <a:gd name="T4" fmla="*/ 0 w 147"/>
              <a:gd name="T5" fmla="*/ 17 h 147"/>
              <a:gd name="T6" fmla="*/ 130 w 147"/>
              <a:gd name="T7" fmla="*/ 147 h 147"/>
              <a:gd name="T8" fmla="*/ 147 w 147"/>
              <a:gd name="T9" fmla="*/ 11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47">
                <a:moveTo>
                  <a:pt x="147" y="117"/>
                </a:moveTo>
                <a:cubicBezTo>
                  <a:pt x="99" y="88"/>
                  <a:pt x="59" y="48"/>
                  <a:pt x="31" y="0"/>
                </a:cubicBezTo>
                <a:cubicBezTo>
                  <a:pt x="0" y="17"/>
                  <a:pt x="0" y="17"/>
                  <a:pt x="0" y="17"/>
                </a:cubicBezTo>
                <a:cubicBezTo>
                  <a:pt x="32" y="71"/>
                  <a:pt x="77" y="115"/>
                  <a:pt x="130" y="147"/>
                </a:cubicBezTo>
                <a:lnTo>
                  <a:pt x="147" y="117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5" name="Freeform 47"/>
          <p:cNvSpPr/>
          <p:nvPr/>
        </p:nvSpPr>
        <p:spPr bwMode="auto">
          <a:xfrm>
            <a:off x="7435794" y="2810545"/>
            <a:ext cx="393315" cy="391544"/>
          </a:xfrm>
          <a:custGeom>
            <a:avLst/>
            <a:gdLst>
              <a:gd name="T0" fmla="*/ 117 w 148"/>
              <a:gd name="T1" fmla="*/ 0 h 147"/>
              <a:gd name="T2" fmla="*/ 0 w 148"/>
              <a:gd name="T3" fmla="*/ 117 h 147"/>
              <a:gd name="T4" fmla="*/ 18 w 148"/>
              <a:gd name="T5" fmla="*/ 147 h 147"/>
              <a:gd name="T6" fmla="*/ 148 w 148"/>
              <a:gd name="T7" fmla="*/ 17 h 147"/>
              <a:gd name="T8" fmla="*/ 117 w 148"/>
              <a:gd name="T9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117" y="0"/>
                </a:moveTo>
                <a:cubicBezTo>
                  <a:pt x="89" y="48"/>
                  <a:pt x="49" y="88"/>
                  <a:pt x="0" y="117"/>
                </a:cubicBezTo>
                <a:cubicBezTo>
                  <a:pt x="18" y="147"/>
                  <a:pt x="18" y="147"/>
                  <a:pt x="18" y="147"/>
                </a:cubicBezTo>
                <a:cubicBezTo>
                  <a:pt x="71" y="115"/>
                  <a:pt x="116" y="71"/>
                  <a:pt x="148" y="17"/>
                </a:cubicBezTo>
                <a:lnTo>
                  <a:pt x="117" y="0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6" name="Freeform 48"/>
          <p:cNvSpPr/>
          <p:nvPr/>
        </p:nvSpPr>
        <p:spPr bwMode="auto">
          <a:xfrm>
            <a:off x="7761035" y="1868569"/>
            <a:ext cx="204221" cy="472879"/>
          </a:xfrm>
          <a:custGeom>
            <a:avLst/>
            <a:gdLst>
              <a:gd name="T0" fmla="*/ 0 w 77"/>
              <a:gd name="T1" fmla="*/ 17 h 177"/>
              <a:gd name="T2" fmla="*/ 42 w 77"/>
              <a:gd name="T3" fmla="*/ 177 h 177"/>
              <a:gd name="T4" fmla="*/ 77 w 77"/>
              <a:gd name="T5" fmla="*/ 177 h 177"/>
              <a:gd name="T6" fmla="*/ 30 w 77"/>
              <a:gd name="T7" fmla="*/ 0 h 177"/>
              <a:gd name="T8" fmla="*/ 0 w 77"/>
              <a:gd name="T9" fmla="*/ 1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0" y="17"/>
                </a:moveTo>
                <a:cubicBezTo>
                  <a:pt x="26" y="65"/>
                  <a:pt x="42" y="119"/>
                  <a:pt x="42" y="177"/>
                </a:cubicBezTo>
                <a:cubicBezTo>
                  <a:pt x="77" y="177"/>
                  <a:pt x="77" y="177"/>
                  <a:pt x="77" y="177"/>
                </a:cubicBezTo>
                <a:cubicBezTo>
                  <a:pt x="77" y="113"/>
                  <a:pt x="60" y="52"/>
                  <a:pt x="30" y="0"/>
                </a:cubicBezTo>
                <a:lnTo>
                  <a:pt x="0" y="17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7" name="Freeform 49"/>
          <p:cNvSpPr/>
          <p:nvPr/>
        </p:nvSpPr>
        <p:spPr bwMode="auto">
          <a:xfrm>
            <a:off x="7761035" y="2364146"/>
            <a:ext cx="204221" cy="472879"/>
          </a:xfrm>
          <a:custGeom>
            <a:avLst/>
            <a:gdLst>
              <a:gd name="T0" fmla="*/ 77 w 77"/>
              <a:gd name="T1" fmla="*/ 0 h 177"/>
              <a:gd name="T2" fmla="*/ 42 w 77"/>
              <a:gd name="T3" fmla="*/ 0 h 177"/>
              <a:gd name="T4" fmla="*/ 0 w 77"/>
              <a:gd name="T5" fmla="*/ 159 h 177"/>
              <a:gd name="T6" fmla="*/ 30 w 77"/>
              <a:gd name="T7" fmla="*/ 177 h 177"/>
              <a:gd name="T8" fmla="*/ 77 w 77"/>
              <a:gd name="T9" fmla="*/ 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77" y="0"/>
                </a:moveTo>
                <a:cubicBezTo>
                  <a:pt x="42" y="0"/>
                  <a:pt x="42" y="0"/>
                  <a:pt x="42" y="0"/>
                </a:cubicBezTo>
                <a:cubicBezTo>
                  <a:pt x="42" y="58"/>
                  <a:pt x="26" y="112"/>
                  <a:pt x="0" y="159"/>
                </a:cubicBezTo>
                <a:cubicBezTo>
                  <a:pt x="30" y="177"/>
                  <a:pt x="30" y="177"/>
                  <a:pt x="30" y="177"/>
                </a:cubicBezTo>
                <a:cubicBezTo>
                  <a:pt x="60" y="124"/>
                  <a:pt x="77" y="64"/>
                  <a:pt x="77" y="0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8" name="Freeform 50"/>
          <p:cNvSpPr/>
          <p:nvPr/>
        </p:nvSpPr>
        <p:spPr bwMode="auto">
          <a:xfrm>
            <a:off x="7435794" y="1503506"/>
            <a:ext cx="393315" cy="391543"/>
          </a:xfrm>
          <a:custGeom>
            <a:avLst/>
            <a:gdLst>
              <a:gd name="T0" fmla="*/ 0 w 148"/>
              <a:gd name="T1" fmla="*/ 30 h 147"/>
              <a:gd name="T2" fmla="*/ 117 w 148"/>
              <a:gd name="T3" fmla="*/ 147 h 147"/>
              <a:gd name="T4" fmla="*/ 148 w 148"/>
              <a:gd name="T5" fmla="*/ 129 h 147"/>
              <a:gd name="T6" fmla="*/ 18 w 148"/>
              <a:gd name="T7" fmla="*/ 0 h 147"/>
              <a:gd name="T8" fmla="*/ 0 w 148"/>
              <a:gd name="T9" fmla="*/ 3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0" y="30"/>
                </a:moveTo>
                <a:cubicBezTo>
                  <a:pt x="49" y="59"/>
                  <a:pt x="89" y="99"/>
                  <a:pt x="117" y="147"/>
                </a:cubicBezTo>
                <a:cubicBezTo>
                  <a:pt x="148" y="129"/>
                  <a:pt x="148" y="129"/>
                  <a:pt x="148" y="129"/>
                </a:cubicBezTo>
                <a:cubicBezTo>
                  <a:pt x="116" y="76"/>
                  <a:pt x="71" y="31"/>
                  <a:pt x="18" y="0"/>
                </a:cubicBezTo>
                <a:lnTo>
                  <a:pt x="0" y="30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9" name="Text Box 51"/>
          <p:cNvSpPr txBox="1">
            <a:spLocks noChangeArrowheads="1"/>
          </p:cNvSpPr>
          <p:nvPr/>
        </p:nvSpPr>
        <p:spPr bwMode="auto">
          <a:xfrm>
            <a:off x="1527504" y="2120524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准确率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61" name="Text Box 53"/>
          <p:cNvSpPr txBox="1">
            <a:spLocks noChangeArrowheads="1"/>
          </p:cNvSpPr>
          <p:nvPr/>
        </p:nvSpPr>
        <p:spPr bwMode="auto">
          <a:xfrm>
            <a:off x="6378907" y="1998854"/>
            <a:ext cx="12105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计算时间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62" name="Rectangle 54"/>
          <p:cNvSpPr>
            <a:spLocks noChangeArrowheads="1"/>
          </p:cNvSpPr>
          <p:nvPr/>
        </p:nvSpPr>
        <p:spPr bwMode="auto">
          <a:xfrm>
            <a:off x="1316835" y="3520074"/>
            <a:ext cx="1512887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chemeClr val="bg1">
                    <a:lumMod val="50000"/>
                  </a:schemeClr>
                </a:solidFill>
              </a:rPr>
              <a:t>91%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对于训练集中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91%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的数据，计算的误差在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1%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以内</a:t>
            </a:r>
          </a:p>
        </p:txBody>
      </p:sp>
      <p:sp>
        <p:nvSpPr>
          <p:cNvPr id="43063" name="Line 55"/>
          <p:cNvSpPr>
            <a:spLocks noChangeShapeType="1"/>
          </p:cNvSpPr>
          <p:nvPr/>
        </p:nvSpPr>
        <p:spPr bwMode="auto">
          <a:xfrm>
            <a:off x="3348038" y="3384007"/>
            <a:ext cx="0" cy="1008373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64" name="Rectangle 56"/>
          <p:cNvSpPr>
            <a:spLocks noChangeArrowheads="1"/>
          </p:cNvSpPr>
          <p:nvPr/>
        </p:nvSpPr>
        <p:spPr bwMode="auto">
          <a:xfrm>
            <a:off x="3811589" y="3522162"/>
            <a:ext cx="1512887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chemeClr val="bg1">
                    <a:lumMod val="50000"/>
                  </a:schemeClr>
                </a:solidFill>
              </a:rPr>
              <a:t>0.05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训练损失率在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0.05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以内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65" name="Line 57"/>
          <p:cNvSpPr>
            <a:spLocks noChangeShapeType="1"/>
          </p:cNvSpPr>
          <p:nvPr/>
        </p:nvSpPr>
        <p:spPr bwMode="auto">
          <a:xfrm>
            <a:off x="5802313" y="3384007"/>
            <a:ext cx="0" cy="1008373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66" name="Rectangle 58"/>
          <p:cNvSpPr>
            <a:spLocks noChangeArrowheads="1"/>
          </p:cNvSpPr>
          <p:nvPr/>
        </p:nvSpPr>
        <p:spPr bwMode="auto">
          <a:xfrm>
            <a:off x="6266066" y="3533769"/>
            <a:ext cx="151288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chemeClr val="bg1">
                    <a:lumMod val="50000"/>
                  </a:schemeClr>
                </a:solidFill>
              </a:rPr>
              <a:t>0.02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对于每个评估单例，都能够在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0.02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秒内完成</a:t>
            </a:r>
          </a:p>
        </p:txBody>
      </p:sp>
      <p:sp>
        <p:nvSpPr>
          <p:cNvPr id="58" name="Text Box 42"/>
          <p:cNvSpPr txBox="1">
            <a:spLocks noChangeArrowheads="1"/>
          </p:cNvSpPr>
          <p:nvPr/>
        </p:nvSpPr>
        <p:spPr bwMode="auto">
          <a:xfrm>
            <a:off x="3556350" y="290122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 Box 43"/>
          <p:cNvSpPr txBox="1">
            <a:spLocks noChangeArrowheads="1"/>
          </p:cNvSpPr>
          <p:nvPr/>
        </p:nvSpPr>
        <p:spPr bwMode="auto">
          <a:xfrm>
            <a:off x="3782786" y="857108"/>
            <a:ext cx="15768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Technical Specification</a:t>
            </a:r>
          </a:p>
        </p:txBody>
      </p:sp>
      <p:cxnSp>
        <p:nvCxnSpPr>
          <p:cNvPr id="60" name="直接连接符 59"/>
          <p:cNvCxnSpPr/>
          <p:nvPr/>
        </p:nvCxnSpPr>
        <p:spPr>
          <a:xfrm>
            <a:off x="3553974" y="1134107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20"/>
          <p:cNvSpPr/>
          <p:nvPr/>
        </p:nvSpPr>
        <p:spPr bwMode="auto">
          <a:xfrm rot="16200000">
            <a:off x="2467143" y="2771707"/>
            <a:ext cx="385711" cy="385831"/>
          </a:xfrm>
          <a:custGeom>
            <a:avLst/>
            <a:gdLst>
              <a:gd name="T0" fmla="*/ 147 w 147"/>
              <a:gd name="T1" fmla="*/ 117 h 147"/>
              <a:gd name="T2" fmla="*/ 31 w 147"/>
              <a:gd name="T3" fmla="*/ 0 h 147"/>
              <a:gd name="T4" fmla="*/ 0 w 147"/>
              <a:gd name="T5" fmla="*/ 17 h 147"/>
              <a:gd name="T6" fmla="*/ 130 w 147"/>
              <a:gd name="T7" fmla="*/ 147 h 147"/>
              <a:gd name="T8" fmla="*/ 147 w 147"/>
              <a:gd name="T9" fmla="*/ 11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47">
                <a:moveTo>
                  <a:pt x="147" y="117"/>
                </a:moveTo>
                <a:cubicBezTo>
                  <a:pt x="99" y="88"/>
                  <a:pt x="59" y="48"/>
                  <a:pt x="31" y="0"/>
                </a:cubicBezTo>
                <a:cubicBezTo>
                  <a:pt x="0" y="17"/>
                  <a:pt x="0" y="17"/>
                  <a:pt x="0" y="17"/>
                </a:cubicBezTo>
                <a:cubicBezTo>
                  <a:pt x="32" y="71"/>
                  <a:pt x="77" y="115"/>
                  <a:pt x="130" y="147"/>
                </a:cubicBezTo>
                <a:lnTo>
                  <a:pt x="147" y="11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Freeform 13"/>
          <p:cNvSpPr/>
          <p:nvPr/>
        </p:nvSpPr>
        <p:spPr bwMode="auto">
          <a:xfrm rot="12637241">
            <a:off x="2794602" y="2307533"/>
            <a:ext cx="204968" cy="465978"/>
          </a:xfrm>
          <a:custGeom>
            <a:avLst/>
            <a:gdLst>
              <a:gd name="T0" fmla="*/ 78 w 78"/>
              <a:gd name="T1" fmla="*/ 159 h 177"/>
              <a:gd name="T2" fmla="*/ 35 w 78"/>
              <a:gd name="T3" fmla="*/ 0 h 177"/>
              <a:gd name="T4" fmla="*/ 0 w 78"/>
              <a:gd name="T5" fmla="*/ 0 h 177"/>
              <a:gd name="T6" fmla="*/ 48 w 78"/>
              <a:gd name="T7" fmla="*/ 177 h 177"/>
              <a:gd name="T8" fmla="*/ 78 w 78"/>
              <a:gd name="T9" fmla="*/ 159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7">
                <a:moveTo>
                  <a:pt x="78" y="159"/>
                </a:moveTo>
                <a:cubicBezTo>
                  <a:pt x="52" y="112"/>
                  <a:pt x="36" y="58"/>
                  <a:pt x="35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64"/>
                  <a:pt x="18" y="124"/>
                  <a:pt x="48" y="177"/>
                </a:cubicBezTo>
                <a:lnTo>
                  <a:pt x="78" y="1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" name="Freeform 48"/>
          <p:cNvSpPr/>
          <p:nvPr/>
        </p:nvSpPr>
        <p:spPr bwMode="auto">
          <a:xfrm rot="12600589">
            <a:off x="5991122" y="1887943"/>
            <a:ext cx="204221" cy="472879"/>
          </a:xfrm>
          <a:custGeom>
            <a:avLst/>
            <a:gdLst>
              <a:gd name="T0" fmla="*/ 0 w 77"/>
              <a:gd name="T1" fmla="*/ 17 h 177"/>
              <a:gd name="T2" fmla="*/ 42 w 77"/>
              <a:gd name="T3" fmla="*/ 177 h 177"/>
              <a:gd name="T4" fmla="*/ 77 w 77"/>
              <a:gd name="T5" fmla="*/ 177 h 177"/>
              <a:gd name="T6" fmla="*/ 30 w 77"/>
              <a:gd name="T7" fmla="*/ 0 h 177"/>
              <a:gd name="T8" fmla="*/ 0 w 77"/>
              <a:gd name="T9" fmla="*/ 1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0" y="17"/>
                </a:moveTo>
                <a:cubicBezTo>
                  <a:pt x="26" y="65"/>
                  <a:pt x="42" y="119"/>
                  <a:pt x="42" y="177"/>
                </a:cubicBezTo>
                <a:cubicBezTo>
                  <a:pt x="77" y="177"/>
                  <a:pt x="77" y="177"/>
                  <a:pt x="77" y="177"/>
                </a:cubicBezTo>
                <a:cubicBezTo>
                  <a:pt x="77" y="113"/>
                  <a:pt x="60" y="52"/>
                  <a:pt x="30" y="0"/>
                </a:cubicBezTo>
                <a:lnTo>
                  <a:pt x="0" y="17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Freeform 50"/>
          <p:cNvSpPr/>
          <p:nvPr/>
        </p:nvSpPr>
        <p:spPr bwMode="auto">
          <a:xfrm rot="16200000">
            <a:off x="6137583" y="1502620"/>
            <a:ext cx="393315" cy="391543"/>
          </a:xfrm>
          <a:custGeom>
            <a:avLst/>
            <a:gdLst>
              <a:gd name="T0" fmla="*/ 0 w 148"/>
              <a:gd name="T1" fmla="*/ 30 h 147"/>
              <a:gd name="T2" fmla="*/ 117 w 148"/>
              <a:gd name="T3" fmla="*/ 147 h 147"/>
              <a:gd name="T4" fmla="*/ 148 w 148"/>
              <a:gd name="T5" fmla="*/ 129 h 147"/>
              <a:gd name="T6" fmla="*/ 18 w 148"/>
              <a:gd name="T7" fmla="*/ 0 h 147"/>
              <a:gd name="T8" fmla="*/ 0 w 148"/>
              <a:gd name="T9" fmla="*/ 3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0" y="30"/>
                </a:moveTo>
                <a:cubicBezTo>
                  <a:pt x="49" y="59"/>
                  <a:pt x="89" y="99"/>
                  <a:pt x="117" y="147"/>
                </a:cubicBezTo>
                <a:cubicBezTo>
                  <a:pt x="148" y="129"/>
                  <a:pt x="148" y="129"/>
                  <a:pt x="148" y="129"/>
                </a:cubicBezTo>
                <a:cubicBezTo>
                  <a:pt x="116" y="76"/>
                  <a:pt x="71" y="31"/>
                  <a:pt x="18" y="0"/>
                </a:cubicBezTo>
                <a:lnTo>
                  <a:pt x="0" y="30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Oval 38"/>
          <p:cNvSpPr>
            <a:spLocks noChangeArrowheads="1"/>
          </p:cNvSpPr>
          <p:nvPr/>
        </p:nvSpPr>
        <p:spPr bwMode="auto">
          <a:xfrm>
            <a:off x="3860651" y="1689333"/>
            <a:ext cx="1335001" cy="1335412"/>
          </a:xfrm>
          <a:prstGeom prst="ellipse">
            <a:avLst/>
          </a:prstGeom>
          <a:solidFill>
            <a:srgbClr val="0E8967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Freeform 39"/>
          <p:cNvSpPr/>
          <p:nvPr/>
        </p:nvSpPr>
        <p:spPr bwMode="auto">
          <a:xfrm>
            <a:off x="3541082" y="2368388"/>
            <a:ext cx="208003" cy="472879"/>
          </a:xfrm>
          <a:custGeom>
            <a:avLst/>
            <a:gdLst>
              <a:gd name="T0" fmla="*/ 78 w 78"/>
              <a:gd name="T1" fmla="*/ 159 h 177"/>
              <a:gd name="T2" fmla="*/ 35 w 78"/>
              <a:gd name="T3" fmla="*/ 0 h 177"/>
              <a:gd name="T4" fmla="*/ 0 w 78"/>
              <a:gd name="T5" fmla="*/ 0 h 177"/>
              <a:gd name="T6" fmla="*/ 48 w 78"/>
              <a:gd name="T7" fmla="*/ 177 h 177"/>
              <a:gd name="T8" fmla="*/ 78 w 78"/>
              <a:gd name="T9" fmla="*/ 159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7">
                <a:moveTo>
                  <a:pt x="78" y="159"/>
                </a:moveTo>
                <a:cubicBezTo>
                  <a:pt x="52" y="112"/>
                  <a:pt x="36" y="58"/>
                  <a:pt x="35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64"/>
                  <a:pt x="18" y="124"/>
                  <a:pt x="48" y="177"/>
                </a:cubicBezTo>
                <a:lnTo>
                  <a:pt x="78" y="159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Freeform 40"/>
          <p:cNvSpPr/>
          <p:nvPr/>
        </p:nvSpPr>
        <p:spPr bwMode="auto">
          <a:xfrm>
            <a:off x="4044071" y="3136345"/>
            <a:ext cx="472734" cy="208067"/>
          </a:xfrm>
          <a:custGeom>
            <a:avLst/>
            <a:gdLst>
              <a:gd name="T0" fmla="*/ 178 w 178"/>
              <a:gd name="T1" fmla="*/ 78 h 78"/>
              <a:gd name="T2" fmla="*/ 178 w 178"/>
              <a:gd name="T3" fmla="*/ 43 h 78"/>
              <a:gd name="T4" fmla="*/ 18 w 178"/>
              <a:gd name="T5" fmla="*/ 0 h 78"/>
              <a:gd name="T6" fmla="*/ 0 w 178"/>
              <a:gd name="T7" fmla="*/ 30 h 78"/>
              <a:gd name="T8" fmla="*/ 178 w 178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178" y="78"/>
                </a:moveTo>
                <a:cubicBezTo>
                  <a:pt x="178" y="43"/>
                  <a:pt x="178" y="43"/>
                  <a:pt x="178" y="43"/>
                </a:cubicBezTo>
                <a:cubicBezTo>
                  <a:pt x="120" y="42"/>
                  <a:pt x="65" y="27"/>
                  <a:pt x="18" y="0"/>
                </a:cubicBezTo>
                <a:cubicBezTo>
                  <a:pt x="0" y="30"/>
                  <a:pt x="0" y="30"/>
                  <a:pt x="0" y="30"/>
                </a:cubicBezTo>
                <a:cubicBezTo>
                  <a:pt x="53" y="60"/>
                  <a:pt x="113" y="77"/>
                  <a:pt x="178" y="78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Freeform 42"/>
          <p:cNvSpPr/>
          <p:nvPr/>
        </p:nvSpPr>
        <p:spPr bwMode="auto">
          <a:xfrm>
            <a:off x="4539495" y="3136345"/>
            <a:ext cx="470844" cy="208067"/>
          </a:xfrm>
          <a:custGeom>
            <a:avLst/>
            <a:gdLst>
              <a:gd name="T0" fmla="*/ 160 w 177"/>
              <a:gd name="T1" fmla="*/ 0 h 78"/>
              <a:gd name="T2" fmla="*/ 0 w 177"/>
              <a:gd name="T3" fmla="*/ 43 h 78"/>
              <a:gd name="T4" fmla="*/ 0 w 177"/>
              <a:gd name="T5" fmla="*/ 78 h 78"/>
              <a:gd name="T6" fmla="*/ 177 w 177"/>
              <a:gd name="T7" fmla="*/ 30 h 78"/>
              <a:gd name="T8" fmla="*/ 160 w 177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78">
                <a:moveTo>
                  <a:pt x="160" y="0"/>
                </a:moveTo>
                <a:cubicBezTo>
                  <a:pt x="113" y="27"/>
                  <a:pt x="58" y="42"/>
                  <a:pt x="0" y="43"/>
                </a:cubicBezTo>
                <a:cubicBezTo>
                  <a:pt x="0" y="78"/>
                  <a:pt x="0" y="78"/>
                  <a:pt x="0" y="78"/>
                </a:cubicBezTo>
                <a:cubicBezTo>
                  <a:pt x="65" y="77"/>
                  <a:pt x="125" y="60"/>
                  <a:pt x="177" y="30"/>
                </a:cubicBezTo>
                <a:lnTo>
                  <a:pt x="160" y="0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Freeform 44"/>
          <p:cNvSpPr/>
          <p:nvPr/>
        </p:nvSpPr>
        <p:spPr bwMode="auto">
          <a:xfrm>
            <a:off x="4539496" y="1369666"/>
            <a:ext cx="472734" cy="206176"/>
          </a:xfrm>
          <a:custGeom>
            <a:avLst/>
            <a:gdLst>
              <a:gd name="T0" fmla="*/ 0 w 178"/>
              <a:gd name="T1" fmla="*/ 0 h 78"/>
              <a:gd name="T2" fmla="*/ 0 w 178"/>
              <a:gd name="T3" fmla="*/ 35 h 78"/>
              <a:gd name="T4" fmla="*/ 160 w 178"/>
              <a:gd name="T5" fmla="*/ 78 h 78"/>
              <a:gd name="T6" fmla="*/ 178 w 178"/>
              <a:gd name="T7" fmla="*/ 47 h 78"/>
              <a:gd name="T8" fmla="*/ 0 w 178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0" y="0"/>
                </a:moveTo>
                <a:cubicBezTo>
                  <a:pt x="0" y="35"/>
                  <a:pt x="0" y="35"/>
                  <a:pt x="0" y="35"/>
                </a:cubicBezTo>
                <a:cubicBezTo>
                  <a:pt x="58" y="36"/>
                  <a:pt x="113" y="51"/>
                  <a:pt x="160" y="78"/>
                </a:cubicBezTo>
                <a:cubicBezTo>
                  <a:pt x="178" y="47"/>
                  <a:pt x="178" y="47"/>
                  <a:pt x="178" y="47"/>
                </a:cubicBezTo>
                <a:cubicBezTo>
                  <a:pt x="125" y="18"/>
                  <a:pt x="65" y="1"/>
                  <a:pt x="0" y="0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Freeform 46"/>
          <p:cNvSpPr/>
          <p:nvPr/>
        </p:nvSpPr>
        <p:spPr bwMode="auto">
          <a:xfrm>
            <a:off x="3679120" y="2814787"/>
            <a:ext cx="391423" cy="391544"/>
          </a:xfrm>
          <a:custGeom>
            <a:avLst/>
            <a:gdLst>
              <a:gd name="T0" fmla="*/ 147 w 147"/>
              <a:gd name="T1" fmla="*/ 117 h 147"/>
              <a:gd name="T2" fmla="*/ 31 w 147"/>
              <a:gd name="T3" fmla="*/ 0 h 147"/>
              <a:gd name="T4" fmla="*/ 0 w 147"/>
              <a:gd name="T5" fmla="*/ 17 h 147"/>
              <a:gd name="T6" fmla="*/ 130 w 147"/>
              <a:gd name="T7" fmla="*/ 147 h 147"/>
              <a:gd name="T8" fmla="*/ 147 w 147"/>
              <a:gd name="T9" fmla="*/ 11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47">
                <a:moveTo>
                  <a:pt x="147" y="117"/>
                </a:moveTo>
                <a:cubicBezTo>
                  <a:pt x="99" y="88"/>
                  <a:pt x="59" y="48"/>
                  <a:pt x="31" y="0"/>
                </a:cubicBezTo>
                <a:cubicBezTo>
                  <a:pt x="0" y="17"/>
                  <a:pt x="0" y="17"/>
                  <a:pt x="0" y="17"/>
                </a:cubicBezTo>
                <a:cubicBezTo>
                  <a:pt x="32" y="71"/>
                  <a:pt x="77" y="115"/>
                  <a:pt x="130" y="147"/>
                </a:cubicBezTo>
                <a:lnTo>
                  <a:pt x="147" y="117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Freeform 47"/>
          <p:cNvSpPr/>
          <p:nvPr/>
        </p:nvSpPr>
        <p:spPr bwMode="auto">
          <a:xfrm>
            <a:off x="4981974" y="2814787"/>
            <a:ext cx="393315" cy="391544"/>
          </a:xfrm>
          <a:custGeom>
            <a:avLst/>
            <a:gdLst>
              <a:gd name="T0" fmla="*/ 117 w 148"/>
              <a:gd name="T1" fmla="*/ 0 h 147"/>
              <a:gd name="T2" fmla="*/ 0 w 148"/>
              <a:gd name="T3" fmla="*/ 117 h 147"/>
              <a:gd name="T4" fmla="*/ 18 w 148"/>
              <a:gd name="T5" fmla="*/ 147 h 147"/>
              <a:gd name="T6" fmla="*/ 148 w 148"/>
              <a:gd name="T7" fmla="*/ 17 h 147"/>
              <a:gd name="T8" fmla="*/ 117 w 148"/>
              <a:gd name="T9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117" y="0"/>
                </a:moveTo>
                <a:cubicBezTo>
                  <a:pt x="89" y="48"/>
                  <a:pt x="49" y="88"/>
                  <a:pt x="0" y="117"/>
                </a:cubicBezTo>
                <a:cubicBezTo>
                  <a:pt x="18" y="147"/>
                  <a:pt x="18" y="147"/>
                  <a:pt x="18" y="147"/>
                </a:cubicBezTo>
                <a:cubicBezTo>
                  <a:pt x="71" y="115"/>
                  <a:pt x="116" y="71"/>
                  <a:pt x="148" y="17"/>
                </a:cubicBezTo>
                <a:lnTo>
                  <a:pt x="117" y="0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Freeform 48"/>
          <p:cNvSpPr/>
          <p:nvPr/>
        </p:nvSpPr>
        <p:spPr bwMode="auto">
          <a:xfrm>
            <a:off x="5307215" y="1872811"/>
            <a:ext cx="204221" cy="472879"/>
          </a:xfrm>
          <a:custGeom>
            <a:avLst/>
            <a:gdLst>
              <a:gd name="T0" fmla="*/ 0 w 77"/>
              <a:gd name="T1" fmla="*/ 17 h 177"/>
              <a:gd name="T2" fmla="*/ 42 w 77"/>
              <a:gd name="T3" fmla="*/ 177 h 177"/>
              <a:gd name="T4" fmla="*/ 77 w 77"/>
              <a:gd name="T5" fmla="*/ 177 h 177"/>
              <a:gd name="T6" fmla="*/ 30 w 77"/>
              <a:gd name="T7" fmla="*/ 0 h 177"/>
              <a:gd name="T8" fmla="*/ 0 w 77"/>
              <a:gd name="T9" fmla="*/ 1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0" y="17"/>
                </a:moveTo>
                <a:cubicBezTo>
                  <a:pt x="26" y="65"/>
                  <a:pt x="42" y="119"/>
                  <a:pt x="42" y="177"/>
                </a:cubicBezTo>
                <a:cubicBezTo>
                  <a:pt x="77" y="177"/>
                  <a:pt x="77" y="177"/>
                  <a:pt x="77" y="177"/>
                </a:cubicBezTo>
                <a:cubicBezTo>
                  <a:pt x="77" y="113"/>
                  <a:pt x="60" y="52"/>
                  <a:pt x="30" y="0"/>
                </a:cubicBezTo>
                <a:lnTo>
                  <a:pt x="0" y="17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Freeform 49"/>
          <p:cNvSpPr/>
          <p:nvPr/>
        </p:nvSpPr>
        <p:spPr bwMode="auto">
          <a:xfrm>
            <a:off x="5307215" y="2368388"/>
            <a:ext cx="204221" cy="472879"/>
          </a:xfrm>
          <a:custGeom>
            <a:avLst/>
            <a:gdLst>
              <a:gd name="T0" fmla="*/ 77 w 77"/>
              <a:gd name="T1" fmla="*/ 0 h 177"/>
              <a:gd name="T2" fmla="*/ 42 w 77"/>
              <a:gd name="T3" fmla="*/ 0 h 177"/>
              <a:gd name="T4" fmla="*/ 0 w 77"/>
              <a:gd name="T5" fmla="*/ 159 h 177"/>
              <a:gd name="T6" fmla="*/ 30 w 77"/>
              <a:gd name="T7" fmla="*/ 177 h 177"/>
              <a:gd name="T8" fmla="*/ 77 w 77"/>
              <a:gd name="T9" fmla="*/ 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77" y="0"/>
                </a:moveTo>
                <a:cubicBezTo>
                  <a:pt x="42" y="0"/>
                  <a:pt x="42" y="0"/>
                  <a:pt x="42" y="0"/>
                </a:cubicBezTo>
                <a:cubicBezTo>
                  <a:pt x="42" y="58"/>
                  <a:pt x="26" y="112"/>
                  <a:pt x="0" y="159"/>
                </a:cubicBezTo>
                <a:cubicBezTo>
                  <a:pt x="30" y="177"/>
                  <a:pt x="30" y="177"/>
                  <a:pt x="30" y="177"/>
                </a:cubicBezTo>
                <a:cubicBezTo>
                  <a:pt x="60" y="124"/>
                  <a:pt x="77" y="64"/>
                  <a:pt x="77" y="0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Freeform 50"/>
          <p:cNvSpPr/>
          <p:nvPr/>
        </p:nvSpPr>
        <p:spPr bwMode="auto">
          <a:xfrm>
            <a:off x="4981974" y="1507748"/>
            <a:ext cx="393315" cy="391543"/>
          </a:xfrm>
          <a:custGeom>
            <a:avLst/>
            <a:gdLst>
              <a:gd name="T0" fmla="*/ 0 w 148"/>
              <a:gd name="T1" fmla="*/ 30 h 147"/>
              <a:gd name="T2" fmla="*/ 117 w 148"/>
              <a:gd name="T3" fmla="*/ 147 h 147"/>
              <a:gd name="T4" fmla="*/ 148 w 148"/>
              <a:gd name="T5" fmla="*/ 129 h 147"/>
              <a:gd name="T6" fmla="*/ 18 w 148"/>
              <a:gd name="T7" fmla="*/ 0 h 147"/>
              <a:gd name="T8" fmla="*/ 0 w 148"/>
              <a:gd name="T9" fmla="*/ 3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0" y="30"/>
                </a:moveTo>
                <a:cubicBezTo>
                  <a:pt x="49" y="59"/>
                  <a:pt x="89" y="99"/>
                  <a:pt x="117" y="147"/>
                </a:cubicBezTo>
                <a:cubicBezTo>
                  <a:pt x="148" y="129"/>
                  <a:pt x="148" y="129"/>
                  <a:pt x="148" y="129"/>
                </a:cubicBezTo>
                <a:cubicBezTo>
                  <a:pt x="116" y="76"/>
                  <a:pt x="71" y="31"/>
                  <a:pt x="18" y="0"/>
                </a:cubicBezTo>
                <a:lnTo>
                  <a:pt x="0" y="30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Freeform 48"/>
          <p:cNvSpPr/>
          <p:nvPr/>
        </p:nvSpPr>
        <p:spPr bwMode="auto">
          <a:xfrm rot="12600589">
            <a:off x="3537302" y="1892185"/>
            <a:ext cx="204221" cy="472879"/>
          </a:xfrm>
          <a:custGeom>
            <a:avLst/>
            <a:gdLst>
              <a:gd name="T0" fmla="*/ 0 w 77"/>
              <a:gd name="T1" fmla="*/ 17 h 177"/>
              <a:gd name="T2" fmla="*/ 42 w 77"/>
              <a:gd name="T3" fmla="*/ 177 h 177"/>
              <a:gd name="T4" fmla="*/ 77 w 77"/>
              <a:gd name="T5" fmla="*/ 177 h 177"/>
              <a:gd name="T6" fmla="*/ 30 w 77"/>
              <a:gd name="T7" fmla="*/ 0 h 177"/>
              <a:gd name="T8" fmla="*/ 0 w 77"/>
              <a:gd name="T9" fmla="*/ 1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0" y="17"/>
                </a:moveTo>
                <a:cubicBezTo>
                  <a:pt x="26" y="65"/>
                  <a:pt x="42" y="119"/>
                  <a:pt x="42" y="177"/>
                </a:cubicBezTo>
                <a:cubicBezTo>
                  <a:pt x="77" y="177"/>
                  <a:pt x="77" y="177"/>
                  <a:pt x="77" y="177"/>
                </a:cubicBezTo>
                <a:cubicBezTo>
                  <a:pt x="77" y="113"/>
                  <a:pt x="60" y="52"/>
                  <a:pt x="30" y="0"/>
                </a:cubicBezTo>
                <a:lnTo>
                  <a:pt x="0" y="17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Freeform 50"/>
          <p:cNvSpPr/>
          <p:nvPr/>
        </p:nvSpPr>
        <p:spPr bwMode="auto">
          <a:xfrm rot="16200000">
            <a:off x="3683763" y="1506862"/>
            <a:ext cx="393315" cy="391543"/>
          </a:xfrm>
          <a:custGeom>
            <a:avLst/>
            <a:gdLst>
              <a:gd name="T0" fmla="*/ 0 w 148"/>
              <a:gd name="T1" fmla="*/ 30 h 147"/>
              <a:gd name="T2" fmla="*/ 117 w 148"/>
              <a:gd name="T3" fmla="*/ 147 h 147"/>
              <a:gd name="T4" fmla="*/ 148 w 148"/>
              <a:gd name="T5" fmla="*/ 129 h 147"/>
              <a:gd name="T6" fmla="*/ 18 w 148"/>
              <a:gd name="T7" fmla="*/ 0 h 147"/>
              <a:gd name="T8" fmla="*/ 0 w 148"/>
              <a:gd name="T9" fmla="*/ 3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0" y="30"/>
                </a:moveTo>
                <a:cubicBezTo>
                  <a:pt x="49" y="59"/>
                  <a:pt x="89" y="99"/>
                  <a:pt x="117" y="147"/>
                </a:cubicBezTo>
                <a:cubicBezTo>
                  <a:pt x="148" y="129"/>
                  <a:pt x="148" y="129"/>
                  <a:pt x="148" y="129"/>
                </a:cubicBezTo>
                <a:cubicBezTo>
                  <a:pt x="116" y="76"/>
                  <a:pt x="71" y="31"/>
                  <a:pt x="18" y="0"/>
                </a:cubicBezTo>
                <a:lnTo>
                  <a:pt x="0" y="30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60" name="Text Box 52"/>
          <p:cNvSpPr txBox="1">
            <a:spLocks noChangeArrowheads="1"/>
          </p:cNvSpPr>
          <p:nvPr/>
        </p:nvSpPr>
        <p:spPr bwMode="auto">
          <a:xfrm>
            <a:off x="4044071" y="2130335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损失率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Freeform 30"/>
          <p:cNvSpPr/>
          <p:nvPr/>
        </p:nvSpPr>
        <p:spPr bwMode="auto">
          <a:xfrm>
            <a:off x="4047034" y="1367567"/>
            <a:ext cx="469692" cy="204033"/>
          </a:xfrm>
          <a:custGeom>
            <a:avLst/>
            <a:gdLst>
              <a:gd name="T0" fmla="*/ 18 w 178"/>
              <a:gd name="T1" fmla="*/ 78 h 78"/>
              <a:gd name="T2" fmla="*/ 178 w 178"/>
              <a:gd name="T3" fmla="*/ 35 h 78"/>
              <a:gd name="T4" fmla="*/ 178 w 178"/>
              <a:gd name="T5" fmla="*/ 0 h 78"/>
              <a:gd name="T6" fmla="*/ 0 w 178"/>
              <a:gd name="T7" fmla="*/ 47 h 78"/>
              <a:gd name="T8" fmla="*/ 18 w 178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18" y="78"/>
                </a:moveTo>
                <a:cubicBezTo>
                  <a:pt x="65" y="51"/>
                  <a:pt x="120" y="36"/>
                  <a:pt x="178" y="35"/>
                </a:cubicBezTo>
                <a:cubicBezTo>
                  <a:pt x="178" y="0"/>
                  <a:pt x="178" y="0"/>
                  <a:pt x="178" y="0"/>
                </a:cubicBezTo>
                <a:cubicBezTo>
                  <a:pt x="113" y="1"/>
                  <a:pt x="53" y="18"/>
                  <a:pt x="0" y="47"/>
                </a:cubicBezTo>
                <a:lnTo>
                  <a:pt x="18" y="7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230934" y="1360136"/>
            <a:ext cx="2304926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9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</a:t>
            </a:r>
          </a:p>
          <a:p>
            <a:pPr algn="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大量的参数也不会很快导致网络过拟合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342578" y="3386035"/>
            <a:ext cx="216091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2B7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</a:t>
            </a:r>
            <a:endParaRPr lang="en-US" altLang="zh-CN" sz="2400" b="1" dirty="0">
              <a:solidFill>
                <a:srgbClr val="12B7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在输入的维度很多时仍能保持很高的效率</a:t>
            </a: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6443663" y="2582072"/>
            <a:ext cx="230378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E89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极大发挥数据资产特征对于价值评估的作用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6" name="Freeform 14"/>
          <p:cNvSpPr/>
          <p:nvPr/>
        </p:nvSpPr>
        <p:spPr bwMode="auto">
          <a:xfrm>
            <a:off x="2700339" y="1896060"/>
            <a:ext cx="1436687" cy="274723"/>
          </a:xfrm>
          <a:custGeom>
            <a:avLst/>
            <a:gdLst>
              <a:gd name="T0" fmla="*/ 905 w 905"/>
              <a:gd name="T1" fmla="*/ 173 h 173"/>
              <a:gd name="T2" fmla="*/ 732 w 905"/>
              <a:gd name="T3" fmla="*/ 0 h 173"/>
              <a:gd name="T4" fmla="*/ 0 w 905"/>
              <a:gd name="T5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05" h="173">
                <a:moveTo>
                  <a:pt x="905" y="173"/>
                </a:moveTo>
                <a:lnTo>
                  <a:pt x="732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7" name="Freeform 15"/>
          <p:cNvSpPr/>
          <p:nvPr/>
        </p:nvSpPr>
        <p:spPr bwMode="auto">
          <a:xfrm>
            <a:off x="2700339" y="3592033"/>
            <a:ext cx="1190625" cy="255667"/>
          </a:xfrm>
          <a:custGeom>
            <a:avLst/>
            <a:gdLst>
              <a:gd name="T0" fmla="*/ 750 w 750"/>
              <a:gd name="T1" fmla="*/ 0 h 161"/>
              <a:gd name="T2" fmla="*/ 591 w 750"/>
              <a:gd name="T3" fmla="*/ 161 h 161"/>
              <a:gd name="T4" fmla="*/ 0 w 750"/>
              <a:gd name="T5" fmla="*/ 16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0" h="161">
                <a:moveTo>
                  <a:pt x="750" y="0"/>
                </a:moveTo>
                <a:lnTo>
                  <a:pt x="591" y="161"/>
                </a:lnTo>
                <a:lnTo>
                  <a:pt x="0" y="161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5754688" y="3039413"/>
            <a:ext cx="544512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9" name="Freeform 17"/>
          <p:cNvSpPr/>
          <p:nvPr/>
        </p:nvSpPr>
        <p:spPr bwMode="auto">
          <a:xfrm>
            <a:off x="4268788" y="2316878"/>
            <a:ext cx="1060450" cy="2826622"/>
          </a:xfrm>
          <a:custGeom>
            <a:avLst/>
            <a:gdLst>
              <a:gd name="T0" fmla="*/ 232 w 668"/>
              <a:gd name="T1" fmla="*/ 1571 h 1571"/>
              <a:gd name="T2" fmla="*/ 437 w 668"/>
              <a:gd name="T3" fmla="*/ 1571 h 1571"/>
              <a:gd name="T4" fmla="*/ 384 w 668"/>
              <a:gd name="T5" fmla="*/ 806 h 1571"/>
              <a:gd name="T6" fmla="*/ 668 w 668"/>
              <a:gd name="T7" fmla="*/ 434 h 1571"/>
              <a:gd name="T8" fmla="*/ 366 w 668"/>
              <a:gd name="T9" fmla="*/ 705 h 1571"/>
              <a:gd name="T10" fmla="*/ 327 w 668"/>
              <a:gd name="T11" fmla="*/ 0 h 1571"/>
              <a:gd name="T12" fmla="*/ 276 w 668"/>
              <a:gd name="T13" fmla="*/ 848 h 1571"/>
              <a:gd name="T14" fmla="*/ 0 w 668"/>
              <a:gd name="T15" fmla="*/ 582 h 1571"/>
              <a:gd name="T16" fmla="*/ 269 w 668"/>
              <a:gd name="T17" fmla="*/ 956 h 1571"/>
              <a:gd name="T18" fmla="*/ 232 w 668"/>
              <a:gd name="T19" fmla="*/ 1571 h 1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8" h="1571">
                <a:moveTo>
                  <a:pt x="232" y="1571"/>
                </a:moveTo>
                <a:lnTo>
                  <a:pt x="437" y="1571"/>
                </a:lnTo>
                <a:lnTo>
                  <a:pt x="384" y="806"/>
                </a:lnTo>
                <a:lnTo>
                  <a:pt x="668" y="434"/>
                </a:lnTo>
                <a:lnTo>
                  <a:pt x="366" y="705"/>
                </a:lnTo>
                <a:lnTo>
                  <a:pt x="327" y="0"/>
                </a:lnTo>
                <a:lnTo>
                  <a:pt x="276" y="848"/>
                </a:lnTo>
                <a:lnTo>
                  <a:pt x="0" y="582"/>
                </a:lnTo>
                <a:lnTo>
                  <a:pt x="269" y="956"/>
                </a:lnTo>
                <a:lnTo>
                  <a:pt x="232" y="1571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570" name="Oval 18"/>
          <p:cNvSpPr>
            <a:spLocks noChangeArrowheads="1"/>
          </p:cNvSpPr>
          <p:nvPr/>
        </p:nvSpPr>
        <p:spPr bwMode="auto">
          <a:xfrm>
            <a:off x="4975225" y="2624948"/>
            <a:ext cx="831850" cy="8305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1" name="Oval 19"/>
          <p:cNvSpPr>
            <a:spLocks noChangeArrowheads="1"/>
          </p:cNvSpPr>
          <p:nvPr/>
        </p:nvSpPr>
        <p:spPr bwMode="auto">
          <a:xfrm>
            <a:off x="5103814" y="2751987"/>
            <a:ext cx="574675" cy="57644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2" name="Oval 20"/>
          <p:cNvSpPr>
            <a:spLocks noChangeArrowheads="1"/>
          </p:cNvSpPr>
          <p:nvPr/>
        </p:nvSpPr>
        <p:spPr bwMode="auto">
          <a:xfrm>
            <a:off x="3617913" y="2677352"/>
            <a:ext cx="1041400" cy="10401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3" name="Oval 21"/>
          <p:cNvSpPr>
            <a:spLocks noChangeArrowheads="1"/>
          </p:cNvSpPr>
          <p:nvPr/>
        </p:nvSpPr>
        <p:spPr bwMode="auto">
          <a:xfrm>
            <a:off x="3778251" y="2837739"/>
            <a:ext cx="720725" cy="71935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4" name="Oval 22"/>
          <p:cNvSpPr>
            <a:spLocks noChangeArrowheads="1"/>
          </p:cNvSpPr>
          <p:nvPr/>
        </p:nvSpPr>
        <p:spPr bwMode="auto">
          <a:xfrm>
            <a:off x="4051301" y="1664214"/>
            <a:ext cx="1425575" cy="14260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5" name="Oval 23"/>
          <p:cNvSpPr>
            <a:spLocks noChangeArrowheads="1"/>
          </p:cNvSpPr>
          <p:nvPr/>
        </p:nvSpPr>
        <p:spPr bwMode="auto">
          <a:xfrm>
            <a:off x="4270376" y="1883356"/>
            <a:ext cx="987425" cy="98773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6" name="Freeform 24"/>
          <p:cNvSpPr>
            <a:spLocks noEditPoints="1"/>
          </p:cNvSpPr>
          <p:nvPr/>
        </p:nvSpPr>
        <p:spPr bwMode="auto">
          <a:xfrm>
            <a:off x="5305425" y="2955250"/>
            <a:ext cx="171450" cy="169914"/>
          </a:xfrm>
          <a:custGeom>
            <a:avLst/>
            <a:gdLst>
              <a:gd name="T0" fmla="*/ 96 w 96"/>
              <a:gd name="T1" fmla="*/ 53 h 96"/>
              <a:gd name="T2" fmla="*/ 43 w 96"/>
              <a:gd name="T3" fmla="*/ 0 h 96"/>
              <a:gd name="T4" fmla="*/ 39 w 96"/>
              <a:gd name="T5" fmla="*/ 0 h 96"/>
              <a:gd name="T6" fmla="*/ 39 w 96"/>
              <a:gd name="T7" fmla="*/ 11 h 96"/>
              <a:gd name="T8" fmla="*/ 0 w 96"/>
              <a:gd name="T9" fmla="*/ 53 h 96"/>
              <a:gd name="T10" fmla="*/ 43 w 96"/>
              <a:gd name="T11" fmla="*/ 96 h 96"/>
              <a:gd name="T12" fmla="*/ 67 w 96"/>
              <a:gd name="T13" fmla="*/ 89 h 96"/>
              <a:gd name="T14" fmla="*/ 85 w 96"/>
              <a:gd name="T15" fmla="*/ 57 h 96"/>
              <a:gd name="T16" fmla="*/ 96 w 96"/>
              <a:gd name="T17" fmla="*/ 57 h 96"/>
              <a:gd name="T18" fmla="*/ 96 w 96"/>
              <a:gd name="T19" fmla="*/ 53 h 96"/>
              <a:gd name="T20" fmla="*/ 62 w 96"/>
              <a:gd name="T21" fmla="*/ 82 h 96"/>
              <a:gd name="T22" fmla="*/ 43 w 96"/>
              <a:gd name="T23" fmla="*/ 88 h 96"/>
              <a:gd name="T24" fmla="*/ 8 w 96"/>
              <a:gd name="T25" fmla="*/ 53 h 96"/>
              <a:gd name="T26" fmla="*/ 39 w 96"/>
              <a:gd name="T27" fmla="*/ 19 h 96"/>
              <a:gd name="T28" fmla="*/ 39 w 96"/>
              <a:gd name="T29" fmla="*/ 57 h 96"/>
              <a:gd name="T30" fmla="*/ 77 w 96"/>
              <a:gd name="T31" fmla="*/ 57 h 96"/>
              <a:gd name="T32" fmla="*/ 62 w 96"/>
              <a:gd name="T33" fmla="*/ 82 h 96"/>
              <a:gd name="T34" fmla="*/ 47 w 96"/>
              <a:gd name="T35" fmla="*/ 49 h 96"/>
              <a:gd name="T36" fmla="*/ 47 w 96"/>
              <a:gd name="T37" fmla="*/ 8 h 96"/>
              <a:gd name="T38" fmla="*/ 88 w 96"/>
              <a:gd name="T39" fmla="*/ 49 h 96"/>
              <a:gd name="T40" fmla="*/ 47 w 96"/>
              <a:gd name="T41" fmla="*/ 49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" h="96">
                <a:moveTo>
                  <a:pt x="96" y="53"/>
                </a:moveTo>
                <a:cubicBezTo>
                  <a:pt x="96" y="24"/>
                  <a:pt x="72" y="0"/>
                  <a:pt x="43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11"/>
                  <a:pt x="39" y="11"/>
                  <a:pt x="39" y="11"/>
                </a:cubicBezTo>
                <a:cubicBezTo>
                  <a:pt x="17" y="13"/>
                  <a:pt x="0" y="31"/>
                  <a:pt x="0" y="53"/>
                </a:cubicBezTo>
                <a:cubicBezTo>
                  <a:pt x="0" y="77"/>
                  <a:pt x="19" y="96"/>
                  <a:pt x="43" y="96"/>
                </a:cubicBezTo>
                <a:cubicBezTo>
                  <a:pt x="51" y="96"/>
                  <a:pt x="60" y="93"/>
                  <a:pt x="67" y="89"/>
                </a:cubicBezTo>
                <a:cubicBezTo>
                  <a:pt x="77" y="82"/>
                  <a:pt x="84" y="70"/>
                  <a:pt x="85" y="57"/>
                </a:cubicBezTo>
                <a:cubicBezTo>
                  <a:pt x="96" y="57"/>
                  <a:pt x="96" y="57"/>
                  <a:pt x="96" y="57"/>
                </a:cubicBezTo>
                <a:lnTo>
                  <a:pt x="96" y="53"/>
                </a:lnTo>
                <a:close/>
                <a:moveTo>
                  <a:pt x="62" y="82"/>
                </a:moveTo>
                <a:cubicBezTo>
                  <a:pt x="56" y="86"/>
                  <a:pt x="50" y="88"/>
                  <a:pt x="43" y="88"/>
                </a:cubicBezTo>
                <a:cubicBezTo>
                  <a:pt x="24" y="88"/>
                  <a:pt x="8" y="72"/>
                  <a:pt x="8" y="53"/>
                </a:cubicBezTo>
                <a:cubicBezTo>
                  <a:pt x="8" y="36"/>
                  <a:pt x="22" y="21"/>
                  <a:pt x="39" y="19"/>
                </a:cubicBezTo>
                <a:cubicBezTo>
                  <a:pt x="39" y="57"/>
                  <a:pt x="39" y="57"/>
                  <a:pt x="39" y="57"/>
                </a:cubicBezTo>
                <a:cubicBezTo>
                  <a:pt x="77" y="57"/>
                  <a:pt x="77" y="57"/>
                  <a:pt x="77" y="57"/>
                </a:cubicBezTo>
                <a:cubicBezTo>
                  <a:pt x="76" y="67"/>
                  <a:pt x="71" y="76"/>
                  <a:pt x="62" y="82"/>
                </a:cubicBezTo>
                <a:moveTo>
                  <a:pt x="47" y="49"/>
                </a:moveTo>
                <a:cubicBezTo>
                  <a:pt x="47" y="8"/>
                  <a:pt x="47" y="8"/>
                  <a:pt x="47" y="8"/>
                </a:cubicBezTo>
                <a:cubicBezTo>
                  <a:pt x="69" y="10"/>
                  <a:pt x="86" y="28"/>
                  <a:pt x="88" y="49"/>
                </a:cubicBezTo>
                <a:lnTo>
                  <a:pt x="47" y="4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7" name="Freeform 25"/>
          <p:cNvSpPr>
            <a:spLocks noEditPoints="1"/>
          </p:cNvSpPr>
          <p:nvPr/>
        </p:nvSpPr>
        <p:spPr bwMode="auto">
          <a:xfrm>
            <a:off x="4573589" y="2170783"/>
            <a:ext cx="382587" cy="411289"/>
          </a:xfrm>
          <a:custGeom>
            <a:avLst/>
            <a:gdLst>
              <a:gd name="T0" fmla="*/ 209 w 215"/>
              <a:gd name="T1" fmla="*/ 183 h 231"/>
              <a:gd name="T2" fmla="*/ 177 w 215"/>
              <a:gd name="T3" fmla="*/ 94 h 231"/>
              <a:gd name="T4" fmla="*/ 128 w 215"/>
              <a:gd name="T5" fmla="*/ 26 h 231"/>
              <a:gd name="T6" fmla="*/ 128 w 215"/>
              <a:gd name="T7" fmla="*/ 20 h 231"/>
              <a:gd name="T8" fmla="*/ 107 w 215"/>
              <a:gd name="T9" fmla="*/ 0 h 231"/>
              <a:gd name="T10" fmla="*/ 87 w 215"/>
              <a:gd name="T11" fmla="*/ 20 h 231"/>
              <a:gd name="T12" fmla="*/ 87 w 215"/>
              <a:gd name="T13" fmla="*/ 26 h 231"/>
              <a:gd name="T14" fmla="*/ 37 w 215"/>
              <a:gd name="T15" fmla="*/ 94 h 231"/>
              <a:gd name="T16" fmla="*/ 5 w 215"/>
              <a:gd name="T17" fmla="*/ 183 h 231"/>
              <a:gd name="T18" fmla="*/ 1 w 215"/>
              <a:gd name="T19" fmla="*/ 194 h 231"/>
              <a:gd name="T20" fmla="*/ 10 w 215"/>
              <a:gd name="T21" fmla="*/ 201 h 231"/>
              <a:gd name="T22" fmla="*/ 70 w 215"/>
              <a:gd name="T23" fmla="*/ 201 h 231"/>
              <a:gd name="T24" fmla="*/ 107 w 215"/>
              <a:gd name="T25" fmla="*/ 231 h 231"/>
              <a:gd name="T26" fmla="*/ 145 w 215"/>
              <a:gd name="T27" fmla="*/ 201 h 231"/>
              <a:gd name="T28" fmla="*/ 204 w 215"/>
              <a:gd name="T29" fmla="*/ 201 h 231"/>
              <a:gd name="T30" fmla="*/ 214 w 215"/>
              <a:gd name="T31" fmla="*/ 194 h 231"/>
              <a:gd name="T32" fmla="*/ 209 w 215"/>
              <a:gd name="T33" fmla="*/ 183 h 231"/>
              <a:gd name="T34" fmla="*/ 98 w 215"/>
              <a:gd name="T35" fmla="*/ 181 h 231"/>
              <a:gd name="T36" fmla="*/ 35 w 215"/>
              <a:gd name="T37" fmla="*/ 181 h 231"/>
              <a:gd name="T38" fmla="*/ 57 w 215"/>
              <a:gd name="T39" fmla="*/ 94 h 231"/>
              <a:gd name="T40" fmla="*/ 107 w 215"/>
              <a:gd name="T41" fmla="*/ 43 h 231"/>
              <a:gd name="T42" fmla="*/ 158 w 215"/>
              <a:gd name="T43" fmla="*/ 93 h 231"/>
              <a:gd name="T44" fmla="*/ 180 w 215"/>
              <a:gd name="T45" fmla="*/ 181 h 231"/>
              <a:gd name="T46" fmla="*/ 98 w 215"/>
              <a:gd name="T47" fmla="*/ 181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5" h="231">
                <a:moveTo>
                  <a:pt x="209" y="183"/>
                </a:moveTo>
                <a:cubicBezTo>
                  <a:pt x="176" y="162"/>
                  <a:pt x="177" y="95"/>
                  <a:pt x="177" y="94"/>
                </a:cubicBezTo>
                <a:cubicBezTo>
                  <a:pt x="177" y="62"/>
                  <a:pt x="156" y="35"/>
                  <a:pt x="128" y="26"/>
                </a:cubicBezTo>
                <a:cubicBezTo>
                  <a:pt x="128" y="20"/>
                  <a:pt x="128" y="20"/>
                  <a:pt x="128" y="20"/>
                </a:cubicBezTo>
                <a:cubicBezTo>
                  <a:pt x="128" y="9"/>
                  <a:pt x="119" y="0"/>
                  <a:pt x="107" y="0"/>
                </a:cubicBezTo>
                <a:cubicBezTo>
                  <a:pt x="96" y="0"/>
                  <a:pt x="87" y="9"/>
                  <a:pt x="87" y="20"/>
                </a:cubicBezTo>
                <a:cubicBezTo>
                  <a:pt x="87" y="26"/>
                  <a:pt x="87" y="26"/>
                  <a:pt x="87" y="26"/>
                </a:cubicBezTo>
                <a:cubicBezTo>
                  <a:pt x="58" y="35"/>
                  <a:pt x="37" y="62"/>
                  <a:pt x="37" y="94"/>
                </a:cubicBezTo>
                <a:cubicBezTo>
                  <a:pt x="38" y="113"/>
                  <a:pt x="33" y="166"/>
                  <a:pt x="5" y="183"/>
                </a:cubicBezTo>
                <a:cubicBezTo>
                  <a:pt x="1" y="185"/>
                  <a:pt x="0" y="190"/>
                  <a:pt x="1" y="194"/>
                </a:cubicBezTo>
                <a:cubicBezTo>
                  <a:pt x="2" y="198"/>
                  <a:pt x="6" y="201"/>
                  <a:pt x="10" y="201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74" y="218"/>
                  <a:pt x="89" y="231"/>
                  <a:pt x="107" y="231"/>
                </a:cubicBezTo>
                <a:cubicBezTo>
                  <a:pt x="126" y="231"/>
                  <a:pt x="141" y="218"/>
                  <a:pt x="145" y="201"/>
                </a:cubicBezTo>
                <a:cubicBezTo>
                  <a:pt x="204" y="201"/>
                  <a:pt x="204" y="201"/>
                  <a:pt x="204" y="201"/>
                </a:cubicBezTo>
                <a:cubicBezTo>
                  <a:pt x="209" y="201"/>
                  <a:pt x="212" y="198"/>
                  <a:pt x="214" y="194"/>
                </a:cubicBezTo>
                <a:cubicBezTo>
                  <a:pt x="215" y="190"/>
                  <a:pt x="213" y="185"/>
                  <a:pt x="209" y="183"/>
                </a:cubicBezTo>
                <a:moveTo>
                  <a:pt x="98" y="181"/>
                </a:moveTo>
                <a:cubicBezTo>
                  <a:pt x="35" y="181"/>
                  <a:pt x="35" y="181"/>
                  <a:pt x="35" y="181"/>
                </a:cubicBezTo>
                <a:cubicBezTo>
                  <a:pt x="58" y="148"/>
                  <a:pt x="57" y="96"/>
                  <a:pt x="57" y="94"/>
                </a:cubicBezTo>
                <a:cubicBezTo>
                  <a:pt x="57" y="66"/>
                  <a:pt x="80" y="43"/>
                  <a:pt x="107" y="43"/>
                </a:cubicBezTo>
                <a:cubicBezTo>
                  <a:pt x="135" y="43"/>
                  <a:pt x="158" y="66"/>
                  <a:pt x="158" y="93"/>
                </a:cubicBezTo>
                <a:cubicBezTo>
                  <a:pt x="158" y="96"/>
                  <a:pt x="156" y="148"/>
                  <a:pt x="180" y="181"/>
                </a:cubicBezTo>
                <a:lnTo>
                  <a:pt x="98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989388" y="3048941"/>
            <a:ext cx="296862" cy="295366"/>
            <a:chOff x="3989388" y="3048941"/>
            <a:chExt cx="296862" cy="295366"/>
          </a:xfrm>
          <a:solidFill>
            <a:schemeClr val="accent1"/>
          </a:solidFill>
        </p:grpSpPr>
        <p:sp>
          <p:nvSpPr>
            <p:cNvPr id="23578" name="Freeform 26"/>
            <p:cNvSpPr>
              <a:spLocks noEditPoints="1"/>
            </p:cNvSpPr>
            <p:nvPr/>
          </p:nvSpPr>
          <p:spPr bwMode="auto">
            <a:xfrm>
              <a:off x="3989388" y="3048941"/>
              <a:ext cx="296862" cy="295366"/>
            </a:xfrm>
            <a:custGeom>
              <a:avLst/>
              <a:gdLst>
                <a:gd name="T0" fmla="*/ 83 w 167"/>
                <a:gd name="T1" fmla="*/ 166 h 166"/>
                <a:gd name="T2" fmla="*/ 0 w 167"/>
                <a:gd name="T3" fmla="*/ 83 h 166"/>
                <a:gd name="T4" fmla="*/ 83 w 167"/>
                <a:gd name="T5" fmla="*/ 0 h 166"/>
                <a:gd name="T6" fmla="*/ 167 w 167"/>
                <a:gd name="T7" fmla="*/ 83 h 166"/>
                <a:gd name="T8" fmla="*/ 83 w 167"/>
                <a:gd name="T9" fmla="*/ 166 h 166"/>
                <a:gd name="T10" fmla="*/ 83 w 167"/>
                <a:gd name="T11" fmla="*/ 14 h 166"/>
                <a:gd name="T12" fmla="*/ 14 w 167"/>
                <a:gd name="T13" fmla="*/ 83 h 166"/>
                <a:gd name="T14" fmla="*/ 83 w 167"/>
                <a:gd name="T15" fmla="*/ 152 h 166"/>
                <a:gd name="T16" fmla="*/ 152 w 167"/>
                <a:gd name="T17" fmla="*/ 83 h 166"/>
                <a:gd name="T18" fmla="*/ 83 w 167"/>
                <a:gd name="T19" fmla="*/ 1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7" h="166">
                  <a:moveTo>
                    <a:pt x="83" y="166"/>
                  </a:moveTo>
                  <a:cubicBezTo>
                    <a:pt x="37" y="166"/>
                    <a:pt x="0" y="129"/>
                    <a:pt x="0" y="83"/>
                  </a:cubicBezTo>
                  <a:cubicBezTo>
                    <a:pt x="0" y="37"/>
                    <a:pt x="37" y="0"/>
                    <a:pt x="83" y="0"/>
                  </a:cubicBezTo>
                  <a:cubicBezTo>
                    <a:pt x="129" y="0"/>
                    <a:pt x="167" y="37"/>
                    <a:pt x="167" y="83"/>
                  </a:cubicBezTo>
                  <a:cubicBezTo>
                    <a:pt x="167" y="129"/>
                    <a:pt x="129" y="166"/>
                    <a:pt x="83" y="166"/>
                  </a:cubicBezTo>
                  <a:moveTo>
                    <a:pt x="83" y="14"/>
                  </a:moveTo>
                  <a:cubicBezTo>
                    <a:pt x="45" y="14"/>
                    <a:pt x="14" y="45"/>
                    <a:pt x="14" y="83"/>
                  </a:cubicBezTo>
                  <a:cubicBezTo>
                    <a:pt x="14" y="121"/>
                    <a:pt x="45" y="152"/>
                    <a:pt x="83" y="152"/>
                  </a:cubicBezTo>
                  <a:cubicBezTo>
                    <a:pt x="121" y="152"/>
                    <a:pt x="152" y="121"/>
                    <a:pt x="152" y="83"/>
                  </a:cubicBezTo>
                  <a:cubicBezTo>
                    <a:pt x="152" y="45"/>
                    <a:pt x="121" y="14"/>
                    <a:pt x="83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9" name="Freeform 27"/>
            <p:cNvSpPr/>
            <p:nvPr/>
          </p:nvSpPr>
          <p:spPr bwMode="auto">
            <a:xfrm>
              <a:off x="4124325" y="3106108"/>
              <a:ext cx="90488" cy="103220"/>
            </a:xfrm>
            <a:custGeom>
              <a:avLst/>
              <a:gdLst>
                <a:gd name="T0" fmla="*/ 44 w 51"/>
                <a:gd name="T1" fmla="*/ 58 h 58"/>
                <a:gd name="T2" fmla="*/ 7 w 51"/>
                <a:gd name="T3" fmla="*/ 58 h 58"/>
                <a:gd name="T4" fmla="*/ 0 w 51"/>
                <a:gd name="T5" fmla="*/ 51 h 58"/>
                <a:gd name="T6" fmla="*/ 0 w 51"/>
                <a:gd name="T7" fmla="*/ 7 h 58"/>
                <a:gd name="T8" fmla="*/ 7 w 51"/>
                <a:gd name="T9" fmla="*/ 0 h 58"/>
                <a:gd name="T10" fmla="*/ 14 w 51"/>
                <a:gd name="T11" fmla="*/ 7 h 58"/>
                <a:gd name="T12" fmla="*/ 14 w 51"/>
                <a:gd name="T13" fmla="*/ 44 h 58"/>
                <a:gd name="T14" fmla="*/ 44 w 51"/>
                <a:gd name="T15" fmla="*/ 44 h 58"/>
                <a:gd name="T16" fmla="*/ 51 w 51"/>
                <a:gd name="T17" fmla="*/ 51 h 58"/>
                <a:gd name="T18" fmla="*/ 44 w 51"/>
                <a:gd name="T1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4" y="58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3" y="58"/>
                    <a:pt x="0" y="55"/>
                    <a:pt x="0" y="5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8" y="44"/>
                    <a:pt x="51" y="47"/>
                    <a:pt x="51" y="51"/>
                  </a:cubicBezTo>
                  <a:cubicBezTo>
                    <a:pt x="51" y="55"/>
                    <a:pt x="48" y="58"/>
                    <a:pt x="44" y="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" name="Text Box 42"/>
          <p:cNvSpPr txBox="1">
            <a:spLocks noChangeArrowheads="1"/>
          </p:cNvSpPr>
          <p:nvPr/>
        </p:nvSpPr>
        <p:spPr bwMode="auto">
          <a:xfrm>
            <a:off x="3556353" y="290122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 Box 43"/>
          <p:cNvSpPr txBox="1">
            <a:spLocks noChangeArrowheads="1"/>
          </p:cNvSpPr>
          <p:nvPr/>
        </p:nvSpPr>
        <p:spPr bwMode="auto">
          <a:xfrm>
            <a:off x="3786826" y="857108"/>
            <a:ext cx="15687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Features of the Model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3553974" y="1134107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2171362" y="290122"/>
            <a:ext cx="48013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四种</a:t>
            </a: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数据资产定价方式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43"/>
          <p:cNvSpPr txBox="1">
            <a:spLocks noChangeArrowheads="1"/>
          </p:cNvSpPr>
          <p:nvPr/>
        </p:nvSpPr>
        <p:spPr bwMode="auto">
          <a:xfrm>
            <a:off x="3417141" y="857108"/>
            <a:ext cx="23081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Real Time Updating Data Collector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553974" y="1134107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5"/>
          <p:cNvSpPr txBox="1"/>
          <p:nvPr/>
        </p:nvSpPr>
        <p:spPr>
          <a:xfrm>
            <a:off x="1835696" y="2355726"/>
            <a:ext cx="2808312" cy="43767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spcBef>
                <a:spcPts val="750"/>
              </a:spcBef>
            </a:pPr>
            <a:r>
              <a:rPr lang="en-US" altLang="zh-CN" sz="1200" dirty="0">
                <a:solidFill>
                  <a:prstClr val="white">
                    <a:lumMod val="7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//</a:t>
            </a:r>
            <a:r>
              <a:rPr lang="zh-CN" altLang="en-US" sz="1200" dirty="0">
                <a:solidFill>
                  <a:prstClr val="white">
                    <a:lumMod val="7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此页放截图 再稍微配上点文字说明</a:t>
            </a:r>
            <a:endParaRPr lang="en-US" sz="1200" dirty="0">
              <a:solidFill>
                <a:prstClr val="white">
                  <a:lumMod val="75000"/>
                </a:prstClr>
              </a:solidFill>
              <a:latin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2227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2633021" y="290122"/>
            <a:ext cx="3877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科学高效的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管理端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43"/>
          <p:cNvSpPr txBox="1">
            <a:spLocks noChangeArrowheads="1"/>
          </p:cNvSpPr>
          <p:nvPr/>
        </p:nvSpPr>
        <p:spPr bwMode="auto">
          <a:xfrm>
            <a:off x="3417141" y="857108"/>
            <a:ext cx="23081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Real Time Updating Data Collector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553974" y="1134107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5"/>
          <p:cNvSpPr txBox="1"/>
          <p:nvPr/>
        </p:nvSpPr>
        <p:spPr>
          <a:xfrm>
            <a:off x="1835696" y="2355726"/>
            <a:ext cx="2808312" cy="43767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spcBef>
                <a:spcPts val="750"/>
              </a:spcBef>
            </a:pPr>
            <a:r>
              <a:rPr lang="en-US" altLang="zh-CN" sz="1200" dirty="0">
                <a:solidFill>
                  <a:prstClr val="white">
                    <a:lumMod val="7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//</a:t>
            </a:r>
            <a:r>
              <a:rPr lang="zh-CN" altLang="en-US" sz="1200" dirty="0">
                <a:solidFill>
                  <a:prstClr val="white">
                    <a:lumMod val="7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此页放截图 再稍微配上点文字说明</a:t>
            </a:r>
            <a:endParaRPr lang="en-US" sz="1200" dirty="0">
              <a:solidFill>
                <a:prstClr val="white">
                  <a:lumMod val="75000"/>
                </a:prstClr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3232542" y="290122"/>
            <a:ext cx="26789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用户端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43"/>
          <p:cNvSpPr txBox="1">
            <a:spLocks noChangeArrowheads="1"/>
          </p:cNvSpPr>
          <p:nvPr/>
        </p:nvSpPr>
        <p:spPr bwMode="auto">
          <a:xfrm>
            <a:off x="3417141" y="857108"/>
            <a:ext cx="23081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Real Time Updating Data Collector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553974" y="1134107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5"/>
          <p:cNvSpPr txBox="1"/>
          <p:nvPr/>
        </p:nvSpPr>
        <p:spPr>
          <a:xfrm>
            <a:off x="1835696" y="2355726"/>
            <a:ext cx="2808312" cy="43767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spcBef>
                <a:spcPts val="750"/>
              </a:spcBef>
            </a:pPr>
            <a:r>
              <a:rPr lang="en-US" altLang="zh-CN" sz="1200" dirty="0">
                <a:solidFill>
                  <a:prstClr val="white">
                    <a:lumMod val="7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//</a:t>
            </a:r>
            <a:r>
              <a:rPr lang="zh-CN" altLang="en-US" sz="1200" dirty="0">
                <a:solidFill>
                  <a:prstClr val="white">
                    <a:lumMod val="7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此页放截图 再稍微配上点文字说明</a:t>
            </a:r>
            <a:endParaRPr lang="en-US" sz="1200" dirty="0">
              <a:solidFill>
                <a:prstClr val="white">
                  <a:lumMod val="75000"/>
                </a:prstClr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3232543" y="290122"/>
            <a:ext cx="26789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专家端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43"/>
          <p:cNvSpPr txBox="1">
            <a:spLocks noChangeArrowheads="1"/>
          </p:cNvSpPr>
          <p:nvPr/>
        </p:nvSpPr>
        <p:spPr bwMode="auto">
          <a:xfrm>
            <a:off x="3417141" y="857108"/>
            <a:ext cx="23081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Real Time Updating Data Collector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553974" y="1134107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5"/>
          <p:cNvSpPr txBox="1"/>
          <p:nvPr/>
        </p:nvSpPr>
        <p:spPr>
          <a:xfrm>
            <a:off x="1835696" y="2355726"/>
            <a:ext cx="2808312" cy="43767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spcBef>
                <a:spcPts val="750"/>
              </a:spcBef>
            </a:pPr>
            <a:r>
              <a:rPr lang="en-US" altLang="zh-CN" sz="1200" dirty="0">
                <a:solidFill>
                  <a:prstClr val="white">
                    <a:lumMod val="7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//</a:t>
            </a:r>
            <a:r>
              <a:rPr lang="zh-CN" altLang="en-US" sz="1200" dirty="0">
                <a:solidFill>
                  <a:prstClr val="white">
                    <a:lumMod val="7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此页放截图 再稍微配上点文字说明</a:t>
            </a:r>
            <a:endParaRPr lang="en-US" sz="1200" dirty="0">
              <a:solidFill>
                <a:prstClr val="white">
                  <a:lumMod val="75000"/>
                </a:prstClr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Box 42"/>
          <p:cNvSpPr txBox="1">
            <a:spLocks noChangeArrowheads="1"/>
          </p:cNvSpPr>
          <p:nvPr/>
        </p:nvSpPr>
        <p:spPr bwMode="auto">
          <a:xfrm>
            <a:off x="3325512" y="290122"/>
            <a:ext cx="24929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 Box 43"/>
          <p:cNvSpPr txBox="1">
            <a:spLocks noChangeArrowheads="1"/>
          </p:cNvSpPr>
          <p:nvPr/>
        </p:nvSpPr>
        <p:spPr bwMode="auto">
          <a:xfrm>
            <a:off x="3898810" y="857108"/>
            <a:ext cx="13447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Feasibility Analysis</a:t>
            </a:r>
          </a:p>
        </p:txBody>
      </p:sp>
      <p:cxnSp>
        <p:nvCxnSpPr>
          <p:cNvPr id="64" name="直接连接符 63"/>
          <p:cNvCxnSpPr>
            <a:cxnSpLocks/>
          </p:cNvCxnSpPr>
          <p:nvPr/>
        </p:nvCxnSpPr>
        <p:spPr>
          <a:xfrm>
            <a:off x="3553974" y="1134107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Hexagon 4"/>
          <p:cNvSpPr/>
          <p:nvPr/>
        </p:nvSpPr>
        <p:spPr>
          <a:xfrm>
            <a:off x="631096" y="2659537"/>
            <a:ext cx="2079541" cy="179270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4800" dirty="0">
              <a:solidFill>
                <a:prstClr val="white"/>
              </a:solidFill>
              <a:latin typeface="等线" panose="02010600030101010101" charset="-122"/>
            </a:endParaRPr>
          </a:p>
        </p:txBody>
      </p:sp>
      <p:sp>
        <p:nvSpPr>
          <p:cNvPr id="7" name="Hexagon 6"/>
          <p:cNvSpPr/>
          <p:nvPr/>
        </p:nvSpPr>
        <p:spPr>
          <a:xfrm>
            <a:off x="6416985" y="1694233"/>
            <a:ext cx="2079541" cy="1792706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4800" dirty="0">
              <a:solidFill>
                <a:prstClr val="white"/>
              </a:solidFill>
              <a:latin typeface="等线" panose="02010600030101010101" charset="-122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2502720" y="1620843"/>
            <a:ext cx="2079541" cy="179270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4800" dirty="0">
              <a:solidFill>
                <a:prstClr val="white"/>
              </a:solidFill>
              <a:latin typeface="等线" panose="02010600030101010101" charset="-122"/>
            </a:endParaRPr>
          </a:p>
        </p:txBody>
      </p:sp>
      <p:sp>
        <p:nvSpPr>
          <p:cNvPr id="11" name="Hexagon 10"/>
          <p:cNvSpPr/>
          <p:nvPr/>
        </p:nvSpPr>
        <p:spPr>
          <a:xfrm>
            <a:off x="4473963" y="2625274"/>
            <a:ext cx="2079541" cy="179270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4800" dirty="0">
              <a:solidFill>
                <a:prstClr val="white"/>
              </a:solidFill>
              <a:latin typeface="等线" panose="02010600030101010101" charset="-122"/>
            </a:endParaRPr>
          </a:p>
        </p:txBody>
      </p:sp>
      <p:sp>
        <p:nvSpPr>
          <p:cNvPr id="16" name="Freeform 211"/>
          <p:cNvSpPr>
            <a:spLocks noEditPoints="1"/>
          </p:cNvSpPr>
          <p:nvPr/>
        </p:nvSpPr>
        <p:spPr bwMode="auto">
          <a:xfrm>
            <a:off x="5272708" y="3097136"/>
            <a:ext cx="482047" cy="478224"/>
          </a:xfrm>
          <a:custGeom>
            <a:avLst/>
            <a:gdLst/>
            <a:ahLst/>
            <a:cxnLst>
              <a:cxn ang="0">
                <a:pos x="58" y="50"/>
              </a:cxn>
              <a:cxn ang="0">
                <a:pos x="51" y="58"/>
              </a:cxn>
              <a:cxn ang="0">
                <a:pos x="7" y="58"/>
              </a:cxn>
              <a:cxn ang="0">
                <a:pos x="0" y="50"/>
              </a:cxn>
              <a:cxn ang="0">
                <a:pos x="0" y="7"/>
              </a:cxn>
              <a:cxn ang="0">
                <a:pos x="7" y="0"/>
              </a:cxn>
              <a:cxn ang="0">
                <a:pos x="51" y="0"/>
              </a:cxn>
              <a:cxn ang="0">
                <a:pos x="58" y="7"/>
              </a:cxn>
              <a:cxn ang="0">
                <a:pos x="58" y="50"/>
              </a:cxn>
              <a:cxn ang="0">
                <a:pos x="51" y="24"/>
              </a:cxn>
              <a:cxn ang="0">
                <a:pos x="46" y="24"/>
              </a:cxn>
              <a:cxn ang="0">
                <a:pos x="47" y="29"/>
              </a:cxn>
              <a:cxn ang="0">
                <a:pos x="29" y="47"/>
              </a:cxn>
              <a:cxn ang="0">
                <a:pos x="11" y="29"/>
              </a:cxn>
              <a:cxn ang="0">
                <a:pos x="12" y="24"/>
              </a:cxn>
              <a:cxn ang="0">
                <a:pos x="6" y="24"/>
              </a:cxn>
              <a:cxn ang="0">
                <a:pos x="6" y="49"/>
              </a:cxn>
              <a:cxn ang="0">
                <a:pos x="9" y="51"/>
              </a:cxn>
              <a:cxn ang="0">
                <a:pos x="49" y="51"/>
              </a:cxn>
              <a:cxn ang="0">
                <a:pos x="51" y="49"/>
              </a:cxn>
              <a:cxn ang="0">
                <a:pos x="51" y="24"/>
              </a:cxn>
              <a:cxn ang="0">
                <a:pos x="29" y="17"/>
              </a:cxn>
              <a:cxn ang="0">
                <a:pos x="17" y="29"/>
              </a:cxn>
              <a:cxn ang="0">
                <a:pos x="29" y="40"/>
              </a:cxn>
              <a:cxn ang="0">
                <a:pos x="41" y="29"/>
              </a:cxn>
              <a:cxn ang="0">
                <a:pos x="29" y="17"/>
              </a:cxn>
              <a:cxn ang="0">
                <a:pos x="51" y="9"/>
              </a:cxn>
              <a:cxn ang="0">
                <a:pos x="49" y="6"/>
              </a:cxn>
              <a:cxn ang="0">
                <a:pos x="42" y="6"/>
              </a:cxn>
              <a:cxn ang="0">
                <a:pos x="40" y="9"/>
              </a:cxn>
              <a:cxn ang="0">
                <a:pos x="40" y="15"/>
              </a:cxn>
              <a:cxn ang="0">
                <a:pos x="42" y="18"/>
              </a:cxn>
              <a:cxn ang="0">
                <a:pos x="49" y="18"/>
              </a:cxn>
              <a:cxn ang="0">
                <a:pos x="51" y="15"/>
              </a:cxn>
              <a:cxn ang="0">
                <a:pos x="51" y="9"/>
              </a:cxn>
            </a:cxnLst>
            <a:rect l="0" t="0" r="r" b="b"/>
            <a:pathLst>
              <a:path w="58" h="58">
                <a:moveTo>
                  <a:pt x="58" y="50"/>
                </a:moveTo>
                <a:cubicBezTo>
                  <a:pt x="58" y="54"/>
                  <a:pt x="55" y="58"/>
                  <a:pt x="51" y="58"/>
                </a:cubicBezTo>
                <a:cubicBezTo>
                  <a:pt x="7" y="58"/>
                  <a:pt x="7" y="58"/>
                  <a:pt x="7" y="58"/>
                </a:cubicBezTo>
                <a:cubicBezTo>
                  <a:pt x="3" y="58"/>
                  <a:pt x="0" y="54"/>
                  <a:pt x="0" y="50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5" y="0"/>
                  <a:pt x="58" y="3"/>
                  <a:pt x="58" y="7"/>
                </a:cubicBezTo>
                <a:lnTo>
                  <a:pt x="58" y="50"/>
                </a:lnTo>
                <a:close/>
                <a:moveTo>
                  <a:pt x="51" y="24"/>
                </a:moveTo>
                <a:cubicBezTo>
                  <a:pt x="46" y="24"/>
                  <a:pt x="46" y="24"/>
                  <a:pt x="46" y="24"/>
                </a:cubicBezTo>
                <a:cubicBezTo>
                  <a:pt x="47" y="26"/>
                  <a:pt x="47" y="27"/>
                  <a:pt x="47" y="29"/>
                </a:cubicBezTo>
                <a:cubicBezTo>
                  <a:pt x="47" y="39"/>
                  <a:pt x="39" y="47"/>
                  <a:pt x="29" y="47"/>
                </a:cubicBezTo>
                <a:cubicBezTo>
                  <a:pt x="19" y="47"/>
                  <a:pt x="11" y="39"/>
                  <a:pt x="11" y="29"/>
                </a:cubicBezTo>
                <a:cubicBezTo>
                  <a:pt x="11" y="27"/>
                  <a:pt x="11" y="26"/>
                  <a:pt x="12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49"/>
                  <a:pt x="6" y="49"/>
                  <a:pt x="6" y="49"/>
                </a:cubicBezTo>
                <a:cubicBezTo>
                  <a:pt x="6" y="50"/>
                  <a:pt x="7" y="51"/>
                  <a:pt x="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50" y="51"/>
                  <a:pt x="51" y="50"/>
                  <a:pt x="51" y="49"/>
                </a:cubicBezTo>
                <a:lnTo>
                  <a:pt x="51" y="24"/>
                </a:lnTo>
                <a:close/>
                <a:moveTo>
                  <a:pt x="29" y="17"/>
                </a:moveTo>
                <a:cubicBezTo>
                  <a:pt x="23" y="17"/>
                  <a:pt x="17" y="22"/>
                  <a:pt x="17" y="29"/>
                </a:cubicBezTo>
                <a:cubicBezTo>
                  <a:pt x="17" y="35"/>
                  <a:pt x="23" y="40"/>
                  <a:pt x="29" y="40"/>
                </a:cubicBezTo>
                <a:cubicBezTo>
                  <a:pt x="35" y="40"/>
                  <a:pt x="41" y="35"/>
                  <a:pt x="41" y="29"/>
                </a:cubicBezTo>
                <a:cubicBezTo>
                  <a:pt x="41" y="22"/>
                  <a:pt x="35" y="17"/>
                  <a:pt x="29" y="17"/>
                </a:cubicBezTo>
                <a:close/>
                <a:moveTo>
                  <a:pt x="51" y="9"/>
                </a:moveTo>
                <a:cubicBezTo>
                  <a:pt x="51" y="7"/>
                  <a:pt x="50" y="6"/>
                  <a:pt x="49" y="6"/>
                </a:cubicBezTo>
                <a:cubicBezTo>
                  <a:pt x="42" y="6"/>
                  <a:pt x="42" y="6"/>
                  <a:pt x="42" y="6"/>
                </a:cubicBezTo>
                <a:cubicBezTo>
                  <a:pt x="41" y="6"/>
                  <a:pt x="40" y="7"/>
                  <a:pt x="40" y="9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6"/>
                  <a:pt x="41" y="18"/>
                  <a:pt x="42" y="18"/>
                </a:cubicBezTo>
                <a:cubicBezTo>
                  <a:pt x="49" y="18"/>
                  <a:pt x="49" y="18"/>
                  <a:pt x="49" y="18"/>
                </a:cubicBezTo>
                <a:cubicBezTo>
                  <a:pt x="50" y="18"/>
                  <a:pt x="51" y="16"/>
                  <a:pt x="51" y="15"/>
                </a:cubicBezTo>
                <a:lnTo>
                  <a:pt x="51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en-US">
              <a:solidFill>
                <a:prstClr val="black"/>
              </a:solidFill>
              <a:latin typeface="等线" panose="02010600030101010101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81333" y="3734172"/>
            <a:ext cx="1391018" cy="331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800"/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经济可行性</a:t>
            </a:r>
            <a:endParaRPr 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51775" y="2696719"/>
            <a:ext cx="1381426" cy="331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800"/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使用可行性</a:t>
            </a:r>
            <a:endParaRPr 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50160" y="2775019"/>
            <a:ext cx="1381426" cy="331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800"/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法律可行性</a:t>
            </a:r>
            <a:endParaRPr 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13916" y="3701475"/>
            <a:ext cx="1391019" cy="331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800"/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</a:t>
            </a:r>
            <a:endParaRPr 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34235" y="2711583"/>
            <a:ext cx="737783" cy="737783"/>
            <a:chOff x="2138721" y="2867884"/>
            <a:chExt cx="616408" cy="616408"/>
          </a:xfrm>
        </p:grpSpPr>
        <p:grpSp>
          <p:nvGrpSpPr>
            <p:cNvPr id="4" name="Group 21"/>
            <p:cNvGrpSpPr/>
            <p:nvPr/>
          </p:nvGrpSpPr>
          <p:grpSpPr>
            <a:xfrm>
              <a:off x="2138721" y="2867884"/>
              <a:ext cx="616408" cy="616408"/>
              <a:chOff x="2786183" y="1189182"/>
              <a:chExt cx="921712" cy="921712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786183" y="1189182"/>
                <a:ext cx="921712" cy="92171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dirty="0">
                  <a:solidFill>
                    <a:prstClr val="white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878354" y="1281353"/>
                <a:ext cx="737370" cy="7373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dirty="0">
                  <a:solidFill>
                    <a:prstClr val="white"/>
                  </a:solidFill>
                  <a:latin typeface="等线" panose="02010600030101010101" charset="-122"/>
                </a:endParaRPr>
              </a:p>
            </p:txBody>
          </p:sp>
        </p:grp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299058" y="2994314"/>
              <a:ext cx="284074" cy="324058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28" y="82"/>
                </a:cxn>
                <a:cxn ang="0">
                  <a:pos x="148" y="109"/>
                </a:cxn>
                <a:cxn ang="0">
                  <a:pos x="146" y="84"/>
                </a:cxn>
                <a:cxn ang="0">
                  <a:pos x="100" y="86"/>
                </a:cxn>
                <a:cxn ang="0">
                  <a:pos x="130" y="106"/>
                </a:cxn>
                <a:cxn ang="0">
                  <a:pos x="155" y="113"/>
                </a:cxn>
                <a:cxn ang="0">
                  <a:pos x="192" y="151"/>
                </a:cxn>
                <a:cxn ang="0">
                  <a:pos x="192" y="76"/>
                </a:cxn>
                <a:cxn ang="0">
                  <a:pos x="130" y="190"/>
                </a:cxn>
                <a:cxn ang="0">
                  <a:pos x="130" y="115"/>
                </a:cxn>
                <a:cxn ang="0">
                  <a:pos x="130" y="190"/>
                </a:cxn>
                <a:cxn ang="0">
                  <a:pos x="114" y="193"/>
                </a:cxn>
                <a:cxn ang="0">
                  <a:pos x="66" y="280"/>
                </a:cxn>
                <a:cxn ang="0">
                  <a:pos x="69" y="281"/>
                </a:cxn>
                <a:cxn ang="0">
                  <a:pos x="191" y="281"/>
                </a:cxn>
                <a:cxn ang="0">
                  <a:pos x="194" y="280"/>
                </a:cxn>
                <a:cxn ang="0">
                  <a:pos x="146" y="193"/>
                </a:cxn>
                <a:cxn ang="0">
                  <a:pos x="177" y="154"/>
                </a:cxn>
                <a:cxn ang="0">
                  <a:pos x="203" y="241"/>
                </a:cxn>
                <a:cxn ang="0">
                  <a:pos x="254" y="242"/>
                </a:cxn>
                <a:cxn ang="0">
                  <a:pos x="256" y="241"/>
                </a:cxn>
                <a:cxn ang="0">
                  <a:pos x="208" y="154"/>
                </a:cxn>
                <a:cxn ang="0">
                  <a:pos x="84" y="145"/>
                </a:cxn>
                <a:cxn ang="0">
                  <a:pos x="102" y="114"/>
                </a:cxn>
                <a:cxn ang="0">
                  <a:pos x="27" y="114"/>
                </a:cxn>
                <a:cxn ang="0">
                  <a:pos x="98" y="186"/>
                </a:cxn>
                <a:cxn ang="0">
                  <a:pos x="80" y="154"/>
                </a:cxn>
                <a:cxn ang="0">
                  <a:pos x="0" y="202"/>
                </a:cxn>
                <a:cxn ang="0">
                  <a:pos x="0" y="242"/>
                </a:cxn>
                <a:cxn ang="0">
                  <a:pos x="57" y="253"/>
                </a:cxn>
                <a:cxn ang="0">
                  <a:pos x="98" y="186"/>
                </a:cxn>
                <a:cxn ang="0">
                  <a:pos x="98" y="186"/>
                </a:cxn>
              </a:cxnLst>
              <a:rect l="0" t="0" r="r" b="b"/>
              <a:pathLst>
                <a:path w="256" h="292">
                  <a:moveTo>
                    <a:pt x="87" y="41"/>
                  </a:moveTo>
                  <a:cubicBezTo>
                    <a:pt x="87" y="18"/>
                    <a:pt x="106" y="0"/>
                    <a:pt x="128" y="0"/>
                  </a:cubicBezTo>
                  <a:cubicBezTo>
                    <a:pt x="151" y="0"/>
                    <a:pt x="169" y="18"/>
                    <a:pt x="169" y="41"/>
                  </a:cubicBezTo>
                  <a:cubicBezTo>
                    <a:pt x="169" y="63"/>
                    <a:pt x="151" y="82"/>
                    <a:pt x="128" y="82"/>
                  </a:cubicBezTo>
                  <a:cubicBezTo>
                    <a:pt x="106" y="82"/>
                    <a:pt x="87" y="63"/>
                    <a:pt x="87" y="41"/>
                  </a:cubicBezTo>
                  <a:close/>
                  <a:moveTo>
                    <a:pt x="148" y="109"/>
                  </a:moveTo>
                  <a:cubicBezTo>
                    <a:pt x="148" y="101"/>
                    <a:pt x="151" y="92"/>
                    <a:pt x="156" y="86"/>
                  </a:cubicBezTo>
                  <a:cubicBezTo>
                    <a:pt x="153" y="85"/>
                    <a:pt x="149" y="84"/>
                    <a:pt x="146" y="84"/>
                  </a:cubicBezTo>
                  <a:cubicBezTo>
                    <a:pt x="111" y="84"/>
                    <a:pt x="111" y="84"/>
                    <a:pt x="111" y="84"/>
                  </a:cubicBezTo>
                  <a:cubicBezTo>
                    <a:pt x="107" y="84"/>
                    <a:pt x="104" y="85"/>
                    <a:pt x="100" y="86"/>
                  </a:cubicBezTo>
                  <a:cubicBezTo>
                    <a:pt x="105" y="93"/>
                    <a:pt x="109" y="102"/>
                    <a:pt x="109" y="111"/>
                  </a:cubicBezTo>
                  <a:cubicBezTo>
                    <a:pt x="115" y="108"/>
                    <a:pt x="122" y="106"/>
                    <a:pt x="130" y="106"/>
                  </a:cubicBezTo>
                  <a:cubicBezTo>
                    <a:pt x="136" y="106"/>
                    <a:pt x="142" y="107"/>
                    <a:pt x="148" y="109"/>
                  </a:cubicBezTo>
                  <a:close/>
                  <a:moveTo>
                    <a:pt x="155" y="113"/>
                  </a:moveTo>
                  <a:cubicBezTo>
                    <a:pt x="167" y="121"/>
                    <a:pt x="175" y="133"/>
                    <a:pt x="176" y="148"/>
                  </a:cubicBezTo>
                  <a:cubicBezTo>
                    <a:pt x="181" y="150"/>
                    <a:pt x="187" y="151"/>
                    <a:pt x="192" y="151"/>
                  </a:cubicBezTo>
                  <a:cubicBezTo>
                    <a:pt x="213" y="151"/>
                    <a:pt x="230" y="134"/>
                    <a:pt x="230" y="114"/>
                  </a:cubicBezTo>
                  <a:cubicBezTo>
                    <a:pt x="230" y="93"/>
                    <a:pt x="213" y="76"/>
                    <a:pt x="192" y="76"/>
                  </a:cubicBezTo>
                  <a:cubicBezTo>
                    <a:pt x="172" y="76"/>
                    <a:pt x="155" y="93"/>
                    <a:pt x="155" y="113"/>
                  </a:cubicBezTo>
                  <a:close/>
                  <a:moveTo>
                    <a:pt x="130" y="190"/>
                  </a:moveTo>
                  <a:cubicBezTo>
                    <a:pt x="151" y="190"/>
                    <a:pt x="168" y="173"/>
                    <a:pt x="168" y="152"/>
                  </a:cubicBezTo>
                  <a:cubicBezTo>
                    <a:pt x="168" y="132"/>
                    <a:pt x="151" y="115"/>
                    <a:pt x="130" y="115"/>
                  </a:cubicBezTo>
                  <a:cubicBezTo>
                    <a:pt x="109" y="115"/>
                    <a:pt x="92" y="132"/>
                    <a:pt x="92" y="152"/>
                  </a:cubicBezTo>
                  <a:cubicBezTo>
                    <a:pt x="92" y="173"/>
                    <a:pt x="109" y="190"/>
                    <a:pt x="130" y="190"/>
                  </a:cubicBezTo>
                  <a:close/>
                  <a:moveTo>
                    <a:pt x="146" y="193"/>
                  </a:moveTo>
                  <a:cubicBezTo>
                    <a:pt x="114" y="193"/>
                    <a:pt x="114" y="193"/>
                    <a:pt x="114" y="193"/>
                  </a:cubicBezTo>
                  <a:cubicBezTo>
                    <a:pt x="88" y="193"/>
                    <a:pt x="66" y="214"/>
                    <a:pt x="66" y="241"/>
                  </a:cubicBezTo>
                  <a:cubicBezTo>
                    <a:pt x="66" y="280"/>
                    <a:pt x="66" y="280"/>
                    <a:pt x="66" y="280"/>
                  </a:cubicBezTo>
                  <a:cubicBezTo>
                    <a:pt x="66" y="280"/>
                    <a:pt x="66" y="280"/>
                    <a:pt x="66" y="280"/>
                  </a:cubicBezTo>
                  <a:cubicBezTo>
                    <a:pt x="69" y="281"/>
                    <a:pt x="69" y="281"/>
                    <a:pt x="69" y="281"/>
                  </a:cubicBezTo>
                  <a:cubicBezTo>
                    <a:pt x="94" y="289"/>
                    <a:pt x="116" y="292"/>
                    <a:pt x="134" y="292"/>
                  </a:cubicBezTo>
                  <a:cubicBezTo>
                    <a:pt x="170" y="292"/>
                    <a:pt x="190" y="282"/>
                    <a:pt x="191" y="281"/>
                  </a:cubicBezTo>
                  <a:cubicBezTo>
                    <a:pt x="194" y="280"/>
                    <a:pt x="194" y="280"/>
                    <a:pt x="194" y="280"/>
                  </a:cubicBezTo>
                  <a:cubicBezTo>
                    <a:pt x="194" y="280"/>
                    <a:pt x="194" y="280"/>
                    <a:pt x="194" y="280"/>
                  </a:cubicBezTo>
                  <a:cubicBezTo>
                    <a:pt x="194" y="241"/>
                    <a:pt x="194" y="241"/>
                    <a:pt x="194" y="241"/>
                  </a:cubicBezTo>
                  <a:cubicBezTo>
                    <a:pt x="194" y="214"/>
                    <a:pt x="173" y="193"/>
                    <a:pt x="146" y="193"/>
                  </a:cubicBezTo>
                  <a:close/>
                  <a:moveTo>
                    <a:pt x="208" y="154"/>
                  </a:moveTo>
                  <a:cubicBezTo>
                    <a:pt x="177" y="154"/>
                    <a:pt x="177" y="154"/>
                    <a:pt x="177" y="154"/>
                  </a:cubicBezTo>
                  <a:cubicBezTo>
                    <a:pt x="176" y="167"/>
                    <a:pt x="171" y="178"/>
                    <a:pt x="162" y="186"/>
                  </a:cubicBezTo>
                  <a:cubicBezTo>
                    <a:pt x="186" y="193"/>
                    <a:pt x="203" y="215"/>
                    <a:pt x="203" y="241"/>
                  </a:cubicBezTo>
                  <a:cubicBezTo>
                    <a:pt x="203" y="253"/>
                    <a:pt x="203" y="253"/>
                    <a:pt x="203" y="253"/>
                  </a:cubicBezTo>
                  <a:cubicBezTo>
                    <a:pt x="234" y="252"/>
                    <a:pt x="252" y="243"/>
                    <a:pt x="254" y="242"/>
                  </a:cubicBezTo>
                  <a:cubicBezTo>
                    <a:pt x="256" y="241"/>
                    <a:pt x="256" y="241"/>
                    <a:pt x="256" y="241"/>
                  </a:cubicBezTo>
                  <a:cubicBezTo>
                    <a:pt x="256" y="241"/>
                    <a:pt x="256" y="241"/>
                    <a:pt x="256" y="241"/>
                  </a:cubicBezTo>
                  <a:cubicBezTo>
                    <a:pt x="256" y="202"/>
                    <a:pt x="256" y="202"/>
                    <a:pt x="256" y="202"/>
                  </a:cubicBezTo>
                  <a:cubicBezTo>
                    <a:pt x="256" y="175"/>
                    <a:pt x="235" y="154"/>
                    <a:pt x="208" y="154"/>
                  </a:cubicBezTo>
                  <a:close/>
                  <a:moveTo>
                    <a:pt x="64" y="151"/>
                  </a:moveTo>
                  <a:cubicBezTo>
                    <a:pt x="71" y="151"/>
                    <a:pt x="78" y="149"/>
                    <a:pt x="84" y="145"/>
                  </a:cubicBezTo>
                  <a:cubicBezTo>
                    <a:pt x="86" y="133"/>
                    <a:pt x="92" y="123"/>
                    <a:pt x="102" y="116"/>
                  </a:cubicBezTo>
                  <a:cubicBezTo>
                    <a:pt x="102" y="115"/>
                    <a:pt x="102" y="114"/>
                    <a:pt x="102" y="114"/>
                  </a:cubicBezTo>
                  <a:cubicBezTo>
                    <a:pt x="102" y="93"/>
                    <a:pt x="85" y="76"/>
                    <a:pt x="64" y="76"/>
                  </a:cubicBezTo>
                  <a:cubicBezTo>
                    <a:pt x="43" y="76"/>
                    <a:pt x="27" y="93"/>
                    <a:pt x="27" y="114"/>
                  </a:cubicBezTo>
                  <a:cubicBezTo>
                    <a:pt x="27" y="134"/>
                    <a:pt x="43" y="151"/>
                    <a:pt x="64" y="151"/>
                  </a:cubicBezTo>
                  <a:close/>
                  <a:moveTo>
                    <a:pt x="98" y="186"/>
                  </a:moveTo>
                  <a:cubicBezTo>
                    <a:pt x="89" y="178"/>
                    <a:pt x="84" y="167"/>
                    <a:pt x="84" y="154"/>
                  </a:cubicBezTo>
                  <a:cubicBezTo>
                    <a:pt x="82" y="154"/>
                    <a:pt x="81" y="154"/>
                    <a:pt x="80" y="154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22" y="154"/>
                    <a:pt x="0" y="175"/>
                    <a:pt x="0" y="202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3" y="242"/>
                    <a:pt x="3" y="242"/>
                    <a:pt x="3" y="242"/>
                  </a:cubicBezTo>
                  <a:cubicBezTo>
                    <a:pt x="23" y="249"/>
                    <a:pt x="41" y="252"/>
                    <a:pt x="57" y="253"/>
                  </a:cubicBezTo>
                  <a:cubicBezTo>
                    <a:pt x="57" y="241"/>
                    <a:pt x="57" y="241"/>
                    <a:pt x="57" y="241"/>
                  </a:cubicBezTo>
                  <a:cubicBezTo>
                    <a:pt x="57" y="215"/>
                    <a:pt x="74" y="193"/>
                    <a:pt x="98" y="186"/>
                  </a:cubicBezTo>
                  <a:close/>
                  <a:moveTo>
                    <a:pt x="98" y="186"/>
                  </a:moveTo>
                  <a:cubicBezTo>
                    <a:pt x="98" y="186"/>
                    <a:pt x="98" y="186"/>
                    <a:pt x="98" y="186"/>
                  </a:cubicBezTo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en-US">
                <a:solidFill>
                  <a:prstClr val="black"/>
                </a:solidFill>
                <a:latin typeface="等线" panose="02010600030101010101" charset="-122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173599" y="1275606"/>
            <a:ext cx="737783" cy="737783"/>
            <a:chOff x="6412691" y="2896967"/>
            <a:chExt cx="616408" cy="616408"/>
          </a:xfrm>
        </p:grpSpPr>
        <p:grpSp>
          <p:nvGrpSpPr>
            <p:cNvPr id="22" name="Group 25"/>
            <p:cNvGrpSpPr/>
            <p:nvPr/>
          </p:nvGrpSpPr>
          <p:grpSpPr>
            <a:xfrm>
              <a:off x="6412691" y="2896967"/>
              <a:ext cx="616408" cy="616408"/>
              <a:chOff x="2786183" y="1189182"/>
              <a:chExt cx="921712" cy="92171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786183" y="1189182"/>
                <a:ext cx="921712" cy="92171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dirty="0">
                  <a:solidFill>
                    <a:prstClr val="white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878354" y="1281353"/>
                <a:ext cx="737370" cy="7373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dirty="0">
                  <a:solidFill>
                    <a:prstClr val="white"/>
                  </a:solidFill>
                  <a:latin typeface="等线" panose="02010600030101010101" charset="-122"/>
                </a:endParaRPr>
              </a:p>
            </p:txBody>
          </p:sp>
        </p:grpSp>
        <p:grpSp>
          <p:nvGrpSpPr>
            <p:cNvPr id="26" name="Group 28"/>
            <p:cNvGrpSpPr/>
            <p:nvPr/>
          </p:nvGrpSpPr>
          <p:grpSpPr>
            <a:xfrm>
              <a:off x="6566423" y="3063819"/>
              <a:ext cx="319678" cy="300106"/>
              <a:chOff x="504825" y="971550"/>
              <a:chExt cx="1089026" cy="1022350"/>
            </a:xfrm>
            <a:solidFill>
              <a:schemeClr val="accent4"/>
            </a:solidFill>
          </p:grpSpPr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782638" y="971550"/>
                <a:ext cx="811213" cy="8413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82"/>
                  </a:cxn>
                  <a:cxn ang="0">
                    <a:pos x="286" y="382"/>
                  </a:cxn>
                  <a:cxn ang="0">
                    <a:pos x="420" y="530"/>
                  </a:cxn>
                  <a:cxn ang="0">
                    <a:pos x="420" y="382"/>
                  </a:cxn>
                  <a:cxn ang="0">
                    <a:pos x="511" y="382"/>
                  </a:cxn>
                  <a:cxn ang="0">
                    <a:pos x="51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11" h="530">
                    <a:moveTo>
                      <a:pt x="0" y="0"/>
                    </a:moveTo>
                    <a:lnTo>
                      <a:pt x="0" y="382"/>
                    </a:lnTo>
                    <a:lnTo>
                      <a:pt x="286" y="382"/>
                    </a:lnTo>
                    <a:lnTo>
                      <a:pt x="420" y="530"/>
                    </a:lnTo>
                    <a:lnTo>
                      <a:pt x="420" y="382"/>
                    </a:lnTo>
                    <a:lnTo>
                      <a:pt x="511" y="382"/>
                    </a:lnTo>
                    <a:lnTo>
                      <a:pt x="511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31" name="Freeform 31"/>
              <p:cNvSpPr>
                <a:spLocks noEditPoints="1"/>
              </p:cNvSpPr>
              <p:nvPr/>
            </p:nvSpPr>
            <p:spPr bwMode="auto">
              <a:xfrm>
                <a:off x="504825" y="1274763"/>
                <a:ext cx="695325" cy="719137"/>
              </a:xfrm>
              <a:custGeom>
                <a:avLst/>
                <a:gdLst/>
                <a:ahLst/>
                <a:cxnLst>
                  <a:cxn ang="0">
                    <a:pos x="426" y="226"/>
                  </a:cxn>
                  <a:cxn ang="0">
                    <a:pos x="139" y="226"/>
                  </a:cxn>
                  <a:cxn ang="0">
                    <a:pos x="139" y="0"/>
                  </a:cxn>
                  <a:cxn ang="0">
                    <a:pos x="0" y="0"/>
                  </a:cxn>
                  <a:cxn ang="0">
                    <a:pos x="0" y="327"/>
                  </a:cxn>
                  <a:cxn ang="0">
                    <a:pos x="79" y="327"/>
                  </a:cxn>
                  <a:cxn ang="0">
                    <a:pos x="79" y="453"/>
                  </a:cxn>
                  <a:cxn ang="0">
                    <a:pos x="192" y="327"/>
                  </a:cxn>
                  <a:cxn ang="0">
                    <a:pos x="438" y="327"/>
                  </a:cxn>
                  <a:cxn ang="0">
                    <a:pos x="438" y="241"/>
                  </a:cxn>
                  <a:cxn ang="0">
                    <a:pos x="426" y="226"/>
                  </a:cxn>
                  <a:cxn ang="0">
                    <a:pos x="426" y="226"/>
                  </a:cxn>
                  <a:cxn ang="0">
                    <a:pos x="426" y="226"/>
                  </a:cxn>
                </a:cxnLst>
                <a:rect l="0" t="0" r="r" b="b"/>
                <a:pathLst>
                  <a:path w="438" h="453">
                    <a:moveTo>
                      <a:pt x="426" y="226"/>
                    </a:moveTo>
                    <a:lnTo>
                      <a:pt x="139" y="226"/>
                    </a:lnTo>
                    <a:lnTo>
                      <a:pt x="139" y="0"/>
                    </a:lnTo>
                    <a:lnTo>
                      <a:pt x="0" y="0"/>
                    </a:lnTo>
                    <a:lnTo>
                      <a:pt x="0" y="327"/>
                    </a:lnTo>
                    <a:lnTo>
                      <a:pt x="79" y="327"/>
                    </a:lnTo>
                    <a:lnTo>
                      <a:pt x="79" y="453"/>
                    </a:lnTo>
                    <a:lnTo>
                      <a:pt x="192" y="327"/>
                    </a:lnTo>
                    <a:lnTo>
                      <a:pt x="438" y="327"/>
                    </a:lnTo>
                    <a:lnTo>
                      <a:pt x="438" y="241"/>
                    </a:lnTo>
                    <a:lnTo>
                      <a:pt x="426" y="226"/>
                    </a:lnTo>
                    <a:close/>
                    <a:moveTo>
                      <a:pt x="426" y="226"/>
                    </a:moveTo>
                    <a:lnTo>
                      <a:pt x="426" y="22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5144840" y="4039449"/>
            <a:ext cx="737783" cy="737783"/>
            <a:chOff x="5664096" y="2537414"/>
            <a:chExt cx="616408" cy="616408"/>
          </a:xfrm>
        </p:grpSpPr>
        <p:grpSp>
          <p:nvGrpSpPr>
            <p:cNvPr id="34" name="Group 33"/>
            <p:cNvGrpSpPr/>
            <p:nvPr/>
          </p:nvGrpSpPr>
          <p:grpSpPr>
            <a:xfrm>
              <a:off x="5664096" y="2537414"/>
              <a:ext cx="616408" cy="616408"/>
              <a:chOff x="2786183" y="1189182"/>
              <a:chExt cx="921712" cy="92171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786183" y="1189182"/>
                <a:ext cx="921712" cy="92171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dirty="0">
                  <a:solidFill>
                    <a:prstClr val="white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878354" y="1281353"/>
                <a:ext cx="737370" cy="7373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dirty="0">
                  <a:solidFill>
                    <a:prstClr val="white"/>
                  </a:solidFill>
                  <a:latin typeface="等线" panose="02010600030101010101" charset="-122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828448" y="2733085"/>
              <a:ext cx="308466" cy="233388"/>
              <a:chOff x="6629400" y="2008188"/>
              <a:chExt cx="600075" cy="454025"/>
            </a:xfrm>
            <a:solidFill>
              <a:schemeClr val="accent3"/>
            </a:solidFill>
          </p:grpSpPr>
          <p:sp>
            <p:nvSpPr>
              <p:cNvPr id="38" name="Freeform 17"/>
              <p:cNvSpPr>
                <a:spLocks noEditPoints="1"/>
              </p:cNvSpPr>
              <p:nvPr/>
            </p:nvSpPr>
            <p:spPr bwMode="auto">
              <a:xfrm>
                <a:off x="6629400" y="2008188"/>
                <a:ext cx="600075" cy="4540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86"/>
                  </a:cxn>
                  <a:cxn ang="0">
                    <a:pos x="378" y="286"/>
                  </a:cxn>
                  <a:cxn ang="0">
                    <a:pos x="378" y="0"/>
                  </a:cxn>
                  <a:cxn ang="0">
                    <a:pos x="0" y="0"/>
                  </a:cxn>
                  <a:cxn ang="0">
                    <a:pos x="354" y="262"/>
                  </a:cxn>
                  <a:cxn ang="0">
                    <a:pos x="24" y="262"/>
                  </a:cxn>
                  <a:cxn ang="0">
                    <a:pos x="24" y="24"/>
                  </a:cxn>
                  <a:cxn ang="0">
                    <a:pos x="354" y="24"/>
                  </a:cxn>
                  <a:cxn ang="0">
                    <a:pos x="354" y="262"/>
                  </a:cxn>
                  <a:cxn ang="0">
                    <a:pos x="354" y="262"/>
                  </a:cxn>
                  <a:cxn ang="0">
                    <a:pos x="354" y="262"/>
                  </a:cxn>
                </a:cxnLst>
                <a:rect l="0" t="0" r="r" b="b"/>
                <a:pathLst>
                  <a:path w="378" h="286">
                    <a:moveTo>
                      <a:pt x="0" y="0"/>
                    </a:moveTo>
                    <a:lnTo>
                      <a:pt x="0" y="286"/>
                    </a:lnTo>
                    <a:lnTo>
                      <a:pt x="378" y="286"/>
                    </a:lnTo>
                    <a:lnTo>
                      <a:pt x="378" y="0"/>
                    </a:lnTo>
                    <a:lnTo>
                      <a:pt x="0" y="0"/>
                    </a:lnTo>
                    <a:close/>
                    <a:moveTo>
                      <a:pt x="354" y="262"/>
                    </a:moveTo>
                    <a:lnTo>
                      <a:pt x="24" y="262"/>
                    </a:lnTo>
                    <a:lnTo>
                      <a:pt x="24" y="24"/>
                    </a:lnTo>
                    <a:lnTo>
                      <a:pt x="354" y="24"/>
                    </a:lnTo>
                    <a:lnTo>
                      <a:pt x="354" y="262"/>
                    </a:lnTo>
                    <a:close/>
                    <a:moveTo>
                      <a:pt x="354" y="262"/>
                    </a:moveTo>
                    <a:lnTo>
                      <a:pt x="354" y="26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39" name="Freeform 18"/>
              <p:cNvSpPr>
                <a:spLocks noEditPoints="1"/>
              </p:cNvSpPr>
              <p:nvPr/>
            </p:nvSpPr>
            <p:spPr bwMode="auto">
              <a:xfrm>
                <a:off x="6629400" y="2008188"/>
                <a:ext cx="600075" cy="4540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86"/>
                  </a:cxn>
                  <a:cxn ang="0">
                    <a:pos x="378" y="286"/>
                  </a:cxn>
                  <a:cxn ang="0">
                    <a:pos x="378" y="0"/>
                  </a:cxn>
                  <a:cxn ang="0">
                    <a:pos x="0" y="0"/>
                  </a:cxn>
                  <a:cxn ang="0">
                    <a:pos x="354" y="262"/>
                  </a:cxn>
                  <a:cxn ang="0">
                    <a:pos x="24" y="262"/>
                  </a:cxn>
                  <a:cxn ang="0">
                    <a:pos x="24" y="24"/>
                  </a:cxn>
                  <a:cxn ang="0">
                    <a:pos x="354" y="24"/>
                  </a:cxn>
                  <a:cxn ang="0">
                    <a:pos x="354" y="262"/>
                  </a:cxn>
                  <a:cxn ang="0">
                    <a:pos x="354" y="262"/>
                  </a:cxn>
                  <a:cxn ang="0">
                    <a:pos x="354" y="262"/>
                  </a:cxn>
                </a:cxnLst>
                <a:rect l="0" t="0" r="r" b="b"/>
                <a:pathLst>
                  <a:path w="378" h="286">
                    <a:moveTo>
                      <a:pt x="0" y="0"/>
                    </a:moveTo>
                    <a:lnTo>
                      <a:pt x="0" y="286"/>
                    </a:lnTo>
                    <a:lnTo>
                      <a:pt x="378" y="286"/>
                    </a:lnTo>
                    <a:lnTo>
                      <a:pt x="378" y="0"/>
                    </a:lnTo>
                    <a:lnTo>
                      <a:pt x="0" y="0"/>
                    </a:lnTo>
                    <a:moveTo>
                      <a:pt x="354" y="262"/>
                    </a:moveTo>
                    <a:lnTo>
                      <a:pt x="24" y="262"/>
                    </a:lnTo>
                    <a:lnTo>
                      <a:pt x="24" y="24"/>
                    </a:lnTo>
                    <a:lnTo>
                      <a:pt x="354" y="24"/>
                    </a:lnTo>
                    <a:lnTo>
                      <a:pt x="354" y="262"/>
                    </a:lnTo>
                    <a:moveTo>
                      <a:pt x="354" y="262"/>
                    </a:moveTo>
                    <a:lnTo>
                      <a:pt x="354" y="262"/>
                    </a:lnTo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40" name="Freeform 19"/>
              <p:cNvSpPr>
                <a:spLocks noEditPoints="1"/>
              </p:cNvSpPr>
              <p:nvPr/>
            </p:nvSpPr>
            <p:spPr bwMode="auto">
              <a:xfrm>
                <a:off x="7042150" y="2084388"/>
                <a:ext cx="111125" cy="112713"/>
              </a:xfrm>
              <a:custGeom>
                <a:avLst/>
                <a:gdLst/>
                <a:ahLst/>
                <a:cxnLst>
                  <a:cxn ang="0">
                    <a:pos x="29" y="15"/>
                  </a:cxn>
                  <a:cxn ang="0">
                    <a:pos x="15" y="29"/>
                  </a:cxn>
                  <a:cxn ang="0">
                    <a:pos x="0" y="15"/>
                  </a:cxn>
                  <a:cxn ang="0">
                    <a:pos x="15" y="0"/>
                  </a:cxn>
                  <a:cxn ang="0">
                    <a:pos x="29" y="15"/>
                  </a:cxn>
                  <a:cxn ang="0">
                    <a:pos x="29" y="15"/>
                  </a:cxn>
                  <a:cxn ang="0">
                    <a:pos x="29" y="15"/>
                  </a:cxn>
                </a:cxnLst>
                <a:rect l="0" t="0" r="r" b="b"/>
                <a:pathLst>
                  <a:path w="29" h="29">
                    <a:moveTo>
                      <a:pt x="29" y="15"/>
                    </a:move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lose/>
                    <a:moveTo>
                      <a:pt x="29" y="15"/>
                    </a:moveTo>
                    <a:cubicBezTo>
                      <a:pt x="29" y="15"/>
                      <a:pt x="29" y="15"/>
                      <a:pt x="29" y="15"/>
                    </a:cubicBezTo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41" name="Freeform 20"/>
              <p:cNvSpPr>
                <a:spLocks noEditPoints="1"/>
              </p:cNvSpPr>
              <p:nvPr/>
            </p:nvSpPr>
            <p:spPr bwMode="auto">
              <a:xfrm>
                <a:off x="6705600" y="2122488"/>
                <a:ext cx="455613" cy="266700"/>
              </a:xfrm>
              <a:custGeom>
                <a:avLst/>
                <a:gdLst/>
                <a:ahLst/>
                <a:cxnLst>
                  <a:cxn ang="0">
                    <a:pos x="79" y="29"/>
                  </a:cxn>
                  <a:cxn ang="0">
                    <a:pos x="59" y="48"/>
                  </a:cxn>
                  <a:cxn ang="0">
                    <a:pos x="25" y="0"/>
                  </a:cxn>
                  <a:cxn ang="0">
                    <a:pos x="0" y="69"/>
                  </a:cxn>
                  <a:cxn ang="0">
                    <a:pos x="119" y="69"/>
                  </a:cxn>
                  <a:cxn ang="0">
                    <a:pos x="79" y="29"/>
                  </a:cxn>
                  <a:cxn ang="0">
                    <a:pos x="79" y="29"/>
                  </a:cxn>
                  <a:cxn ang="0">
                    <a:pos x="79" y="29"/>
                  </a:cxn>
                </a:cxnLst>
                <a:rect l="0" t="0" r="r" b="b"/>
                <a:pathLst>
                  <a:path w="119" h="69">
                    <a:moveTo>
                      <a:pt x="79" y="29"/>
                    </a:moveTo>
                    <a:cubicBezTo>
                      <a:pt x="70" y="29"/>
                      <a:pt x="71" y="48"/>
                      <a:pt x="59" y="48"/>
                    </a:cubicBezTo>
                    <a:cubicBezTo>
                      <a:pt x="47" y="48"/>
                      <a:pt x="40" y="0"/>
                      <a:pt x="25" y="0"/>
                    </a:cubicBezTo>
                    <a:cubicBezTo>
                      <a:pt x="10" y="0"/>
                      <a:pt x="0" y="69"/>
                      <a:pt x="0" y="69"/>
                    </a:cubicBezTo>
                    <a:cubicBezTo>
                      <a:pt x="119" y="69"/>
                      <a:pt x="119" y="69"/>
                      <a:pt x="119" y="69"/>
                    </a:cubicBezTo>
                    <a:cubicBezTo>
                      <a:pt x="119" y="69"/>
                      <a:pt x="88" y="29"/>
                      <a:pt x="79" y="29"/>
                    </a:cubicBezTo>
                    <a:close/>
                    <a:moveTo>
                      <a:pt x="79" y="29"/>
                    </a:moveTo>
                    <a:cubicBezTo>
                      <a:pt x="79" y="29"/>
                      <a:pt x="79" y="29"/>
                      <a:pt x="79" y="29"/>
                    </a:cubicBezTo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7951628" y="1731125"/>
            <a:ext cx="756548" cy="756548"/>
            <a:chOff x="3323671" y="3667874"/>
            <a:chExt cx="632086" cy="632086"/>
          </a:xfrm>
        </p:grpSpPr>
        <p:grpSp>
          <p:nvGrpSpPr>
            <p:cNvPr id="43" name="Group 42"/>
            <p:cNvGrpSpPr/>
            <p:nvPr/>
          </p:nvGrpSpPr>
          <p:grpSpPr>
            <a:xfrm>
              <a:off x="3323671" y="3667874"/>
              <a:ext cx="632086" cy="632086"/>
              <a:chOff x="2786183" y="1189182"/>
              <a:chExt cx="921712" cy="92171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2786183" y="1189182"/>
                <a:ext cx="921712" cy="92171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dirty="0">
                  <a:solidFill>
                    <a:prstClr val="white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878354" y="1281353"/>
                <a:ext cx="737370" cy="7373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dirty="0">
                  <a:solidFill>
                    <a:prstClr val="white"/>
                  </a:solidFill>
                  <a:latin typeface="等线" panose="02010600030101010101" charset="-122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534447" y="3803607"/>
              <a:ext cx="210535" cy="360620"/>
              <a:chOff x="1668463" y="3354388"/>
              <a:chExt cx="641350" cy="1098550"/>
            </a:xfrm>
            <a:solidFill>
              <a:schemeClr val="accent3"/>
            </a:solidFill>
          </p:grpSpPr>
          <p:sp>
            <p:nvSpPr>
              <p:cNvPr id="47" name="Freeform 36"/>
              <p:cNvSpPr>
                <a:spLocks noEditPoints="1"/>
              </p:cNvSpPr>
              <p:nvPr/>
            </p:nvSpPr>
            <p:spPr bwMode="auto">
              <a:xfrm>
                <a:off x="1752600" y="3438526"/>
                <a:ext cx="473075" cy="768350"/>
              </a:xfrm>
              <a:custGeom>
                <a:avLst/>
                <a:gdLst/>
                <a:ahLst/>
                <a:cxnLst>
                  <a:cxn ang="0">
                    <a:pos x="13" y="197"/>
                  </a:cxn>
                  <a:cxn ang="0">
                    <a:pos x="27" y="191"/>
                  </a:cxn>
                  <a:cxn ang="0">
                    <a:pos x="29" y="189"/>
                  </a:cxn>
                  <a:cxn ang="0">
                    <a:pos x="32" y="181"/>
                  </a:cxn>
                  <a:cxn ang="0">
                    <a:pos x="36" y="176"/>
                  </a:cxn>
                  <a:cxn ang="0">
                    <a:pos x="37" y="174"/>
                  </a:cxn>
                  <a:cxn ang="0">
                    <a:pos x="39" y="162"/>
                  </a:cxn>
                  <a:cxn ang="0">
                    <a:pos x="38" y="160"/>
                  </a:cxn>
                  <a:cxn ang="0">
                    <a:pos x="31" y="146"/>
                  </a:cxn>
                  <a:cxn ang="0">
                    <a:pos x="29" y="138"/>
                  </a:cxn>
                  <a:cxn ang="0">
                    <a:pos x="26" y="127"/>
                  </a:cxn>
                  <a:cxn ang="0">
                    <a:pos x="26" y="124"/>
                  </a:cxn>
                  <a:cxn ang="0">
                    <a:pos x="28" y="119"/>
                  </a:cxn>
                  <a:cxn ang="0">
                    <a:pos x="29" y="117"/>
                  </a:cxn>
                  <a:cxn ang="0">
                    <a:pos x="29" y="100"/>
                  </a:cxn>
                  <a:cxn ang="0">
                    <a:pos x="29" y="89"/>
                  </a:cxn>
                  <a:cxn ang="0">
                    <a:pos x="38" y="74"/>
                  </a:cxn>
                  <a:cxn ang="0">
                    <a:pos x="63" y="63"/>
                  </a:cxn>
                  <a:cxn ang="0">
                    <a:pos x="77" y="61"/>
                  </a:cxn>
                  <a:cxn ang="0">
                    <a:pos x="81" y="61"/>
                  </a:cxn>
                  <a:cxn ang="0">
                    <a:pos x="81" y="62"/>
                  </a:cxn>
                  <a:cxn ang="0">
                    <a:pos x="78" y="64"/>
                  </a:cxn>
                  <a:cxn ang="0">
                    <a:pos x="79" y="69"/>
                  </a:cxn>
                  <a:cxn ang="0">
                    <a:pos x="91" y="80"/>
                  </a:cxn>
                  <a:cxn ang="0">
                    <a:pos x="96" y="92"/>
                  </a:cxn>
                  <a:cxn ang="0">
                    <a:pos x="96" y="117"/>
                  </a:cxn>
                  <a:cxn ang="0">
                    <a:pos x="98" y="121"/>
                  </a:cxn>
                  <a:cxn ang="0">
                    <a:pos x="99" y="122"/>
                  </a:cxn>
                  <a:cxn ang="0">
                    <a:pos x="98" y="135"/>
                  </a:cxn>
                  <a:cxn ang="0">
                    <a:pos x="98" y="136"/>
                  </a:cxn>
                  <a:cxn ang="0">
                    <a:pos x="91" y="154"/>
                  </a:cxn>
                  <a:cxn ang="0">
                    <a:pos x="90" y="155"/>
                  </a:cxn>
                  <a:cxn ang="0">
                    <a:pos x="87" y="174"/>
                  </a:cxn>
                  <a:cxn ang="0">
                    <a:pos x="88" y="176"/>
                  </a:cxn>
                  <a:cxn ang="0">
                    <a:pos x="91" y="181"/>
                  </a:cxn>
                  <a:cxn ang="0">
                    <a:pos x="94" y="190"/>
                  </a:cxn>
                  <a:cxn ang="0">
                    <a:pos x="97" y="192"/>
                  </a:cxn>
                  <a:cxn ang="0">
                    <a:pos x="124" y="203"/>
                  </a:cxn>
                  <a:cxn ang="0">
                    <a:pos x="124" y="0"/>
                  </a:cxn>
                  <a:cxn ang="0">
                    <a:pos x="0" y="0"/>
                  </a:cxn>
                  <a:cxn ang="0">
                    <a:pos x="0" y="203"/>
                  </a:cxn>
                  <a:cxn ang="0">
                    <a:pos x="13" y="197"/>
                  </a:cxn>
                  <a:cxn ang="0">
                    <a:pos x="13" y="197"/>
                  </a:cxn>
                  <a:cxn ang="0">
                    <a:pos x="13" y="197"/>
                  </a:cxn>
                </a:cxnLst>
                <a:rect l="0" t="0" r="r" b="b"/>
                <a:pathLst>
                  <a:path w="124" h="203">
                    <a:moveTo>
                      <a:pt x="13" y="197"/>
                    </a:moveTo>
                    <a:cubicBezTo>
                      <a:pt x="17" y="195"/>
                      <a:pt x="22" y="194"/>
                      <a:pt x="27" y="191"/>
                    </a:cubicBezTo>
                    <a:cubicBezTo>
                      <a:pt x="28" y="191"/>
                      <a:pt x="29" y="190"/>
                      <a:pt x="29" y="189"/>
                    </a:cubicBezTo>
                    <a:cubicBezTo>
                      <a:pt x="30" y="187"/>
                      <a:pt x="31" y="184"/>
                      <a:pt x="32" y="181"/>
                    </a:cubicBezTo>
                    <a:cubicBezTo>
                      <a:pt x="33" y="179"/>
                      <a:pt x="33" y="177"/>
                      <a:pt x="36" y="176"/>
                    </a:cubicBezTo>
                    <a:cubicBezTo>
                      <a:pt x="36" y="176"/>
                      <a:pt x="37" y="175"/>
                      <a:pt x="37" y="174"/>
                    </a:cubicBezTo>
                    <a:cubicBezTo>
                      <a:pt x="38" y="170"/>
                      <a:pt x="38" y="166"/>
                      <a:pt x="39" y="162"/>
                    </a:cubicBezTo>
                    <a:cubicBezTo>
                      <a:pt x="39" y="161"/>
                      <a:pt x="38" y="160"/>
                      <a:pt x="38" y="160"/>
                    </a:cubicBezTo>
                    <a:cubicBezTo>
                      <a:pt x="34" y="156"/>
                      <a:pt x="32" y="151"/>
                      <a:pt x="31" y="146"/>
                    </a:cubicBezTo>
                    <a:cubicBezTo>
                      <a:pt x="31" y="143"/>
                      <a:pt x="29" y="141"/>
                      <a:pt x="29" y="138"/>
                    </a:cubicBezTo>
                    <a:cubicBezTo>
                      <a:pt x="28" y="135"/>
                      <a:pt x="27" y="131"/>
                      <a:pt x="26" y="127"/>
                    </a:cubicBezTo>
                    <a:cubicBezTo>
                      <a:pt x="26" y="126"/>
                      <a:pt x="26" y="125"/>
                      <a:pt x="26" y="124"/>
                    </a:cubicBezTo>
                    <a:cubicBezTo>
                      <a:pt x="25" y="122"/>
                      <a:pt x="25" y="120"/>
                      <a:pt x="28" y="119"/>
                    </a:cubicBezTo>
                    <a:cubicBezTo>
                      <a:pt x="28" y="119"/>
                      <a:pt x="29" y="118"/>
                      <a:pt x="29" y="117"/>
                    </a:cubicBezTo>
                    <a:cubicBezTo>
                      <a:pt x="29" y="111"/>
                      <a:pt x="29" y="105"/>
                      <a:pt x="29" y="100"/>
                    </a:cubicBezTo>
                    <a:cubicBezTo>
                      <a:pt x="29" y="96"/>
                      <a:pt x="29" y="93"/>
                      <a:pt x="29" y="89"/>
                    </a:cubicBezTo>
                    <a:cubicBezTo>
                      <a:pt x="30" y="83"/>
                      <a:pt x="34" y="78"/>
                      <a:pt x="38" y="74"/>
                    </a:cubicBezTo>
                    <a:cubicBezTo>
                      <a:pt x="46" y="68"/>
                      <a:pt x="54" y="65"/>
                      <a:pt x="63" y="63"/>
                    </a:cubicBezTo>
                    <a:cubicBezTo>
                      <a:pt x="68" y="62"/>
                      <a:pt x="72" y="62"/>
                      <a:pt x="77" y="61"/>
                    </a:cubicBezTo>
                    <a:cubicBezTo>
                      <a:pt x="78" y="61"/>
                      <a:pt x="79" y="61"/>
                      <a:pt x="81" y="61"/>
                    </a:cubicBezTo>
                    <a:cubicBezTo>
                      <a:pt x="81" y="61"/>
                      <a:pt x="81" y="61"/>
                      <a:pt x="81" y="62"/>
                    </a:cubicBezTo>
                    <a:cubicBezTo>
                      <a:pt x="80" y="62"/>
                      <a:pt x="79" y="63"/>
                      <a:pt x="78" y="64"/>
                    </a:cubicBezTo>
                    <a:cubicBezTo>
                      <a:pt x="77" y="66"/>
                      <a:pt x="77" y="67"/>
                      <a:pt x="79" y="69"/>
                    </a:cubicBezTo>
                    <a:cubicBezTo>
                      <a:pt x="83" y="72"/>
                      <a:pt x="87" y="76"/>
                      <a:pt x="91" y="80"/>
                    </a:cubicBezTo>
                    <a:cubicBezTo>
                      <a:pt x="95" y="83"/>
                      <a:pt x="96" y="87"/>
                      <a:pt x="96" y="92"/>
                    </a:cubicBezTo>
                    <a:cubicBezTo>
                      <a:pt x="96" y="100"/>
                      <a:pt x="96" y="109"/>
                      <a:pt x="96" y="117"/>
                    </a:cubicBezTo>
                    <a:cubicBezTo>
                      <a:pt x="96" y="118"/>
                      <a:pt x="96" y="120"/>
                      <a:pt x="98" y="121"/>
                    </a:cubicBezTo>
                    <a:cubicBezTo>
                      <a:pt x="99" y="121"/>
                      <a:pt x="99" y="122"/>
                      <a:pt x="99" y="122"/>
                    </a:cubicBezTo>
                    <a:cubicBezTo>
                      <a:pt x="99" y="127"/>
                      <a:pt x="98" y="131"/>
                      <a:pt x="98" y="135"/>
                    </a:cubicBezTo>
                    <a:cubicBezTo>
                      <a:pt x="98" y="135"/>
                      <a:pt x="98" y="135"/>
                      <a:pt x="98" y="136"/>
                    </a:cubicBezTo>
                    <a:cubicBezTo>
                      <a:pt x="94" y="141"/>
                      <a:pt x="93" y="148"/>
                      <a:pt x="91" y="154"/>
                    </a:cubicBezTo>
                    <a:cubicBezTo>
                      <a:pt x="91" y="154"/>
                      <a:pt x="91" y="154"/>
                      <a:pt x="90" y="155"/>
                    </a:cubicBezTo>
                    <a:cubicBezTo>
                      <a:pt x="85" y="160"/>
                      <a:pt x="87" y="168"/>
                      <a:pt x="87" y="174"/>
                    </a:cubicBezTo>
                    <a:cubicBezTo>
                      <a:pt x="87" y="175"/>
                      <a:pt x="87" y="176"/>
                      <a:pt x="88" y="176"/>
                    </a:cubicBezTo>
                    <a:cubicBezTo>
                      <a:pt x="90" y="177"/>
                      <a:pt x="91" y="179"/>
                      <a:pt x="91" y="181"/>
                    </a:cubicBezTo>
                    <a:cubicBezTo>
                      <a:pt x="92" y="184"/>
                      <a:pt x="93" y="187"/>
                      <a:pt x="94" y="190"/>
                    </a:cubicBezTo>
                    <a:cubicBezTo>
                      <a:pt x="95" y="191"/>
                      <a:pt x="96" y="191"/>
                      <a:pt x="97" y="192"/>
                    </a:cubicBezTo>
                    <a:cubicBezTo>
                      <a:pt x="106" y="195"/>
                      <a:pt x="115" y="199"/>
                      <a:pt x="124" y="203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3"/>
                      <a:pt x="0" y="203"/>
                      <a:pt x="0" y="203"/>
                    </a:cubicBezTo>
                    <a:cubicBezTo>
                      <a:pt x="4" y="201"/>
                      <a:pt x="8" y="199"/>
                      <a:pt x="13" y="197"/>
                    </a:cubicBezTo>
                    <a:close/>
                    <a:moveTo>
                      <a:pt x="13" y="197"/>
                    </a:moveTo>
                    <a:cubicBezTo>
                      <a:pt x="13" y="197"/>
                      <a:pt x="13" y="197"/>
                      <a:pt x="13" y="197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48" name="Freeform 37"/>
              <p:cNvSpPr>
                <a:spLocks noEditPoints="1"/>
              </p:cNvSpPr>
              <p:nvPr/>
            </p:nvSpPr>
            <p:spPr bwMode="auto">
              <a:xfrm>
                <a:off x="1668463" y="3354388"/>
                <a:ext cx="641350" cy="1098550"/>
              </a:xfrm>
              <a:custGeom>
                <a:avLst/>
                <a:gdLst/>
                <a:ahLst/>
                <a:cxnLst>
                  <a:cxn ang="0">
                    <a:pos x="149" y="0"/>
                  </a:cxn>
                  <a:cxn ang="0">
                    <a:pos x="20" y="0"/>
                  </a:cxn>
                  <a:cxn ang="0">
                    <a:pos x="0" y="20"/>
                  </a:cxn>
                  <a:cxn ang="0">
                    <a:pos x="0" y="270"/>
                  </a:cxn>
                  <a:cxn ang="0">
                    <a:pos x="20" y="290"/>
                  </a:cxn>
                  <a:cxn ang="0">
                    <a:pos x="149" y="290"/>
                  </a:cxn>
                  <a:cxn ang="0">
                    <a:pos x="168" y="270"/>
                  </a:cxn>
                  <a:cxn ang="0">
                    <a:pos x="168" y="20"/>
                  </a:cxn>
                  <a:cxn ang="0">
                    <a:pos x="149" y="0"/>
                  </a:cxn>
                  <a:cxn ang="0">
                    <a:pos x="55" y="276"/>
                  </a:cxn>
                  <a:cxn ang="0">
                    <a:pos x="39" y="276"/>
                  </a:cxn>
                  <a:cxn ang="0">
                    <a:pos x="33" y="270"/>
                  </a:cxn>
                  <a:cxn ang="0">
                    <a:pos x="39" y="265"/>
                  </a:cxn>
                  <a:cxn ang="0">
                    <a:pos x="55" y="265"/>
                  </a:cxn>
                  <a:cxn ang="0">
                    <a:pos x="61" y="270"/>
                  </a:cxn>
                  <a:cxn ang="0">
                    <a:pos x="55" y="276"/>
                  </a:cxn>
                  <a:cxn ang="0">
                    <a:pos x="84" y="280"/>
                  </a:cxn>
                  <a:cxn ang="0">
                    <a:pos x="74" y="270"/>
                  </a:cxn>
                  <a:cxn ang="0">
                    <a:pos x="84" y="261"/>
                  </a:cxn>
                  <a:cxn ang="0">
                    <a:pos x="94" y="270"/>
                  </a:cxn>
                  <a:cxn ang="0">
                    <a:pos x="84" y="280"/>
                  </a:cxn>
                  <a:cxn ang="0">
                    <a:pos x="129" y="276"/>
                  </a:cxn>
                  <a:cxn ang="0">
                    <a:pos x="113" y="276"/>
                  </a:cxn>
                  <a:cxn ang="0">
                    <a:pos x="107" y="270"/>
                  </a:cxn>
                  <a:cxn ang="0">
                    <a:pos x="113" y="265"/>
                  </a:cxn>
                  <a:cxn ang="0">
                    <a:pos x="129" y="265"/>
                  </a:cxn>
                  <a:cxn ang="0">
                    <a:pos x="135" y="270"/>
                  </a:cxn>
                  <a:cxn ang="0">
                    <a:pos x="129" y="276"/>
                  </a:cxn>
                  <a:cxn ang="0">
                    <a:pos x="155" y="254"/>
                  </a:cxn>
                  <a:cxn ang="0">
                    <a:pos x="14" y="254"/>
                  </a:cxn>
                  <a:cxn ang="0">
                    <a:pos x="14" y="13"/>
                  </a:cxn>
                  <a:cxn ang="0">
                    <a:pos x="155" y="13"/>
                  </a:cxn>
                  <a:cxn ang="0">
                    <a:pos x="155" y="254"/>
                  </a:cxn>
                  <a:cxn ang="0">
                    <a:pos x="155" y="254"/>
                  </a:cxn>
                  <a:cxn ang="0">
                    <a:pos x="155" y="254"/>
                  </a:cxn>
                </a:cxnLst>
                <a:rect l="0" t="0" r="r" b="b"/>
                <a:pathLst>
                  <a:path w="168" h="290">
                    <a:moveTo>
                      <a:pt x="14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270"/>
                      <a:pt x="0" y="270"/>
                      <a:pt x="0" y="270"/>
                    </a:cubicBezTo>
                    <a:cubicBezTo>
                      <a:pt x="0" y="281"/>
                      <a:pt x="9" y="290"/>
                      <a:pt x="20" y="290"/>
                    </a:cubicBezTo>
                    <a:cubicBezTo>
                      <a:pt x="149" y="290"/>
                      <a:pt x="149" y="290"/>
                      <a:pt x="149" y="290"/>
                    </a:cubicBezTo>
                    <a:cubicBezTo>
                      <a:pt x="159" y="290"/>
                      <a:pt x="168" y="281"/>
                      <a:pt x="168" y="270"/>
                    </a:cubicBezTo>
                    <a:cubicBezTo>
                      <a:pt x="168" y="20"/>
                      <a:pt x="168" y="20"/>
                      <a:pt x="168" y="20"/>
                    </a:cubicBezTo>
                    <a:cubicBezTo>
                      <a:pt x="168" y="9"/>
                      <a:pt x="159" y="0"/>
                      <a:pt x="149" y="0"/>
                    </a:cubicBezTo>
                    <a:close/>
                    <a:moveTo>
                      <a:pt x="55" y="276"/>
                    </a:moveTo>
                    <a:cubicBezTo>
                      <a:pt x="39" y="276"/>
                      <a:pt x="39" y="276"/>
                      <a:pt x="39" y="276"/>
                    </a:cubicBezTo>
                    <a:cubicBezTo>
                      <a:pt x="36" y="276"/>
                      <a:pt x="33" y="273"/>
                      <a:pt x="33" y="270"/>
                    </a:cubicBezTo>
                    <a:cubicBezTo>
                      <a:pt x="33" y="267"/>
                      <a:pt x="36" y="265"/>
                      <a:pt x="39" y="265"/>
                    </a:cubicBezTo>
                    <a:cubicBezTo>
                      <a:pt x="55" y="265"/>
                      <a:pt x="55" y="265"/>
                      <a:pt x="55" y="265"/>
                    </a:cubicBezTo>
                    <a:cubicBezTo>
                      <a:pt x="58" y="265"/>
                      <a:pt x="61" y="267"/>
                      <a:pt x="61" y="270"/>
                    </a:cubicBezTo>
                    <a:cubicBezTo>
                      <a:pt x="61" y="273"/>
                      <a:pt x="58" y="276"/>
                      <a:pt x="55" y="276"/>
                    </a:cubicBezTo>
                    <a:close/>
                    <a:moveTo>
                      <a:pt x="84" y="280"/>
                    </a:moveTo>
                    <a:cubicBezTo>
                      <a:pt x="79" y="280"/>
                      <a:pt x="74" y="276"/>
                      <a:pt x="74" y="270"/>
                    </a:cubicBezTo>
                    <a:cubicBezTo>
                      <a:pt x="74" y="265"/>
                      <a:pt x="79" y="261"/>
                      <a:pt x="84" y="261"/>
                    </a:cubicBezTo>
                    <a:cubicBezTo>
                      <a:pt x="90" y="261"/>
                      <a:pt x="94" y="265"/>
                      <a:pt x="94" y="270"/>
                    </a:cubicBezTo>
                    <a:cubicBezTo>
                      <a:pt x="94" y="276"/>
                      <a:pt x="90" y="280"/>
                      <a:pt x="84" y="280"/>
                    </a:cubicBezTo>
                    <a:close/>
                    <a:moveTo>
                      <a:pt x="129" y="276"/>
                    </a:moveTo>
                    <a:cubicBezTo>
                      <a:pt x="113" y="276"/>
                      <a:pt x="113" y="276"/>
                      <a:pt x="113" y="276"/>
                    </a:cubicBezTo>
                    <a:cubicBezTo>
                      <a:pt x="110" y="276"/>
                      <a:pt x="107" y="273"/>
                      <a:pt x="107" y="270"/>
                    </a:cubicBezTo>
                    <a:cubicBezTo>
                      <a:pt x="107" y="267"/>
                      <a:pt x="110" y="265"/>
                      <a:pt x="113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ubicBezTo>
                      <a:pt x="132" y="265"/>
                      <a:pt x="135" y="267"/>
                      <a:pt x="135" y="270"/>
                    </a:cubicBezTo>
                    <a:cubicBezTo>
                      <a:pt x="135" y="273"/>
                      <a:pt x="132" y="276"/>
                      <a:pt x="129" y="276"/>
                    </a:cubicBezTo>
                    <a:close/>
                    <a:moveTo>
                      <a:pt x="155" y="254"/>
                    </a:moveTo>
                    <a:cubicBezTo>
                      <a:pt x="14" y="254"/>
                      <a:pt x="14" y="254"/>
                      <a:pt x="14" y="25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5" y="13"/>
                      <a:pt x="155" y="13"/>
                      <a:pt x="155" y="13"/>
                    </a:cubicBezTo>
                    <a:lnTo>
                      <a:pt x="155" y="254"/>
                    </a:lnTo>
                    <a:close/>
                    <a:moveTo>
                      <a:pt x="155" y="254"/>
                    </a:moveTo>
                    <a:cubicBezTo>
                      <a:pt x="155" y="254"/>
                      <a:pt x="155" y="254"/>
                      <a:pt x="155" y="254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</p:grpSp>
      </p:grpSp>
      <p:sp>
        <p:nvSpPr>
          <p:cNvPr id="51" name="Text Placeholder 3"/>
          <p:cNvSpPr txBox="1"/>
          <p:nvPr/>
        </p:nvSpPr>
        <p:spPr>
          <a:xfrm>
            <a:off x="2781217" y="3605997"/>
            <a:ext cx="1516019" cy="75149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14400">
              <a:spcBef>
                <a:spcPct val="20000"/>
              </a:spcBef>
              <a:defRPr/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操作简单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spcBef>
                <a:spcPct val="20000"/>
              </a:spcBef>
              <a:defRPr/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交互性强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spcBef>
                <a:spcPct val="20000"/>
              </a:spcBef>
              <a:defRPr/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分析可视化</a:t>
            </a:r>
            <a:endParaRPr lang="en-US" sz="18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D921CB68-C908-4031-8F2D-5FCDC607BB34}"/>
              </a:ext>
            </a:extLst>
          </p:cNvPr>
          <p:cNvSpPr txBox="1"/>
          <p:nvPr/>
        </p:nvSpPr>
        <p:spPr>
          <a:xfrm>
            <a:off x="751941" y="1753156"/>
            <a:ext cx="1837847" cy="48626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14400">
              <a:spcBef>
                <a:spcPct val="20000"/>
              </a:spcBef>
              <a:defRPr/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数据资产评估平台空缺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spcBef>
                <a:spcPct val="20000"/>
              </a:spcBef>
              <a:defRPr/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市场广大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BCA971F0-7102-4FF7-A56C-2A3DC252C791}"/>
              </a:ext>
            </a:extLst>
          </p:cNvPr>
          <p:cNvSpPr txBox="1"/>
          <p:nvPr/>
        </p:nvSpPr>
        <p:spPr>
          <a:xfrm>
            <a:off x="4768147" y="1754049"/>
            <a:ext cx="1516019" cy="48626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14400">
              <a:spcBef>
                <a:spcPct val="20000"/>
              </a:spcBef>
              <a:defRPr/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模型可靠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spcBef>
                <a:spcPct val="20000"/>
              </a:spcBef>
              <a:defRPr/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管理平台技术成熟</a:t>
            </a:r>
            <a:endParaRPr lang="en-US" sz="18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8728276D-3BE0-4E0F-A872-FE6BF1ACE633}"/>
              </a:ext>
            </a:extLst>
          </p:cNvPr>
          <p:cNvSpPr txBox="1"/>
          <p:nvPr/>
        </p:nvSpPr>
        <p:spPr>
          <a:xfrm>
            <a:off x="6754338" y="3818947"/>
            <a:ext cx="1516019" cy="48626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14400">
              <a:spcBef>
                <a:spcPct val="20000"/>
              </a:spcBef>
              <a:defRPr/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遵守法律法规</a:t>
            </a:r>
          </a:p>
          <a:p>
            <a:pPr defTabSz="914400">
              <a:spcBef>
                <a:spcPct val="20000"/>
              </a:spcBef>
              <a:defRPr/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保护用户隐私</a:t>
            </a:r>
            <a:endParaRPr lang="en-US" sz="18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稻壳儿春秋广告/盗版必究">
            <a:extLst>
              <a:ext uri="{FF2B5EF4-FFF2-40B4-BE49-F238E27FC236}">
                <a16:creationId xmlns:a16="http://schemas.microsoft.com/office/drawing/2014/main" id="{69727DA5-F1B2-48C4-AAD0-F34575307A8D}"/>
              </a:ext>
            </a:extLst>
          </p:cNvPr>
          <p:cNvGrpSpPr>
            <a:grpSpLocks noChangeAspect="1"/>
          </p:cNvGrpSpPr>
          <p:nvPr/>
        </p:nvGrpSpPr>
        <p:grpSpPr>
          <a:xfrm>
            <a:off x="3266362" y="2052387"/>
            <a:ext cx="545727" cy="522000"/>
            <a:chOff x="5626101" y="1698625"/>
            <a:chExt cx="292100" cy="279400"/>
          </a:xfrm>
          <a:solidFill>
            <a:schemeClr val="bg1"/>
          </a:solidFill>
        </p:grpSpPr>
        <p:sp>
          <p:nvSpPr>
            <p:cNvPr id="53" name="稻壳儿春秋广告/盗版必究">
              <a:extLst>
                <a:ext uri="{FF2B5EF4-FFF2-40B4-BE49-F238E27FC236}">
                  <a16:creationId xmlns:a16="http://schemas.microsoft.com/office/drawing/2014/main" id="{F48BE58C-FA91-4EB5-B0B1-24B34545D3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6101" y="1698625"/>
              <a:ext cx="292100" cy="279400"/>
            </a:xfrm>
            <a:custGeom>
              <a:avLst/>
              <a:gdLst>
                <a:gd name="T0" fmla="*/ 0 w 88"/>
                <a:gd name="T1" fmla="*/ 70 h 84"/>
                <a:gd name="T2" fmla="*/ 2 w 88"/>
                <a:gd name="T3" fmla="*/ 76 h 84"/>
                <a:gd name="T4" fmla="*/ 8 w 88"/>
                <a:gd name="T5" fmla="*/ 82 h 84"/>
                <a:gd name="T6" fmla="*/ 14 w 88"/>
                <a:gd name="T7" fmla="*/ 84 h 84"/>
                <a:gd name="T8" fmla="*/ 20 w 88"/>
                <a:gd name="T9" fmla="*/ 82 h 84"/>
                <a:gd name="T10" fmla="*/ 40 w 88"/>
                <a:gd name="T11" fmla="*/ 62 h 84"/>
                <a:gd name="T12" fmla="*/ 43 w 88"/>
                <a:gd name="T13" fmla="*/ 65 h 84"/>
                <a:gd name="T14" fmla="*/ 49 w 88"/>
                <a:gd name="T15" fmla="*/ 60 h 84"/>
                <a:gd name="T16" fmla="*/ 39 w 88"/>
                <a:gd name="T17" fmla="*/ 50 h 84"/>
                <a:gd name="T18" fmla="*/ 44 w 88"/>
                <a:gd name="T19" fmla="*/ 45 h 84"/>
                <a:gd name="T20" fmla="*/ 62 w 88"/>
                <a:gd name="T21" fmla="*/ 63 h 84"/>
                <a:gd name="T22" fmla="*/ 60 w 88"/>
                <a:gd name="T23" fmla="*/ 70 h 84"/>
                <a:gd name="T24" fmla="*/ 74 w 88"/>
                <a:gd name="T25" fmla="*/ 84 h 84"/>
                <a:gd name="T26" fmla="*/ 79 w 88"/>
                <a:gd name="T27" fmla="*/ 83 h 84"/>
                <a:gd name="T28" fmla="*/ 68 w 88"/>
                <a:gd name="T29" fmla="*/ 72 h 84"/>
                <a:gd name="T30" fmla="*/ 76 w 88"/>
                <a:gd name="T31" fmla="*/ 64 h 84"/>
                <a:gd name="T32" fmla="*/ 87 w 88"/>
                <a:gd name="T33" fmla="*/ 75 h 84"/>
                <a:gd name="T34" fmla="*/ 88 w 88"/>
                <a:gd name="T35" fmla="*/ 70 h 84"/>
                <a:gd name="T36" fmla="*/ 74 w 88"/>
                <a:gd name="T37" fmla="*/ 56 h 84"/>
                <a:gd name="T38" fmla="*/ 68 w 88"/>
                <a:gd name="T39" fmla="*/ 58 h 84"/>
                <a:gd name="T40" fmla="*/ 50 w 88"/>
                <a:gd name="T41" fmla="*/ 40 h 84"/>
                <a:gd name="T42" fmla="*/ 73 w 88"/>
                <a:gd name="T43" fmla="*/ 17 h 84"/>
                <a:gd name="T44" fmla="*/ 78 w 88"/>
                <a:gd name="T45" fmla="*/ 17 h 84"/>
                <a:gd name="T46" fmla="*/ 84 w 88"/>
                <a:gd name="T47" fmla="*/ 6 h 84"/>
                <a:gd name="T48" fmla="*/ 78 w 88"/>
                <a:gd name="T49" fmla="*/ 0 h 84"/>
                <a:gd name="T50" fmla="*/ 67 w 88"/>
                <a:gd name="T51" fmla="*/ 6 h 84"/>
                <a:gd name="T52" fmla="*/ 67 w 88"/>
                <a:gd name="T53" fmla="*/ 11 h 84"/>
                <a:gd name="T54" fmla="*/ 67 w 88"/>
                <a:gd name="T55" fmla="*/ 11 h 84"/>
                <a:gd name="T56" fmla="*/ 34 w 88"/>
                <a:gd name="T57" fmla="*/ 45 h 84"/>
                <a:gd name="T58" fmla="*/ 25 w 88"/>
                <a:gd name="T59" fmla="*/ 36 h 84"/>
                <a:gd name="T60" fmla="*/ 19 w 88"/>
                <a:gd name="T61" fmla="*/ 41 h 84"/>
                <a:gd name="T62" fmla="*/ 22 w 88"/>
                <a:gd name="T63" fmla="*/ 44 h 84"/>
                <a:gd name="T64" fmla="*/ 2 w 88"/>
                <a:gd name="T65" fmla="*/ 64 h 84"/>
                <a:gd name="T66" fmla="*/ 0 w 88"/>
                <a:gd name="T67" fmla="*/ 70 h 84"/>
                <a:gd name="T68" fmla="*/ 28 w 88"/>
                <a:gd name="T69" fmla="*/ 50 h 84"/>
                <a:gd name="T70" fmla="*/ 34 w 88"/>
                <a:gd name="T71" fmla="*/ 56 h 84"/>
                <a:gd name="T72" fmla="*/ 14 w 88"/>
                <a:gd name="T73" fmla="*/ 76 h 84"/>
                <a:gd name="T74" fmla="*/ 8 w 88"/>
                <a:gd name="T75" fmla="*/ 70 h 84"/>
                <a:gd name="T76" fmla="*/ 28 w 88"/>
                <a:gd name="T77" fmla="*/ 5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8" h="84">
                  <a:moveTo>
                    <a:pt x="0" y="70"/>
                  </a:moveTo>
                  <a:cubicBezTo>
                    <a:pt x="0" y="72"/>
                    <a:pt x="1" y="74"/>
                    <a:pt x="2" y="76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10" y="83"/>
                    <a:pt x="12" y="84"/>
                    <a:pt x="14" y="84"/>
                  </a:cubicBezTo>
                  <a:cubicBezTo>
                    <a:pt x="16" y="84"/>
                    <a:pt x="18" y="83"/>
                    <a:pt x="20" y="82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1" y="65"/>
                    <a:pt x="60" y="67"/>
                    <a:pt x="60" y="70"/>
                  </a:cubicBezTo>
                  <a:cubicBezTo>
                    <a:pt x="60" y="78"/>
                    <a:pt x="66" y="84"/>
                    <a:pt x="74" y="84"/>
                  </a:cubicBezTo>
                  <a:cubicBezTo>
                    <a:pt x="76" y="84"/>
                    <a:pt x="77" y="84"/>
                    <a:pt x="79" y="83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87" y="75"/>
                    <a:pt x="87" y="75"/>
                    <a:pt x="87" y="75"/>
                  </a:cubicBezTo>
                  <a:cubicBezTo>
                    <a:pt x="88" y="73"/>
                    <a:pt x="88" y="72"/>
                    <a:pt x="88" y="70"/>
                  </a:cubicBezTo>
                  <a:cubicBezTo>
                    <a:pt x="88" y="62"/>
                    <a:pt x="82" y="56"/>
                    <a:pt x="74" y="56"/>
                  </a:cubicBezTo>
                  <a:cubicBezTo>
                    <a:pt x="72" y="56"/>
                    <a:pt x="70" y="57"/>
                    <a:pt x="68" y="58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1" y="66"/>
                    <a:pt x="0" y="68"/>
                    <a:pt x="0" y="70"/>
                  </a:cubicBezTo>
                  <a:close/>
                  <a:moveTo>
                    <a:pt x="28" y="50"/>
                  </a:moveTo>
                  <a:cubicBezTo>
                    <a:pt x="34" y="56"/>
                    <a:pt x="34" y="56"/>
                    <a:pt x="34" y="5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8" y="70"/>
                    <a:pt x="8" y="70"/>
                    <a:pt x="8" y="70"/>
                  </a:cubicBezTo>
                  <a:lnTo>
                    <a:pt x="28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稻壳儿春秋广告/盗版必究">
              <a:extLst>
                <a:ext uri="{FF2B5EF4-FFF2-40B4-BE49-F238E27FC236}">
                  <a16:creationId xmlns:a16="http://schemas.microsoft.com/office/drawing/2014/main" id="{7A805DF1-3FC1-4981-8339-859E3CF9B3D4}"/>
                </a:ext>
              </a:extLst>
            </p:cNvPr>
            <p:cNvSpPr/>
            <p:nvPr/>
          </p:nvSpPr>
          <p:spPr bwMode="auto">
            <a:xfrm>
              <a:off x="5638801" y="1698625"/>
              <a:ext cx="123825" cy="119063"/>
            </a:xfrm>
            <a:custGeom>
              <a:avLst/>
              <a:gdLst>
                <a:gd name="T0" fmla="*/ 1 w 37"/>
                <a:gd name="T1" fmla="*/ 9 h 36"/>
                <a:gd name="T2" fmla="*/ 0 w 37"/>
                <a:gd name="T3" fmla="*/ 14 h 36"/>
                <a:gd name="T4" fmla="*/ 14 w 37"/>
                <a:gd name="T5" fmla="*/ 28 h 36"/>
                <a:gd name="T6" fmla="*/ 21 w 37"/>
                <a:gd name="T7" fmla="*/ 26 h 36"/>
                <a:gd name="T8" fmla="*/ 31 w 37"/>
                <a:gd name="T9" fmla="*/ 36 h 36"/>
                <a:gd name="T10" fmla="*/ 37 w 37"/>
                <a:gd name="T11" fmla="*/ 31 h 36"/>
                <a:gd name="T12" fmla="*/ 26 w 37"/>
                <a:gd name="T13" fmla="*/ 20 h 36"/>
                <a:gd name="T14" fmla="*/ 28 w 37"/>
                <a:gd name="T15" fmla="*/ 14 h 36"/>
                <a:gd name="T16" fmla="*/ 14 w 37"/>
                <a:gd name="T17" fmla="*/ 0 h 36"/>
                <a:gd name="T18" fmla="*/ 9 w 37"/>
                <a:gd name="T19" fmla="*/ 1 h 36"/>
                <a:gd name="T20" fmla="*/ 20 w 37"/>
                <a:gd name="T21" fmla="*/ 12 h 36"/>
                <a:gd name="T22" fmla="*/ 12 w 37"/>
                <a:gd name="T23" fmla="*/ 20 h 36"/>
                <a:gd name="T24" fmla="*/ 1 w 37"/>
                <a:gd name="T25" fmla="*/ 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36">
                  <a:moveTo>
                    <a:pt x="1" y="9"/>
                  </a:moveTo>
                  <a:cubicBezTo>
                    <a:pt x="0" y="11"/>
                    <a:pt x="0" y="12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ubicBezTo>
                    <a:pt x="17" y="28"/>
                    <a:pt x="19" y="27"/>
                    <a:pt x="21" y="2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7" y="18"/>
                    <a:pt x="28" y="16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12" y="0"/>
                    <a:pt x="11" y="0"/>
                    <a:pt x="9" y="1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2" y="20"/>
                    <a:pt x="12" y="20"/>
                    <a:pt x="12" y="20"/>
                  </a:cubicBezTo>
                  <a:lnTo>
                    <a:pt x="1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5" name="稻壳儿春秋广告/盗版必究">
            <a:extLst>
              <a:ext uri="{FF2B5EF4-FFF2-40B4-BE49-F238E27FC236}">
                <a16:creationId xmlns:a16="http://schemas.microsoft.com/office/drawing/2014/main" id="{FD2C2B08-539B-4A56-975F-60D6F089598E}"/>
              </a:ext>
            </a:extLst>
          </p:cNvPr>
          <p:cNvGrpSpPr>
            <a:grpSpLocks noChangeAspect="1"/>
          </p:cNvGrpSpPr>
          <p:nvPr/>
        </p:nvGrpSpPr>
        <p:grpSpPr>
          <a:xfrm>
            <a:off x="1368674" y="2932616"/>
            <a:ext cx="640111" cy="642744"/>
            <a:chOff x="7527926" y="4227513"/>
            <a:chExt cx="319088" cy="319087"/>
          </a:xfrm>
          <a:solidFill>
            <a:schemeClr val="bg1"/>
          </a:solidFill>
        </p:grpSpPr>
        <p:sp>
          <p:nvSpPr>
            <p:cNvPr id="56" name="稻壳儿春秋广告/盗版必究">
              <a:extLst>
                <a:ext uri="{FF2B5EF4-FFF2-40B4-BE49-F238E27FC236}">
                  <a16:creationId xmlns:a16="http://schemas.microsoft.com/office/drawing/2014/main" id="{E5E7CA79-3B02-4C43-A867-0416947EF2D5}"/>
                </a:ext>
              </a:extLst>
            </p:cNvPr>
            <p:cNvSpPr/>
            <p:nvPr/>
          </p:nvSpPr>
          <p:spPr bwMode="auto">
            <a:xfrm>
              <a:off x="7634288" y="4308475"/>
              <a:ext cx="106363" cy="158750"/>
            </a:xfrm>
            <a:custGeom>
              <a:avLst/>
              <a:gdLst>
                <a:gd name="T0" fmla="*/ 12 w 32"/>
                <a:gd name="T1" fmla="*/ 12 h 48"/>
                <a:gd name="T2" fmla="*/ 20 w 32"/>
                <a:gd name="T3" fmla="*/ 12 h 48"/>
                <a:gd name="T4" fmla="*/ 24 w 32"/>
                <a:gd name="T5" fmla="*/ 16 h 48"/>
                <a:gd name="T6" fmla="*/ 32 w 32"/>
                <a:gd name="T7" fmla="*/ 16 h 48"/>
                <a:gd name="T8" fmla="*/ 20 w 32"/>
                <a:gd name="T9" fmla="*/ 4 h 48"/>
                <a:gd name="T10" fmla="*/ 20 w 32"/>
                <a:gd name="T11" fmla="*/ 0 h 48"/>
                <a:gd name="T12" fmla="*/ 12 w 32"/>
                <a:gd name="T13" fmla="*/ 0 h 48"/>
                <a:gd name="T14" fmla="*/ 12 w 32"/>
                <a:gd name="T15" fmla="*/ 4 h 48"/>
                <a:gd name="T16" fmla="*/ 0 w 32"/>
                <a:gd name="T17" fmla="*/ 16 h 48"/>
                <a:gd name="T18" fmla="*/ 12 w 32"/>
                <a:gd name="T19" fmla="*/ 28 h 48"/>
                <a:gd name="T20" fmla="*/ 20 w 32"/>
                <a:gd name="T21" fmla="*/ 28 h 48"/>
                <a:gd name="T22" fmla="*/ 24 w 32"/>
                <a:gd name="T23" fmla="*/ 32 h 48"/>
                <a:gd name="T24" fmla="*/ 20 w 32"/>
                <a:gd name="T25" fmla="*/ 36 h 48"/>
                <a:gd name="T26" fmla="*/ 12 w 32"/>
                <a:gd name="T27" fmla="*/ 36 h 48"/>
                <a:gd name="T28" fmla="*/ 8 w 32"/>
                <a:gd name="T29" fmla="*/ 32 h 48"/>
                <a:gd name="T30" fmla="*/ 0 w 32"/>
                <a:gd name="T31" fmla="*/ 32 h 48"/>
                <a:gd name="T32" fmla="*/ 12 w 32"/>
                <a:gd name="T33" fmla="*/ 44 h 48"/>
                <a:gd name="T34" fmla="*/ 12 w 32"/>
                <a:gd name="T35" fmla="*/ 48 h 48"/>
                <a:gd name="T36" fmla="*/ 20 w 32"/>
                <a:gd name="T37" fmla="*/ 48 h 48"/>
                <a:gd name="T38" fmla="*/ 20 w 32"/>
                <a:gd name="T39" fmla="*/ 44 h 48"/>
                <a:gd name="T40" fmla="*/ 32 w 32"/>
                <a:gd name="T41" fmla="*/ 32 h 48"/>
                <a:gd name="T42" fmla="*/ 20 w 32"/>
                <a:gd name="T43" fmla="*/ 20 h 48"/>
                <a:gd name="T44" fmla="*/ 12 w 32"/>
                <a:gd name="T45" fmla="*/ 20 h 48"/>
                <a:gd name="T46" fmla="*/ 8 w 32"/>
                <a:gd name="T47" fmla="*/ 16 h 48"/>
                <a:gd name="T48" fmla="*/ 12 w 32"/>
                <a:gd name="T4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48">
                  <a:moveTo>
                    <a:pt x="12" y="1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2" y="12"/>
                    <a:pt x="24" y="14"/>
                    <a:pt x="24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9"/>
                    <a:pt x="27" y="4"/>
                    <a:pt x="20" y="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5" y="4"/>
                    <a:pt x="0" y="9"/>
                    <a:pt x="0" y="16"/>
                  </a:cubicBezTo>
                  <a:cubicBezTo>
                    <a:pt x="0" y="23"/>
                    <a:pt x="5" y="28"/>
                    <a:pt x="12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2" y="28"/>
                    <a:pt x="24" y="30"/>
                    <a:pt x="24" y="32"/>
                  </a:cubicBezTo>
                  <a:cubicBezTo>
                    <a:pt x="24" y="34"/>
                    <a:pt x="22" y="36"/>
                    <a:pt x="2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0" y="36"/>
                    <a:pt x="8" y="34"/>
                    <a:pt x="8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9"/>
                    <a:pt x="5" y="44"/>
                    <a:pt x="12" y="44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7" y="44"/>
                    <a:pt x="32" y="39"/>
                    <a:pt x="32" y="32"/>
                  </a:cubicBezTo>
                  <a:cubicBezTo>
                    <a:pt x="32" y="25"/>
                    <a:pt x="27" y="20"/>
                    <a:pt x="20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0" y="20"/>
                    <a:pt x="8" y="18"/>
                    <a:pt x="8" y="16"/>
                  </a:cubicBezTo>
                  <a:cubicBezTo>
                    <a:pt x="8" y="14"/>
                    <a:pt x="10" y="12"/>
                    <a:pt x="1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稻壳儿春秋广告/盗版必究">
              <a:extLst>
                <a:ext uri="{FF2B5EF4-FFF2-40B4-BE49-F238E27FC236}">
                  <a16:creationId xmlns:a16="http://schemas.microsoft.com/office/drawing/2014/main" id="{69416993-4B1E-46CD-BA25-AACC179237F4}"/>
                </a:ext>
              </a:extLst>
            </p:cNvPr>
            <p:cNvSpPr/>
            <p:nvPr/>
          </p:nvSpPr>
          <p:spPr bwMode="auto">
            <a:xfrm>
              <a:off x="7527926" y="4227513"/>
              <a:ext cx="319088" cy="160338"/>
            </a:xfrm>
            <a:custGeom>
              <a:avLst/>
              <a:gdLst>
                <a:gd name="T0" fmla="*/ 48 w 96"/>
                <a:gd name="T1" fmla="*/ 8 h 48"/>
                <a:gd name="T2" fmla="*/ 81 w 96"/>
                <a:gd name="T3" fmla="*/ 26 h 48"/>
                <a:gd name="T4" fmla="*/ 72 w 96"/>
                <a:gd name="T5" fmla="*/ 36 h 48"/>
                <a:gd name="T6" fmla="*/ 96 w 96"/>
                <a:gd name="T7" fmla="*/ 36 h 48"/>
                <a:gd name="T8" fmla="*/ 96 w 96"/>
                <a:gd name="T9" fmla="*/ 12 h 48"/>
                <a:gd name="T10" fmla="*/ 87 w 96"/>
                <a:gd name="T11" fmla="*/ 21 h 48"/>
                <a:gd name="T12" fmla="*/ 48 w 96"/>
                <a:gd name="T13" fmla="*/ 0 h 48"/>
                <a:gd name="T14" fmla="*/ 0 w 96"/>
                <a:gd name="T15" fmla="*/ 48 h 48"/>
                <a:gd name="T16" fmla="*/ 8 w 96"/>
                <a:gd name="T17" fmla="*/ 48 h 48"/>
                <a:gd name="T18" fmla="*/ 48 w 96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48">
                  <a:moveTo>
                    <a:pt x="48" y="8"/>
                  </a:moveTo>
                  <a:cubicBezTo>
                    <a:pt x="62" y="8"/>
                    <a:pt x="74" y="15"/>
                    <a:pt x="81" y="2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78" y="8"/>
                    <a:pt x="64" y="0"/>
                    <a:pt x="48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26"/>
                    <a:pt x="26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稻壳儿春秋广告/盗版必究">
              <a:extLst>
                <a:ext uri="{FF2B5EF4-FFF2-40B4-BE49-F238E27FC236}">
                  <a16:creationId xmlns:a16="http://schemas.microsoft.com/office/drawing/2014/main" id="{04597A51-F97E-4CD3-9E1D-0BFCCB8B4A04}"/>
                </a:ext>
              </a:extLst>
            </p:cNvPr>
            <p:cNvSpPr/>
            <p:nvPr/>
          </p:nvSpPr>
          <p:spPr bwMode="auto">
            <a:xfrm>
              <a:off x="7527926" y="4387850"/>
              <a:ext cx="319088" cy="158750"/>
            </a:xfrm>
            <a:custGeom>
              <a:avLst/>
              <a:gdLst>
                <a:gd name="T0" fmla="*/ 48 w 96"/>
                <a:gd name="T1" fmla="*/ 40 h 48"/>
                <a:gd name="T2" fmla="*/ 15 w 96"/>
                <a:gd name="T3" fmla="*/ 22 h 48"/>
                <a:gd name="T4" fmla="*/ 24 w 96"/>
                <a:gd name="T5" fmla="*/ 12 h 48"/>
                <a:gd name="T6" fmla="*/ 0 w 96"/>
                <a:gd name="T7" fmla="*/ 12 h 48"/>
                <a:gd name="T8" fmla="*/ 0 w 96"/>
                <a:gd name="T9" fmla="*/ 36 h 48"/>
                <a:gd name="T10" fmla="*/ 9 w 96"/>
                <a:gd name="T11" fmla="*/ 27 h 48"/>
                <a:gd name="T12" fmla="*/ 48 w 96"/>
                <a:gd name="T13" fmla="*/ 48 h 48"/>
                <a:gd name="T14" fmla="*/ 96 w 96"/>
                <a:gd name="T15" fmla="*/ 0 h 48"/>
                <a:gd name="T16" fmla="*/ 88 w 96"/>
                <a:gd name="T17" fmla="*/ 0 h 48"/>
                <a:gd name="T18" fmla="*/ 48 w 96"/>
                <a:gd name="T19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48">
                  <a:moveTo>
                    <a:pt x="48" y="40"/>
                  </a:moveTo>
                  <a:cubicBezTo>
                    <a:pt x="34" y="40"/>
                    <a:pt x="22" y="33"/>
                    <a:pt x="15" y="2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8" y="40"/>
                    <a:pt x="32" y="48"/>
                    <a:pt x="48" y="48"/>
                  </a:cubicBezTo>
                  <a:cubicBezTo>
                    <a:pt x="75" y="48"/>
                    <a:pt x="96" y="26"/>
                    <a:pt x="96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22"/>
                    <a:pt x="70" y="40"/>
                    <a:pt x="4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9" name="稻壳儿春秋广告/盗版必究160149">
            <a:extLst>
              <a:ext uri="{FF2B5EF4-FFF2-40B4-BE49-F238E27FC236}">
                <a16:creationId xmlns:a16="http://schemas.microsoft.com/office/drawing/2014/main" id="{501737BD-7B98-45C3-A57F-AC331DEF6AB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49698" y="2087015"/>
            <a:ext cx="546470" cy="522000"/>
          </a:xfrm>
          <a:custGeom>
            <a:avLst/>
            <a:gdLst>
              <a:gd name="T0" fmla="*/ 80 w 96"/>
              <a:gd name="T1" fmla="*/ 12 h 92"/>
              <a:gd name="T2" fmla="*/ 52 w 96"/>
              <a:gd name="T3" fmla="*/ 4 h 92"/>
              <a:gd name="T4" fmla="*/ 44 w 96"/>
              <a:gd name="T5" fmla="*/ 0 h 92"/>
              <a:gd name="T6" fmla="*/ 16 w 96"/>
              <a:gd name="T7" fmla="*/ 4 h 92"/>
              <a:gd name="T8" fmla="*/ 19 w 96"/>
              <a:gd name="T9" fmla="*/ 12 h 92"/>
              <a:gd name="T10" fmla="*/ 0 w 96"/>
              <a:gd name="T11" fmla="*/ 44 h 92"/>
              <a:gd name="T12" fmla="*/ 20 w 96"/>
              <a:gd name="T13" fmla="*/ 68 h 92"/>
              <a:gd name="T14" fmla="*/ 40 w 96"/>
              <a:gd name="T15" fmla="*/ 44 h 92"/>
              <a:gd name="T16" fmla="*/ 21 w 96"/>
              <a:gd name="T17" fmla="*/ 12 h 92"/>
              <a:gd name="T18" fmla="*/ 44 w 96"/>
              <a:gd name="T19" fmla="*/ 72 h 92"/>
              <a:gd name="T20" fmla="*/ 32 w 96"/>
              <a:gd name="T21" fmla="*/ 80 h 92"/>
              <a:gd name="T22" fmla="*/ 28 w 96"/>
              <a:gd name="T23" fmla="*/ 84 h 92"/>
              <a:gd name="T24" fmla="*/ 68 w 96"/>
              <a:gd name="T25" fmla="*/ 92 h 92"/>
              <a:gd name="T26" fmla="*/ 64 w 96"/>
              <a:gd name="T27" fmla="*/ 84 h 92"/>
              <a:gd name="T28" fmla="*/ 56 w 96"/>
              <a:gd name="T29" fmla="*/ 72 h 92"/>
              <a:gd name="T30" fmla="*/ 52 w 96"/>
              <a:gd name="T31" fmla="*/ 12 h 92"/>
              <a:gd name="T32" fmla="*/ 61 w 96"/>
              <a:gd name="T33" fmla="*/ 44 h 92"/>
              <a:gd name="T34" fmla="*/ 56 w 96"/>
              <a:gd name="T35" fmla="*/ 48 h 92"/>
              <a:gd name="T36" fmla="*/ 96 w 96"/>
              <a:gd name="T37" fmla="*/ 48 h 92"/>
              <a:gd name="T38" fmla="*/ 91 w 96"/>
              <a:gd name="T39" fmla="*/ 44 h 92"/>
              <a:gd name="T40" fmla="*/ 20 w 96"/>
              <a:gd name="T41" fmla="*/ 60 h 92"/>
              <a:gd name="T42" fmla="*/ 31 w 96"/>
              <a:gd name="T43" fmla="*/ 52 h 92"/>
              <a:gd name="T44" fmla="*/ 14 w 96"/>
              <a:gd name="T45" fmla="*/ 44 h 92"/>
              <a:gd name="T46" fmla="*/ 26 w 96"/>
              <a:gd name="T47" fmla="*/ 44 h 92"/>
              <a:gd name="T48" fmla="*/ 56 w 96"/>
              <a:gd name="T49" fmla="*/ 80 h 92"/>
              <a:gd name="T50" fmla="*/ 40 w 96"/>
              <a:gd name="T51" fmla="*/ 84 h 92"/>
              <a:gd name="T52" fmla="*/ 44 w 96"/>
              <a:gd name="T53" fmla="*/ 80 h 92"/>
              <a:gd name="T54" fmla="*/ 56 w 96"/>
              <a:gd name="T55" fmla="*/ 80 h 92"/>
              <a:gd name="T56" fmla="*/ 82 w 96"/>
              <a:gd name="T57" fmla="*/ 44 h 92"/>
              <a:gd name="T58" fmla="*/ 76 w 96"/>
              <a:gd name="T59" fmla="*/ 30 h 92"/>
              <a:gd name="T60" fmla="*/ 65 w 96"/>
              <a:gd name="T61" fmla="*/ 52 h 92"/>
              <a:gd name="T62" fmla="*/ 76 w 96"/>
              <a:gd name="T63" fmla="*/ 6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6" h="92">
                <a:moveTo>
                  <a:pt x="77" y="12"/>
                </a:moveTo>
                <a:cubicBezTo>
                  <a:pt x="80" y="12"/>
                  <a:pt x="80" y="12"/>
                  <a:pt x="80" y="12"/>
                </a:cubicBezTo>
                <a:cubicBezTo>
                  <a:pt x="80" y="4"/>
                  <a:pt x="80" y="4"/>
                  <a:pt x="80" y="4"/>
                </a:cubicBezTo>
                <a:cubicBezTo>
                  <a:pt x="52" y="4"/>
                  <a:pt x="52" y="4"/>
                  <a:pt x="52" y="4"/>
                </a:cubicBezTo>
                <a:cubicBezTo>
                  <a:pt x="52" y="0"/>
                  <a:pt x="52" y="0"/>
                  <a:pt x="5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4"/>
                  <a:pt x="44" y="4"/>
                  <a:pt x="44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12"/>
                  <a:pt x="16" y="12"/>
                  <a:pt x="16" y="12"/>
                </a:cubicBezTo>
                <a:cubicBezTo>
                  <a:pt x="19" y="12"/>
                  <a:pt x="19" y="12"/>
                  <a:pt x="19" y="12"/>
                </a:cubicBezTo>
                <a:cubicBezTo>
                  <a:pt x="5" y="44"/>
                  <a:pt x="5" y="44"/>
                  <a:pt x="5" y="44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9"/>
                  <a:pt x="9" y="68"/>
                  <a:pt x="20" y="68"/>
                </a:cubicBezTo>
                <a:cubicBezTo>
                  <a:pt x="31" y="68"/>
                  <a:pt x="40" y="59"/>
                  <a:pt x="40" y="48"/>
                </a:cubicBezTo>
                <a:cubicBezTo>
                  <a:pt x="40" y="44"/>
                  <a:pt x="40" y="44"/>
                  <a:pt x="40" y="44"/>
                </a:cubicBezTo>
                <a:cubicBezTo>
                  <a:pt x="35" y="44"/>
                  <a:pt x="35" y="44"/>
                  <a:pt x="35" y="44"/>
                </a:cubicBezTo>
                <a:cubicBezTo>
                  <a:pt x="21" y="12"/>
                  <a:pt x="21" y="12"/>
                  <a:pt x="21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72"/>
                  <a:pt x="44" y="72"/>
                  <a:pt x="44" y="72"/>
                </a:cubicBezTo>
                <a:cubicBezTo>
                  <a:pt x="40" y="72"/>
                  <a:pt x="40" y="72"/>
                  <a:pt x="40" y="72"/>
                </a:cubicBezTo>
                <a:cubicBezTo>
                  <a:pt x="36" y="72"/>
                  <a:pt x="32" y="76"/>
                  <a:pt x="32" y="80"/>
                </a:cubicBezTo>
                <a:cubicBezTo>
                  <a:pt x="32" y="84"/>
                  <a:pt x="32" y="84"/>
                  <a:pt x="32" y="84"/>
                </a:cubicBezTo>
                <a:cubicBezTo>
                  <a:pt x="28" y="84"/>
                  <a:pt x="28" y="84"/>
                  <a:pt x="28" y="84"/>
                </a:cubicBezTo>
                <a:cubicBezTo>
                  <a:pt x="28" y="92"/>
                  <a:pt x="28" y="92"/>
                  <a:pt x="28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68" y="84"/>
                  <a:pt x="68" y="84"/>
                  <a:pt x="68" y="84"/>
                </a:cubicBezTo>
                <a:cubicBezTo>
                  <a:pt x="64" y="84"/>
                  <a:pt x="64" y="84"/>
                  <a:pt x="64" y="84"/>
                </a:cubicBezTo>
                <a:cubicBezTo>
                  <a:pt x="64" y="80"/>
                  <a:pt x="64" y="80"/>
                  <a:pt x="64" y="80"/>
                </a:cubicBezTo>
                <a:cubicBezTo>
                  <a:pt x="64" y="76"/>
                  <a:pt x="60" y="72"/>
                  <a:pt x="56" y="72"/>
                </a:cubicBezTo>
                <a:cubicBezTo>
                  <a:pt x="52" y="72"/>
                  <a:pt x="52" y="72"/>
                  <a:pt x="52" y="72"/>
                </a:cubicBezTo>
                <a:cubicBezTo>
                  <a:pt x="52" y="12"/>
                  <a:pt x="52" y="12"/>
                  <a:pt x="52" y="12"/>
                </a:cubicBezTo>
                <a:cubicBezTo>
                  <a:pt x="75" y="12"/>
                  <a:pt x="75" y="12"/>
                  <a:pt x="75" y="12"/>
                </a:cubicBezTo>
                <a:cubicBezTo>
                  <a:pt x="61" y="44"/>
                  <a:pt x="61" y="44"/>
                  <a:pt x="61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59"/>
                  <a:pt x="65" y="68"/>
                  <a:pt x="76" y="68"/>
                </a:cubicBezTo>
                <a:cubicBezTo>
                  <a:pt x="87" y="68"/>
                  <a:pt x="96" y="59"/>
                  <a:pt x="96" y="48"/>
                </a:cubicBezTo>
                <a:cubicBezTo>
                  <a:pt x="96" y="44"/>
                  <a:pt x="96" y="44"/>
                  <a:pt x="96" y="44"/>
                </a:cubicBezTo>
                <a:cubicBezTo>
                  <a:pt x="91" y="44"/>
                  <a:pt x="91" y="44"/>
                  <a:pt x="91" y="44"/>
                </a:cubicBezTo>
                <a:lnTo>
                  <a:pt x="77" y="12"/>
                </a:lnTo>
                <a:close/>
                <a:moveTo>
                  <a:pt x="20" y="60"/>
                </a:moveTo>
                <a:cubicBezTo>
                  <a:pt x="15" y="60"/>
                  <a:pt x="10" y="57"/>
                  <a:pt x="9" y="52"/>
                </a:cubicBezTo>
                <a:cubicBezTo>
                  <a:pt x="31" y="52"/>
                  <a:pt x="31" y="52"/>
                  <a:pt x="31" y="52"/>
                </a:cubicBezTo>
                <a:cubicBezTo>
                  <a:pt x="30" y="57"/>
                  <a:pt x="25" y="60"/>
                  <a:pt x="20" y="60"/>
                </a:cubicBezTo>
                <a:close/>
                <a:moveTo>
                  <a:pt x="14" y="44"/>
                </a:moveTo>
                <a:cubicBezTo>
                  <a:pt x="20" y="30"/>
                  <a:pt x="20" y="30"/>
                  <a:pt x="20" y="30"/>
                </a:cubicBezTo>
                <a:cubicBezTo>
                  <a:pt x="26" y="44"/>
                  <a:pt x="26" y="44"/>
                  <a:pt x="26" y="44"/>
                </a:cubicBezTo>
                <a:lnTo>
                  <a:pt x="14" y="44"/>
                </a:lnTo>
                <a:close/>
                <a:moveTo>
                  <a:pt x="56" y="80"/>
                </a:moveTo>
                <a:cubicBezTo>
                  <a:pt x="56" y="84"/>
                  <a:pt x="56" y="84"/>
                  <a:pt x="56" y="84"/>
                </a:cubicBezTo>
                <a:cubicBezTo>
                  <a:pt x="40" y="84"/>
                  <a:pt x="40" y="84"/>
                  <a:pt x="40" y="84"/>
                </a:cubicBezTo>
                <a:cubicBezTo>
                  <a:pt x="40" y="80"/>
                  <a:pt x="40" y="80"/>
                  <a:pt x="40" y="80"/>
                </a:cubicBezTo>
                <a:cubicBezTo>
                  <a:pt x="44" y="80"/>
                  <a:pt x="44" y="80"/>
                  <a:pt x="44" y="80"/>
                </a:cubicBezTo>
                <a:cubicBezTo>
                  <a:pt x="52" y="80"/>
                  <a:pt x="52" y="80"/>
                  <a:pt x="52" y="80"/>
                </a:cubicBezTo>
                <a:lnTo>
                  <a:pt x="56" y="80"/>
                </a:lnTo>
                <a:close/>
                <a:moveTo>
                  <a:pt x="76" y="30"/>
                </a:moveTo>
                <a:cubicBezTo>
                  <a:pt x="82" y="44"/>
                  <a:pt x="82" y="44"/>
                  <a:pt x="82" y="44"/>
                </a:cubicBezTo>
                <a:cubicBezTo>
                  <a:pt x="70" y="44"/>
                  <a:pt x="70" y="44"/>
                  <a:pt x="70" y="44"/>
                </a:cubicBezTo>
                <a:lnTo>
                  <a:pt x="76" y="30"/>
                </a:lnTo>
                <a:close/>
                <a:moveTo>
                  <a:pt x="76" y="60"/>
                </a:moveTo>
                <a:cubicBezTo>
                  <a:pt x="71" y="60"/>
                  <a:pt x="66" y="57"/>
                  <a:pt x="65" y="52"/>
                </a:cubicBezTo>
                <a:cubicBezTo>
                  <a:pt x="87" y="52"/>
                  <a:pt x="87" y="52"/>
                  <a:pt x="87" y="52"/>
                </a:cubicBezTo>
                <a:cubicBezTo>
                  <a:pt x="86" y="57"/>
                  <a:pt x="81" y="60"/>
                  <a:pt x="76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3"/>
          <p:cNvSpPr/>
          <p:nvPr/>
        </p:nvSpPr>
        <p:spPr>
          <a:xfrm>
            <a:off x="4932429" y="1745567"/>
            <a:ext cx="1030017" cy="1020945"/>
          </a:xfrm>
          <a:prstGeom prst="ellipse">
            <a:avLst/>
          </a:prstGeom>
          <a:solidFill>
            <a:schemeClr val="accent4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3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3" name="Oval 14"/>
          <p:cNvSpPr/>
          <p:nvPr/>
        </p:nvSpPr>
        <p:spPr>
          <a:xfrm>
            <a:off x="3176256" y="1745567"/>
            <a:ext cx="1030017" cy="1020945"/>
          </a:xfrm>
          <a:prstGeom prst="ellipse">
            <a:avLst/>
          </a:prstGeom>
          <a:solidFill>
            <a:schemeClr val="accent6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3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4" name="Freeform 5"/>
          <p:cNvSpPr/>
          <p:nvPr/>
        </p:nvSpPr>
        <p:spPr bwMode="auto">
          <a:xfrm>
            <a:off x="3877606" y="2194292"/>
            <a:ext cx="1383491" cy="2505143"/>
          </a:xfrm>
          <a:custGeom>
            <a:avLst/>
            <a:gdLst/>
            <a:ahLst/>
            <a:cxnLst>
              <a:cxn ang="0">
                <a:pos x="173" y="908"/>
              </a:cxn>
              <a:cxn ang="0">
                <a:pos x="187" y="613"/>
              </a:cxn>
              <a:cxn ang="0">
                <a:pos x="0" y="357"/>
              </a:cxn>
              <a:cxn ang="0">
                <a:pos x="0" y="357"/>
              </a:cxn>
              <a:cxn ang="0">
                <a:pos x="203" y="547"/>
              </a:cxn>
              <a:cxn ang="0">
                <a:pos x="230" y="0"/>
              </a:cxn>
              <a:cxn ang="0">
                <a:pos x="255" y="237"/>
              </a:cxn>
              <a:cxn ang="0">
                <a:pos x="271" y="439"/>
              </a:cxn>
              <a:cxn ang="0">
                <a:pos x="496" y="295"/>
              </a:cxn>
              <a:cxn ang="0">
                <a:pos x="496" y="295"/>
              </a:cxn>
              <a:cxn ang="0">
                <a:pos x="291" y="500"/>
              </a:cxn>
              <a:cxn ang="0">
                <a:pos x="282" y="660"/>
              </a:cxn>
              <a:cxn ang="0">
                <a:pos x="307" y="905"/>
              </a:cxn>
              <a:cxn ang="0">
                <a:pos x="173" y="908"/>
              </a:cxn>
            </a:cxnLst>
            <a:rect l="0" t="0" r="r" b="b"/>
            <a:pathLst>
              <a:path w="496" h="908">
                <a:moveTo>
                  <a:pt x="173" y="908"/>
                </a:moveTo>
                <a:cubicBezTo>
                  <a:pt x="173" y="908"/>
                  <a:pt x="208" y="680"/>
                  <a:pt x="187" y="613"/>
                </a:cubicBezTo>
                <a:cubicBezTo>
                  <a:pt x="0" y="357"/>
                  <a:pt x="0" y="357"/>
                  <a:pt x="0" y="357"/>
                </a:cubicBezTo>
                <a:cubicBezTo>
                  <a:pt x="0" y="357"/>
                  <a:pt x="0" y="357"/>
                  <a:pt x="0" y="357"/>
                </a:cubicBezTo>
                <a:cubicBezTo>
                  <a:pt x="203" y="547"/>
                  <a:pt x="203" y="547"/>
                  <a:pt x="203" y="547"/>
                </a:cubicBezTo>
                <a:cubicBezTo>
                  <a:pt x="230" y="0"/>
                  <a:pt x="230" y="0"/>
                  <a:pt x="230" y="0"/>
                </a:cubicBezTo>
                <a:cubicBezTo>
                  <a:pt x="255" y="237"/>
                  <a:pt x="255" y="237"/>
                  <a:pt x="255" y="237"/>
                </a:cubicBezTo>
                <a:cubicBezTo>
                  <a:pt x="271" y="439"/>
                  <a:pt x="271" y="439"/>
                  <a:pt x="271" y="439"/>
                </a:cubicBezTo>
                <a:cubicBezTo>
                  <a:pt x="496" y="295"/>
                  <a:pt x="496" y="295"/>
                  <a:pt x="496" y="295"/>
                </a:cubicBezTo>
                <a:cubicBezTo>
                  <a:pt x="496" y="295"/>
                  <a:pt x="496" y="295"/>
                  <a:pt x="496" y="295"/>
                </a:cubicBezTo>
                <a:cubicBezTo>
                  <a:pt x="291" y="500"/>
                  <a:pt x="291" y="500"/>
                  <a:pt x="291" y="500"/>
                </a:cubicBezTo>
                <a:cubicBezTo>
                  <a:pt x="291" y="500"/>
                  <a:pt x="268" y="500"/>
                  <a:pt x="282" y="660"/>
                </a:cubicBezTo>
                <a:cubicBezTo>
                  <a:pt x="295" y="819"/>
                  <a:pt x="307" y="905"/>
                  <a:pt x="307" y="905"/>
                </a:cubicBezTo>
                <a:lnTo>
                  <a:pt x="173" y="90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" name="Freeform 5"/>
          <p:cNvSpPr/>
          <p:nvPr/>
        </p:nvSpPr>
        <p:spPr bwMode="auto">
          <a:xfrm>
            <a:off x="1" y="4484767"/>
            <a:ext cx="9138700" cy="658733"/>
          </a:xfrm>
          <a:custGeom>
            <a:avLst/>
            <a:gdLst/>
            <a:ahLst/>
            <a:cxnLst>
              <a:cxn ang="0">
                <a:pos x="0" y="1489"/>
              </a:cxn>
              <a:cxn ang="0">
                <a:pos x="0" y="700"/>
              </a:cxn>
              <a:cxn ang="0">
                <a:pos x="940" y="320"/>
              </a:cxn>
              <a:cxn ang="0">
                <a:pos x="3842" y="0"/>
              </a:cxn>
              <a:cxn ang="0">
                <a:pos x="6745" y="320"/>
              </a:cxn>
              <a:cxn ang="0">
                <a:pos x="7680" y="696"/>
              </a:cxn>
              <a:cxn ang="0">
                <a:pos x="7680" y="1492"/>
              </a:cxn>
              <a:cxn ang="0">
                <a:pos x="7659" y="1506"/>
              </a:cxn>
              <a:cxn ang="0">
                <a:pos x="25" y="1506"/>
              </a:cxn>
              <a:cxn ang="0">
                <a:pos x="0" y="1489"/>
              </a:cxn>
            </a:cxnLst>
            <a:rect l="0" t="0" r="r" b="b"/>
            <a:pathLst>
              <a:path w="7680" h="1506">
                <a:moveTo>
                  <a:pt x="0" y="1489"/>
                </a:moveTo>
                <a:cubicBezTo>
                  <a:pt x="0" y="700"/>
                  <a:pt x="0" y="700"/>
                  <a:pt x="0" y="700"/>
                </a:cubicBezTo>
                <a:cubicBezTo>
                  <a:pt x="199" y="561"/>
                  <a:pt x="512" y="434"/>
                  <a:pt x="940" y="320"/>
                </a:cubicBezTo>
                <a:cubicBezTo>
                  <a:pt x="1741" y="107"/>
                  <a:pt x="2709" y="0"/>
                  <a:pt x="3842" y="0"/>
                </a:cubicBezTo>
                <a:cubicBezTo>
                  <a:pt x="4976" y="0"/>
                  <a:pt x="5943" y="107"/>
                  <a:pt x="6745" y="320"/>
                </a:cubicBezTo>
                <a:cubicBezTo>
                  <a:pt x="7168" y="433"/>
                  <a:pt x="7480" y="559"/>
                  <a:pt x="7680" y="696"/>
                </a:cubicBezTo>
                <a:cubicBezTo>
                  <a:pt x="7680" y="1492"/>
                  <a:pt x="7680" y="1492"/>
                  <a:pt x="7680" y="1492"/>
                </a:cubicBezTo>
                <a:cubicBezTo>
                  <a:pt x="7673" y="1497"/>
                  <a:pt x="7666" y="1501"/>
                  <a:pt x="7659" y="1506"/>
                </a:cubicBezTo>
                <a:cubicBezTo>
                  <a:pt x="25" y="1506"/>
                  <a:pt x="25" y="1506"/>
                  <a:pt x="25" y="1506"/>
                </a:cubicBezTo>
                <a:cubicBezTo>
                  <a:pt x="16" y="1500"/>
                  <a:pt x="8" y="1494"/>
                  <a:pt x="0" y="148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" name="Oval 11"/>
          <p:cNvSpPr/>
          <p:nvPr/>
        </p:nvSpPr>
        <p:spPr>
          <a:xfrm>
            <a:off x="3877606" y="1519786"/>
            <a:ext cx="1340892" cy="1329084"/>
          </a:xfrm>
          <a:prstGeom prst="ellipse">
            <a:avLst/>
          </a:prstGeom>
          <a:solidFill>
            <a:schemeClr val="accent2"/>
          </a:solidFill>
          <a:ln w="381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5" dirty="0">
              <a:solidFill>
                <a:schemeClr val="accent3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7" name="Oval 12"/>
          <p:cNvSpPr/>
          <p:nvPr/>
        </p:nvSpPr>
        <p:spPr>
          <a:xfrm>
            <a:off x="4751513" y="2487236"/>
            <a:ext cx="1094098" cy="1084465"/>
          </a:xfrm>
          <a:prstGeom prst="ellipse">
            <a:avLst/>
          </a:prstGeom>
          <a:solidFill>
            <a:schemeClr val="accent3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21920" rtlCol="0" anchor="ctr"/>
          <a:lstStyle/>
          <a:p>
            <a:pPr algn="ctr"/>
            <a:endParaRPr lang="en-US" sz="4265" dirty="0">
              <a:solidFill>
                <a:schemeClr val="accent3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8" name="Oval 15"/>
          <p:cNvSpPr/>
          <p:nvPr/>
        </p:nvSpPr>
        <p:spPr>
          <a:xfrm>
            <a:off x="3282424" y="2487236"/>
            <a:ext cx="1094098" cy="1084465"/>
          </a:xfrm>
          <a:prstGeom prst="ellipse">
            <a:avLst/>
          </a:prstGeom>
          <a:solidFill>
            <a:schemeClr val="accent1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5" dirty="0">
              <a:solidFill>
                <a:schemeClr val="accent3">
                  <a:lumMod val="75000"/>
                </a:schemeClr>
              </a:solidFill>
              <a:latin typeface="FontAwesome" pitchFamily="2" charset="0"/>
            </a:endParaRPr>
          </a:p>
        </p:txBody>
      </p:sp>
      <p:grpSp>
        <p:nvGrpSpPr>
          <p:cNvPr id="9" name="Group 25"/>
          <p:cNvGrpSpPr/>
          <p:nvPr/>
        </p:nvGrpSpPr>
        <p:grpSpPr>
          <a:xfrm>
            <a:off x="6032961" y="1545210"/>
            <a:ext cx="2139439" cy="938273"/>
            <a:chOff x="1662668" y="925229"/>
            <a:chExt cx="1641978" cy="424970"/>
          </a:xfrm>
        </p:grpSpPr>
        <p:sp>
          <p:nvSpPr>
            <p:cNvPr id="10" name="Text Placeholder 3"/>
            <p:cNvSpPr txBox="1"/>
            <p:nvPr/>
          </p:nvSpPr>
          <p:spPr>
            <a:xfrm>
              <a:off x="1662668" y="925229"/>
              <a:ext cx="985632" cy="16728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200"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又快又准</a:t>
              </a:r>
            </a:p>
          </p:txBody>
        </p:sp>
        <p:sp>
          <p:nvSpPr>
            <p:cNvPr id="11" name="Text Placeholder 3"/>
            <p:cNvSpPr txBox="1"/>
            <p:nvPr/>
          </p:nvSpPr>
          <p:spPr>
            <a:xfrm>
              <a:off x="1662668" y="1145803"/>
              <a:ext cx="1641978" cy="204396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200">
                <a:spcBef>
                  <a:spcPct val="20000"/>
                </a:spcBef>
                <a:defRPr/>
              </a:pPr>
              <a:r>
                <a:rPr lang="zh-CN" altLang="en-US" sz="1335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多通道特征估值网络</a:t>
              </a:r>
              <a:endParaRPr lang="en-US" altLang="zh-CN" sz="133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defTabSz="1219200">
                <a:spcBef>
                  <a:spcPct val="20000"/>
                </a:spcBef>
                <a:defRPr/>
              </a:pPr>
              <a:r>
                <a:rPr lang="zh-CN" altLang="en-US" sz="1335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估值建议准确，评估速度快</a:t>
              </a:r>
              <a:endParaRPr lang="en-US" sz="133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Group 28"/>
          <p:cNvGrpSpPr/>
          <p:nvPr/>
        </p:nvGrpSpPr>
        <p:grpSpPr>
          <a:xfrm>
            <a:off x="1113816" y="1494399"/>
            <a:ext cx="1987587" cy="1077347"/>
            <a:chOff x="1253094" y="901820"/>
            <a:chExt cx="1533090" cy="482671"/>
          </a:xfrm>
        </p:grpSpPr>
        <p:sp>
          <p:nvSpPr>
            <p:cNvPr id="13" name="Text Placeholder 3"/>
            <p:cNvSpPr txBox="1"/>
            <p:nvPr/>
          </p:nvSpPr>
          <p:spPr>
            <a:xfrm>
              <a:off x="1989536" y="901820"/>
              <a:ext cx="796646" cy="214100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1219200"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可视化</a:t>
              </a:r>
            </a:p>
          </p:txBody>
        </p:sp>
        <p:sp>
          <p:nvSpPr>
            <p:cNvPr id="14" name="Text Placeholder 3"/>
            <p:cNvSpPr txBox="1"/>
            <p:nvPr/>
          </p:nvSpPr>
          <p:spPr>
            <a:xfrm>
              <a:off x="1253094" y="1122888"/>
              <a:ext cx="1533090" cy="261603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1219200">
                <a:spcBef>
                  <a:spcPct val="20000"/>
                </a:spcBef>
                <a:defRPr/>
              </a:pPr>
              <a:r>
                <a:rPr lang="en-US" altLang="zh-CN" sz="1335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Echarts</a:t>
              </a:r>
              <a:r>
                <a:rPr lang="zh-CN" altLang="en-US" sz="1335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可视化图表</a:t>
              </a:r>
            </a:p>
            <a:p>
              <a:pPr algn="r" defTabSz="1219200">
                <a:spcBef>
                  <a:spcPct val="20000"/>
                </a:spcBef>
                <a:defRPr/>
              </a:pPr>
              <a:r>
                <a:rPr lang="zh-CN" altLang="en-US" sz="1335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评价结果更加直观</a:t>
              </a:r>
            </a:p>
          </p:txBody>
        </p:sp>
      </p:grpSp>
      <p:grpSp>
        <p:nvGrpSpPr>
          <p:cNvPr id="15" name="Group 61"/>
          <p:cNvGrpSpPr/>
          <p:nvPr/>
        </p:nvGrpSpPr>
        <p:grpSpPr>
          <a:xfrm>
            <a:off x="5856279" y="3137087"/>
            <a:ext cx="2172105" cy="1064651"/>
            <a:chOff x="1662668" y="895184"/>
            <a:chExt cx="1641978" cy="491728"/>
          </a:xfrm>
        </p:grpSpPr>
        <p:sp>
          <p:nvSpPr>
            <p:cNvPr id="16" name="Text Placeholder 3"/>
            <p:cNvSpPr txBox="1"/>
            <p:nvPr/>
          </p:nvSpPr>
          <p:spPr>
            <a:xfrm>
              <a:off x="1662668" y="895184"/>
              <a:ext cx="520890" cy="227373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200"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</a:t>
              </a:r>
              <a:endParaRPr lang="en-US" sz="24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 Placeholder 3"/>
            <p:cNvSpPr txBox="1"/>
            <p:nvPr/>
          </p:nvSpPr>
          <p:spPr>
            <a:xfrm>
              <a:off x="1662668" y="1109091"/>
              <a:ext cx="1641978" cy="27782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200">
                <a:spcBef>
                  <a:spcPct val="20000"/>
                </a:spcBef>
                <a:defRPr/>
              </a:pPr>
              <a:r>
                <a:rPr lang="zh-CN" altLang="en-US" sz="1335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实时更新数据库中的数据</a:t>
              </a:r>
              <a:endParaRPr lang="en-US" altLang="zh-CN" sz="133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defTabSz="1219200">
                <a:spcBef>
                  <a:spcPct val="20000"/>
                </a:spcBef>
                <a:defRPr/>
              </a:pPr>
              <a:r>
                <a:rPr lang="zh-CN" altLang="en-US" sz="1335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保证评估建议的时效性</a:t>
              </a:r>
              <a:endParaRPr lang="en-US" sz="133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Group 64"/>
          <p:cNvGrpSpPr/>
          <p:nvPr/>
        </p:nvGrpSpPr>
        <p:grpSpPr>
          <a:xfrm>
            <a:off x="1071275" y="3100080"/>
            <a:ext cx="2034466" cy="1055827"/>
            <a:chOff x="1253094" y="896261"/>
            <a:chExt cx="1533090" cy="495024"/>
          </a:xfrm>
        </p:grpSpPr>
        <p:sp>
          <p:nvSpPr>
            <p:cNvPr id="19" name="Text Placeholder 3"/>
            <p:cNvSpPr txBox="1"/>
            <p:nvPr/>
          </p:nvSpPr>
          <p:spPr>
            <a:xfrm>
              <a:off x="2275392" y="896261"/>
              <a:ext cx="510791" cy="225219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1219200"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可靠</a:t>
              </a:r>
            </a:p>
          </p:txBody>
        </p:sp>
        <p:sp>
          <p:nvSpPr>
            <p:cNvPr id="20" name="Text Placeholder 3"/>
            <p:cNvSpPr txBox="1"/>
            <p:nvPr/>
          </p:nvSpPr>
          <p:spPr>
            <a:xfrm>
              <a:off x="1253094" y="1116095"/>
              <a:ext cx="1533090" cy="275190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1219200">
                <a:spcBef>
                  <a:spcPct val="20000"/>
                </a:spcBef>
                <a:defRPr/>
              </a:pPr>
              <a:r>
                <a:rPr lang="zh-CN" altLang="en-US" sz="1335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角色分类 权限管理</a:t>
              </a:r>
            </a:p>
            <a:p>
              <a:pPr algn="r" defTabSz="1219200">
                <a:spcBef>
                  <a:spcPct val="20000"/>
                </a:spcBef>
                <a:defRPr/>
              </a:pPr>
              <a:r>
                <a:rPr lang="zh-CN" altLang="en-US" sz="1335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更加可靠的管理系统</a:t>
              </a:r>
            </a:p>
          </p:txBody>
        </p:sp>
      </p:grpSp>
      <p:grpSp>
        <p:nvGrpSpPr>
          <p:cNvPr id="21" name="Group 28"/>
          <p:cNvGrpSpPr/>
          <p:nvPr/>
        </p:nvGrpSpPr>
        <p:grpSpPr>
          <a:xfrm>
            <a:off x="3501589" y="610530"/>
            <a:ext cx="2092925" cy="908579"/>
            <a:chOff x="1253094" y="904320"/>
            <a:chExt cx="1533090" cy="465499"/>
          </a:xfrm>
        </p:grpSpPr>
        <p:sp>
          <p:nvSpPr>
            <p:cNvPr id="22" name="Text Placeholder 3"/>
            <p:cNvSpPr txBox="1"/>
            <p:nvPr/>
          </p:nvSpPr>
          <p:spPr>
            <a:xfrm>
              <a:off x="1781005" y="904320"/>
              <a:ext cx="477270" cy="209099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200"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科学</a:t>
              </a:r>
              <a:endParaRPr 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 Placeholder 3"/>
            <p:cNvSpPr txBox="1"/>
            <p:nvPr/>
          </p:nvSpPr>
          <p:spPr>
            <a:xfrm>
              <a:off x="1253094" y="1137559"/>
              <a:ext cx="1533090" cy="232260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200">
                <a:spcBef>
                  <a:spcPct val="20000"/>
                </a:spcBef>
                <a:defRPr/>
              </a:pPr>
              <a:r>
                <a:rPr lang="zh-CN" altLang="en-US" sz="1335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依据数据资产自身特征信息进行评估，拒绝主观性</a:t>
              </a:r>
              <a:endParaRPr lang="en-US" sz="133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Freeform 126"/>
          <p:cNvSpPr/>
          <p:nvPr/>
        </p:nvSpPr>
        <p:spPr bwMode="auto">
          <a:xfrm>
            <a:off x="3635791" y="2782386"/>
            <a:ext cx="387364" cy="494163"/>
          </a:xfrm>
          <a:custGeom>
            <a:avLst/>
            <a:gdLst/>
            <a:ahLst/>
            <a:cxnLst>
              <a:cxn ang="0">
                <a:pos x="25" y="46"/>
              </a:cxn>
              <a:cxn ang="0">
                <a:pos x="1" y="64"/>
              </a:cxn>
              <a:cxn ang="0">
                <a:pos x="0" y="62"/>
              </a:cxn>
              <a:cxn ang="0">
                <a:pos x="1" y="61"/>
              </a:cxn>
              <a:cxn ang="0">
                <a:pos x="22" y="46"/>
              </a:cxn>
              <a:cxn ang="0">
                <a:pos x="1" y="36"/>
              </a:cxn>
              <a:cxn ang="0">
                <a:pos x="24" y="41"/>
              </a:cxn>
              <a:cxn ang="0">
                <a:pos x="27" y="31"/>
              </a:cxn>
              <a:cxn ang="0">
                <a:pos x="7" y="18"/>
              </a:cxn>
              <a:cxn ang="0">
                <a:pos x="27" y="28"/>
              </a:cxn>
              <a:cxn ang="0">
                <a:pos x="28" y="21"/>
              </a:cxn>
              <a:cxn ang="0">
                <a:pos x="23" y="0"/>
              </a:cxn>
              <a:cxn ang="0">
                <a:pos x="31" y="21"/>
              </a:cxn>
              <a:cxn ang="0">
                <a:pos x="31" y="25"/>
              </a:cxn>
              <a:cxn ang="0">
                <a:pos x="48" y="18"/>
              </a:cxn>
              <a:cxn ang="0">
                <a:pos x="30" y="32"/>
              </a:cxn>
              <a:cxn ang="0">
                <a:pos x="27" y="42"/>
              </a:cxn>
              <a:cxn ang="0">
                <a:pos x="50" y="39"/>
              </a:cxn>
              <a:cxn ang="0">
                <a:pos x="25" y="46"/>
              </a:cxn>
            </a:cxnLst>
            <a:rect l="0" t="0" r="r" b="b"/>
            <a:pathLst>
              <a:path w="50" h="64">
                <a:moveTo>
                  <a:pt x="25" y="46"/>
                </a:moveTo>
                <a:cubicBezTo>
                  <a:pt x="20" y="57"/>
                  <a:pt x="11" y="64"/>
                  <a:pt x="1" y="64"/>
                </a:cubicBezTo>
                <a:cubicBezTo>
                  <a:pt x="0" y="64"/>
                  <a:pt x="0" y="63"/>
                  <a:pt x="0" y="62"/>
                </a:cubicBezTo>
                <a:cubicBezTo>
                  <a:pt x="0" y="61"/>
                  <a:pt x="0" y="61"/>
                  <a:pt x="1" y="61"/>
                </a:cubicBezTo>
                <a:cubicBezTo>
                  <a:pt x="10" y="61"/>
                  <a:pt x="17" y="55"/>
                  <a:pt x="22" y="46"/>
                </a:cubicBezTo>
                <a:cubicBezTo>
                  <a:pt x="17" y="48"/>
                  <a:pt x="6" y="50"/>
                  <a:pt x="1" y="36"/>
                </a:cubicBezTo>
                <a:cubicBezTo>
                  <a:pt x="15" y="30"/>
                  <a:pt x="22" y="37"/>
                  <a:pt x="24" y="41"/>
                </a:cubicBezTo>
                <a:cubicBezTo>
                  <a:pt x="25" y="38"/>
                  <a:pt x="26" y="35"/>
                  <a:pt x="27" y="31"/>
                </a:cubicBezTo>
                <a:cubicBezTo>
                  <a:pt x="27" y="31"/>
                  <a:pt x="9" y="34"/>
                  <a:pt x="7" y="18"/>
                </a:cubicBezTo>
                <a:cubicBezTo>
                  <a:pt x="23" y="12"/>
                  <a:pt x="27" y="28"/>
                  <a:pt x="27" y="28"/>
                </a:cubicBezTo>
                <a:cubicBezTo>
                  <a:pt x="27" y="26"/>
                  <a:pt x="28" y="21"/>
                  <a:pt x="28" y="21"/>
                </a:cubicBezTo>
                <a:cubicBezTo>
                  <a:pt x="28" y="21"/>
                  <a:pt x="14" y="12"/>
                  <a:pt x="23" y="0"/>
                </a:cubicBezTo>
                <a:cubicBezTo>
                  <a:pt x="39" y="5"/>
                  <a:pt x="31" y="21"/>
                  <a:pt x="31" y="21"/>
                </a:cubicBezTo>
                <a:cubicBezTo>
                  <a:pt x="31" y="21"/>
                  <a:pt x="31" y="24"/>
                  <a:pt x="31" y="25"/>
                </a:cubicBezTo>
                <a:cubicBezTo>
                  <a:pt x="31" y="25"/>
                  <a:pt x="37" y="14"/>
                  <a:pt x="48" y="18"/>
                </a:cubicBezTo>
                <a:cubicBezTo>
                  <a:pt x="48" y="35"/>
                  <a:pt x="30" y="32"/>
                  <a:pt x="30" y="32"/>
                </a:cubicBezTo>
                <a:cubicBezTo>
                  <a:pt x="29" y="35"/>
                  <a:pt x="29" y="39"/>
                  <a:pt x="27" y="42"/>
                </a:cubicBezTo>
                <a:cubicBezTo>
                  <a:pt x="27" y="42"/>
                  <a:pt x="38" y="30"/>
                  <a:pt x="50" y="39"/>
                </a:cubicBezTo>
                <a:cubicBezTo>
                  <a:pt x="43" y="57"/>
                  <a:pt x="25" y="46"/>
                  <a:pt x="25" y="4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25" name="Freeform 127"/>
          <p:cNvSpPr/>
          <p:nvPr/>
        </p:nvSpPr>
        <p:spPr bwMode="auto">
          <a:xfrm>
            <a:off x="5116962" y="2831134"/>
            <a:ext cx="363200" cy="396669"/>
          </a:xfrm>
          <a:custGeom>
            <a:avLst/>
            <a:gdLst/>
            <a:ahLst/>
            <a:cxnLst>
              <a:cxn ang="0">
                <a:pos x="40" y="55"/>
              </a:cxn>
              <a:cxn ang="0">
                <a:pos x="32" y="51"/>
              </a:cxn>
              <a:cxn ang="0">
                <a:pos x="4" y="24"/>
              </a:cxn>
              <a:cxn ang="0">
                <a:pos x="0" y="14"/>
              </a:cxn>
              <a:cxn ang="0">
                <a:pos x="13" y="0"/>
              </a:cxn>
              <a:cxn ang="0">
                <a:pos x="23" y="5"/>
              </a:cxn>
              <a:cxn ang="0">
                <a:pos x="45" y="26"/>
              </a:cxn>
              <a:cxn ang="0">
                <a:pos x="45" y="27"/>
              </a:cxn>
              <a:cxn ang="0">
                <a:pos x="42" y="30"/>
              </a:cxn>
              <a:cxn ang="0">
                <a:pos x="42" y="29"/>
              </a:cxn>
              <a:cxn ang="0">
                <a:pos x="20" y="8"/>
              </a:cxn>
              <a:cxn ang="0">
                <a:pos x="13" y="5"/>
              </a:cxn>
              <a:cxn ang="0">
                <a:pos x="4" y="14"/>
              </a:cxn>
              <a:cxn ang="0">
                <a:pos x="7" y="21"/>
              </a:cxn>
              <a:cxn ang="0">
                <a:pos x="35" y="48"/>
              </a:cxn>
              <a:cxn ang="0">
                <a:pos x="40" y="50"/>
              </a:cxn>
              <a:cxn ang="0">
                <a:pos x="45" y="45"/>
              </a:cxn>
              <a:cxn ang="0">
                <a:pos x="43" y="40"/>
              </a:cxn>
              <a:cxn ang="0">
                <a:pos x="22" y="19"/>
              </a:cxn>
              <a:cxn ang="0">
                <a:pos x="20" y="18"/>
              </a:cxn>
              <a:cxn ang="0">
                <a:pos x="18" y="21"/>
              </a:cxn>
              <a:cxn ang="0">
                <a:pos x="19" y="23"/>
              </a:cxn>
              <a:cxn ang="0">
                <a:pos x="33" y="38"/>
              </a:cxn>
              <a:cxn ang="0">
                <a:pos x="34" y="38"/>
              </a:cxn>
              <a:cxn ang="0">
                <a:pos x="31" y="41"/>
              </a:cxn>
              <a:cxn ang="0">
                <a:pos x="30" y="41"/>
              </a:cxn>
              <a:cxn ang="0">
                <a:pos x="16" y="26"/>
              </a:cxn>
              <a:cxn ang="0">
                <a:pos x="13" y="21"/>
              </a:cxn>
              <a:cxn ang="0">
                <a:pos x="20" y="14"/>
              </a:cxn>
              <a:cxn ang="0">
                <a:pos x="26" y="16"/>
              </a:cxn>
              <a:cxn ang="0">
                <a:pos x="46" y="37"/>
              </a:cxn>
              <a:cxn ang="0">
                <a:pos x="50" y="45"/>
              </a:cxn>
              <a:cxn ang="0">
                <a:pos x="40" y="55"/>
              </a:cxn>
            </a:cxnLst>
            <a:rect l="0" t="0" r="r" b="b"/>
            <a:pathLst>
              <a:path w="50" h="55">
                <a:moveTo>
                  <a:pt x="40" y="55"/>
                </a:moveTo>
                <a:cubicBezTo>
                  <a:pt x="37" y="55"/>
                  <a:pt x="34" y="54"/>
                  <a:pt x="32" y="51"/>
                </a:cubicBezTo>
                <a:cubicBezTo>
                  <a:pt x="4" y="24"/>
                  <a:pt x="4" y="24"/>
                  <a:pt x="4" y="24"/>
                </a:cubicBezTo>
                <a:cubicBezTo>
                  <a:pt x="1" y="21"/>
                  <a:pt x="0" y="18"/>
                  <a:pt x="0" y="14"/>
                </a:cubicBezTo>
                <a:cubicBezTo>
                  <a:pt x="0" y="7"/>
                  <a:pt x="6" y="0"/>
                  <a:pt x="13" y="0"/>
                </a:cubicBezTo>
                <a:cubicBezTo>
                  <a:pt x="17" y="0"/>
                  <a:pt x="21" y="2"/>
                  <a:pt x="23" y="5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7"/>
                  <a:pt x="45" y="27"/>
                </a:cubicBezTo>
                <a:cubicBezTo>
                  <a:pt x="45" y="28"/>
                  <a:pt x="43" y="30"/>
                  <a:pt x="42" y="30"/>
                </a:cubicBezTo>
                <a:cubicBezTo>
                  <a:pt x="42" y="30"/>
                  <a:pt x="42" y="30"/>
                  <a:pt x="42" y="29"/>
                </a:cubicBezTo>
                <a:cubicBezTo>
                  <a:pt x="20" y="8"/>
                  <a:pt x="20" y="8"/>
                  <a:pt x="20" y="8"/>
                </a:cubicBezTo>
                <a:cubicBezTo>
                  <a:pt x="18" y="6"/>
                  <a:pt x="16" y="5"/>
                  <a:pt x="13" y="5"/>
                </a:cubicBezTo>
                <a:cubicBezTo>
                  <a:pt x="8" y="5"/>
                  <a:pt x="4" y="9"/>
                  <a:pt x="4" y="14"/>
                </a:cubicBezTo>
                <a:cubicBezTo>
                  <a:pt x="4" y="16"/>
                  <a:pt x="5" y="19"/>
                  <a:pt x="7" y="21"/>
                </a:cubicBezTo>
                <a:cubicBezTo>
                  <a:pt x="35" y="48"/>
                  <a:pt x="35" y="48"/>
                  <a:pt x="35" y="48"/>
                </a:cubicBezTo>
                <a:cubicBezTo>
                  <a:pt x="36" y="50"/>
                  <a:pt x="38" y="50"/>
                  <a:pt x="40" y="50"/>
                </a:cubicBezTo>
                <a:cubicBezTo>
                  <a:pt x="43" y="50"/>
                  <a:pt x="45" y="48"/>
                  <a:pt x="45" y="45"/>
                </a:cubicBezTo>
                <a:cubicBezTo>
                  <a:pt x="45" y="43"/>
                  <a:pt x="44" y="41"/>
                  <a:pt x="43" y="40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8"/>
                  <a:pt x="20" y="18"/>
                </a:cubicBezTo>
                <a:cubicBezTo>
                  <a:pt x="19" y="18"/>
                  <a:pt x="18" y="19"/>
                  <a:pt x="18" y="21"/>
                </a:cubicBezTo>
                <a:cubicBezTo>
                  <a:pt x="18" y="22"/>
                  <a:pt x="18" y="22"/>
                  <a:pt x="19" y="23"/>
                </a:cubicBezTo>
                <a:cubicBezTo>
                  <a:pt x="33" y="38"/>
                  <a:pt x="33" y="38"/>
                  <a:pt x="33" y="38"/>
                </a:cubicBezTo>
                <a:cubicBezTo>
                  <a:pt x="34" y="38"/>
                  <a:pt x="34" y="38"/>
                  <a:pt x="34" y="38"/>
                </a:cubicBezTo>
                <a:cubicBezTo>
                  <a:pt x="34" y="39"/>
                  <a:pt x="32" y="41"/>
                  <a:pt x="31" y="41"/>
                </a:cubicBezTo>
                <a:cubicBezTo>
                  <a:pt x="31" y="41"/>
                  <a:pt x="30" y="41"/>
                  <a:pt x="30" y="41"/>
                </a:cubicBezTo>
                <a:cubicBezTo>
                  <a:pt x="16" y="26"/>
                  <a:pt x="16" y="26"/>
                  <a:pt x="16" y="26"/>
                </a:cubicBezTo>
                <a:cubicBezTo>
                  <a:pt x="14" y="25"/>
                  <a:pt x="13" y="23"/>
                  <a:pt x="13" y="21"/>
                </a:cubicBezTo>
                <a:cubicBezTo>
                  <a:pt x="13" y="17"/>
                  <a:pt x="16" y="14"/>
                  <a:pt x="20" y="14"/>
                </a:cubicBezTo>
                <a:cubicBezTo>
                  <a:pt x="22" y="14"/>
                  <a:pt x="24" y="15"/>
                  <a:pt x="26" y="16"/>
                </a:cubicBezTo>
                <a:cubicBezTo>
                  <a:pt x="46" y="37"/>
                  <a:pt x="46" y="37"/>
                  <a:pt x="46" y="37"/>
                </a:cubicBezTo>
                <a:cubicBezTo>
                  <a:pt x="49" y="39"/>
                  <a:pt x="50" y="42"/>
                  <a:pt x="50" y="45"/>
                </a:cubicBezTo>
                <a:cubicBezTo>
                  <a:pt x="50" y="51"/>
                  <a:pt x="46" y="55"/>
                  <a:pt x="40" y="5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26" name="Freeform 56"/>
          <p:cNvSpPr>
            <a:spLocks noEditPoints="1"/>
          </p:cNvSpPr>
          <p:nvPr/>
        </p:nvSpPr>
        <p:spPr bwMode="auto">
          <a:xfrm>
            <a:off x="5266912" y="2077104"/>
            <a:ext cx="361054" cy="357874"/>
          </a:xfrm>
          <a:custGeom>
            <a:avLst/>
            <a:gdLst/>
            <a:ahLst/>
            <a:cxnLst>
              <a:cxn ang="0">
                <a:pos x="64" y="42"/>
              </a:cxn>
              <a:cxn ang="0">
                <a:pos x="63" y="44"/>
              </a:cxn>
              <a:cxn ang="0">
                <a:pos x="33" y="64"/>
              </a:cxn>
              <a:cxn ang="0">
                <a:pos x="32" y="64"/>
              </a:cxn>
              <a:cxn ang="0">
                <a:pos x="30" y="64"/>
              </a:cxn>
              <a:cxn ang="0">
                <a:pos x="1" y="44"/>
              </a:cxn>
              <a:cxn ang="0">
                <a:pos x="0" y="42"/>
              </a:cxn>
              <a:cxn ang="0">
                <a:pos x="0" y="23"/>
              </a:cxn>
              <a:cxn ang="0">
                <a:pos x="1" y="20"/>
              </a:cxn>
              <a:cxn ang="0">
                <a:pos x="30" y="1"/>
              </a:cxn>
              <a:cxn ang="0">
                <a:pos x="32" y="0"/>
              </a:cxn>
              <a:cxn ang="0">
                <a:pos x="33" y="1"/>
              </a:cxn>
              <a:cxn ang="0">
                <a:pos x="63" y="20"/>
              </a:cxn>
              <a:cxn ang="0">
                <a:pos x="64" y="23"/>
              </a:cxn>
              <a:cxn ang="0">
                <a:pos x="64" y="42"/>
              </a:cxn>
              <a:cxn ang="0">
                <a:pos x="12" y="32"/>
              </a:cxn>
              <a:cxn ang="0">
                <a:pos x="5" y="28"/>
              </a:cxn>
              <a:cxn ang="0">
                <a:pos x="5" y="37"/>
              </a:cxn>
              <a:cxn ang="0">
                <a:pos x="12" y="32"/>
              </a:cxn>
              <a:cxn ang="0">
                <a:pos x="29" y="21"/>
              </a:cxn>
              <a:cxn ang="0">
                <a:pos x="29" y="8"/>
              </a:cxn>
              <a:cxn ang="0">
                <a:pos x="7" y="23"/>
              </a:cxn>
              <a:cxn ang="0">
                <a:pos x="17" y="29"/>
              </a:cxn>
              <a:cxn ang="0">
                <a:pos x="29" y="21"/>
              </a:cxn>
              <a:cxn ang="0">
                <a:pos x="29" y="56"/>
              </a:cxn>
              <a:cxn ang="0">
                <a:pos x="29" y="44"/>
              </a:cxn>
              <a:cxn ang="0">
                <a:pos x="17" y="36"/>
              </a:cxn>
              <a:cxn ang="0">
                <a:pos x="7" y="42"/>
              </a:cxn>
              <a:cxn ang="0">
                <a:pos x="29" y="56"/>
              </a:cxn>
              <a:cxn ang="0">
                <a:pos x="41" y="32"/>
              </a:cxn>
              <a:cxn ang="0">
                <a:pos x="32" y="26"/>
              </a:cxn>
              <a:cxn ang="0">
                <a:pos x="22" y="32"/>
              </a:cxn>
              <a:cxn ang="0">
                <a:pos x="32" y="39"/>
              </a:cxn>
              <a:cxn ang="0">
                <a:pos x="41" y="32"/>
              </a:cxn>
              <a:cxn ang="0">
                <a:pos x="56" y="23"/>
              </a:cxn>
              <a:cxn ang="0">
                <a:pos x="35" y="8"/>
              </a:cxn>
              <a:cxn ang="0">
                <a:pos x="35" y="21"/>
              </a:cxn>
              <a:cxn ang="0">
                <a:pos x="46" y="29"/>
              </a:cxn>
              <a:cxn ang="0">
                <a:pos x="56" y="23"/>
              </a:cxn>
              <a:cxn ang="0">
                <a:pos x="56" y="42"/>
              </a:cxn>
              <a:cxn ang="0">
                <a:pos x="46" y="36"/>
              </a:cxn>
              <a:cxn ang="0">
                <a:pos x="35" y="44"/>
              </a:cxn>
              <a:cxn ang="0">
                <a:pos x="35" y="56"/>
              </a:cxn>
              <a:cxn ang="0">
                <a:pos x="56" y="42"/>
              </a:cxn>
              <a:cxn ang="0">
                <a:pos x="58" y="37"/>
              </a:cxn>
              <a:cxn ang="0">
                <a:pos x="58" y="28"/>
              </a:cxn>
              <a:cxn ang="0">
                <a:pos x="51" y="32"/>
              </a:cxn>
              <a:cxn ang="0">
                <a:pos x="58" y="37"/>
              </a:cxn>
            </a:cxnLst>
            <a:rect l="0" t="0" r="r" b="b"/>
            <a:pathLst>
              <a:path w="64" h="64">
                <a:moveTo>
                  <a:pt x="64" y="42"/>
                </a:moveTo>
                <a:cubicBezTo>
                  <a:pt x="64" y="43"/>
                  <a:pt x="63" y="44"/>
                  <a:pt x="63" y="44"/>
                </a:cubicBezTo>
                <a:cubicBezTo>
                  <a:pt x="33" y="64"/>
                  <a:pt x="33" y="64"/>
                  <a:pt x="33" y="64"/>
                </a:cubicBezTo>
                <a:cubicBezTo>
                  <a:pt x="33" y="64"/>
                  <a:pt x="32" y="64"/>
                  <a:pt x="32" y="64"/>
                </a:cubicBezTo>
                <a:cubicBezTo>
                  <a:pt x="31" y="64"/>
                  <a:pt x="31" y="64"/>
                  <a:pt x="30" y="64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4"/>
                  <a:pt x="0" y="43"/>
                  <a:pt x="0" y="4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2" y="0"/>
                  <a:pt x="33" y="1"/>
                  <a:pt x="33" y="1"/>
                </a:cubicBezTo>
                <a:cubicBezTo>
                  <a:pt x="63" y="20"/>
                  <a:pt x="63" y="20"/>
                  <a:pt x="63" y="20"/>
                </a:cubicBezTo>
                <a:cubicBezTo>
                  <a:pt x="63" y="21"/>
                  <a:pt x="64" y="22"/>
                  <a:pt x="64" y="23"/>
                </a:cubicBezTo>
                <a:lnTo>
                  <a:pt x="64" y="42"/>
                </a:lnTo>
                <a:close/>
                <a:moveTo>
                  <a:pt x="12" y="32"/>
                </a:moveTo>
                <a:cubicBezTo>
                  <a:pt x="5" y="28"/>
                  <a:pt x="5" y="28"/>
                  <a:pt x="5" y="28"/>
                </a:cubicBezTo>
                <a:cubicBezTo>
                  <a:pt x="5" y="37"/>
                  <a:pt x="5" y="37"/>
                  <a:pt x="5" y="37"/>
                </a:cubicBezTo>
                <a:lnTo>
                  <a:pt x="12" y="32"/>
                </a:lnTo>
                <a:close/>
                <a:moveTo>
                  <a:pt x="29" y="21"/>
                </a:moveTo>
                <a:cubicBezTo>
                  <a:pt x="29" y="8"/>
                  <a:pt x="29" y="8"/>
                  <a:pt x="29" y="8"/>
                </a:cubicBezTo>
                <a:cubicBezTo>
                  <a:pt x="7" y="23"/>
                  <a:pt x="7" y="23"/>
                  <a:pt x="7" y="23"/>
                </a:cubicBezTo>
                <a:cubicBezTo>
                  <a:pt x="17" y="29"/>
                  <a:pt x="17" y="29"/>
                  <a:pt x="17" y="29"/>
                </a:cubicBezTo>
                <a:lnTo>
                  <a:pt x="29" y="21"/>
                </a:lnTo>
                <a:close/>
                <a:moveTo>
                  <a:pt x="29" y="56"/>
                </a:moveTo>
                <a:cubicBezTo>
                  <a:pt x="29" y="44"/>
                  <a:pt x="29" y="44"/>
                  <a:pt x="29" y="44"/>
                </a:cubicBezTo>
                <a:cubicBezTo>
                  <a:pt x="17" y="36"/>
                  <a:pt x="17" y="36"/>
                  <a:pt x="17" y="36"/>
                </a:cubicBezTo>
                <a:cubicBezTo>
                  <a:pt x="7" y="42"/>
                  <a:pt x="7" y="42"/>
                  <a:pt x="7" y="42"/>
                </a:cubicBezTo>
                <a:lnTo>
                  <a:pt x="29" y="56"/>
                </a:lnTo>
                <a:close/>
                <a:moveTo>
                  <a:pt x="41" y="32"/>
                </a:moveTo>
                <a:cubicBezTo>
                  <a:pt x="32" y="26"/>
                  <a:pt x="32" y="26"/>
                  <a:pt x="32" y="26"/>
                </a:cubicBezTo>
                <a:cubicBezTo>
                  <a:pt x="22" y="32"/>
                  <a:pt x="22" y="32"/>
                  <a:pt x="22" y="32"/>
                </a:cubicBezTo>
                <a:cubicBezTo>
                  <a:pt x="32" y="39"/>
                  <a:pt x="32" y="39"/>
                  <a:pt x="32" y="39"/>
                </a:cubicBezTo>
                <a:lnTo>
                  <a:pt x="41" y="32"/>
                </a:lnTo>
                <a:close/>
                <a:moveTo>
                  <a:pt x="56" y="23"/>
                </a:moveTo>
                <a:cubicBezTo>
                  <a:pt x="35" y="8"/>
                  <a:pt x="35" y="8"/>
                  <a:pt x="35" y="8"/>
                </a:cubicBezTo>
                <a:cubicBezTo>
                  <a:pt x="35" y="21"/>
                  <a:pt x="35" y="21"/>
                  <a:pt x="35" y="21"/>
                </a:cubicBezTo>
                <a:cubicBezTo>
                  <a:pt x="46" y="29"/>
                  <a:pt x="46" y="29"/>
                  <a:pt x="46" y="29"/>
                </a:cubicBezTo>
                <a:lnTo>
                  <a:pt x="56" y="23"/>
                </a:lnTo>
                <a:close/>
                <a:moveTo>
                  <a:pt x="56" y="42"/>
                </a:moveTo>
                <a:cubicBezTo>
                  <a:pt x="46" y="36"/>
                  <a:pt x="46" y="36"/>
                  <a:pt x="46" y="36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6"/>
                  <a:pt x="35" y="56"/>
                  <a:pt x="35" y="56"/>
                </a:cubicBezTo>
                <a:lnTo>
                  <a:pt x="56" y="42"/>
                </a:lnTo>
                <a:close/>
                <a:moveTo>
                  <a:pt x="58" y="37"/>
                </a:moveTo>
                <a:cubicBezTo>
                  <a:pt x="58" y="28"/>
                  <a:pt x="58" y="28"/>
                  <a:pt x="58" y="28"/>
                </a:cubicBezTo>
                <a:cubicBezTo>
                  <a:pt x="51" y="32"/>
                  <a:pt x="51" y="32"/>
                  <a:pt x="51" y="32"/>
                </a:cubicBezTo>
                <a:lnTo>
                  <a:pt x="58" y="3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27" name="Freeform 24"/>
          <p:cNvSpPr>
            <a:spLocks noEditPoints="1"/>
          </p:cNvSpPr>
          <p:nvPr/>
        </p:nvSpPr>
        <p:spPr bwMode="auto">
          <a:xfrm>
            <a:off x="3531435" y="2077103"/>
            <a:ext cx="304428" cy="327680"/>
          </a:xfrm>
          <a:custGeom>
            <a:avLst/>
            <a:gdLst/>
            <a:ahLst/>
            <a:cxnLst>
              <a:cxn ang="0">
                <a:pos x="55" y="55"/>
              </a:cxn>
              <a:cxn ang="0">
                <a:pos x="39" y="55"/>
              </a:cxn>
              <a:cxn ang="0">
                <a:pos x="30" y="64"/>
              </a:cxn>
              <a:cxn ang="0">
                <a:pos x="21" y="55"/>
              </a:cxn>
              <a:cxn ang="0">
                <a:pos x="5" y="55"/>
              </a:cxn>
              <a:cxn ang="0">
                <a:pos x="0" y="50"/>
              </a:cxn>
              <a:cxn ang="0">
                <a:pos x="11" y="20"/>
              </a:cxn>
              <a:cxn ang="0">
                <a:pos x="27" y="5"/>
              </a:cxn>
              <a:cxn ang="0">
                <a:pos x="26" y="3"/>
              </a:cxn>
              <a:cxn ang="0">
                <a:pos x="30" y="0"/>
              </a:cxn>
              <a:cxn ang="0">
                <a:pos x="33" y="3"/>
              </a:cxn>
              <a:cxn ang="0">
                <a:pos x="33" y="5"/>
              </a:cxn>
              <a:cxn ang="0">
                <a:pos x="48" y="20"/>
              </a:cxn>
              <a:cxn ang="0">
                <a:pos x="59" y="50"/>
              </a:cxn>
              <a:cxn ang="0">
                <a:pos x="55" y="55"/>
              </a:cxn>
              <a:cxn ang="0">
                <a:pos x="30" y="60"/>
              </a:cxn>
              <a:cxn ang="0">
                <a:pos x="25" y="55"/>
              </a:cxn>
              <a:cxn ang="0">
                <a:pos x="24" y="54"/>
              </a:cxn>
              <a:cxn ang="0">
                <a:pos x="23" y="55"/>
              </a:cxn>
              <a:cxn ang="0">
                <a:pos x="30" y="61"/>
              </a:cxn>
              <a:cxn ang="0">
                <a:pos x="30" y="60"/>
              </a:cxn>
              <a:cxn ang="0">
                <a:pos x="30" y="60"/>
              </a:cxn>
            </a:cxnLst>
            <a:rect l="0" t="0" r="r" b="b"/>
            <a:pathLst>
              <a:path w="59" h="64">
                <a:moveTo>
                  <a:pt x="55" y="55"/>
                </a:moveTo>
                <a:cubicBezTo>
                  <a:pt x="39" y="55"/>
                  <a:pt x="39" y="55"/>
                  <a:pt x="39" y="55"/>
                </a:cubicBezTo>
                <a:cubicBezTo>
                  <a:pt x="39" y="60"/>
                  <a:pt x="35" y="64"/>
                  <a:pt x="30" y="64"/>
                </a:cubicBezTo>
                <a:cubicBezTo>
                  <a:pt x="25" y="64"/>
                  <a:pt x="21" y="60"/>
                  <a:pt x="21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2" y="55"/>
                  <a:pt x="0" y="53"/>
                  <a:pt x="0" y="50"/>
                </a:cubicBezTo>
                <a:cubicBezTo>
                  <a:pt x="5" y="46"/>
                  <a:pt x="11" y="38"/>
                  <a:pt x="11" y="20"/>
                </a:cubicBezTo>
                <a:cubicBezTo>
                  <a:pt x="11" y="13"/>
                  <a:pt x="17" y="6"/>
                  <a:pt x="27" y="5"/>
                </a:cubicBezTo>
                <a:cubicBezTo>
                  <a:pt x="26" y="4"/>
                  <a:pt x="26" y="4"/>
                  <a:pt x="26" y="3"/>
                </a:cubicBezTo>
                <a:cubicBezTo>
                  <a:pt x="26" y="1"/>
                  <a:pt x="28" y="0"/>
                  <a:pt x="30" y="0"/>
                </a:cubicBezTo>
                <a:cubicBezTo>
                  <a:pt x="32" y="0"/>
                  <a:pt x="33" y="1"/>
                  <a:pt x="33" y="3"/>
                </a:cubicBezTo>
                <a:cubicBezTo>
                  <a:pt x="33" y="4"/>
                  <a:pt x="33" y="4"/>
                  <a:pt x="33" y="5"/>
                </a:cubicBezTo>
                <a:cubicBezTo>
                  <a:pt x="42" y="6"/>
                  <a:pt x="48" y="13"/>
                  <a:pt x="48" y="20"/>
                </a:cubicBezTo>
                <a:cubicBezTo>
                  <a:pt x="48" y="38"/>
                  <a:pt x="54" y="46"/>
                  <a:pt x="59" y="50"/>
                </a:cubicBezTo>
                <a:cubicBezTo>
                  <a:pt x="59" y="53"/>
                  <a:pt x="57" y="55"/>
                  <a:pt x="55" y="55"/>
                </a:cubicBezTo>
                <a:close/>
                <a:moveTo>
                  <a:pt x="30" y="60"/>
                </a:moveTo>
                <a:cubicBezTo>
                  <a:pt x="27" y="60"/>
                  <a:pt x="25" y="57"/>
                  <a:pt x="25" y="55"/>
                </a:cubicBezTo>
                <a:cubicBezTo>
                  <a:pt x="25" y="54"/>
                  <a:pt x="24" y="54"/>
                  <a:pt x="24" y="54"/>
                </a:cubicBezTo>
                <a:cubicBezTo>
                  <a:pt x="24" y="54"/>
                  <a:pt x="23" y="54"/>
                  <a:pt x="23" y="55"/>
                </a:cubicBezTo>
                <a:cubicBezTo>
                  <a:pt x="23" y="58"/>
                  <a:pt x="26" y="61"/>
                  <a:pt x="30" y="61"/>
                </a:cubicBezTo>
                <a:cubicBezTo>
                  <a:pt x="30" y="61"/>
                  <a:pt x="30" y="61"/>
                  <a:pt x="30" y="60"/>
                </a:cubicBezTo>
                <a:cubicBezTo>
                  <a:pt x="30" y="60"/>
                  <a:pt x="30" y="60"/>
                  <a:pt x="30" y="6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4236917" y="1875932"/>
            <a:ext cx="622272" cy="616793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683266" y="231242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 Box 43"/>
          <p:cNvSpPr txBox="1">
            <a:spLocks noChangeArrowheads="1"/>
          </p:cNvSpPr>
          <p:nvPr/>
        </p:nvSpPr>
        <p:spPr bwMode="auto">
          <a:xfrm>
            <a:off x="1097744" y="798228"/>
            <a:ext cx="12007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Project Features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680899" y="1075227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3556350" y="290122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43"/>
          <p:cNvSpPr txBox="1">
            <a:spLocks noChangeArrowheads="1"/>
          </p:cNvSpPr>
          <p:nvPr/>
        </p:nvSpPr>
        <p:spPr bwMode="auto">
          <a:xfrm>
            <a:off x="3915226" y="857108"/>
            <a:ext cx="131196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Commercial Value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553974" y="1134107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2" descr="sy_76915721138"/>
          <p:cNvSpPr>
            <a:spLocks noChangeArrowheads="1"/>
          </p:cNvSpPr>
          <p:nvPr/>
        </p:nvSpPr>
        <p:spPr bwMode="auto">
          <a:xfrm>
            <a:off x="684214" y="1562050"/>
            <a:ext cx="2592387" cy="1872241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3275014" y="1562050"/>
            <a:ext cx="2592387" cy="187224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14" descr="10813325_164711630000_2"/>
          <p:cNvSpPr>
            <a:spLocks noChangeArrowheads="1"/>
          </p:cNvSpPr>
          <p:nvPr/>
        </p:nvSpPr>
        <p:spPr bwMode="auto">
          <a:xfrm>
            <a:off x="5867400" y="1563638"/>
            <a:ext cx="2592388" cy="187224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457250" y="1762184"/>
            <a:ext cx="2130425" cy="178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为什么此项目适合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投入商业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800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科学的估值模型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可靠的专家管理系统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可视化图表分析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1259632" y="3862233"/>
            <a:ext cx="7348537" cy="802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为企业、政府提供数据资产评估定价服务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为数据集交易平台提供开价建议、价格实时调整建议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分析企业数据，生成分析图表，提供数据存储、更新、流动建议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684214" y="3756652"/>
            <a:ext cx="358775" cy="90333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4450841" y="1331761"/>
            <a:ext cx="4358703" cy="317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在大数据时代，数据资产无疑成为了政府、企业重要的资产组成部分。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但数据资产价值的</a:t>
            </a:r>
            <a:r>
              <a:rPr lang="zh-CN" altLang="en-US" sz="2000" b="1" dirty="0">
                <a:solidFill>
                  <a:srgbClr val="FF9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不确定性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solidFill>
                  <a:srgbClr val="12B7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稀缺性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多样性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注定了数据资产无法像普通资产或无形资产一般估值。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期望一种新的估值模型，针对数据资产进行计算，获得科学的估值建议。</a:t>
            </a:r>
          </a:p>
        </p:txBody>
      </p:sp>
      <p:sp>
        <p:nvSpPr>
          <p:cNvPr id="18" name="Text Box 42"/>
          <p:cNvSpPr txBox="1">
            <a:spLocks noChangeArrowheads="1"/>
          </p:cNvSpPr>
          <p:nvPr/>
        </p:nvSpPr>
        <p:spPr bwMode="auto">
          <a:xfrm>
            <a:off x="3520274" y="290122"/>
            <a:ext cx="21034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Box 43"/>
          <p:cNvSpPr txBox="1">
            <a:spLocks noChangeArrowheads="1"/>
          </p:cNvSpPr>
          <p:nvPr/>
        </p:nvSpPr>
        <p:spPr bwMode="auto">
          <a:xfrm>
            <a:off x="3870630" y="857108"/>
            <a:ext cx="14011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Project Background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3553974" y="1134107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796"/>
            <a:ext cx="4358704" cy="435870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组合 1049"/>
          <p:cNvGrpSpPr/>
          <p:nvPr/>
        </p:nvGrpSpPr>
        <p:grpSpPr>
          <a:xfrm>
            <a:off x="3514164" y="769326"/>
            <a:ext cx="2107144" cy="1550082"/>
            <a:chOff x="3326607" y="947688"/>
            <a:chExt cx="2140743" cy="1574800"/>
          </a:xfrm>
        </p:grpSpPr>
        <p:grpSp>
          <p:nvGrpSpPr>
            <p:cNvPr id="1045" name="组合 1044"/>
            <p:cNvGrpSpPr/>
            <p:nvPr/>
          </p:nvGrpSpPr>
          <p:grpSpPr>
            <a:xfrm>
              <a:off x="3813175" y="947688"/>
              <a:ext cx="1500187" cy="1498600"/>
              <a:chOff x="1978025" y="1323975"/>
              <a:chExt cx="1500187" cy="1498600"/>
            </a:xfrm>
          </p:grpSpPr>
          <p:sp>
            <p:nvSpPr>
              <p:cNvPr id="10" name="Oval 6"/>
              <p:cNvSpPr>
                <a:spLocks noChangeArrowheads="1"/>
              </p:cNvSpPr>
              <p:nvPr/>
            </p:nvSpPr>
            <p:spPr bwMode="auto">
              <a:xfrm>
                <a:off x="1978025" y="1323975"/>
                <a:ext cx="1500187" cy="1498600"/>
              </a:xfrm>
              <a:prstGeom prst="ellipse">
                <a:avLst/>
              </a:prstGeom>
              <a:solidFill>
                <a:srgbClr val="DEED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7"/>
              <p:cNvSpPr/>
              <p:nvPr/>
            </p:nvSpPr>
            <p:spPr bwMode="auto">
              <a:xfrm>
                <a:off x="1978025" y="2073275"/>
                <a:ext cx="1409700" cy="749300"/>
              </a:xfrm>
              <a:custGeom>
                <a:avLst/>
                <a:gdLst>
                  <a:gd name="T0" fmla="*/ 354 w 376"/>
                  <a:gd name="T1" fmla="*/ 94 h 200"/>
                  <a:gd name="T2" fmla="*/ 242 w 376"/>
                  <a:gd name="T3" fmla="*/ 120 h 200"/>
                  <a:gd name="T4" fmla="*/ 25 w 376"/>
                  <a:gd name="T5" fmla="*/ 0 h 200"/>
                  <a:gd name="T6" fmla="*/ 0 w 376"/>
                  <a:gd name="T7" fmla="*/ 1 h 200"/>
                  <a:gd name="T8" fmla="*/ 151 w 376"/>
                  <a:gd name="T9" fmla="*/ 194 h 200"/>
                  <a:gd name="T10" fmla="*/ 200 w 376"/>
                  <a:gd name="T11" fmla="*/ 200 h 200"/>
                  <a:gd name="T12" fmla="*/ 271 w 376"/>
                  <a:gd name="T13" fmla="*/ 187 h 200"/>
                  <a:gd name="T14" fmla="*/ 376 w 376"/>
                  <a:gd name="T15" fmla="*/ 95 h 200"/>
                  <a:gd name="T16" fmla="*/ 354 w 376"/>
                  <a:gd name="T17" fmla="*/ 9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6" h="200">
                    <a:moveTo>
                      <a:pt x="354" y="94"/>
                    </a:moveTo>
                    <a:cubicBezTo>
                      <a:pt x="314" y="94"/>
                      <a:pt x="276" y="103"/>
                      <a:pt x="242" y="120"/>
                    </a:cubicBezTo>
                    <a:cubicBezTo>
                      <a:pt x="196" y="48"/>
                      <a:pt x="116" y="0"/>
                      <a:pt x="25" y="0"/>
                    </a:cubicBezTo>
                    <a:cubicBezTo>
                      <a:pt x="16" y="0"/>
                      <a:pt x="8" y="0"/>
                      <a:pt x="0" y="1"/>
                    </a:cubicBezTo>
                    <a:cubicBezTo>
                      <a:pt x="1" y="94"/>
                      <a:pt x="65" y="172"/>
                      <a:pt x="151" y="194"/>
                    </a:cubicBezTo>
                    <a:cubicBezTo>
                      <a:pt x="167" y="198"/>
                      <a:pt x="183" y="200"/>
                      <a:pt x="200" y="200"/>
                    </a:cubicBezTo>
                    <a:cubicBezTo>
                      <a:pt x="225" y="200"/>
                      <a:pt x="249" y="195"/>
                      <a:pt x="271" y="187"/>
                    </a:cubicBezTo>
                    <a:cubicBezTo>
                      <a:pt x="316" y="169"/>
                      <a:pt x="353" y="137"/>
                      <a:pt x="376" y="95"/>
                    </a:cubicBezTo>
                    <a:cubicBezTo>
                      <a:pt x="369" y="94"/>
                      <a:pt x="362" y="94"/>
                      <a:pt x="354" y="94"/>
                    </a:cubicBezTo>
                    <a:close/>
                  </a:path>
                </a:pathLst>
              </a:custGeom>
              <a:solidFill>
                <a:srgbClr val="C6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8"/>
              <p:cNvSpPr/>
              <p:nvPr/>
            </p:nvSpPr>
            <p:spPr bwMode="auto">
              <a:xfrm>
                <a:off x="2120900" y="1841500"/>
                <a:ext cx="93662" cy="254000"/>
              </a:xfrm>
              <a:custGeom>
                <a:avLst/>
                <a:gdLst>
                  <a:gd name="T0" fmla="*/ 25 w 25"/>
                  <a:gd name="T1" fmla="*/ 25 h 68"/>
                  <a:gd name="T2" fmla="*/ 13 w 25"/>
                  <a:gd name="T3" fmla="*/ 0 h 68"/>
                  <a:gd name="T4" fmla="*/ 0 w 25"/>
                  <a:gd name="T5" fmla="*/ 25 h 68"/>
                  <a:gd name="T6" fmla="*/ 11 w 25"/>
                  <a:gd name="T7" fmla="*/ 50 h 68"/>
                  <a:gd name="T8" fmla="*/ 11 w 25"/>
                  <a:gd name="T9" fmla="*/ 68 h 68"/>
                  <a:gd name="T10" fmla="*/ 15 w 25"/>
                  <a:gd name="T11" fmla="*/ 68 h 68"/>
                  <a:gd name="T12" fmla="*/ 15 w 25"/>
                  <a:gd name="T13" fmla="*/ 50 h 68"/>
                  <a:gd name="T14" fmla="*/ 25 w 25"/>
                  <a:gd name="T15" fmla="*/ 2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68">
                    <a:moveTo>
                      <a:pt x="25" y="25"/>
                    </a:moveTo>
                    <a:cubicBezTo>
                      <a:pt x="25" y="17"/>
                      <a:pt x="21" y="0"/>
                      <a:pt x="13" y="0"/>
                    </a:cubicBezTo>
                    <a:cubicBezTo>
                      <a:pt x="4" y="0"/>
                      <a:pt x="0" y="17"/>
                      <a:pt x="0" y="25"/>
                    </a:cubicBezTo>
                    <a:cubicBezTo>
                      <a:pt x="0" y="32"/>
                      <a:pt x="2" y="48"/>
                      <a:pt x="11" y="50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24" y="48"/>
                      <a:pt x="25" y="32"/>
                      <a:pt x="25" y="25"/>
                    </a:cubicBezTo>
                    <a:close/>
                  </a:path>
                </a:pathLst>
              </a:custGeom>
              <a:solidFill>
                <a:srgbClr val="C6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9"/>
              <p:cNvSpPr/>
              <p:nvPr/>
            </p:nvSpPr>
            <p:spPr bwMode="auto">
              <a:xfrm>
                <a:off x="3246438" y="1773238"/>
                <a:ext cx="74612" cy="206375"/>
              </a:xfrm>
              <a:custGeom>
                <a:avLst/>
                <a:gdLst>
                  <a:gd name="T0" fmla="*/ 20 w 20"/>
                  <a:gd name="T1" fmla="*/ 20 h 55"/>
                  <a:gd name="T2" fmla="*/ 10 w 20"/>
                  <a:gd name="T3" fmla="*/ 0 h 55"/>
                  <a:gd name="T4" fmla="*/ 0 w 20"/>
                  <a:gd name="T5" fmla="*/ 20 h 55"/>
                  <a:gd name="T6" fmla="*/ 9 w 20"/>
                  <a:gd name="T7" fmla="*/ 41 h 55"/>
                  <a:gd name="T8" fmla="*/ 9 w 20"/>
                  <a:gd name="T9" fmla="*/ 55 h 55"/>
                  <a:gd name="T10" fmla="*/ 12 w 20"/>
                  <a:gd name="T11" fmla="*/ 55 h 55"/>
                  <a:gd name="T12" fmla="*/ 12 w 20"/>
                  <a:gd name="T13" fmla="*/ 41 h 55"/>
                  <a:gd name="T14" fmla="*/ 20 w 20"/>
                  <a:gd name="T15" fmla="*/ 2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55">
                    <a:moveTo>
                      <a:pt x="20" y="20"/>
                    </a:moveTo>
                    <a:cubicBezTo>
                      <a:pt x="20" y="14"/>
                      <a:pt x="17" y="0"/>
                      <a:pt x="10" y="0"/>
                    </a:cubicBezTo>
                    <a:cubicBezTo>
                      <a:pt x="4" y="0"/>
                      <a:pt x="0" y="14"/>
                      <a:pt x="0" y="20"/>
                    </a:cubicBezTo>
                    <a:cubicBezTo>
                      <a:pt x="0" y="26"/>
                      <a:pt x="2" y="39"/>
                      <a:pt x="9" y="41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9" y="39"/>
                      <a:pt x="20" y="26"/>
                      <a:pt x="20" y="20"/>
                    </a:cubicBezTo>
                    <a:close/>
                  </a:path>
                </a:pathLst>
              </a:custGeom>
              <a:solidFill>
                <a:srgbClr val="C6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47" name="组合 1046"/>
            <p:cNvGrpSpPr/>
            <p:nvPr/>
          </p:nvGrpSpPr>
          <p:grpSpPr>
            <a:xfrm>
              <a:off x="3326607" y="1922413"/>
              <a:ext cx="446087" cy="581026"/>
              <a:chOff x="3326607" y="2279650"/>
              <a:chExt cx="446087" cy="581026"/>
            </a:xfrm>
          </p:grpSpPr>
          <p:sp>
            <p:nvSpPr>
              <p:cNvPr id="1024" name="Line 28"/>
              <p:cNvSpPr>
                <a:spLocks noChangeShapeType="1"/>
              </p:cNvSpPr>
              <p:nvPr/>
            </p:nvSpPr>
            <p:spPr bwMode="auto">
              <a:xfrm>
                <a:off x="3328988" y="2859782"/>
                <a:ext cx="230187" cy="0"/>
              </a:xfrm>
              <a:prstGeom prst="line">
                <a:avLst/>
              </a:prstGeom>
              <a:noFill/>
              <a:ln w="6350" cap="rnd">
                <a:solidFill>
                  <a:srgbClr val="12B78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" name="Line 29"/>
              <p:cNvSpPr>
                <a:spLocks noChangeShapeType="1"/>
              </p:cNvSpPr>
              <p:nvPr/>
            </p:nvSpPr>
            <p:spPr bwMode="auto">
              <a:xfrm>
                <a:off x="3592512" y="2859782"/>
                <a:ext cx="49212" cy="0"/>
              </a:xfrm>
              <a:prstGeom prst="line">
                <a:avLst/>
              </a:prstGeom>
              <a:noFill/>
              <a:ln w="6350" cap="rnd">
                <a:solidFill>
                  <a:srgbClr val="12B78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43" name="组合 1042"/>
              <p:cNvGrpSpPr/>
              <p:nvPr/>
            </p:nvGrpSpPr>
            <p:grpSpPr>
              <a:xfrm>
                <a:off x="3326607" y="2279650"/>
                <a:ext cx="446087" cy="581026"/>
                <a:chOff x="1493838" y="2298700"/>
                <a:chExt cx="446087" cy="581026"/>
              </a:xfrm>
            </p:grpSpPr>
            <p:sp>
              <p:nvSpPr>
                <p:cNvPr id="1027" name="Freeform 30"/>
                <p:cNvSpPr/>
                <p:nvPr/>
              </p:nvSpPr>
              <p:spPr bwMode="auto">
                <a:xfrm>
                  <a:off x="1520825" y="2317750"/>
                  <a:ext cx="400050" cy="512763"/>
                </a:xfrm>
                <a:custGeom>
                  <a:avLst/>
                  <a:gdLst>
                    <a:gd name="T0" fmla="*/ 37 w 252"/>
                    <a:gd name="T1" fmla="*/ 323 h 323"/>
                    <a:gd name="T2" fmla="*/ 0 w 252"/>
                    <a:gd name="T3" fmla="*/ 295 h 323"/>
                    <a:gd name="T4" fmla="*/ 215 w 252"/>
                    <a:gd name="T5" fmla="*/ 0 h 323"/>
                    <a:gd name="T6" fmla="*/ 252 w 252"/>
                    <a:gd name="T7" fmla="*/ 28 h 323"/>
                    <a:gd name="T8" fmla="*/ 37 w 252"/>
                    <a:gd name="T9" fmla="*/ 323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2" h="323">
                      <a:moveTo>
                        <a:pt x="37" y="323"/>
                      </a:moveTo>
                      <a:lnTo>
                        <a:pt x="0" y="295"/>
                      </a:lnTo>
                      <a:lnTo>
                        <a:pt x="215" y="0"/>
                      </a:lnTo>
                      <a:lnTo>
                        <a:pt x="252" y="28"/>
                      </a:lnTo>
                      <a:lnTo>
                        <a:pt x="37" y="323"/>
                      </a:lnTo>
                      <a:close/>
                    </a:path>
                  </a:pathLst>
                </a:custGeom>
                <a:solidFill>
                  <a:srgbClr val="FFBC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8" name="Freeform 31"/>
                <p:cNvSpPr/>
                <p:nvPr/>
              </p:nvSpPr>
              <p:spPr bwMode="auto">
                <a:xfrm>
                  <a:off x="1768475" y="2317750"/>
                  <a:ext cx="152400" cy="171450"/>
                </a:xfrm>
                <a:custGeom>
                  <a:avLst/>
                  <a:gdLst>
                    <a:gd name="T0" fmla="*/ 40 w 96"/>
                    <a:gd name="T1" fmla="*/ 108 h 108"/>
                    <a:gd name="T2" fmla="*/ 0 w 96"/>
                    <a:gd name="T3" fmla="*/ 80 h 108"/>
                    <a:gd name="T4" fmla="*/ 59 w 96"/>
                    <a:gd name="T5" fmla="*/ 0 h 108"/>
                    <a:gd name="T6" fmla="*/ 96 w 96"/>
                    <a:gd name="T7" fmla="*/ 28 h 108"/>
                    <a:gd name="T8" fmla="*/ 40 w 96"/>
                    <a:gd name="T9" fmla="*/ 10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108">
                      <a:moveTo>
                        <a:pt x="40" y="108"/>
                      </a:moveTo>
                      <a:lnTo>
                        <a:pt x="0" y="80"/>
                      </a:lnTo>
                      <a:lnTo>
                        <a:pt x="59" y="0"/>
                      </a:lnTo>
                      <a:lnTo>
                        <a:pt x="96" y="28"/>
                      </a:lnTo>
                      <a:lnTo>
                        <a:pt x="40" y="108"/>
                      </a:lnTo>
                      <a:close/>
                    </a:path>
                  </a:pathLst>
                </a:custGeom>
                <a:solidFill>
                  <a:srgbClr val="FF9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9" name="Freeform 32"/>
                <p:cNvSpPr/>
                <p:nvPr/>
              </p:nvSpPr>
              <p:spPr bwMode="auto">
                <a:xfrm>
                  <a:off x="1738313" y="2376488"/>
                  <a:ext cx="130175" cy="169863"/>
                </a:xfrm>
                <a:custGeom>
                  <a:avLst/>
                  <a:gdLst>
                    <a:gd name="T0" fmla="*/ 4 w 35"/>
                    <a:gd name="T1" fmla="*/ 44 h 45"/>
                    <a:gd name="T2" fmla="*/ 1 w 35"/>
                    <a:gd name="T3" fmla="*/ 44 h 45"/>
                    <a:gd name="T4" fmla="*/ 1 w 35"/>
                    <a:gd name="T5" fmla="*/ 44 h 45"/>
                    <a:gd name="T6" fmla="*/ 1 w 35"/>
                    <a:gd name="T7" fmla="*/ 42 h 45"/>
                    <a:gd name="T8" fmla="*/ 31 w 35"/>
                    <a:gd name="T9" fmla="*/ 1 h 45"/>
                    <a:gd name="T10" fmla="*/ 33 w 35"/>
                    <a:gd name="T11" fmla="*/ 1 h 45"/>
                    <a:gd name="T12" fmla="*/ 33 w 35"/>
                    <a:gd name="T13" fmla="*/ 1 h 45"/>
                    <a:gd name="T14" fmla="*/ 34 w 35"/>
                    <a:gd name="T15" fmla="*/ 3 h 45"/>
                    <a:gd name="T16" fmla="*/ 4 w 35"/>
                    <a:gd name="T17" fmla="*/ 44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45">
                      <a:moveTo>
                        <a:pt x="4" y="44"/>
                      </a:moveTo>
                      <a:cubicBezTo>
                        <a:pt x="3" y="45"/>
                        <a:pt x="2" y="45"/>
                        <a:pt x="1" y="44"/>
                      </a:cubicBezTo>
                      <a:cubicBezTo>
                        <a:pt x="1" y="44"/>
                        <a:pt x="1" y="44"/>
                        <a:pt x="1" y="44"/>
                      </a:cubicBezTo>
                      <a:cubicBezTo>
                        <a:pt x="1" y="44"/>
                        <a:pt x="0" y="43"/>
                        <a:pt x="1" y="42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0"/>
                        <a:pt x="32" y="0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4" y="2"/>
                        <a:pt x="35" y="3"/>
                        <a:pt x="34" y="3"/>
                      </a:cubicBezTo>
                      <a:lnTo>
                        <a:pt x="4" y="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0" name="Freeform 33"/>
                <p:cNvSpPr/>
                <p:nvPr/>
              </p:nvSpPr>
              <p:spPr bwMode="auto">
                <a:xfrm>
                  <a:off x="1854200" y="2298700"/>
                  <a:ext cx="85725" cy="66675"/>
                </a:xfrm>
                <a:custGeom>
                  <a:avLst/>
                  <a:gdLst>
                    <a:gd name="T0" fmla="*/ 22 w 23"/>
                    <a:gd name="T1" fmla="*/ 17 h 18"/>
                    <a:gd name="T2" fmla="*/ 18 w 23"/>
                    <a:gd name="T3" fmla="*/ 17 h 18"/>
                    <a:gd name="T4" fmla="*/ 2 w 23"/>
                    <a:gd name="T5" fmla="*/ 5 h 18"/>
                    <a:gd name="T6" fmla="*/ 1 w 23"/>
                    <a:gd name="T7" fmla="*/ 1 h 18"/>
                    <a:gd name="T8" fmla="*/ 1 w 23"/>
                    <a:gd name="T9" fmla="*/ 1 h 18"/>
                    <a:gd name="T10" fmla="*/ 5 w 23"/>
                    <a:gd name="T11" fmla="*/ 1 h 18"/>
                    <a:gd name="T12" fmla="*/ 22 w 23"/>
                    <a:gd name="T13" fmla="*/ 13 h 18"/>
                    <a:gd name="T14" fmla="*/ 22 w 23"/>
                    <a:gd name="T15" fmla="*/ 17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" h="18">
                      <a:moveTo>
                        <a:pt x="22" y="17"/>
                      </a:moveTo>
                      <a:cubicBezTo>
                        <a:pt x="21" y="18"/>
                        <a:pt x="20" y="18"/>
                        <a:pt x="18" y="17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4"/>
                        <a:pt x="0" y="3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4" y="0"/>
                        <a:pt x="5" y="1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3" y="14"/>
                        <a:pt x="23" y="16"/>
                        <a:pt x="22" y="17"/>
                      </a:cubicBezTo>
                      <a:close/>
                    </a:path>
                  </a:pathLst>
                </a:custGeom>
                <a:solidFill>
                  <a:srgbClr val="502E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1" name="Freeform 34"/>
                <p:cNvSpPr/>
                <p:nvPr/>
              </p:nvSpPr>
              <p:spPr bwMode="auto">
                <a:xfrm>
                  <a:off x="1493838" y="2786063"/>
                  <a:ext cx="85725" cy="93663"/>
                </a:xfrm>
                <a:custGeom>
                  <a:avLst/>
                  <a:gdLst>
                    <a:gd name="T0" fmla="*/ 0 w 54"/>
                    <a:gd name="T1" fmla="*/ 59 h 59"/>
                    <a:gd name="T2" fmla="*/ 17 w 54"/>
                    <a:gd name="T3" fmla="*/ 0 h 59"/>
                    <a:gd name="T4" fmla="*/ 54 w 54"/>
                    <a:gd name="T5" fmla="*/ 28 h 59"/>
                    <a:gd name="T6" fmla="*/ 0 w 54"/>
                    <a:gd name="T7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9">
                      <a:moveTo>
                        <a:pt x="0" y="59"/>
                      </a:moveTo>
                      <a:lnTo>
                        <a:pt x="17" y="0"/>
                      </a:lnTo>
                      <a:lnTo>
                        <a:pt x="54" y="28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FDE1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2" name="Freeform 35"/>
                <p:cNvSpPr/>
                <p:nvPr/>
              </p:nvSpPr>
              <p:spPr bwMode="auto">
                <a:xfrm>
                  <a:off x="1520825" y="2778125"/>
                  <a:ext cx="66675" cy="52388"/>
                </a:xfrm>
                <a:custGeom>
                  <a:avLst/>
                  <a:gdLst>
                    <a:gd name="T0" fmla="*/ 42 w 42"/>
                    <a:gd name="T1" fmla="*/ 28 h 33"/>
                    <a:gd name="T2" fmla="*/ 2 w 42"/>
                    <a:gd name="T3" fmla="*/ 0 h 33"/>
                    <a:gd name="T4" fmla="*/ 0 w 42"/>
                    <a:gd name="T5" fmla="*/ 5 h 33"/>
                    <a:gd name="T6" fmla="*/ 37 w 42"/>
                    <a:gd name="T7" fmla="*/ 33 h 33"/>
                    <a:gd name="T8" fmla="*/ 42 w 42"/>
                    <a:gd name="T9" fmla="*/ 28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3">
                      <a:moveTo>
                        <a:pt x="42" y="28"/>
                      </a:moveTo>
                      <a:lnTo>
                        <a:pt x="2" y="0"/>
                      </a:lnTo>
                      <a:lnTo>
                        <a:pt x="0" y="5"/>
                      </a:lnTo>
                      <a:lnTo>
                        <a:pt x="37" y="33"/>
                      </a:lnTo>
                      <a:lnTo>
                        <a:pt x="42" y="28"/>
                      </a:lnTo>
                      <a:close/>
                    </a:path>
                  </a:pathLst>
                </a:custGeom>
                <a:solidFill>
                  <a:srgbClr val="502E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3" name="Freeform 36"/>
                <p:cNvSpPr/>
                <p:nvPr/>
              </p:nvSpPr>
              <p:spPr bwMode="auto">
                <a:xfrm>
                  <a:off x="1493838" y="2857500"/>
                  <a:ext cx="22225" cy="22225"/>
                </a:xfrm>
                <a:custGeom>
                  <a:avLst/>
                  <a:gdLst>
                    <a:gd name="T0" fmla="*/ 5 w 14"/>
                    <a:gd name="T1" fmla="*/ 0 h 14"/>
                    <a:gd name="T2" fmla="*/ 0 w 14"/>
                    <a:gd name="T3" fmla="*/ 14 h 14"/>
                    <a:gd name="T4" fmla="*/ 14 w 14"/>
                    <a:gd name="T5" fmla="*/ 7 h 14"/>
                    <a:gd name="T6" fmla="*/ 5 w 14"/>
                    <a:gd name="T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4">
                      <a:moveTo>
                        <a:pt x="5" y="0"/>
                      </a:moveTo>
                      <a:lnTo>
                        <a:pt x="0" y="14"/>
                      </a:lnTo>
                      <a:lnTo>
                        <a:pt x="14" y="7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12B7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44" name="组合 1043"/>
            <p:cNvGrpSpPr/>
            <p:nvPr/>
          </p:nvGrpSpPr>
          <p:grpSpPr>
            <a:xfrm>
              <a:off x="4121150" y="1190576"/>
              <a:ext cx="1346200" cy="1114425"/>
              <a:chOff x="2286000" y="1566863"/>
              <a:chExt cx="1346200" cy="1114425"/>
            </a:xfrm>
          </p:grpSpPr>
          <p:sp>
            <p:nvSpPr>
              <p:cNvPr id="14" name="Freeform 10"/>
              <p:cNvSpPr/>
              <p:nvPr/>
            </p:nvSpPr>
            <p:spPr bwMode="auto">
              <a:xfrm>
                <a:off x="2878138" y="2343150"/>
                <a:ext cx="379412" cy="19050"/>
              </a:xfrm>
              <a:custGeom>
                <a:avLst/>
                <a:gdLst>
                  <a:gd name="T0" fmla="*/ 0 w 239"/>
                  <a:gd name="T1" fmla="*/ 12 h 12"/>
                  <a:gd name="T2" fmla="*/ 217 w 239"/>
                  <a:gd name="T3" fmla="*/ 12 h 12"/>
                  <a:gd name="T4" fmla="*/ 239 w 239"/>
                  <a:gd name="T5" fmla="*/ 0 h 12"/>
                  <a:gd name="T6" fmla="*/ 0 w 239"/>
                  <a:gd name="T7" fmla="*/ 0 h 12"/>
                  <a:gd name="T8" fmla="*/ 0 w 239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12">
                    <a:moveTo>
                      <a:pt x="0" y="12"/>
                    </a:moveTo>
                    <a:lnTo>
                      <a:pt x="217" y="12"/>
                    </a:lnTo>
                    <a:lnTo>
                      <a:pt x="239" y="0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B7C8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1"/>
              <p:cNvSpPr/>
              <p:nvPr/>
            </p:nvSpPr>
            <p:spPr bwMode="auto">
              <a:xfrm>
                <a:off x="3257550" y="2241550"/>
                <a:ext cx="374650" cy="15875"/>
              </a:xfrm>
              <a:custGeom>
                <a:avLst/>
                <a:gdLst>
                  <a:gd name="T0" fmla="*/ 0 w 236"/>
                  <a:gd name="T1" fmla="*/ 10 h 10"/>
                  <a:gd name="T2" fmla="*/ 215 w 236"/>
                  <a:gd name="T3" fmla="*/ 10 h 10"/>
                  <a:gd name="T4" fmla="*/ 236 w 236"/>
                  <a:gd name="T5" fmla="*/ 0 h 10"/>
                  <a:gd name="T6" fmla="*/ 0 w 236"/>
                  <a:gd name="T7" fmla="*/ 0 h 10"/>
                  <a:gd name="T8" fmla="*/ 0 w 23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0">
                    <a:moveTo>
                      <a:pt x="0" y="10"/>
                    </a:moveTo>
                    <a:lnTo>
                      <a:pt x="215" y="10"/>
                    </a:lnTo>
                    <a:lnTo>
                      <a:pt x="236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7C8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3"/>
              <p:cNvSpPr/>
              <p:nvPr/>
            </p:nvSpPr>
            <p:spPr bwMode="auto">
              <a:xfrm>
                <a:off x="3128963" y="1968500"/>
                <a:ext cx="376237" cy="374650"/>
              </a:xfrm>
              <a:custGeom>
                <a:avLst/>
                <a:gdLst>
                  <a:gd name="T0" fmla="*/ 100 w 100"/>
                  <a:gd name="T1" fmla="*/ 0 h 100"/>
                  <a:gd name="T2" fmla="*/ 67 w 100"/>
                  <a:gd name="T3" fmla="*/ 0 h 100"/>
                  <a:gd name="T4" fmla="*/ 0 w 100"/>
                  <a:gd name="T5" fmla="*/ 0 h 100"/>
                  <a:gd name="T6" fmla="*/ 0 w 100"/>
                  <a:gd name="T7" fmla="*/ 67 h 100"/>
                  <a:gd name="T8" fmla="*/ 34 w 100"/>
                  <a:gd name="T9" fmla="*/ 100 h 100"/>
                  <a:gd name="T10" fmla="*/ 67 w 100"/>
                  <a:gd name="T11" fmla="*/ 67 h 100"/>
                  <a:gd name="T12" fmla="*/ 67 w 100"/>
                  <a:gd name="T13" fmla="*/ 34 h 100"/>
                  <a:gd name="T14" fmla="*/ 100 w 100"/>
                  <a:gd name="T1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0" h="100">
                    <a:moveTo>
                      <a:pt x="100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85"/>
                      <a:pt x="15" y="100"/>
                      <a:pt x="34" y="100"/>
                    </a:cubicBezTo>
                    <a:cubicBezTo>
                      <a:pt x="52" y="100"/>
                      <a:pt x="67" y="85"/>
                      <a:pt x="67" y="67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15"/>
                      <a:pt x="82" y="0"/>
                      <a:pt x="100" y="0"/>
                    </a:cubicBezTo>
                    <a:close/>
                  </a:path>
                </a:pathLst>
              </a:custGeom>
              <a:solidFill>
                <a:srgbClr val="12B7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4"/>
              <p:cNvSpPr/>
              <p:nvPr/>
            </p:nvSpPr>
            <p:spPr bwMode="auto">
              <a:xfrm>
                <a:off x="3381375" y="1968500"/>
                <a:ext cx="250825" cy="273050"/>
              </a:xfrm>
              <a:custGeom>
                <a:avLst/>
                <a:gdLst>
                  <a:gd name="T0" fmla="*/ 33 w 67"/>
                  <a:gd name="T1" fmla="*/ 0 h 73"/>
                  <a:gd name="T2" fmla="*/ 0 w 67"/>
                  <a:gd name="T3" fmla="*/ 34 h 73"/>
                  <a:gd name="T4" fmla="*/ 0 w 67"/>
                  <a:gd name="T5" fmla="*/ 73 h 73"/>
                  <a:gd name="T6" fmla="*/ 67 w 67"/>
                  <a:gd name="T7" fmla="*/ 73 h 73"/>
                  <a:gd name="T8" fmla="*/ 67 w 67"/>
                  <a:gd name="T9" fmla="*/ 34 h 73"/>
                  <a:gd name="T10" fmla="*/ 33 w 67"/>
                  <a:gd name="T1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73">
                    <a:moveTo>
                      <a:pt x="33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67" y="73"/>
                      <a:pt x="67" y="73"/>
                      <a:pt x="67" y="73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15"/>
                      <a:pt x="52" y="0"/>
                      <a:pt x="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Line 25"/>
              <p:cNvSpPr>
                <a:spLocks noChangeShapeType="1"/>
              </p:cNvSpPr>
              <p:nvPr/>
            </p:nvSpPr>
            <p:spPr bwMode="auto">
              <a:xfrm>
                <a:off x="2905125" y="2073275"/>
                <a:ext cx="377825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Line 26"/>
              <p:cNvSpPr>
                <a:spLocks noChangeShapeType="1"/>
              </p:cNvSpPr>
              <p:nvPr/>
            </p:nvSpPr>
            <p:spPr bwMode="auto">
              <a:xfrm>
                <a:off x="2905125" y="2216150"/>
                <a:ext cx="377825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2"/>
              <p:cNvSpPr/>
              <p:nvPr/>
            </p:nvSpPr>
            <p:spPr bwMode="auto">
              <a:xfrm>
                <a:off x="2878138" y="1566863"/>
                <a:ext cx="379412" cy="776288"/>
              </a:xfrm>
              <a:custGeom>
                <a:avLst/>
                <a:gdLst>
                  <a:gd name="T0" fmla="*/ 67 w 101"/>
                  <a:gd name="T1" fmla="*/ 174 h 207"/>
                  <a:gd name="T2" fmla="*/ 67 w 101"/>
                  <a:gd name="T3" fmla="*/ 33 h 207"/>
                  <a:gd name="T4" fmla="*/ 34 w 101"/>
                  <a:gd name="T5" fmla="*/ 0 h 207"/>
                  <a:gd name="T6" fmla="*/ 0 w 101"/>
                  <a:gd name="T7" fmla="*/ 33 h 207"/>
                  <a:gd name="T8" fmla="*/ 0 w 101"/>
                  <a:gd name="T9" fmla="*/ 207 h 207"/>
                  <a:gd name="T10" fmla="*/ 37 w 101"/>
                  <a:gd name="T11" fmla="*/ 207 h 207"/>
                  <a:gd name="T12" fmla="*/ 67 w 101"/>
                  <a:gd name="T13" fmla="*/ 207 h 207"/>
                  <a:gd name="T14" fmla="*/ 101 w 101"/>
                  <a:gd name="T15" fmla="*/ 207 h 207"/>
                  <a:gd name="T16" fmla="*/ 67 w 101"/>
                  <a:gd name="T17" fmla="*/ 174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1" h="207">
                    <a:moveTo>
                      <a:pt x="67" y="174"/>
                    </a:moveTo>
                    <a:cubicBezTo>
                      <a:pt x="67" y="33"/>
                      <a:pt x="67" y="33"/>
                      <a:pt x="67" y="33"/>
                    </a:cubicBezTo>
                    <a:cubicBezTo>
                      <a:pt x="67" y="15"/>
                      <a:pt x="52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37" y="207"/>
                      <a:pt x="37" y="207"/>
                      <a:pt x="37" y="207"/>
                    </a:cubicBezTo>
                    <a:cubicBezTo>
                      <a:pt x="67" y="207"/>
                      <a:pt x="67" y="207"/>
                      <a:pt x="67" y="207"/>
                    </a:cubicBezTo>
                    <a:cubicBezTo>
                      <a:pt x="101" y="207"/>
                      <a:pt x="101" y="207"/>
                      <a:pt x="101" y="207"/>
                    </a:cubicBezTo>
                    <a:cubicBezTo>
                      <a:pt x="82" y="207"/>
                      <a:pt x="67" y="192"/>
                      <a:pt x="67" y="17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>
                <a:off x="2644775" y="1830388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EEEEEE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2644775" y="196850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EEEEEE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>
                <a:off x="2644775" y="2111375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EEEEEE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8"/>
              <p:cNvSpPr/>
              <p:nvPr/>
            </p:nvSpPr>
            <p:spPr bwMode="auto">
              <a:xfrm>
                <a:off x="2286000" y="1566863"/>
                <a:ext cx="719137" cy="1114425"/>
              </a:xfrm>
              <a:custGeom>
                <a:avLst/>
                <a:gdLst>
                  <a:gd name="T0" fmla="*/ 192 w 192"/>
                  <a:gd name="T1" fmla="*/ 0 h 297"/>
                  <a:gd name="T2" fmla="*/ 34 w 192"/>
                  <a:gd name="T3" fmla="*/ 0 h 297"/>
                  <a:gd name="T4" fmla="*/ 0 w 192"/>
                  <a:gd name="T5" fmla="*/ 33 h 297"/>
                  <a:gd name="T6" fmla="*/ 0 w 192"/>
                  <a:gd name="T7" fmla="*/ 297 h 297"/>
                  <a:gd name="T8" fmla="*/ 158 w 192"/>
                  <a:gd name="T9" fmla="*/ 297 h 297"/>
                  <a:gd name="T10" fmla="*/ 158 w 192"/>
                  <a:gd name="T11" fmla="*/ 33 h 297"/>
                  <a:gd name="T12" fmla="*/ 192 w 192"/>
                  <a:gd name="T13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2" h="297">
                    <a:moveTo>
                      <a:pt x="192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297"/>
                      <a:pt x="0" y="297"/>
                      <a:pt x="0" y="297"/>
                    </a:cubicBezTo>
                    <a:cubicBezTo>
                      <a:pt x="158" y="297"/>
                      <a:pt x="158" y="297"/>
                      <a:pt x="158" y="297"/>
                    </a:cubicBezTo>
                    <a:cubicBezTo>
                      <a:pt x="158" y="33"/>
                      <a:pt x="158" y="33"/>
                      <a:pt x="158" y="33"/>
                    </a:cubicBezTo>
                    <a:cubicBezTo>
                      <a:pt x="158" y="15"/>
                      <a:pt x="173" y="0"/>
                      <a:pt x="192" y="0"/>
                    </a:cubicBezTo>
                    <a:close/>
                  </a:path>
                </a:pathLst>
              </a:custGeom>
              <a:solidFill>
                <a:srgbClr val="12B7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>
                <a:off x="2393950" y="224155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>
                <a:off x="2393950" y="2384425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Line 21"/>
              <p:cNvSpPr>
                <a:spLocks noChangeShapeType="1"/>
              </p:cNvSpPr>
              <p:nvPr/>
            </p:nvSpPr>
            <p:spPr bwMode="auto">
              <a:xfrm>
                <a:off x="2393950" y="2106613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>
                <a:off x="2393950" y="196850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Line 23"/>
              <p:cNvSpPr>
                <a:spLocks noChangeShapeType="1"/>
              </p:cNvSpPr>
              <p:nvPr/>
            </p:nvSpPr>
            <p:spPr bwMode="auto">
              <a:xfrm>
                <a:off x="2393950" y="1833563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Line 24"/>
              <p:cNvSpPr>
                <a:spLocks noChangeShapeType="1"/>
              </p:cNvSpPr>
              <p:nvPr/>
            </p:nvSpPr>
            <p:spPr bwMode="auto">
              <a:xfrm>
                <a:off x="2393950" y="169545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Line 27"/>
              <p:cNvSpPr>
                <a:spLocks noChangeShapeType="1"/>
              </p:cNvSpPr>
              <p:nvPr/>
            </p:nvSpPr>
            <p:spPr bwMode="auto">
              <a:xfrm>
                <a:off x="2393950" y="2522538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46" name="组合 1045"/>
            <p:cNvGrpSpPr/>
            <p:nvPr/>
          </p:nvGrpSpPr>
          <p:grpSpPr>
            <a:xfrm>
              <a:off x="3862388" y="2049413"/>
              <a:ext cx="561975" cy="473075"/>
              <a:chOff x="2027238" y="2425700"/>
              <a:chExt cx="561975" cy="473075"/>
            </a:xfrm>
          </p:grpSpPr>
          <p:sp>
            <p:nvSpPr>
              <p:cNvPr id="1034" name="Freeform 37"/>
              <p:cNvSpPr/>
              <p:nvPr/>
            </p:nvSpPr>
            <p:spPr bwMode="auto">
              <a:xfrm>
                <a:off x="2138363" y="2425700"/>
                <a:ext cx="338137" cy="228600"/>
              </a:xfrm>
              <a:custGeom>
                <a:avLst/>
                <a:gdLst>
                  <a:gd name="T0" fmla="*/ 90 w 90"/>
                  <a:gd name="T1" fmla="*/ 52 h 61"/>
                  <a:gd name="T2" fmla="*/ 81 w 90"/>
                  <a:gd name="T3" fmla="*/ 61 h 61"/>
                  <a:gd name="T4" fmla="*/ 9 w 90"/>
                  <a:gd name="T5" fmla="*/ 61 h 61"/>
                  <a:gd name="T6" fmla="*/ 0 w 90"/>
                  <a:gd name="T7" fmla="*/ 52 h 61"/>
                  <a:gd name="T8" fmla="*/ 0 w 90"/>
                  <a:gd name="T9" fmla="*/ 9 h 61"/>
                  <a:gd name="T10" fmla="*/ 9 w 90"/>
                  <a:gd name="T11" fmla="*/ 0 h 61"/>
                  <a:gd name="T12" fmla="*/ 81 w 90"/>
                  <a:gd name="T13" fmla="*/ 0 h 61"/>
                  <a:gd name="T14" fmla="*/ 90 w 90"/>
                  <a:gd name="T15" fmla="*/ 9 h 61"/>
                  <a:gd name="T16" fmla="*/ 90 w 90"/>
                  <a:gd name="T17" fmla="*/ 5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61">
                    <a:moveTo>
                      <a:pt x="90" y="52"/>
                    </a:moveTo>
                    <a:cubicBezTo>
                      <a:pt x="90" y="57"/>
                      <a:pt x="86" y="61"/>
                      <a:pt x="81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4" y="61"/>
                      <a:pt x="0" y="57"/>
                      <a:pt x="0" y="5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6" y="0"/>
                      <a:pt x="90" y="4"/>
                      <a:pt x="90" y="9"/>
                    </a:cubicBezTo>
                    <a:lnTo>
                      <a:pt x="90" y="52"/>
                    </a:lnTo>
                    <a:close/>
                  </a:path>
                </a:pathLst>
              </a:custGeom>
              <a:solidFill>
                <a:srgbClr val="8F6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" name="Freeform 38"/>
              <p:cNvSpPr/>
              <p:nvPr/>
            </p:nvSpPr>
            <p:spPr bwMode="auto">
              <a:xfrm>
                <a:off x="2101850" y="2511425"/>
                <a:ext cx="412750" cy="57150"/>
              </a:xfrm>
              <a:custGeom>
                <a:avLst/>
                <a:gdLst>
                  <a:gd name="T0" fmla="*/ 110 w 110"/>
                  <a:gd name="T1" fmla="*/ 7 h 15"/>
                  <a:gd name="T2" fmla="*/ 103 w 110"/>
                  <a:gd name="T3" fmla="*/ 15 h 15"/>
                  <a:gd name="T4" fmla="*/ 7 w 110"/>
                  <a:gd name="T5" fmla="*/ 15 h 15"/>
                  <a:gd name="T6" fmla="*/ 0 w 110"/>
                  <a:gd name="T7" fmla="*/ 7 h 15"/>
                  <a:gd name="T8" fmla="*/ 0 w 110"/>
                  <a:gd name="T9" fmla="*/ 7 h 15"/>
                  <a:gd name="T10" fmla="*/ 7 w 110"/>
                  <a:gd name="T11" fmla="*/ 0 h 15"/>
                  <a:gd name="T12" fmla="*/ 103 w 110"/>
                  <a:gd name="T13" fmla="*/ 0 h 15"/>
                  <a:gd name="T14" fmla="*/ 110 w 110"/>
                  <a:gd name="T15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0" h="15">
                    <a:moveTo>
                      <a:pt x="110" y="7"/>
                    </a:moveTo>
                    <a:cubicBezTo>
                      <a:pt x="110" y="11"/>
                      <a:pt x="107" y="15"/>
                      <a:pt x="103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3" y="15"/>
                      <a:pt x="0" y="11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7" y="0"/>
                      <a:pt x="110" y="3"/>
                      <a:pt x="110" y="7"/>
                    </a:cubicBezTo>
                    <a:close/>
                  </a:path>
                </a:pathLst>
              </a:custGeom>
              <a:solidFill>
                <a:srgbClr val="FFB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" name="Freeform 39"/>
              <p:cNvSpPr/>
              <p:nvPr/>
            </p:nvSpPr>
            <p:spPr bwMode="auto">
              <a:xfrm>
                <a:off x="2027238" y="2613025"/>
                <a:ext cx="561975" cy="269875"/>
              </a:xfrm>
              <a:custGeom>
                <a:avLst/>
                <a:gdLst>
                  <a:gd name="T0" fmla="*/ 150 w 150"/>
                  <a:gd name="T1" fmla="*/ 63 h 72"/>
                  <a:gd name="T2" fmla="*/ 141 w 150"/>
                  <a:gd name="T3" fmla="*/ 72 h 72"/>
                  <a:gd name="T4" fmla="*/ 9 w 150"/>
                  <a:gd name="T5" fmla="*/ 72 h 72"/>
                  <a:gd name="T6" fmla="*/ 0 w 150"/>
                  <a:gd name="T7" fmla="*/ 63 h 72"/>
                  <a:gd name="T8" fmla="*/ 0 w 150"/>
                  <a:gd name="T9" fmla="*/ 9 h 72"/>
                  <a:gd name="T10" fmla="*/ 9 w 150"/>
                  <a:gd name="T11" fmla="*/ 0 h 72"/>
                  <a:gd name="T12" fmla="*/ 141 w 150"/>
                  <a:gd name="T13" fmla="*/ 0 h 72"/>
                  <a:gd name="T14" fmla="*/ 150 w 150"/>
                  <a:gd name="T15" fmla="*/ 9 h 72"/>
                  <a:gd name="T16" fmla="*/ 150 w 150"/>
                  <a:gd name="T17" fmla="*/ 6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72">
                    <a:moveTo>
                      <a:pt x="150" y="63"/>
                    </a:moveTo>
                    <a:cubicBezTo>
                      <a:pt x="150" y="68"/>
                      <a:pt x="146" y="72"/>
                      <a:pt x="141" y="72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4" y="72"/>
                      <a:pt x="0" y="68"/>
                      <a:pt x="0" y="6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6" y="0"/>
                      <a:pt x="150" y="4"/>
                      <a:pt x="150" y="9"/>
                    </a:cubicBezTo>
                    <a:lnTo>
                      <a:pt x="150" y="63"/>
                    </a:lnTo>
                    <a:close/>
                  </a:path>
                </a:pathLst>
              </a:custGeom>
              <a:solidFill>
                <a:srgbClr val="8F6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" name="Freeform 40"/>
              <p:cNvSpPr/>
              <p:nvPr/>
            </p:nvSpPr>
            <p:spPr bwMode="auto">
              <a:xfrm>
                <a:off x="2085975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" name="Freeform 41"/>
              <p:cNvSpPr/>
              <p:nvPr/>
            </p:nvSpPr>
            <p:spPr bwMode="auto">
              <a:xfrm>
                <a:off x="2214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" name="Freeform 42"/>
              <p:cNvSpPr/>
              <p:nvPr/>
            </p:nvSpPr>
            <p:spPr bwMode="auto">
              <a:xfrm>
                <a:off x="2341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" name="Freeform 43"/>
              <p:cNvSpPr/>
              <p:nvPr/>
            </p:nvSpPr>
            <p:spPr bwMode="auto">
              <a:xfrm>
                <a:off x="2468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" name="Freeform 44"/>
              <p:cNvSpPr/>
              <p:nvPr/>
            </p:nvSpPr>
            <p:spPr bwMode="auto">
              <a:xfrm>
                <a:off x="2074863" y="2882900"/>
                <a:ext cx="473075" cy="15875"/>
              </a:xfrm>
              <a:custGeom>
                <a:avLst/>
                <a:gdLst>
                  <a:gd name="T0" fmla="*/ 126 w 126"/>
                  <a:gd name="T1" fmla="*/ 2 h 4"/>
                  <a:gd name="T2" fmla="*/ 124 w 126"/>
                  <a:gd name="T3" fmla="*/ 4 h 4"/>
                  <a:gd name="T4" fmla="*/ 2 w 126"/>
                  <a:gd name="T5" fmla="*/ 4 h 4"/>
                  <a:gd name="T6" fmla="*/ 0 w 126"/>
                  <a:gd name="T7" fmla="*/ 2 h 4"/>
                  <a:gd name="T8" fmla="*/ 0 w 126"/>
                  <a:gd name="T9" fmla="*/ 2 h 4"/>
                  <a:gd name="T10" fmla="*/ 2 w 126"/>
                  <a:gd name="T11" fmla="*/ 0 h 4"/>
                  <a:gd name="T12" fmla="*/ 124 w 126"/>
                  <a:gd name="T13" fmla="*/ 0 h 4"/>
                  <a:gd name="T14" fmla="*/ 126 w 126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6" h="4">
                    <a:moveTo>
                      <a:pt x="126" y="2"/>
                    </a:moveTo>
                    <a:cubicBezTo>
                      <a:pt x="126" y="3"/>
                      <a:pt x="125" y="4"/>
                      <a:pt x="12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5" y="0"/>
                      <a:pt x="126" y="1"/>
                      <a:pt x="126" y="2"/>
                    </a:cubicBezTo>
                    <a:close/>
                  </a:path>
                </a:pathLst>
              </a:custGeom>
              <a:solidFill>
                <a:srgbClr val="502E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" name="Rectangle 45"/>
              <p:cNvSpPr>
                <a:spLocks noChangeArrowheads="1"/>
              </p:cNvSpPr>
              <p:nvPr/>
            </p:nvSpPr>
            <p:spPr bwMode="auto">
              <a:xfrm>
                <a:off x="2138363" y="2568575"/>
                <a:ext cx="338137" cy="44450"/>
              </a:xfrm>
              <a:prstGeom prst="rect">
                <a:avLst/>
              </a:pr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1691680" y="2715766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数据资产估值定价分析</a:t>
            </a:r>
          </a:p>
        </p:txBody>
      </p:sp>
      <p:sp>
        <p:nvSpPr>
          <p:cNvPr id="72" name="圆角矩形 71"/>
          <p:cNvSpPr/>
          <p:nvPr/>
        </p:nvSpPr>
        <p:spPr>
          <a:xfrm>
            <a:off x="1763688" y="3440611"/>
            <a:ext cx="5616624" cy="202560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di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ASSETS PRINCING ANALYSIS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7596336" y="4478478"/>
            <a:ext cx="458104" cy="458099"/>
            <a:chOff x="801291" y="3535885"/>
            <a:chExt cx="219347" cy="219347"/>
          </a:xfrm>
        </p:grpSpPr>
        <p:sp>
          <p:nvSpPr>
            <p:cNvPr id="74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rgbClr val="FF910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di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76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rgbClr val="FEFAEE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7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rgbClr val="FEFAEE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83" name="Text Box 19"/>
          <p:cNvSpPr txBox="1">
            <a:spLocks noChangeArrowheads="1"/>
          </p:cNvSpPr>
          <p:nvPr/>
        </p:nvSpPr>
        <p:spPr bwMode="auto">
          <a:xfrm>
            <a:off x="8115539" y="4509484"/>
            <a:ext cx="9819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763688" y="3401854"/>
            <a:ext cx="5616624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sp>
        <p:nvSpPr>
          <p:cNvPr id="1053" name="矩形 1052"/>
          <p:cNvSpPr/>
          <p:nvPr/>
        </p:nvSpPr>
        <p:spPr>
          <a:xfrm>
            <a:off x="0" y="5071492"/>
            <a:ext cx="9144000" cy="72008"/>
          </a:xfrm>
          <a:prstGeom prst="rect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1822368" y="3881897"/>
            <a:ext cx="5654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2B7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更加科学高效的数据资产估值定价系统！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0" name="Oval 12"/>
          <p:cNvSpPr>
            <a:spLocks noChangeArrowheads="1"/>
          </p:cNvSpPr>
          <p:nvPr/>
        </p:nvSpPr>
        <p:spPr bwMode="auto">
          <a:xfrm>
            <a:off x="1473201" y="2485205"/>
            <a:ext cx="1012825" cy="1014725"/>
          </a:xfrm>
          <a:prstGeom prst="ellipse">
            <a:avLst/>
          </a:prstGeom>
          <a:noFill/>
          <a:ln w="20701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2" name="Freeform 14"/>
          <p:cNvSpPr/>
          <p:nvPr/>
        </p:nvSpPr>
        <p:spPr bwMode="auto">
          <a:xfrm>
            <a:off x="1066800" y="2991773"/>
            <a:ext cx="1824038" cy="916271"/>
          </a:xfrm>
          <a:custGeom>
            <a:avLst/>
            <a:gdLst>
              <a:gd name="T0" fmla="*/ 342 w 683"/>
              <a:gd name="T1" fmla="*/ 305 h 342"/>
              <a:gd name="T2" fmla="*/ 37 w 683"/>
              <a:gd name="T3" fmla="*/ 0 h 342"/>
              <a:gd name="T4" fmla="*/ 0 w 683"/>
              <a:gd name="T5" fmla="*/ 0 h 342"/>
              <a:gd name="T6" fmla="*/ 342 w 683"/>
              <a:gd name="T7" fmla="*/ 342 h 342"/>
              <a:gd name="T8" fmla="*/ 683 w 683"/>
              <a:gd name="T9" fmla="*/ 0 h 342"/>
              <a:gd name="T10" fmla="*/ 646 w 683"/>
              <a:gd name="T11" fmla="*/ 0 h 342"/>
              <a:gd name="T12" fmla="*/ 342 w 683"/>
              <a:gd name="T13" fmla="*/ 305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3" h="342">
                <a:moveTo>
                  <a:pt x="342" y="305"/>
                </a:moveTo>
                <a:cubicBezTo>
                  <a:pt x="173" y="305"/>
                  <a:pt x="37" y="169"/>
                  <a:pt x="3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9"/>
                  <a:pt x="153" y="342"/>
                  <a:pt x="342" y="342"/>
                </a:cubicBezTo>
                <a:cubicBezTo>
                  <a:pt x="530" y="342"/>
                  <a:pt x="683" y="189"/>
                  <a:pt x="683" y="0"/>
                </a:cubicBezTo>
                <a:cubicBezTo>
                  <a:pt x="646" y="0"/>
                  <a:pt x="646" y="0"/>
                  <a:pt x="646" y="0"/>
                </a:cubicBezTo>
                <a:cubicBezTo>
                  <a:pt x="646" y="169"/>
                  <a:pt x="510" y="305"/>
                  <a:pt x="342" y="305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 flipV="1">
            <a:off x="1981200" y="2173959"/>
            <a:ext cx="0" cy="233434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4" name="Oval 16"/>
          <p:cNvSpPr>
            <a:spLocks noChangeArrowheads="1"/>
          </p:cNvSpPr>
          <p:nvPr/>
        </p:nvSpPr>
        <p:spPr bwMode="auto">
          <a:xfrm>
            <a:off x="3200401" y="2485205"/>
            <a:ext cx="1012825" cy="1014725"/>
          </a:xfrm>
          <a:prstGeom prst="ellipse">
            <a:avLst/>
          </a:prstGeom>
          <a:noFill/>
          <a:ln w="20638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6" name="Freeform 18"/>
          <p:cNvSpPr/>
          <p:nvPr/>
        </p:nvSpPr>
        <p:spPr bwMode="auto">
          <a:xfrm>
            <a:off x="2792413" y="2077091"/>
            <a:ext cx="1827212" cy="914682"/>
          </a:xfrm>
          <a:custGeom>
            <a:avLst/>
            <a:gdLst>
              <a:gd name="T0" fmla="*/ 342 w 684"/>
              <a:gd name="T1" fmla="*/ 37 h 341"/>
              <a:gd name="T2" fmla="*/ 647 w 684"/>
              <a:gd name="T3" fmla="*/ 341 h 341"/>
              <a:gd name="T4" fmla="*/ 684 w 684"/>
              <a:gd name="T5" fmla="*/ 341 h 341"/>
              <a:gd name="T6" fmla="*/ 342 w 684"/>
              <a:gd name="T7" fmla="*/ 0 h 341"/>
              <a:gd name="T8" fmla="*/ 0 w 684"/>
              <a:gd name="T9" fmla="*/ 341 h 341"/>
              <a:gd name="T10" fmla="*/ 37 w 684"/>
              <a:gd name="T11" fmla="*/ 341 h 341"/>
              <a:gd name="T12" fmla="*/ 342 w 684"/>
              <a:gd name="T13" fmla="*/ 37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4" h="341">
                <a:moveTo>
                  <a:pt x="342" y="37"/>
                </a:moveTo>
                <a:cubicBezTo>
                  <a:pt x="511" y="37"/>
                  <a:pt x="647" y="173"/>
                  <a:pt x="647" y="341"/>
                </a:cubicBezTo>
                <a:cubicBezTo>
                  <a:pt x="684" y="341"/>
                  <a:pt x="684" y="341"/>
                  <a:pt x="684" y="341"/>
                </a:cubicBezTo>
                <a:cubicBezTo>
                  <a:pt x="684" y="153"/>
                  <a:pt x="531" y="0"/>
                  <a:pt x="342" y="0"/>
                </a:cubicBezTo>
                <a:cubicBezTo>
                  <a:pt x="153" y="0"/>
                  <a:pt x="0" y="153"/>
                  <a:pt x="0" y="341"/>
                </a:cubicBezTo>
                <a:cubicBezTo>
                  <a:pt x="37" y="341"/>
                  <a:pt x="37" y="341"/>
                  <a:pt x="37" y="341"/>
                </a:cubicBezTo>
                <a:cubicBezTo>
                  <a:pt x="37" y="173"/>
                  <a:pt x="174" y="37"/>
                  <a:pt x="342" y="37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3705225" y="3576154"/>
            <a:ext cx="0" cy="231847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8" name="Oval 20"/>
          <p:cNvSpPr>
            <a:spLocks noChangeArrowheads="1"/>
          </p:cNvSpPr>
          <p:nvPr/>
        </p:nvSpPr>
        <p:spPr bwMode="auto">
          <a:xfrm>
            <a:off x="4926013" y="2485205"/>
            <a:ext cx="1014412" cy="1014725"/>
          </a:xfrm>
          <a:prstGeom prst="ellipse">
            <a:avLst/>
          </a:prstGeom>
          <a:noFill/>
          <a:ln w="20701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10" name="Freeform 22"/>
          <p:cNvSpPr/>
          <p:nvPr/>
        </p:nvSpPr>
        <p:spPr bwMode="auto">
          <a:xfrm>
            <a:off x="4519613" y="2991773"/>
            <a:ext cx="1827212" cy="916271"/>
          </a:xfrm>
          <a:custGeom>
            <a:avLst/>
            <a:gdLst>
              <a:gd name="T0" fmla="*/ 342 w 684"/>
              <a:gd name="T1" fmla="*/ 305 h 342"/>
              <a:gd name="T2" fmla="*/ 37 w 684"/>
              <a:gd name="T3" fmla="*/ 0 h 342"/>
              <a:gd name="T4" fmla="*/ 0 w 684"/>
              <a:gd name="T5" fmla="*/ 0 h 342"/>
              <a:gd name="T6" fmla="*/ 342 w 684"/>
              <a:gd name="T7" fmla="*/ 342 h 342"/>
              <a:gd name="T8" fmla="*/ 684 w 684"/>
              <a:gd name="T9" fmla="*/ 0 h 342"/>
              <a:gd name="T10" fmla="*/ 647 w 684"/>
              <a:gd name="T11" fmla="*/ 0 h 342"/>
              <a:gd name="T12" fmla="*/ 342 w 684"/>
              <a:gd name="T13" fmla="*/ 305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4" h="342">
                <a:moveTo>
                  <a:pt x="342" y="305"/>
                </a:moveTo>
                <a:cubicBezTo>
                  <a:pt x="174" y="305"/>
                  <a:pt x="37" y="169"/>
                  <a:pt x="3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9"/>
                  <a:pt x="153" y="342"/>
                  <a:pt x="342" y="342"/>
                </a:cubicBezTo>
                <a:cubicBezTo>
                  <a:pt x="531" y="342"/>
                  <a:pt x="684" y="189"/>
                  <a:pt x="684" y="0"/>
                </a:cubicBezTo>
                <a:cubicBezTo>
                  <a:pt x="647" y="0"/>
                  <a:pt x="647" y="0"/>
                  <a:pt x="647" y="0"/>
                </a:cubicBezTo>
                <a:cubicBezTo>
                  <a:pt x="647" y="169"/>
                  <a:pt x="510" y="305"/>
                  <a:pt x="342" y="305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 flipV="1">
            <a:off x="5434013" y="2173959"/>
            <a:ext cx="0" cy="233434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12" name="Oval 24"/>
          <p:cNvSpPr>
            <a:spLocks noChangeArrowheads="1"/>
          </p:cNvSpPr>
          <p:nvPr/>
        </p:nvSpPr>
        <p:spPr bwMode="auto">
          <a:xfrm>
            <a:off x="6654800" y="2485205"/>
            <a:ext cx="1011238" cy="1014725"/>
          </a:xfrm>
          <a:prstGeom prst="ellipse">
            <a:avLst/>
          </a:prstGeom>
          <a:noFill/>
          <a:ln w="20638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14" name="Freeform 26"/>
          <p:cNvSpPr/>
          <p:nvPr/>
        </p:nvSpPr>
        <p:spPr bwMode="auto">
          <a:xfrm>
            <a:off x="6248400" y="2077091"/>
            <a:ext cx="1824038" cy="914682"/>
          </a:xfrm>
          <a:custGeom>
            <a:avLst/>
            <a:gdLst>
              <a:gd name="T0" fmla="*/ 341 w 683"/>
              <a:gd name="T1" fmla="*/ 37 h 341"/>
              <a:gd name="T2" fmla="*/ 646 w 683"/>
              <a:gd name="T3" fmla="*/ 341 h 341"/>
              <a:gd name="T4" fmla="*/ 683 w 683"/>
              <a:gd name="T5" fmla="*/ 341 h 341"/>
              <a:gd name="T6" fmla="*/ 341 w 683"/>
              <a:gd name="T7" fmla="*/ 0 h 341"/>
              <a:gd name="T8" fmla="*/ 0 w 683"/>
              <a:gd name="T9" fmla="*/ 341 h 341"/>
              <a:gd name="T10" fmla="*/ 37 w 683"/>
              <a:gd name="T11" fmla="*/ 341 h 341"/>
              <a:gd name="T12" fmla="*/ 341 w 683"/>
              <a:gd name="T13" fmla="*/ 37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3" h="341">
                <a:moveTo>
                  <a:pt x="341" y="37"/>
                </a:moveTo>
                <a:cubicBezTo>
                  <a:pt x="510" y="37"/>
                  <a:pt x="646" y="173"/>
                  <a:pt x="646" y="341"/>
                </a:cubicBezTo>
                <a:cubicBezTo>
                  <a:pt x="683" y="341"/>
                  <a:pt x="683" y="341"/>
                  <a:pt x="683" y="341"/>
                </a:cubicBezTo>
                <a:cubicBezTo>
                  <a:pt x="683" y="153"/>
                  <a:pt x="530" y="0"/>
                  <a:pt x="341" y="0"/>
                </a:cubicBezTo>
                <a:cubicBezTo>
                  <a:pt x="153" y="0"/>
                  <a:pt x="0" y="153"/>
                  <a:pt x="0" y="341"/>
                </a:cubicBezTo>
                <a:cubicBezTo>
                  <a:pt x="37" y="341"/>
                  <a:pt x="37" y="341"/>
                  <a:pt x="37" y="341"/>
                </a:cubicBezTo>
                <a:cubicBezTo>
                  <a:pt x="37" y="173"/>
                  <a:pt x="173" y="37"/>
                  <a:pt x="341" y="37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>
            <a:off x="7159625" y="3576154"/>
            <a:ext cx="0" cy="231847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47653" y="2653837"/>
            <a:ext cx="673447" cy="675871"/>
            <a:chOff x="1738313" y="2750399"/>
            <a:chExt cx="482600" cy="484337"/>
          </a:xfrm>
        </p:grpSpPr>
        <p:sp>
          <p:nvSpPr>
            <p:cNvPr id="37901" name="Oval 13"/>
            <p:cNvSpPr>
              <a:spLocks noChangeArrowheads="1"/>
            </p:cNvSpPr>
            <p:nvPr/>
          </p:nvSpPr>
          <p:spPr bwMode="auto">
            <a:xfrm>
              <a:off x="1738313" y="2750399"/>
              <a:ext cx="482600" cy="4843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7923" name="Freeform 35"/>
            <p:cNvSpPr>
              <a:spLocks noEditPoints="1"/>
            </p:cNvSpPr>
            <p:nvPr/>
          </p:nvSpPr>
          <p:spPr bwMode="auto">
            <a:xfrm>
              <a:off x="1863725" y="2894906"/>
              <a:ext cx="223838" cy="195322"/>
            </a:xfrm>
            <a:custGeom>
              <a:avLst/>
              <a:gdLst>
                <a:gd name="T0" fmla="*/ 79 w 84"/>
                <a:gd name="T1" fmla="*/ 52 h 73"/>
                <a:gd name="T2" fmla="*/ 70 w 84"/>
                <a:gd name="T3" fmla="*/ 45 h 73"/>
                <a:gd name="T4" fmla="*/ 60 w 84"/>
                <a:gd name="T5" fmla="*/ 8 h 73"/>
                <a:gd name="T6" fmla="*/ 38 w 84"/>
                <a:gd name="T7" fmla="*/ 0 h 73"/>
                <a:gd name="T8" fmla="*/ 12 w 84"/>
                <a:gd name="T9" fmla="*/ 12 h 73"/>
                <a:gd name="T10" fmla="*/ 16 w 84"/>
                <a:gd name="T11" fmla="*/ 59 h 73"/>
                <a:gd name="T12" fmla="*/ 38 w 84"/>
                <a:gd name="T13" fmla="*/ 67 h 73"/>
                <a:gd name="T14" fmla="*/ 55 w 84"/>
                <a:gd name="T15" fmla="*/ 63 h 73"/>
                <a:gd name="T16" fmla="*/ 63 w 84"/>
                <a:gd name="T17" fmla="*/ 70 h 73"/>
                <a:gd name="T18" fmla="*/ 71 w 84"/>
                <a:gd name="T19" fmla="*/ 73 h 73"/>
                <a:gd name="T20" fmla="*/ 80 w 84"/>
                <a:gd name="T21" fmla="*/ 69 h 73"/>
                <a:gd name="T22" fmla="*/ 79 w 84"/>
                <a:gd name="T23" fmla="*/ 52 h 73"/>
                <a:gd name="T24" fmla="*/ 19 w 84"/>
                <a:gd name="T25" fmla="*/ 35 h 73"/>
                <a:gd name="T26" fmla="*/ 23 w 84"/>
                <a:gd name="T27" fmla="*/ 21 h 73"/>
                <a:gd name="T28" fmla="*/ 38 w 84"/>
                <a:gd name="T29" fmla="*/ 14 h 73"/>
                <a:gd name="T30" fmla="*/ 51 w 84"/>
                <a:gd name="T31" fmla="*/ 19 h 73"/>
                <a:gd name="T32" fmla="*/ 57 w 84"/>
                <a:gd name="T33" fmla="*/ 32 h 73"/>
                <a:gd name="T34" fmla="*/ 53 w 84"/>
                <a:gd name="T35" fmla="*/ 46 h 73"/>
                <a:gd name="T36" fmla="*/ 38 w 84"/>
                <a:gd name="T37" fmla="*/ 53 h 73"/>
                <a:gd name="T38" fmla="*/ 26 w 84"/>
                <a:gd name="T39" fmla="*/ 48 h 73"/>
                <a:gd name="T40" fmla="*/ 19 w 84"/>
                <a:gd name="T41" fmla="*/ 3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4" h="73">
                  <a:moveTo>
                    <a:pt x="79" y="52"/>
                  </a:moveTo>
                  <a:cubicBezTo>
                    <a:pt x="70" y="45"/>
                    <a:pt x="70" y="45"/>
                    <a:pt x="70" y="45"/>
                  </a:cubicBezTo>
                  <a:cubicBezTo>
                    <a:pt x="75" y="32"/>
                    <a:pt x="71" y="17"/>
                    <a:pt x="60" y="8"/>
                  </a:cubicBezTo>
                  <a:cubicBezTo>
                    <a:pt x="54" y="3"/>
                    <a:pt x="46" y="0"/>
                    <a:pt x="38" y="0"/>
                  </a:cubicBezTo>
                  <a:cubicBezTo>
                    <a:pt x="28" y="0"/>
                    <a:pt x="19" y="4"/>
                    <a:pt x="12" y="12"/>
                  </a:cubicBezTo>
                  <a:cubicBezTo>
                    <a:pt x="0" y="26"/>
                    <a:pt x="2" y="47"/>
                    <a:pt x="16" y="59"/>
                  </a:cubicBezTo>
                  <a:cubicBezTo>
                    <a:pt x="23" y="64"/>
                    <a:pt x="30" y="67"/>
                    <a:pt x="38" y="67"/>
                  </a:cubicBezTo>
                  <a:cubicBezTo>
                    <a:pt x="44" y="67"/>
                    <a:pt x="50" y="66"/>
                    <a:pt x="55" y="63"/>
                  </a:cubicBezTo>
                  <a:cubicBezTo>
                    <a:pt x="63" y="70"/>
                    <a:pt x="63" y="70"/>
                    <a:pt x="63" y="70"/>
                  </a:cubicBezTo>
                  <a:cubicBezTo>
                    <a:pt x="66" y="72"/>
                    <a:pt x="68" y="73"/>
                    <a:pt x="71" y="73"/>
                  </a:cubicBezTo>
                  <a:cubicBezTo>
                    <a:pt x="75" y="73"/>
                    <a:pt x="78" y="71"/>
                    <a:pt x="80" y="69"/>
                  </a:cubicBezTo>
                  <a:cubicBezTo>
                    <a:pt x="84" y="64"/>
                    <a:pt x="84" y="56"/>
                    <a:pt x="79" y="52"/>
                  </a:cubicBezTo>
                  <a:close/>
                  <a:moveTo>
                    <a:pt x="19" y="35"/>
                  </a:moveTo>
                  <a:cubicBezTo>
                    <a:pt x="18" y="30"/>
                    <a:pt x="20" y="25"/>
                    <a:pt x="23" y="21"/>
                  </a:cubicBezTo>
                  <a:cubicBezTo>
                    <a:pt x="27" y="17"/>
                    <a:pt x="32" y="14"/>
                    <a:pt x="38" y="14"/>
                  </a:cubicBezTo>
                  <a:cubicBezTo>
                    <a:pt x="43" y="14"/>
                    <a:pt x="47" y="16"/>
                    <a:pt x="51" y="19"/>
                  </a:cubicBezTo>
                  <a:cubicBezTo>
                    <a:pt x="55" y="22"/>
                    <a:pt x="57" y="27"/>
                    <a:pt x="57" y="32"/>
                  </a:cubicBezTo>
                  <a:cubicBezTo>
                    <a:pt x="58" y="37"/>
                    <a:pt x="56" y="42"/>
                    <a:pt x="53" y="46"/>
                  </a:cubicBezTo>
                  <a:cubicBezTo>
                    <a:pt x="49" y="50"/>
                    <a:pt x="44" y="53"/>
                    <a:pt x="38" y="53"/>
                  </a:cubicBezTo>
                  <a:cubicBezTo>
                    <a:pt x="34" y="53"/>
                    <a:pt x="29" y="51"/>
                    <a:pt x="26" y="48"/>
                  </a:cubicBezTo>
                  <a:cubicBezTo>
                    <a:pt x="22" y="45"/>
                    <a:pt x="19" y="40"/>
                    <a:pt x="1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2583660" y="3808001"/>
            <a:ext cx="2243132" cy="1193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数据处理器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对数据的分析和挖掘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明确数据资产特征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选取合理的特征值作为用户输入</a:t>
            </a:r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710761" y="910006"/>
            <a:ext cx="2536825" cy="1193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数据采集器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通过网络爬虫收集相关交易网站中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数据资产商品相关的信息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提取出其中的关键数据</a:t>
            </a:r>
          </a:p>
        </p:txBody>
      </p:sp>
      <p:sp>
        <p:nvSpPr>
          <p:cNvPr id="37926" name="Rectangle 38"/>
          <p:cNvSpPr>
            <a:spLocks noChangeArrowheads="1"/>
          </p:cNvSpPr>
          <p:nvPr/>
        </p:nvSpPr>
        <p:spPr bwMode="auto">
          <a:xfrm>
            <a:off x="6038062" y="3812730"/>
            <a:ext cx="2243126" cy="939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数据估值模型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训练集计算的准确率不低于 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最终模型计算的效率不高于 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4027403" y="1102240"/>
            <a:ext cx="2848851" cy="939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交互模块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端，即时返回建议的数据估值价格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支持单个与批量输入数据资产特征要素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3556342" y="290122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4004320" y="857108"/>
            <a:ext cx="11337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Main Objective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3553974" y="1134107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3351214" y="2635612"/>
            <a:ext cx="700528" cy="698454"/>
            <a:chOff x="3462339" y="2750399"/>
            <a:chExt cx="485775" cy="484337"/>
          </a:xfrm>
        </p:grpSpPr>
        <p:sp>
          <p:nvSpPr>
            <p:cNvPr id="37905" name="Oval 17"/>
            <p:cNvSpPr>
              <a:spLocks noChangeArrowheads="1"/>
            </p:cNvSpPr>
            <p:nvPr/>
          </p:nvSpPr>
          <p:spPr bwMode="auto">
            <a:xfrm>
              <a:off x="3462339" y="2750399"/>
              <a:ext cx="485775" cy="4843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Freeform 11"/>
            <p:cNvSpPr>
              <a:spLocks noEditPoints="1"/>
            </p:cNvSpPr>
            <p:nvPr/>
          </p:nvSpPr>
          <p:spPr bwMode="auto">
            <a:xfrm>
              <a:off x="3582016" y="2824119"/>
              <a:ext cx="246418" cy="313076"/>
            </a:xfrm>
            <a:custGeom>
              <a:avLst/>
              <a:gdLst>
                <a:gd name="T0" fmla="*/ 104 w 139"/>
                <a:gd name="T1" fmla="*/ 99 h 177"/>
                <a:gd name="T2" fmla="*/ 91 w 139"/>
                <a:gd name="T3" fmla="*/ 160 h 177"/>
                <a:gd name="T4" fmla="*/ 133 w 139"/>
                <a:gd name="T5" fmla="*/ 164 h 177"/>
                <a:gd name="T6" fmla="*/ 133 w 139"/>
                <a:gd name="T7" fmla="*/ 177 h 177"/>
                <a:gd name="T8" fmla="*/ 0 w 139"/>
                <a:gd name="T9" fmla="*/ 170 h 177"/>
                <a:gd name="T10" fmla="*/ 51 w 139"/>
                <a:gd name="T11" fmla="*/ 164 h 177"/>
                <a:gd name="T12" fmla="*/ 81 w 139"/>
                <a:gd name="T13" fmla="*/ 151 h 177"/>
                <a:gd name="T14" fmla="*/ 10 w 139"/>
                <a:gd name="T15" fmla="*/ 147 h 177"/>
                <a:gd name="T16" fmla="*/ 10 w 139"/>
                <a:gd name="T17" fmla="*/ 139 h 177"/>
                <a:gd name="T18" fmla="*/ 94 w 139"/>
                <a:gd name="T19" fmla="*/ 120 h 177"/>
                <a:gd name="T20" fmla="*/ 84 w 139"/>
                <a:gd name="T21" fmla="*/ 92 h 177"/>
                <a:gd name="T22" fmla="*/ 69 w 139"/>
                <a:gd name="T23" fmla="*/ 94 h 177"/>
                <a:gd name="T24" fmla="*/ 53 w 139"/>
                <a:gd name="T25" fmla="*/ 113 h 177"/>
                <a:gd name="T26" fmla="*/ 46 w 139"/>
                <a:gd name="T27" fmla="*/ 117 h 177"/>
                <a:gd name="T28" fmla="*/ 24 w 139"/>
                <a:gd name="T29" fmla="*/ 109 h 177"/>
                <a:gd name="T30" fmla="*/ 26 w 139"/>
                <a:gd name="T31" fmla="*/ 97 h 177"/>
                <a:gd name="T32" fmla="*/ 21 w 139"/>
                <a:gd name="T33" fmla="*/ 89 h 177"/>
                <a:gd name="T34" fmla="*/ 63 w 139"/>
                <a:gd name="T35" fmla="*/ 24 h 177"/>
                <a:gd name="T36" fmla="*/ 67 w 139"/>
                <a:gd name="T37" fmla="*/ 26 h 177"/>
                <a:gd name="T38" fmla="*/ 69 w 139"/>
                <a:gd name="T39" fmla="*/ 14 h 177"/>
                <a:gd name="T40" fmla="*/ 76 w 139"/>
                <a:gd name="T41" fmla="*/ 2 h 177"/>
                <a:gd name="T42" fmla="*/ 109 w 139"/>
                <a:gd name="T43" fmla="*/ 29 h 177"/>
                <a:gd name="T44" fmla="*/ 96 w 139"/>
                <a:gd name="T45" fmla="*/ 30 h 177"/>
                <a:gd name="T46" fmla="*/ 94 w 139"/>
                <a:gd name="T47" fmla="*/ 42 h 177"/>
                <a:gd name="T48" fmla="*/ 87 w 139"/>
                <a:gd name="T49" fmla="*/ 63 h 177"/>
                <a:gd name="T50" fmla="*/ 92 w 139"/>
                <a:gd name="T51" fmla="*/ 81 h 177"/>
                <a:gd name="T52" fmla="*/ 89 w 139"/>
                <a:gd name="T53" fmla="*/ 26 h 177"/>
                <a:gd name="T54" fmla="*/ 74 w 139"/>
                <a:gd name="T55" fmla="*/ 30 h 177"/>
                <a:gd name="T56" fmla="*/ 89 w 139"/>
                <a:gd name="T57" fmla="*/ 26 h 177"/>
                <a:gd name="T58" fmla="*/ 80 w 139"/>
                <a:gd name="T59" fmla="*/ 59 h 177"/>
                <a:gd name="T60" fmla="*/ 62 w 139"/>
                <a:gd name="T61" fmla="*/ 33 h 177"/>
                <a:gd name="T62" fmla="*/ 54 w 139"/>
                <a:gd name="T63" fmla="*/ 104 h 177"/>
                <a:gd name="T64" fmla="*/ 56 w 139"/>
                <a:gd name="T65" fmla="*/ 76 h 177"/>
                <a:gd name="T66" fmla="*/ 62 w 139"/>
                <a:gd name="T67" fmla="*/ 63 h 177"/>
                <a:gd name="T68" fmla="*/ 82 w 139"/>
                <a:gd name="T69" fmla="*/ 69 h 177"/>
                <a:gd name="T70" fmla="*/ 67 w 139"/>
                <a:gd name="T71" fmla="*/ 69 h 177"/>
                <a:gd name="T72" fmla="*/ 67 w 139"/>
                <a:gd name="T73" fmla="*/ 69 h 177"/>
                <a:gd name="T74" fmla="*/ 75 w 139"/>
                <a:gd name="T75" fmla="*/ 86 h 177"/>
                <a:gd name="T76" fmla="*/ 82 w 139"/>
                <a:gd name="T77" fmla="*/ 83 h 177"/>
                <a:gd name="T78" fmla="*/ 82 w 139"/>
                <a:gd name="T79" fmla="*/ 69 h 177"/>
                <a:gd name="T80" fmla="*/ 33 w 139"/>
                <a:gd name="T81" fmla="*/ 101 h 177"/>
                <a:gd name="T82" fmla="*/ 31 w 139"/>
                <a:gd name="T83" fmla="*/ 104 h 177"/>
                <a:gd name="T84" fmla="*/ 42 w 139"/>
                <a:gd name="T85" fmla="*/ 10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9" h="177">
                  <a:moveTo>
                    <a:pt x="92" y="81"/>
                  </a:moveTo>
                  <a:cubicBezTo>
                    <a:pt x="97" y="87"/>
                    <a:pt x="101" y="92"/>
                    <a:pt x="104" y="99"/>
                  </a:cubicBezTo>
                  <a:cubicBezTo>
                    <a:pt x="106" y="106"/>
                    <a:pt x="108" y="113"/>
                    <a:pt x="108" y="120"/>
                  </a:cubicBezTo>
                  <a:cubicBezTo>
                    <a:pt x="108" y="136"/>
                    <a:pt x="101" y="150"/>
                    <a:pt x="91" y="160"/>
                  </a:cubicBezTo>
                  <a:cubicBezTo>
                    <a:pt x="90" y="162"/>
                    <a:pt x="89" y="163"/>
                    <a:pt x="88" y="164"/>
                  </a:cubicBezTo>
                  <a:cubicBezTo>
                    <a:pt x="133" y="164"/>
                    <a:pt x="133" y="164"/>
                    <a:pt x="133" y="164"/>
                  </a:cubicBezTo>
                  <a:cubicBezTo>
                    <a:pt x="136" y="164"/>
                    <a:pt x="139" y="167"/>
                    <a:pt x="139" y="170"/>
                  </a:cubicBezTo>
                  <a:cubicBezTo>
                    <a:pt x="139" y="174"/>
                    <a:pt x="136" y="177"/>
                    <a:pt x="133" y="177"/>
                  </a:cubicBezTo>
                  <a:cubicBezTo>
                    <a:pt x="91" y="177"/>
                    <a:pt x="49" y="177"/>
                    <a:pt x="7" y="177"/>
                  </a:cubicBezTo>
                  <a:cubicBezTo>
                    <a:pt x="3" y="177"/>
                    <a:pt x="0" y="174"/>
                    <a:pt x="0" y="170"/>
                  </a:cubicBezTo>
                  <a:cubicBezTo>
                    <a:pt x="0" y="167"/>
                    <a:pt x="3" y="164"/>
                    <a:pt x="7" y="164"/>
                  </a:cubicBezTo>
                  <a:cubicBezTo>
                    <a:pt x="51" y="164"/>
                    <a:pt x="51" y="164"/>
                    <a:pt x="51" y="164"/>
                  </a:cubicBezTo>
                  <a:cubicBezTo>
                    <a:pt x="51" y="164"/>
                    <a:pt x="51" y="164"/>
                    <a:pt x="51" y="164"/>
                  </a:cubicBezTo>
                  <a:cubicBezTo>
                    <a:pt x="63" y="164"/>
                    <a:pt x="74" y="159"/>
                    <a:pt x="81" y="151"/>
                  </a:cubicBezTo>
                  <a:cubicBezTo>
                    <a:pt x="83" y="150"/>
                    <a:pt x="84" y="148"/>
                    <a:pt x="85" y="147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8" y="147"/>
                    <a:pt x="6" y="145"/>
                    <a:pt x="6" y="143"/>
                  </a:cubicBezTo>
                  <a:cubicBezTo>
                    <a:pt x="6" y="141"/>
                    <a:pt x="8" y="139"/>
                    <a:pt x="10" y="139"/>
                  </a:cubicBezTo>
                  <a:cubicBezTo>
                    <a:pt x="90" y="139"/>
                    <a:pt x="90" y="139"/>
                    <a:pt x="90" y="139"/>
                  </a:cubicBezTo>
                  <a:cubicBezTo>
                    <a:pt x="93" y="133"/>
                    <a:pt x="94" y="127"/>
                    <a:pt x="94" y="120"/>
                  </a:cubicBezTo>
                  <a:cubicBezTo>
                    <a:pt x="94" y="114"/>
                    <a:pt x="93" y="109"/>
                    <a:pt x="91" y="104"/>
                  </a:cubicBezTo>
                  <a:cubicBezTo>
                    <a:pt x="89" y="100"/>
                    <a:pt x="87" y="96"/>
                    <a:pt x="84" y="92"/>
                  </a:cubicBezTo>
                  <a:cubicBezTo>
                    <a:pt x="81" y="94"/>
                    <a:pt x="78" y="94"/>
                    <a:pt x="75" y="94"/>
                  </a:cubicBezTo>
                  <a:cubicBezTo>
                    <a:pt x="73" y="94"/>
                    <a:pt x="71" y="94"/>
                    <a:pt x="69" y="94"/>
                  </a:cubicBezTo>
                  <a:cubicBezTo>
                    <a:pt x="59" y="111"/>
                    <a:pt x="59" y="111"/>
                    <a:pt x="59" y="111"/>
                  </a:cubicBezTo>
                  <a:cubicBezTo>
                    <a:pt x="58" y="113"/>
                    <a:pt x="55" y="114"/>
                    <a:pt x="53" y="113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5" y="119"/>
                    <a:pt x="42" y="119"/>
                    <a:pt x="40" y="118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22" y="108"/>
                    <a:pt x="21" y="105"/>
                    <a:pt x="22" y="103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0" y="94"/>
                    <a:pt x="20" y="91"/>
                    <a:pt x="21" y="89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8" y="24"/>
                    <a:pt x="61" y="23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66" y="12"/>
                    <a:pt x="65" y="8"/>
                    <a:pt x="66" y="5"/>
                  </a:cubicBezTo>
                  <a:cubicBezTo>
                    <a:pt x="68" y="1"/>
                    <a:pt x="72" y="0"/>
                    <a:pt x="76" y="2"/>
                  </a:cubicBezTo>
                  <a:cubicBezTo>
                    <a:pt x="86" y="8"/>
                    <a:pt x="96" y="14"/>
                    <a:pt x="107" y="20"/>
                  </a:cubicBezTo>
                  <a:cubicBezTo>
                    <a:pt x="110" y="22"/>
                    <a:pt x="111" y="26"/>
                    <a:pt x="109" y="29"/>
                  </a:cubicBezTo>
                  <a:cubicBezTo>
                    <a:pt x="107" y="33"/>
                    <a:pt x="103" y="34"/>
                    <a:pt x="100" y="32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6" y="43"/>
                    <a:pt x="97" y="46"/>
                    <a:pt x="96" y="48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91" y="66"/>
                    <a:pt x="93" y="71"/>
                    <a:pt x="93" y="76"/>
                  </a:cubicBezTo>
                  <a:cubicBezTo>
                    <a:pt x="93" y="78"/>
                    <a:pt x="93" y="80"/>
                    <a:pt x="92" y="81"/>
                  </a:cubicBezTo>
                  <a:close/>
                  <a:moveTo>
                    <a:pt x="89" y="26"/>
                  </a:moveTo>
                  <a:cubicBezTo>
                    <a:pt x="89" y="26"/>
                    <a:pt x="89" y="26"/>
                    <a:pt x="89" y="26"/>
                  </a:cubicBezTo>
                  <a:cubicBezTo>
                    <a:pt x="86" y="24"/>
                    <a:pt x="83" y="22"/>
                    <a:pt x="80" y="2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9" y="26"/>
                    <a:pt x="89" y="26"/>
                    <a:pt x="89" y="26"/>
                  </a:cubicBezTo>
                  <a:close/>
                  <a:moveTo>
                    <a:pt x="80" y="59"/>
                  </a:moveTo>
                  <a:cubicBezTo>
                    <a:pt x="80" y="59"/>
                    <a:pt x="80" y="59"/>
                    <a:pt x="80" y="59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78" y="43"/>
                    <a:pt x="70" y="38"/>
                    <a:pt x="62" y="33"/>
                  </a:cubicBezTo>
                  <a:cubicBezTo>
                    <a:pt x="30" y="90"/>
                    <a:pt x="30" y="90"/>
                    <a:pt x="30" y="90"/>
                  </a:cubicBezTo>
                  <a:cubicBezTo>
                    <a:pt x="38" y="94"/>
                    <a:pt x="46" y="99"/>
                    <a:pt x="54" y="104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58" y="86"/>
                    <a:pt x="56" y="81"/>
                    <a:pt x="56" y="76"/>
                  </a:cubicBezTo>
                  <a:cubicBezTo>
                    <a:pt x="56" y="71"/>
                    <a:pt x="58" y="66"/>
                    <a:pt x="62" y="63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7" y="58"/>
                    <a:pt x="73" y="57"/>
                    <a:pt x="80" y="59"/>
                  </a:cubicBezTo>
                  <a:close/>
                  <a:moveTo>
                    <a:pt x="82" y="69"/>
                  </a:moveTo>
                  <a:cubicBezTo>
                    <a:pt x="82" y="69"/>
                    <a:pt x="82" y="69"/>
                    <a:pt x="82" y="69"/>
                  </a:cubicBezTo>
                  <a:cubicBezTo>
                    <a:pt x="78" y="65"/>
                    <a:pt x="71" y="65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5" y="71"/>
                    <a:pt x="64" y="73"/>
                    <a:pt x="64" y="76"/>
                  </a:cubicBezTo>
                  <a:cubicBezTo>
                    <a:pt x="64" y="82"/>
                    <a:pt x="69" y="86"/>
                    <a:pt x="75" y="86"/>
                  </a:cubicBezTo>
                  <a:cubicBezTo>
                    <a:pt x="77" y="86"/>
                    <a:pt x="80" y="85"/>
                    <a:pt x="82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4" y="81"/>
                    <a:pt x="85" y="79"/>
                    <a:pt x="85" y="76"/>
                  </a:cubicBezTo>
                  <a:cubicBezTo>
                    <a:pt x="85" y="73"/>
                    <a:pt x="84" y="71"/>
                    <a:pt x="82" y="69"/>
                  </a:cubicBezTo>
                  <a:cubicBezTo>
                    <a:pt x="82" y="69"/>
                    <a:pt x="82" y="69"/>
                    <a:pt x="82" y="69"/>
                  </a:cubicBezTo>
                  <a:close/>
                  <a:moveTo>
                    <a:pt x="33" y="101"/>
                  </a:moveTo>
                  <a:cubicBezTo>
                    <a:pt x="33" y="101"/>
                    <a:pt x="33" y="101"/>
                    <a:pt x="33" y="101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2" y="106"/>
                    <a:pt x="42" y="106"/>
                    <a:pt x="42" y="106"/>
                  </a:cubicBezTo>
                  <a:cubicBezTo>
                    <a:pt x="33" y="101"/>
                    <a:pt x="33" y="101"/>
                    <a:pt x="33" y="1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828234" y="2641587"/>
            <a:ext cx="662782" cy="662986"/>
            <a:chOff x="6918325" y="2750399"/>
            <a:chExt cx="484188" cy="484337"/>
          </a:xfrm>
        </p:grpSpPr>
        <p:sp>
          <p:nvSpPr>
            <p:cNvPr id="37913" name="Oval 25"/>
            <p:cNvSpPr>
              <a:spLocks noChangeArrowheads="1"/>
            </p:cNvSpPr>
            <p:nvPr/>
          </p:nvSpPr>
          <p:spPr bwMode="auto">
            <a:xfrm>
              <a:off x="6918325" y="2750399"/>
              <a:ext cx="484188" cy="4843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7010315" y="2890445"/>
              <a:ext cx="311025" cy="202656"/>
            </a:xfrm>
            <a:custGeom>
              <a:avLst/>
              <a:gdLst>
                <a:gd name="T0" fmla="*/ 58 w 215"/>
                <a:gd name="T1" fmla="*/ 83 h 140"/>
                <a:gd name="T2" fmla="*/ 58 w 215"/>
                <a:gd name="T3" fmla="*/ 91 h 140"/>
                <a:gd name="T4" fmla="*/ 161 w 215"/>
                <a:gd name="T5" fmla="*/ 87 h 140"/>
                <a:gd name="T6" fmla="*/ 58 w 215"/>
                <a:gd name="T7" fmla="*/ 73 h 140"/>
                <a:gd name="T8" fmla="*/ 98 w 215"/>
                <a:gd name="T9" fmla="*/ 73 h 140"/>
                <a:gd name="T10" fmla="*/ 102 w 215"/>
                <a:gd name="T11" fmla="*/ 34 h 140"/>
                <a:gd name="T12" fmla="*/ 58 w 215"/>
                <a:gd name="T13" fmla="*/ 30 h 140"/>
                <a:gd name="T14" fmla="*/ 54 w 215"/>
                <a:gd name="T15" fmla="*/ 69 h 140"/>
                <a:gd name="T16" fmla="*/ 63 w 215"/>
                <a:gd name="T17" fmla="*/ 38 h 140"/>
                <a:gd name="T18" fmla="*/ 94 w 215"/>
                <a:gd name="T19" fmla="*/ 38 h 140"/>
                <a:gd name="T20" fmla="*/ 63 w 215"/>
                <a:gd name="T21" fmla="*/ 65 h 140"/>
                <a:gd name="T22" fmla="*/ 27 w 215"/>
                <a:gd name="T23" fmla="*/ 121 h 140"/>
                <a:gd name="T24" fmla="*/ 189 w 215"/>
                <a:gd name="T25" fmla="*/ 121 h 140"/>
                <a:gd name="T26" fmla="*/ 196 w 215"/>
                <a:gd name="T27" fmla="*/ 7 h 140"/>
                <a:gd name="T28" fmla="*/ 27 w 215"/>
                <a:gd name="T29" fmla="*/ 0 h 140"/>
                <a:gd name="T30" fmla="*/ 20 w 215"/>
                <a:gd name="T31" fmla="*/ 114 h 140"/>
                <a:gd name="T32" fmla="*/ 33 w 215"/>
                <a:gd name="T33" fmla="*/ 13 h 140"/>
                <a:gd name="T34" fmla="*/ 182 w 215"/>
                <a:gd name="T35" fmla="*/ 13 h 140"/>
                <a:gd name="T36" fmla="*/ 33 w 215"/>
                <a:gd name="T37" fmla="*/ 107 h 140"/>
                <a:gd name="T38" fmla="*/ 157 w 215"/>
                <a:gd name="T39" fmla="*/ 48 h 140"/>
                <a:gd name="T40" fmla="*/ 111 w 215"/>
                <a:gd name="T41" fmla="*/ 48 h 140"/>
                <a:gd name="T42" fmla="*/ 111 w 215"/>
                <a:gd name="T43" fmla="*/ 56 h 140"/>
                <a:gd name="T44" fmla="*/ 161 w 215"/>
                <a:gd name="T45" fmla="*/ 52 h 140"/>
                <a:gd name="T46" fmla="*/ 157 w 215"/>
                <a:gd name="T47" fmla="*/ 65 h 140"/>
                <a:gd name="T48" fmla="*/ 111 w 215"/>
                <a:gd name="T49" fmla="*/ 65 h 140"/>
                <a:gd name="T50" fmla="*/ 111 w 215"/>
                <a:gd name="T51" fmla="*/ 73 h 140"/>
                <a:gd name="T52" fmla="*/ 161 w 215"/>
                <a:gd name="T53" fmla="*/ 69 h 140"/>
                <a:gd name="T54" fmla="*/ 157 w 215"/>
                <a:gd name="T55" fmla="*/ 30 h 140"/>
                <a:gd name="T56" fmla="*/ 111 w 215"/>
                <a:gd name="T57" fmla="*/ 30 h 140"/>
                <a:gd name="T58" fmla="*/ 111 w 215"/>
                <a:gd name="T59" fmla="*/ 38 h 140"/>
                <a:gd name="T60" fmla="*/ 161 w 215"/>
                <a:gd name="T61" fmla="*/ 34 h 140"/>
                <a:gd name="T62" fmla="*/ 209 w 215"/>
                <a:gd name="T63" fmla="*/ 127 h 140"/>
                <a:gd name="T64" fmla="*/ 7 w 215"/>
                <a:gd name="T65" fmla="*/ 127 h 140"/>
                <a:gd name="T66" fmla="*/ 7 w 215"/>
                <a:gd name="T67" fmla="*/ 140 h 140"/>
                <a:gd name="T68" fmla="*/ 215 w 215"/>
                <a:gd name="T69" fmla="*/ 13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5" h="140">
                  <a:moveTo>
                    <a:pt x="157" y="83"/>
                  </a:moveTo>
                  <a:cubicBezTo>
                    <a:pt x="58" y="83"/>
                    <a:pt x="58" y="83"/>
                    <a:pt x="58" y="83"/>
                  </a:cubicBezTo>
                  <a:cubicBezTo>
                    <a:pt x="56" y="83"/>
                    <a:pt x="54" y="84"/>
                    <a:pt x="54" y="87"/>
                  </a:cubicBezTo>
                  <a:cubicBezTo>
                    <a:pt x="54" y="89"/>
                    <a:pt x="56" y="91"/>
                    <a:pt x="58" y="91"/>
                  </a:cubicBezTo>
                  <a:cubicBezTo>
                    <a:pt x="157" y="91"/>
                    <a:pt x="157" y="91"/>
                    <a:pt x="157" y="91"/>
                  </a:cubicBezTo>
                  <a:cubicBezTo>
                    <a:pt x="159" y="91"/>
                    <a:pt x="161" y="89"/>
                    <a:pt x="161" y="87"/>
                  </a:cubicBezTo>
                  <a:cubicBezTo>
                    <a:pt x="161" y="84"/>
                    <a:pt x="159" y="83"/>
                    <a:pt x="157" y="83"/>
                  </a:cubicBezTo>
                  <a:close/>
                  <a:moveTo>
                    <a:pt x="58" y="73"/>
                  </a:moveTo>
                  <a:cubicBezTo>
                    <a:pt x="58" y="73"/>
                    <a:pt x="58" y="73"/>
                    <a:pt x="5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100" y="73"/>
                    <a:pt x="102" y="71"/>
                    <a:pt x="102" y="69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2"/>
                    <a:pt x="100" y="30"/>
                    <a:pt x="9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6" y="30"/>
                    <a:pt x="54" y="32"/>
                    <a:pt x="54" y="34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4" y="71"/>
                    <a:pt x="56" y="73"/>
                    <a:pt x="58" y="73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27" y="121"/>
                  </a:moveTo>
                  <a:cubicBezTo>
                    <a:pt x="27" y="121"/>
                    <a:pt x="27" y="121"/>
                    <a:pt x="27" y="121"/>
                  </a:cubicBezTo>
                  <a:cubicBezTo>
                    <a:pt x="189" y="121"/>
                    <a:pt x="189" y="121"/>
                    <a:pt x="189" y="121"/>
                  </a:cubicBezTo>
                  <a:cubicBezTo>
                    <a:pt x="193" y="121"/>
                    <a:pt x="196" y="118"/>
                    <a:pt x="196" y="114"/>
                  </a:cubicBezTo>
                  <a:cubicBezTo>
                    <a:pt x="196" y="7"/>
                    <a:pt x="196" y="7"/>
                    <a:pt x="196" y="7"/>
                  </a:cubicBezTo>
                  <a:cubicBezTo>
                    <a:pt x="196" y="3"/>
                    <a:pt x="193" y="0"/>
                    <a:pt x="18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0"/>
                    <a:pt x="20" y="3"/>
                    <a:pt x="20" y="7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20" y="118"/>
                    <a:pt x="23" y="121"/>
                    <a:pt x="27" y="121"/>
                  </a:cubicBezTo>
                  <a:close/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82" y="107"/>
                    <a:pt x="182" y="107"/>
                    <a:pt x="182" y="107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3" y="13"/>
                    <a:pt x="33" y="13"/>
                    <a:pt x="33" y="13"/>
                  </a:cubicBezTo>
                  <a:close/>
                  <a:moveTo>
                    <a:pt x="157" y="48"/>
                  </a:moveTo>
                  <a:cubicBezTo>
                    <a:pt x="157" y="48"/>
                    <a:pt x="157" y="48"/>
                    <a:pt x="157" y="48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08" y="48"/>
                    <a:pt x="107" y="49"/>
                    <a:pt x="107" y="52"/>
                  </a:cubicBezTo>
                  <a:cubicBezTo>
                    <a:pt x="107" y="54"/>
                    <a:pt x="108" y="56"/>
                    <a:pt x="111" y="56"/>
                  </a:cubicBezTo>
                  <a:cubicBezTo>
                    <a:pt x="157" y="56"/>
                    <a:pt x="157" y="56"/>
                    <a:pt x="157" y="56"/>
                  </a:cubicBezTo>
                  <a:cubicBezTo>
                    <a:pt x="159" y="56"/>
                    <a:pt x="161" y="54"/>
                    <a:pt x="161" y="52"/>
                  </a:cubicBezTo>
                  <a:cubicBezTo>
                    <a:pt x="161" y="49"/>
                    <a:pt x="159" y="48"/>
                    <a:pt x="157" y="48"/>
                  </a:cubicBezTo>
                  <a:close/>
                  <a:moveTo>
                    <a:pt x="157" y="65"/>
                  </a:moveTo>
                  <a:cubicBezTo>
                    <a:pt x="157" y="65"/>
                    <a:pt x="157" y="65"/>
                    <a:pt x="157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08" y="65"/>
                    <a:pt x="107" y="67"/>
                    <a:pt x="107" y="69"/>
                  </a:cubicBezTo>
                  <a:cubicBezTo>
                    <a:pt x="107" y="71"/>
                    <a:pt x="108" y="73"/>
                    <a:pt x="111" y="7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9" y="73"/>
                    <a:pt x="161" y="71"/>
                    <a:pt x="161" y="69"/>
                  </a:cubicBezTo>
                  <a:cubicBezTo>
                    <a:pt x="161" y="67"/>
                    <a:pt x="159" y="65"/>
                    <a:pt x="157" y="65"/>
                  </a:cubicBezTo>
                  <a:close/>
                  <a:moveTo>
                    <a:pt x="157" y="30"/>
                  </a:moveTo>
                  <a:cubicBezTo>
                    <a:pt x="157" y="30"/>
                    <a:pt x="157" y="30"/>
                    <a:pt x="157" y="30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108" y="30"/>
                    <a:pt x="107" y="32"/>
                    <a:pt x="107" y="34"/>
                  </a:cubicBezTo>
                  <a:cubicBezTo>
                    <a:pt x="107" y="37"/>
                    <a:pt x="108" y="38"/>
                    <a:pt x="111" y="38"/>
                  </a:cubicBezTo>
                  <a:cubicBezTo>
                    <a:pt x="157" y="38"/>
                    <a:pt x="157" y="38"/>
                    <a:pt x="157" y="38"/>
                  </a:cubicBezTo>
                  <a:cubicBezTo>
                    <a:pt x="159" y="38"/>
                    <a:pt x="161" y="37"/>
                    <a:pt x="161" y="34"/>
                  </a:cubicBezTo>
                  <a:cubicBezTo>
                    <a:pt x="161" y="32"/>
                    <a:pt x="159" y="30"/>
                    <a:pt x="157" y="30"/>
                  </a:cubicBezTo>
                  <a:close/>
                  <a:moveTo>
                    <a:pt x="209" y="127"/>
                  </a:moveTo>
                  <a:cubicBezTo>
                    <a:pt x="209" y="127"/>
                    <a:pt x="209" y="127"/>
                    <a:pt x="209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3" y="127"/>
                    <a:pt x="0" y="130"/>
                    <a:pt x="0" y="134"/>
                  </a:cubicBezTo>
                  <a:cubicBezTo>
                    <a:pt x="0" y="137"/>
                    <a:pt x="3" y="140"/>
                    <a:pt x="7" y="140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12" y="140"/>
                    <a:pt x="215" y="137"/>
                    <a:pt x="215" y="134"/>
                  </a:cubicBezTo>
                  <a:cubicBezTo>
                    <a:pt x="215" y="130"/>
                    <a:pt x="212" y="127"/>
                    <a:pt x="209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082185" y="2644153"/>
            <a:ext cx="697304" cy="695240"/>
            <a:chOff x="5191126" y="2750399"/>
            <a:chExt cx="485775" cy="484337"/>
          </a:xfrm>
        </p:grpSpPr>
        <p:sp>
          <p:nvSpPr>
            <p:cNvPr id="37909" name="Oval 21"/>
            <p:cNvSpPr>
              <a:spLocks noChangeArrowheads="1"/>
            </p:cNvSpPr>
            <p:nvPr/>
          </p:nvSpPr>
          <p:spPr bwMode="auto">
            <a:xfrm>
              <a:off x="5191126" y="2750399"/>
              <a:ext cx="485775" cy="4843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41" name="Group 42"/>
            <p:cNvGrpSpPr/>
            <p:nvPr/>
          </p:nvGrpSpPr>
          <p:grpSpPr bwMode="auto">
            <a:xfrm>
              <a:off x="5315743" y="2894906"/>
              <a:ext cx="230188" cy="209615"/>
              <a:chOff x="0" y="0"/>
              <a:chExt cx="145" cy="132"/>
            </a:xfrm>
            <a:solidFill>
              <a:schemeClr val="bg1"/>
            </a:solidFill>
          </p:grpSpPr>
          <p:sp>
            <p:nvSpPr>
              <p:cNvPr id="42" name="Freeform 43"/>
              <p:cNvSpPr>
                <a:spLocks noEditPoints="1"/>
              </p:cNvSpPr>
              <p:nvPr/>
            </p:nvSpPr>
            <p:spPr bwMode="auto">
              <a:xfrm>
                <a:off x="0" y="0"/>
                <a:ext cx="145" cy="132"/>
              </a:xfrm>
              <a:custGeom>
                <a:avLst/>
                <a:gdLst>
                  <a:gd name="T0" fmla="*/ 123 w 145"/>
                  <a:gd name="T1" fmla="*/ 45 h 132"/>
                  <a:gd name="T2" fmla="*/ 123 w 145"/>
                  <a:gd name="T3" fmla="*/ 0 h 132"/>
                  <a:gd name="T4" fmla="*/ 0 w 145"/>
                  <a:gd name="T5" fmla="*/ 0 h 132"/>
                  <a:gd name="T6" fmla="*/ 0 w 145"/>
                  <a:gd name="T7" fmla="*/ 99 h 132"/>
                  <a:gd name="T8" fmla="*/ 31 w 145"/>
                  <a:gd name="T9" fmla="*/ 99 h 132"/>
                  <a:gd name="T10" fmla="*/ 31 w 145"/>
                  <a:gd name="T11" fmla="*/ 132 h 132"/>
                  <a:gd name="T12" fmla="*/ 68 w 145"/>
                  <a:gd name="T13" fmla="*/ 99 h 132"/>
                  <a:gd name="T14" fmla="*/ 70 w 145"/>
                  <a:gd name="T15" fmla="*/ 99 h 132"/>
                  <a:gd name="T16" fmla="*/ 70 w 145"/>
                  <a:gd name="T17" fmla="*/ 120 h 132"/>
                  <a:gd name="T18" fmla="*/ 73 w 145"/>
                  <a:gd name="T19" fmla="*/ 120 h 132"/>
                  <a:gd name="T20" fmla="*/ 145 w 145"/>
                  <a:gd name="T21" fmla="*/ 120 h 132"/>
                  <a:gd name="T22" fmla="*/ 145 w 145"/>
                  <a:gd name="T23" fmla="*/ 52 h 132"/>
                  <a:gd name="T24" fmla="*/ 145 w 145"/>
                  <a:gd name="T25" fmla="*/ 45 h 132"/>
                  <a:gd name="T26" fmla="*/ 123 w 145"/>
                  <a:gd name="T27" fmla="*/ 45 h 132"/>
                  <a:gd name="T28" fmla="*/ 63 w 145"/>
                  <a:gd name="T29" fmla="*/ 88 h 132"/>
                  <a:gd name="T30" fmla="*/ 44 w 145"/>
                  <a:gd name="T31" fmla="*/ 106 h 132"/>
                  <a:gd name="T32" fmla="*/ 44 w 145"/>
                  <a:gd name="T33" fmla="*/ 88 h 132"/>
                  <a:gd name="T34" fmla="*/ 13 w 145"/>
                  <a:gd name="T35" fmla="*/ 88 h 132"/>
                  <a:gd name="T36" fmla="*/ 13 w 145"/>
                  <a:gd name="T37" fmla="*/ 13 h 132"/>
                  <a:gd name="T38" fmla="*/ 110 w 145"/>
                  <a:gd name="T39" fmla="*/ 13 h 132"/>
                  <a:gd name="T40" fmla="*/ 110 w 145"/>
                  <a:gd name="T41" fmla="*/ 45 h 132"/>
                  <a:gd name="T42" fmla="*/ 70 w 145"/>
                  <a:gd name="T43" fmla="*/ 45 h 132"/>
                  <a:gd name="T44" fmla="*/ 70 w 145"/>
                  <a:gd name="T45" fmla="*/ 88 h 132"/>
                  <a:gd name="T46" fmla="*/ 63 w 145"/>
                  <a:gd name="T47" fmla="*/ 88 h 132"/>
                  <a:gd name="T48" fmla="*/ 132 w 145"/>
                  <a:gd name="T49" fmla="*/ 107 h 132"/>
                  <a:gd name="T50" fmla="*/ 83 w 145"/>
                  <a:gd name="T51" fmla="*/ 107 h 132"/>
                  <a:gd name="T52" fmla="*/ 83 w 145"/>
                  <a:gd name="T53" fmla="*/ 58 h 132"/>
                  <a:gd name="T54" fmla="*/ 132 w 145"/>
                  <a:gd name="T55" fmla="*/ 58 h 132"/>
                  <a:gd name="T56" fmla="*/ 132 w 145"/>
                  <a:gd name="T57" fmla="*/ 107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5" h="132">
                    <a:moveTo>
                      <a:pt x="123" y="45"/>
                    </a:moveTo>
                    <a:lnTo>
                      <a:pt x="123" y="0"/>
                    </a:lnTo>
                    <a:lnTo>
                      <a:pt x="0" y="0"/>
                    </a:lnTo>
                    <a:lnTo>
                      <a:pt x="0" y="99"/>
                    </a:lnTo>
                    <a:lnTo>
                      <a:pt x="31" y="99"/>
                    </a:lnTo>
                    <a:lnTo>
                      <a:pt x="31" y="132"/>
                    </a:lnTo>
                    <a:lnTo>
                      <a:pt x="68" y="99"/>
                    </a:lnTo>
                    <a:lnTo>
                      <a:pt x="70" y="99"/>
                    </a:lnTo>
                    <a:lnTo>
                      <a:pt x="70" y="120"/>
                    </a:lnTo>
                    <a:lnTo>
                      <a:pt x="73" y="120"/>
                    </a:lnTo>
                    <a:lnTo>
                      <a:pt x="145" y="120"/>
                    </a:lnTo>
                    <a:lnTo>
                      <a:pt x="145" y="52"/>
                    </a:lnTo>
                    <a:lnTo>
                      <a:pt x="145" y="45"/>
                    </a:lnTo>
                    <a:lnTo>
                      <a:pt x="123" y="45"/>
                    </a:lnTo>
                    <a:close/>
                    <a:moveTo>
                      <a:pt x="63" y="88"/>
                    </a:moveTo>
                    <a:lnTo>
                      <a:pt x="44" y="106"/>
                    </a:lnTo>
                    <a:lnTo>
                      <a:pt x="44" y="88"/>
                    </a:lnTo>
                    <a:lnTo>
                      <a:pt x="13" y="88"/>
                    </a:lnTo>
                    <a:lnTo>
                      <a:pt x="13" y="13"/>
                    </a:lnTo>
                    <a:lnTo>
                      <a:pt x="110" y="13"/>
                    </a:lnTo>
                    <a:lnTo>
                      <a:pt x="110" y="45"/>
                    </a:lnTo>
                    <a:lnTo>
                      <a:pt x="70" y="45"/>
                    </a:lnTo>
                    <a:lnTo>
                      <a:pt x="70" y="88"/>
                    </a:lnTo>
                    <a:lnTo>
                      <a:pt x="63" y="88"/>
                    </a:lnTo>
                    <a:close/>
                    <a:moveTo>
                      <a:pt x="132" y="107"/>
                    </a:moveTo>
                    <a:lnTo>
                      <a:pt x="83" y="107"/>
                    </a:lnTo>
                    <a:lnTo>
                      <a:pt x="83" y="58"/>
                    </a:lnTo>
                    <a:lnTo>
                      <a:pt x="132" y="58"/>
                    </a:lnTo>
                    <a:lnTo>
                      <a:pt x="132" y="1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Rectangle 44"/>
              <p:cNvSpPr>
                <a:spLocks noChangeArrowheads="1"/>
              </p:cNvSpPr>
              <p:nvPr/>
            </p:nvSpPr>
            <p:spPr bwMode="auto">
              <a:xfrm>
                <a:off x="93" y="76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Rectangle 45"/>
              <p:cNvSpPr>
                <a:spLocks noChangeArrowheads="1"/>
              </p:cNvSpPr>
              <p:nvPr/>
            </p:nvSpPr>
            <p:spPr bwMode="auto">
              <a:xfrm>
                <a:off x="110" y="76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2633020" y="290122"/>
            <a:ext cx="3877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核心业务流程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43"/>
          <p:cNvSpPr txBox="1">
            <a:spLocks noChangeArrowheads="1"/>
          </p:cNvSpPr>
          <p:nvPr/>
        </p:nvSpPr>
        <p:spPr bwMode="auto">
          <a:xfrm>
            <a:off x="3684137" y="857108"/>
            <a:ext cx="177414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Business Process Analysis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553974" y="1134107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1457326" y="1883357"/>
            <a:ext cx="974725" cy="9766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Freeform 13"/>
          <p:cNvSpPr/>
          <p:nvPr/>
        </p:nvSpPr>
        <p:spPr bwMode="auto">
          <a:xfrm>
            <a:off x="1944689" y="1676917"/>
            <a:ext cx="688975" cy="693952"/>
          </a:xfrm>
          <a:custGeom>
            <a:avLst/>
            <a:gdLst>
              <a:gd name="T0" fmla="*/ 184 w 184"/>
              <a:gd name="T1" fmla="*/ 185 h 185"/>
              <a:gd name="T2" fmla="*/ 0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184" y="185"/>
                </a:moveTo>
                <a:cubicBezTo>
                  <a:pt x="184" y="83"/>
                  <a:pt x="102" y="0"/>
                  <a:pt x="0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Oval 14"/>
          <p:cNvSpPr>
            <a:spLocks noChangeArrowheads="1"/>
          </p:cNvSpPr>
          <p:nvPr/>
        </p:nvSpPr>
        <p:spPr bwMode="auto">
          <a:xfrm>
            <a:off x="5010150" y="1883357"/>
            <a:ext cx="971550" cy="9766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Freeform 15"/>
          <p:cNvSpPr/>
          <p:nvPr/>
        </p:nvSpPr>
        <p:spPr bwMode="auto">
          <a:xfrm>
            <a:off x="5499100" y="1676917"/>
            <a:ext cx="688975" cy="693952"/>
          </a:xfrm>
          <a:custGeom>
            <a:avLst/>
            <a:gdLst>
              <a:gd name="T0" fmla="*/ 184 w 184"/>
              <a:gd name="T1" fmla="*/ 185 h 185"/>
              <a:gd name="T2" fmla="*/ 0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184" y="185"/>
                </a:moveTo>
                <a:cubicBezTo>
                  <a:pt x="184" y="83"/>
                  <a:pt x="101" y="0"/>
                  <a:pt x="0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Oval 16"/>
          <p:cNvSpPr>
            <a:spLocks noChangeArrowheads="1"/>
          </p:cNvSpPr>
          <p:nvPr/>
        </p:nvSpPr>
        <p:spPr bwMode="auto">
          <a:xfrm>
            <a:off x="3171826" y="2915550"/>
            <a:ext cx="974725" cy="9750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Freeform 17"/>
          <p:cNvSpPr/>
          <p:nvPr/>
        </p:nvSpPr>
        <p:spPr bwMode="auto">
          <a:xfrm>
            <a:off x="3659189" y="3403064"/>
            <a:ext cx="693737" cy="693951"/>
          </a:xfrm>
          <a:custGeom>
            <a:avLst/>
            <a:gdLst>
              <a:gd name="T0" fmla="*/ 0 w 185"/>
              <a:gd name="T1" fmla="*/ 185 h 185"/>
              <a:gd name="T2" fmla="*/ 185 w 185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5" h="185">
                <a:moveTo>
                  <a:pt x="0" y="185"/>
                </a:moveTo>
                <a:cubicBezTo>
                  <a:pt x="102" y="185"/>
                  <a:pt x="185" y="102"/>
                  <a:pt x="185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Oval 18"/>
          <p:cNvSpPr>
            <a:spLocks noChangeArrowheads="1"/>
          </p:cNvSpPr>
          <p:nvPr/>
        </p:nvSpPr>
        <p:spPr bwMode="auto">
          <a:xfrm>
            <a:off x="6778626" y="2915550"/>
            <a:ext cx="976313" cy="9750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Freeform 19"/>
          <p:cNvSpPr/>
          <p:nvPr/>
        </p:nvSpPr>
        <p:spPr bwMode="auto">
          <a:xfrm>
            <a:off x="7265988" y="3403064"/>
            <a:ext cx="690562" cy="693951"/>
          </a:xfrm>
          <a:custGeom>
            <a:avLst/>
            <a:gdLst>
              <a:gd name="T0" fmla="*/ 0 w 184"/>
              <a:gd name="T1" fmla="*/ 185 h 185"/>
              <a:gd name="T2" fmla="*/ 184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0" y="185"/>
                </a:moveTo>
                <a:cubicBezTo>
                  <a:pt x="102" y="185"/>
                  <a:pt x="184" y="102"/>
                  <a:pt x="184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Freeform 20"/>
          <p:cNvSpPr>
            <a:spLocks noEditPoints="1"/>
          </p:cNvSpPr>
          <p:nvPr/>
        </p:nvSpPr>
        <p:spPr bwMode="auto">
          <a:xfrm>
            <a:off x="7078664" y="3215680"/>
            <a:ext cx="376237" cy="374766"/>
          </a:xfrm>
          <a:custGeom>
            <a:avLst/>
            <a:gdLst>
              <a:gd name="T0" fmla="*/ 100 w 100"/>
              <a:gd name="T1" fmla="*/ 56 h 100"/>
              <a:gd name="T2" fmla="*/ 44 w 100"/>
              <a:gd name="T3" fmla="*/ 0 h 100"/>
              <a:gd name="T4" fmla="*/ 40 w 100"/>
              <a:gd name="T5" fmla="*/ 0 h 100"/>
              <a:gd name="T6" fmla="*/ 40 w 100"/>
              <a:gd name="T7" fmla="*/ 11 h 100"/>
              <a:gd name="T8" fmla="*/ 0 w 100"/>
              <a:gd name="T9" fmla="*/ 56 h 100"/>
              <a:gd name="T10" fmla="*/ 44 w 100"/>
              <a:gd name="T11" fmla="*/ 100 h 100"/>
              <a:gd name="T12" fmla="*/ 69 w 100"/>
              <a:gd name="T13" fmla="*/ 93 h 100"/>
              <a:gd name="T14" fmla="*/ 89 w 100"/>
              <a:gd name="T15" fmla="*/ 60 h 100"/>
              <a:gd name="T16" fmla="*/ 100 w 100"/>
              <a:gd name="T17" fmla="*/ 60 h 100"/>
              <a:gd name="T18" fmla="*/ 100 w 100"/>
              <a:gd name="T19" fmla="*/ 56 h 100"/>
              <a:gd name="T20" fmla="*/ 64 w 100"/>
              <a:gd name="T21" fmla="*/ 86 h 100"/>
              <a:gd name="T22" fmla="*/ 44 w 100"/>
              <a:gd name="T23" fmla="*/ 92 h 100"/>
              <a:gd name="T24" fmla="*/ 8 w 100"/>
              <a:gd name="T25" fmla="*/ 56 h 100"/>
              <a:gd name="T26" fmla="*/ 40 w 100"/>
              <a:gd name="T27" fmla="*/ 20 h 100"/>
              <a:gd name="T28" fmla="*/ 40 w 100"/>
              <a:gd name="T29" fmla="*/ 60 h 100"/>
              <a:gd name="T30" fmla="*/ 80 w 100"/>
              <a:gd name="T31" fmla="*/ 60 h 100"/>
              <a:gd name="T32" fmla="*/ 64 w 100"/>
              <a:gd name="T33" fmla="*/ 86 h 100"/>
              <a:gd name="T34" fmla="*/ 49 w 100"/>
              <a:gd name="T35" fmla="*/ 52 h 100"/>
              <a:gd name="T36" fmla="*/ 49 w 100"/>
              <a:gd name="T37" fmla="*/ 9 h 100"/>
              <a:gd name="T38" fmla="*/ 91 w 100"/>
              <a:gd name="T39" fmla="*/ 52 h 100"/>
              <a:gd name="T40" fmla="*/ 49 w 100"/>
              <a:gd name="T41" fmla="*/ 5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0" h="100">
                <a:moveTo>
                  <a:pt x="100" y="56"/>
                </a:moveTo>
                <a:cubicBezTo>
                  <a:pt x="100" y="25"/>
                  <a:pt x="75" y="0"/>
                  <a:pt x="4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11"/>
                  <a:pt x="40" y="11"/>
                  <a:pt x="40" y="11"/>
                </a:cubicBezTo>
                <a:cubicBezTo>
                  <a:pt x="17" y="14"/>
                  <a:pt x="0" y="33"/>
                  <a:pt x="0" y="56"/>
                </a:cubicBezTo>
                <a:cubicBezTo>
                  <a:pt x="0" y="80"/>
                  <a:pt x="20" y="100"/>
                  <a:pt x="44" y="100"/>
                </a:cubicBezTo>
                <a:cubicBezTo>
                  <a:pt x="53" y="100"/>
                  <a:pt x="62" y="98"/>
                  <a:pt x="69" y="93"/>
                </a:cubicBezTo>
                <a:cubicBezTo>
                  <a:pt x="80" y="85"/>
                  <a:pt x="87" y="73"/>
                  <a:pt x="89" y="60"/>
                </a:cubicBezTo>
                <a:cubicBezTo>
                  <a:pt x="100" y="60"/>
                  <a:pt x="100" y="60"/>
                  <a:pt x="100" y="60"/>
                </a:cubicBezTo>
                <a:lnTo>
                  <a:pt x="100" y="56"/>
                </a:lnTo>
                <a:close/>
                <a:moveTo>
                  <a:pt x="64" y="86"/>
                </a:moveTo>
                <a:cubicBezTo>
                  <a:pt x="59" y="90"/>
                  <a:pt x="52" y="92"/>
                  <a:pt x="44" y="92"/>
                </a:cubicBezTo>
                <a:cubicBezTo>
                  <a:pt x="25" y="92"/>
                  <a:pt x="8" y="76"/>
                  <a:pt x="8" y="56"/>
                </a:cubicBezTo>
                <a:cubicBezTo>
                  <a:pt x="8" y="37"/>
                  <a:pt x="22" y="22"/>
                  <a:pt x="40" y="20"/>
                </a:cubicBezTo>
                <a:cubicBezTo>
                  <a:pt x="40" y="60"/>
                  <a:pt x="40" y="60"/>
                  <a:pt x="40" y="60"/>
                </a:cubicBezTo>
                <a:cubicBezTo>
                  <a:pt x="80" y="60"/>
                  <a:pt x="80" y="60"/>
                  <a:pt x="80" y="60"/>
                </a:cubicBezTo>
                <a:cubicBezTo>
                  <a:pt x="79" y="70"/>
                  <a:pt x="73" y="80"/>
                  <a:pt x="64" y="86"/>
                </a:cubicBezTo>
                <a:moveTo>
                  <a:pt x="49" y="52"/>
                </a:moveTo>
                <a:cubicBezTo>
                  <a:pt x="49" y="9"/>
                  <a:pt x="49" y="9"/>
                  <a:pt x="49" y="9"/>
                </a:cubicBezTo>
                <a:cubicBezTo>
                  <a:pt x="71" y="11"/>
                  <a:pt x="89" y="29"/>
                  <a:pt x="91" y="52"/>
                </a:cubicBezTo>
                <a:lnTo>
                  <a:pt x="49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5" name="Group 21"/>
          <p:cNvGrpSpPr/>
          <p:nvPr/>
        </p:nvGrpSpPr>
        <p:grpSpPr bwMode="auto">
          <a:xfrm>
            <a:off x="3471863" y="3237912"/>
            <a:ext cx="374650" cy="330302"/>
            <a:chOff x="0" y="0"/>
            <a:chExt cx="236" cy="208"/>
          </a:xfrm>
        </p:grpSpPr>
        <p:sp>
          <p:nvSpPr>
            <p:cNvPr id="16" name="Freeform 22"/>
            <p:cNvSpPr>
              <a:spLocks noEditPoints="1"/>
            </p:cNvSpPr>
            <p:nvPr/>
          </p:nvSpPr>
          <p:spPr bwMode="auto">
            <a:xfrm>
              <a:off x="0" y="45"/>
              <a:ext cx="193" cy="163"/>
            </a:xfrm>
            <a:custGeom>
              <a:avLst/>
              <a:gdLst>
                <a:gd name="T0" fmla="*/ 77 w 82"/>
                <a:gd name="T1" fmla="*/ 0 h 69"/>
                <a:gd name="T2" fmla="*/ 4 w 82"/>
                <a:gd name="T3" fmla="*/ 0 h 69"/>
                <a:gd name="T4" fmla="*/ 0 w 82"/>
                <a:gd name="T5" fmla="*/ 4 h 69"/>
                <a:gd name="T6" fmla="*/ 0 w 82"/>
                <a:gd name="T7" fmla="*/ 65 h 69"/>
                <a:gd name="T8" fmla="*/ 4 w 82"/>
                <a:gd name="T9" fmla="*/ 69 h 69"/>
                <a:gd name="T10" fmla="*/ 77 w 82"/>
                <a:gd name="T11" fmla="*/ 69 h 69"/>
                <a:gd name="T12" fmla="*/ 82 w 82"/>
                <a:gd name="T13" fmla="*/ 65 h 69"/>
                <a:gd name="T14" fmla="*/ 82 w 82"/>
                <a:gd name="T15" fmla="*/ 40 h 69"/>
                <a:gd name="T16" fmla="*/ 82 w 82"/>
                <a:gd name="T17" fmla="*/ 29 h 69"/>
                <a:gd name="T18" fmla="*/ 82 w 82"/>
                <a:gd name="T19" fmla="*/ 4 h 69"/>
                <a:gd name="T20" fmla="*/ 77 w 82"/>
                <a:gd name="T21" fmla="*/ 0 h 69"/>
                <a:gd name="T22" fmla="*/ 9 w 82"/>
                <a:gd name="T23" fmla="*/ 61 h 69"/>
                <a:gd name="T24" fmla="*/ 9 w 82"/>
                <a:gd name="T25" fmla="*/ 9 h 69"/>
                <a:gd name="T26" fmla="*/ 73 w 82"/>
                <a:gd name="T27" fmla="*/ 9 h 69"/>
                <a:gd name="T28" fmla="*/ 73 w 82"/>
                <a:gd name="T29" fmla="*/ 25 h 69"/>
                <a:gd name="T30" fmla="*/ 64 w 82"/>
                <a:gd name="T31" fmla="*/ 25 h 69"/>
                <a:gd name="T32" fmla="*/ 55 w 82"/>
                <a:gd name="T33" fmla="*/ 35 h 69"/>
                <a:gd name="T34" fmla="*/ 64 w 82"/>
                <a:gd name="T35" fmla="*/ 44 h 69"/>
                <a:gd name="T36" fmla="*/ 73 w 82"/>
                <a:gd name="T37" fmla="*/ 44 h 69"/>
                <a:gd name="T38" fmla="*/ 73 w 82"/>
                <a:gd name="T39" fmla="*/ 61 h 69"/>
                <a:gd name="T40" fmla="*/ 9 w 82"/>
                <a:gd name="T41" fmla="*/ 6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" h="69">
                  <a:moveTo>
                    <a:pt x="7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7"/>
                    <a:pt x="2" y="69"/>
                    <a:pt x="4" y="69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80" y="69"/>
                    <a:pt x="82" y="67"/>
                    <a:pt x="82" y="65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2" y="2"/>
                    <a:pt x="80" y="0"/>
                    <a:pt x="77" y="0"/>
                  </a:cubicBezTo>
                  <a:moveTo>
                    <a:pt x="9" y="61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59" y="25"/>
                    <a:pt x="55" y="29"/>
                    <a:pt x="55" y="35"/>
                  </a:cubicBezTo>
                  <a:cubicBezTo>
                    <a:pt x="55" y="40"/>
                    <a:pt x="59" y="44"/>
                    <a:pt x="64" y="4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61"/>
                    <a:pt x="73" y="61"/>
                    <a:pt x="73" y="61"/>
                  </a:cubicBezTo>
                  <a:lnTo>
                    <a:pt x="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" name="Freeform 23"/>
            <p:cNvSpPr/>
            <p:nvPr/>
          </p:nvSpPr>
          <p:spPr bwMode="auto">
            <a:xfrm>
              <a:off x="44" y="0"/>
              <a:ext cx="192" cy="165"/>
            </a:xfrm>
            <a:custGeom>
              <a:avLst/>
              <a:gdLst>
                <a:gd name="T0" fmla="*/ 77 w 81"/>
                <a:gd name="T1" fmla="*/ 0 h 70"/>
                <a:gd name="T2" fmla="*/ 4 w 81"/>
                <a:gd name="T3" fmla="*/ 0 h 70"/>
                <a:gd name="T4" fmla="*/ 0 w 81"/>
                <a:gd name="T5" fmla="*/ 4 h 70"/>
                <a:gd name="T6" fmla="*/ 4 w 81"/>
                <a:gd name="T7" fmla="*/ 9 h 70"/>
                <a:gd name="T8" fmla="*/ 73 w 81"/>
                <a:gd name="T9" fmla="*/ 9 h 70"/>
                <a:gd name="T10" fmla="*/ 73 w 81"/>
                <a:gd name="T11" fmla="*/ 65 h 70"/>
                <a:gd name="T12" fmla="*/ 77 w 81"/>
                <a:gd name="T13" fmla="*/ 70 h 70"/>
                <a:gd name="T14" fmla="*/ 81 w 81"/>
                <a:gd name="T15" fmla="*/ 65 h 70"/>
                <a:gd name="T16" fmla="*/ 81 w 81"/>
                <a:gd name="T17" fmla="*/ 4 h 70"/>
                <a:gd name="T18" fmla="*/ 77 w 81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70">
                  <a:moveTo>
                    <a:pt x="7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8"/>
                    <a:pt x="75" y="70"/>
                    <a:pt x="77" y="70"/>
                  </a:cubicBezTo>
                  <a:cubicBezTo>
                    <a:pt x="79" y="70"/>
                    <a:pt x="81" y="68"/>
                    <a:pt x="81" y="65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Group 24"/>
          <p:cNvGrpSpPr/>
          <p:nvPr/>
        </p:nvGrpSpPr>
        <p:grpSpPr bwMode="auto">
          <a:xfrm>
            <a:off x="5307013" y="2183487"/>
            <a:ext cx="379412" cy="376353"/>
            <a:chOff x="0" y="0"/>
            <a:chExt cx="239" cy="237"/>
          </a:xfrm>
        </p:grpSpPr>
        <p:sp>
          <p:nvSpPr>
            <p:cNvPr id="19" name="Freeform 25"/>
            <p:cNvSpPr/>
            <p:nvPr/>
          </p:nvSpPr>
          <p:spPr bwMode="auto">
            <a:xfrm>
              <a:off x="0" y="22"/>
              <a:ext cx="217" cy="215"/>
            </a:xfrm>
            <a:custGeom>
              <a:avLst/>
              <a:gdLst>
                <a:gd name="T0" fmla="*/ 87 w 92"/>
                <a:gd name="T1" fmla="*/ 41 h 91"/>
                <a:gd name="T2" fmla="*/ 83 w 92"/>
                <a:gd name="T3" fmla="*/ 45 h 91"/>
                <a:gd name="T4" fmla="*/ 83 w 92"/>
                <a:gd name="T5" fmla="*/ 67 h 91"/>
                <a:gd name="T6" fmla="*/ 73 w 92"/>
                <a:gd name="T7" fmla="*/ 81 h 91"/>
                <a:gd name="T8" fmla="*/ 68 w 92"/>
                <a:gd name="T9" fmla="*/ 82 h 91"/>
                <a:gd name="T10" fmla="*/ 24 w 92"/>
                <a:gd name="T11" fmla="*/ 82 h 91"/>
                <a:gd name="T12" fmla="*/ 9 w 92"/>
                <a:gd name="T13" fmla="*/ 67 h 91"/>
                <a:gd name="T14" fmla="*/ 9 w 92"/>
                <a:gd name="T15" fmla="*/ 24 h 91"/>
                <a:gd name="T16" fmla="*/ 24 w 92"/>
                <a:gd name="T17" fmla="*/ 8 h 91"/>
                <a:gd name="T18" fmla="*/ 46 w 92"/>
                <a:gd name="T19" fmla="*/ 8 h 91"/>
                <a:gd name="T20" fmla="*/ 50 w 92"/>
                <a:gd name="T21" fmla="*/ 4 h 91"/>
                <a:gd name="T22" fmla="*/ 46 w 92"/>
                <a:gd name="T23" fmla="*/ 0 h 91"/>
                <a:gd name="T24" fmla="*/ 24 w 92"/>
                <a:gd name="T25" fmla="*/ 0 h 91"/>
                <a:gd name="T26" fmla="*/ 0 w 92"/>
                <a:gd name="T27" fmla="*/ 24 h 91"/>
                <a:gd name="T28" fmla="*/ 0 w 92"/>
                <a:gd name="T29" fmla="*/ 67 h 91"/>
                <a:gd name="T30" fmla="*/ 24 w 92"/>
                <a:gd name="T31" fmla="*/ 91 h 91"/>
                <a:gd name="T32" fmla="*/ 68 w 92"/>
                <a:gd name="T33" fmla="*/ 91 h 91"/>
                <a:gd name="T34" fmla="*/ 76 w 92"/>
                <a:gd name="T35" fmla="*/ 89 h 91"/>
                <a:gd name="T36" fmla="*/ 92 w 92"/>
                <a:gd name="T37" fmla="*/ 67 h 91"/>
                <a:gd name="T38" fmla="*/ 92 w 92"/>
                <a:gd name="T39" fmla="*/ 45 h 91"/>
                <a:gd name="T40" fmla="*/ 87 w 92"/>
                <a:gd name="T41" fmla="*/ 4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2" h="91">
                  <a:moveTo>
                    <a:pt x="87" y="41"/>
                  </a:moveTo>
                  <a:cubicBezTo>
                    <a:pt x="85" y="41"/>
                    <a:pt x="83" y="43"/>
                    <a:pt x="83" y="45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73"/>
                    <a:pt x="79" y="79"/>
                    <a:pt x="73" y="81"/>
                  </a:cubicBezTo>
                  <a:cubicBezTo>
                    <a:pt x="71" y="82"/>
                    <a:pt x="70" y="82"/>
                    <a:pt x="68" y="82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16" y="82"/>
                    <a:pt x="9" y="75"/>
                    <a:pt x="9" y="67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15"/>
                    <a:pt x="16" y="8"/>
                    <a:pt x="24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8" y="8"/>
                    <a:pt x="50" y="6"/>
                    <a:pt x="50" y="4"/>
                  </a:cubicBezTo>
                  <a:cubicBezTo>
                    <a:pt x="50" y="2"/>
                    <a:pt x="48" y="0"/>
                    <a:pt x="4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80"/>
                    <a:pt x="11" y="91"/>
                    <a:pt x="24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71" y="91"/>
                    <a:pt x="74" y="90"/>
                    <a:pt x="76" y="89"/>
                  </a:cubicBezTo>
                  <a:cubicBezTo>
                    <a:pt x="85" y="86"/>
                    <a:pt x="92" y="77"/>
                    <a:pt x="92" y="67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3"/>
                    <a:pt x="90" y="41"/>
                    <a:pt x="87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" name="Freeform 26"/>
            <p:cNvSpPr>
              <a:spLocks noEditPoints="1"/>
            </p:cNvSpPr>
            <p:nvPr/>
          </p:nvSpPr>
          <p:spPr bwMode="auto">
            <a:xfrm>
              <a:off x="135" y="0"/>
              <a:ext cx="104" cy="104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5 h 44"/>
                <a:gd name="T12" fmla="*/ 8 w 44"/>
                <a:gd name="T13" fmla="*/ 22 h 44"/>
                <a:gd name="T14" fmla="*/ 22 w 44"/>
                <a:gd name="T15" fmla="*/ 8 h 44"/>
                <a:gd name="T16" fmla="*/ 35 w 44"/>
                <a:gd name="T17" fmla="*/ 22 h 44"/>
                <a:gd name="T18" fmla="*/ 22 w 44"/>
                <a:gd name="T19" fmla="*/ 3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9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9"/>
                    <a:pt x="34" y="0"/>
                    <a:pt x="22" y="0"/>
                  </a:cubicBezTo>
                  <a:moveTo>
                    <a:pt x="22" y="35"/>
                  </a:moveTo>
                  <a:cubicBezTo>
                    <a:pt x="14" y="35"/>
                    <a:pt x="8" y="29"/>
                    <a:pt x="8" y="22"/>
                  </a:cubicBezTo>
                  <a:cubicBezTo>
                    <a:pt x="8" y="14"/>
                    <a:pt x="14" y="8"/>
                    <a:pt x="22" y="8"/>
                  </a:cubicBezTo>
                  <a:cubicBezTo>
                    <a:pt x="29" y="8"/>
                    <a:pt x="35" y="14"/>
                    <a:pt x="35" y="22"/>
                  </a:cubicBezTo>
                  <a:cubicBezTo>
                    <a:pt x="35" y="29"/>
                    <a:pt x="29" y="35"/>
                    <a:pt x="22" y="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Freeform 27"/>
            <p:cNvSpPr/>
            <p:nvPr/>
          </p:nvSpPr>
          <p:spPr bwMode="auto">
            <a:xfrm>
              <a:off x="80" y="97"/>
              <a:ext cx="57" cy="21"/>
            </a:xfrm>
            <a:custGeom>
              <a:avLst/>
              <a:gdLst>
                <a:gd name="T0" fmla="*/ 0 w 24"/>
                <a:gd name="T1" fmla="*/ 4 h 9"/>
                <a:gd name="T2" fmla="*/ 5 w 24"/>
                <a:gd name="T3" fmla="*/ 9 h 9"/>
                <a:gd name="T4" fmla="*/ 20 w 24"/>
                <a:gd name="T5" fmla="*/ 9 h 9"/>
                <a:gd name="T6" fmla="*/ 24 w 24"/>
                <a:gd name="T7" fmla="*/ 4 h 9"/>
                <a:gd name="T8" fmla="*/ 20 w 24"/>
                <a:gd name="T9" fmla="*/ 0 h 9"/>
                <a:gd name="T10" fmla="*/ 5 w 24"/>
                <a:gd name="T11" fmla="*/ 0 h 9"/>
                <a:gd name="T12" fmla="*/ 0 w 24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0" y="4"/>
                  </a:moveTo>
                  <a:cubicBezTo>
                    <a:pt x="0" y="7"/>
                    <a:pt x="2" y="9"/>
                    <a:pt x="5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2" y="9"/>
                    <a:pt x="24" y="7"/>
                    <a:pt x="24" y="4"/>
                  </a:cubicBezTo>
                  <a:cubicBezTo>
                    <a:pt x="24" y="2"/>
                    <a:pt x="22" y="0"/>
                    <a:pt x="2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Freeform 28"/>
            <p:cNvSpPr/>
            <p:nvPr/>
          </p:nvSpPr>
          <p:spPr bwMode="auto">
            <a:xfrm>
              <a:off x="80" y="140"/>
              <a:ext cx="57" cy="21"/>
            </a:xfrm>
            <a:custGeom>
              <a:avLst/>
              <a:gdLst>
                <a:gd name="T0" fmla="*/ 20 w 24"/>
                <a:gd name="T1" fmla="*/ 0 h 9"/>
                <a:gd name="T2" fmla="*/ 5 w 24"/>
                <a:gd name="T3" fmla="*/ 0 h 9"/>
                <a:gd name="T4" fmla="*/ 0 w 24"/>
                <a:gd name="T5" fmla="*/ 4 h 9"/>
                <a:gd name="T6" fmla="*/ 5 w 24"/>
                <a:gd name="T7" fmla="*/ 9 h 9"/>
                <a:gd name="T8" fmla="*/ 20 w 24"/>
                <a:gd name="T9" fmla="*/ 9 h 9"/>
                <a:gd name="T10" fmla="*/ 24 w 24"/>
                <a:gd name="T11" fmla="*/ 4 h 9"/>
                <a:gd name="T12" fmla="*/ 20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2" y="9"/>
                    <a:pt x="24" y="7"/>
                    <a:pt x="24" y="4"/>
                  </a:cubicBezTo>
                  <a:cubicBezTo>
                    <a:pt x="24" y="2"/>
                    <a:pt x="22" y="0"/>
                    <a:pt x="2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3" name="Group 29"/>
          <p:cNvGrpSpPr/>
          <p:nvPr/>
        </p:nvGrpSpPr>
        <p:grpSpPr bwMode="auto">
          <a:xfrm>
            <a:off x="1757363" y="2194602"/>
            <a:ext cx="374650" cy="376354"/>
            <a:chOff x="0" y="0"/>
            <a:chExt cx="236" cy="237"/>
          </a:xfrm>
        </p:grpSpPr>
        <p:sp>
          <p:nvSpPr>
            <p:cNvPr id="24" name="Freeform 30"/>
            <p:cNvSpPr>
              <a:spLocks noEditPoints="1"/>
            </p:cNvSpPr>
            <p:nvPr/>
          </p:nvSpPr>
          <p:spPr bwMode="auto">
            <a:xfrm>
              <a:off x="63" y="64"/>
              <a:ext cx="109" cy="109"/>
            </a:xfrm>
            <a:custGeom>
              <a:avLst/>
              <a:gdLst>
                <a:gd name="T0" fmla="*/ 40 w 46"/>
                <a:gd name="T1" fmla="*/ 1 h 46"/>
                <a:gd name="T2" fmla="*/ 13 w 46"/>
                <a:gd name="T3" fmla="*/ 10 h 46"/>
                <a:gd name="T4" fmla="*/ 13 w 46"/>
                <a:gd name="T5" fmla="*/ 10 h 46"/>
                <a:gd name="T6" fmla="*/ 12 w 46"/>
                <a:gd name="T7" fmla="*/ 11 h 46"/>
                <a:gd name="T8" fmla="*/ 12 w 46"/>
                <a:gd name="T9" fmla="*/ 11 h 46"/>
                <a:gd name="T10" fmla="*/ 11 w 46"/>
                <a:gd name="T11" fmla="*/ 11 h 46"/>
                <a:gd name="T12" fmla="*/ 11 w 46"/>
                <a:gd name="T13" fmla="*/ 12 h 46"/>
                <a:gd name="T14" fmla="*/ 11 w 46"/>
                <a:gd name="T15" fmla="*/ 12 h 46"/>
                <a:gd name="T16" fmla="*/ 10 w 46"/>
                <a:gd name="T17" fmla="*/ 13 h 46"/>
                <a:gd name="T18" fmla="*/ 10 w 46"/>
                <a:gd name="T19" fmla="*/ 13 h 46"/>
                <a:gd name="T20" fmla="*/ 0 w 46"/>
                <a:gd name="T21" fmla="*/ 40 h 46"/>
                <a:gd name="T22" fmla="*/ 1 w 46"/>
                <a:gd name="T23" fmla="*/ 45 h 46"/>
                <a:gd name="T24" fmla="*/ 4 w 46"/>
                <a:gd name="T25" fmla="*/ 46 h 46"/>
                <a:gd name="T26" fmla="*/ 6 w 46"/>
                <a:gd name="T27" fmla="*/ 46 h 46"/>
                <a:gd name="T28" fmla="*/ 33 w 46"/>
                <a:gd name="T29" fmla="*/ 36 h 46"/>
                <a:gd name="T30" fmla="*/ 33 w 46"/>
                <a:gd name="T31" fmla="*/ 36 h 46"/>
                <a:gd name="T32" fmla="*/ 34 w 46"/>
                <a:gd name="T33" fmla="*/ 35 h 46"/>
                <a:gd name="T34" fmla="*/ 34 w 46"/>
                <a:gd name="T35" fmla="*/ 35 h 46"/>
                <a:gd name="T36" fmla="*/ 35 w 46"/>
                <a:gd name="T37" fmla="*/ 35 h 46"/>
                <a:gd name="T38" fmla="*/ 35 w 46"/>
                <a:gd name="T39" fmla="*/ 34 h 46"/>
                <a:gd name="T40" fmla="*/ 35 w 46"/>
                <a:gd name="T41" fmla="*/ 34 h 46"/>
                <a:gd name="T42" fmla="*/ 36 w 46"/>
                <a:gd name="T43" fmla="*/ 33 h 46"/>
                <a:gd name="T44" fmla="*/ 36 w 46"/>
                <a:gd name="T45" fmla="*/ 33 h 46"/>
                <a:gd name="T46" fmla="*/ 45 w 46"/>
                <a:gd name="T47" fmla="*/ 6 h 46"/>
                <a:gd name="T48" fmla="*/ 44 w 46"/>
                <a:gd name="T49" fmla="*/ 2 h 46"/>
                <a:gd name="T50" fmla="*/ 40 w 46"/>
                <a:gd name="T51" fmla="*/ 1 h 46"/>
                <a:gd name="T52" fmla="*/ 12 w 46"/>
                <a:gd name="T53" fmla="*/ 34 h 46"/>
                <a:gd name="T54" fmla="*/ 16 w 46"/>
                <a:gd name="T55" fmla="*/ 22 h 46"/>
                <a:gd name="T56" fmla="*/ 24 w 46"/>
                <a:gd name="T57" fmla="*/ 30 h 46"/>
                <a:gd name="T58" fmla="*/ 12 w 46"/>
                <a:gd name="T59" fmla="*/ 3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" h="46">
                  <a:moveTo>
                    <a:pt x="40" y="1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1" y="11"/>
                    <a:pt x="11" y="11"/>
                  </a:cubicBezTo>
                  <a:cubicBezTo>
                    <a:pt x="11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0" y="43"/>
                    <a:pt x="1" y="45"/>
                  </a:cubicBezTo>
                  <a:cubicBezTo>
                    <a:pt x="2" y="45"/>
                    <a:pt x="3" y="46"/>
                    <a:pt x="4" y="46"/>
                  </a:cubicBezTo>
                  <a:cubicBezTo>
                    <a:pt x="5" y="46"/>
                    <a:pt x="5" y="46"/>
                    <a:pt x="6" y="4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4" y="36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5" y="35"/>
                    <a:pt x="35" y="35"/>
                  </a:cubicBezTo>
                  <a:cubicBezTo>
                    <a:pt x="35" y="35"/>
                    <a:pt x="35" y="34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4"/>
                    <a:pt x="35" y="34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6" y="4"/>
                    <a:pt x="46" y="3"/>
                    <a:pt x="44" y="2"/>
                  </a:cubicBezTo>
                  <a:cubicBezTo>
                    <a:pt x="43" y="0"/>
                    <a:pt x="42" y="0"/>
                    <a:pt x="40" y="1"/>
                  </a:cubicBezTo>
                  <a:moveTo>
                    <a:pt x="12" y="34"/>
                  </a:moveTo>
                  <a:cubicBezTo>
                    <a:pt x="16" y="22"/>
                    <a:pt x="16" y="22"/>
                    <a:pt x="16" y="22"/>
                  </a:cubicBezTo>
                  <a:cubicBezTo>
                    <a:pt x="24" y="30"/>
                    <a:pt x="24" y="30"/>
                    <a:pt x="24" y="30"/>
                  </a:cubicBezTo>
                  <a:lnTo>
                    <a:pt x="12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Freeform 31"/>
            <p:cNvSpPr>
              <a:spLocks noEditPoints="1"/>
            </p:cNvSpPr>
            <p:nvPr/>
          </p:nvSpPr>
          <p:spPr bwMode="auto">
            <a:xfrm>
              <a:off x="0" y="0"/>
              <a:ext cx="236" cy="237"/>
            </a:xfrm>
            <a:custGeom>
              <a:avLst/>
              <a:gdLst>
                <a:gd name="T0" fmla="*/ 81 w 100"/>
                <a:gd name="T1" fmla="*/ 0 h 100"/>
                <a:gd name="T2" fmla="*/ 18 w 100"/>
                <a:gd name="T3" fmla="*/ 0 h 100"/>
                <a:gd name="T4" fmla="*/ 0 w 100"/>
                <a:gd name="T5" fmla="*/ 18 h 100"/>
                <a:gd name="T6" fmla="*/ 0 w 100"/>
                <a:gd name="T7" fmla="*/ 82 h 100"/>
                <a:gd name="T8" fmla="*/ 18 w 100"/>
                <a:gd name="T9" fmla="*/ 100 h 100"/>
                <a:gd name="T10" fmla="*/ 81 w 100"/>
                <a:gd name="T11" fmla="*/ 100 h 100"/>
                <a:gd name="T12" fmla="*/ 85 w 100"/>
                <a:gd name="T13" fmla="*/ 100 h 100"/>
                <a:gd name="T14" fmla="*/ 100 w 100"/>
                <a:gd name="T15" fmla="*/ 82 h 100"/>
                <a:gd name="T16" fmla="*/ 100 w 100"/>
                <a:gd name="T17" fmla="*/ 18 h 100"/>
                <a:gd name="T18" fmla="*/ 81 w 100"/>
                <a:gd name="T19" fmla="*/ 0 h 100"/>
                <a:gd name="T20" fmla="*/ 92 w 100"/>
                <a:gd name="T21" fmla="*/ 82 h 100"/>
                <a:gd name="T22" fmla="*/ 84 w 100"/>
                <a:gd name="T23" fmla="*/ 91 h 100"/>
                <a:gd name="T24" fmla="*/ 81 w 100"/>
                <a:gd name="T25" fmla="*/ 92 h 100"/>
                <a:gd name="T26" fmla="*/ 18 w 100"/>
                <a:gd name="T27" fmla="*/ 92 h 100"/>
                <a:gd name="T28" fmla="*/ 8 w 100"/>
                <a:gd name="T29" fmla="*/ 82 h 100"/>
                <a:gd name="T30" fmla="*/ 8 w 100"/>
                <a:gd name="T31" fmla="*/ 18 h 100"/>
                <a:gd name="T32" fmla="*/ 18 w 100"/>
                <a:gd name="T33" fmla="*/ 8 h 100"/>
                <a:gd name="T34" fmla="*/ 81 w 100"/>
                <a:gd name="T35" fmla="*/ 8 h 100"/>
                <a:gd name="T36" fmla="*/ 92 w 100"/>
                <a:gd name="T37" fmla="*/ 18 h 100"/>
                <a:gd name="T38" fmla="*/ 92 w 100"/>
                <a:gd name="T3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0" h="100">
                  <a:moveTo>
                    <a:pt x="8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2"/>
                    <a:pt x="8" y="100"/>
                    <a:pt x="18" y="100"/>
                  </a:cubicBezTo>
                  <a:cubicBezTo>
                    <a:pt x="81" y="100"/>
                    <a:pt x="81" y="100"/>
                    <a:pt x="81" y="100"/>
                  </a:cubicBezTo>
                  <a:cubicBezTo>
                    <a:pt x="83" y="100"/>
                    <a:pt x="84" y="100"/>
                    <a:pt x="85" y="100"/>
                  </a:cubicBezTo>
                  <a:cubicBezTo>
                    <a:pt x="94" y="98"/>
                    <a:pt x="100" y="90"/>
                    <a:pt x="100" y="82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0" y="8"/>
                    <a:pt x="92" y="0"/>
                    <a:pt x="81" y="0"/>
                  </a:cubicBezTo>
                  <a:moveTo>
                    <a:pt x="92" y="82"/>
                  </a:moveTo>
                  <a:cubicBezTo>
                    <a:pt x="92" y="86"/>
                    <a:pt x="88" y="90"/>
                    <a:pt x="84" y="91"/>
                  </a:cubicBezTo>
                  <a:cubicBezTo>
                    <a:pt x="83" y="92"/>
                    <a:pt x="82" y="92"/>
                    <a:pt x="81" y="92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3" y="92"/>
                    <a:pt x="8" y="87"/>
                    <a:pt x="8" y="8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7" y="8"/>
                    <a:pt x="92" y="13"/>
                    <a:pt x="92" y="18"/>
                  </a:cubicBezTo>
                  <a:lnTo>
                    <a:pt x="92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896747" y="3026429"/>
            <a:ext cx="1993108" cy="119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用户提交工单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用户根据自己的需要，提交不同评估方法的工单。包括 </a:t>
            </a:r>
            <a:r>
              <a:rPr lang="zh-CN" altLang="en-US" sz="11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市场法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综合估值法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成本法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1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收益法</a:t>
            </a:r>
            <a:endParaRPr lang="zh-CN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Rectangle 33"/>
          <p:cNvSpPr>
            <a:spLocks noChangeArrowheads="1"/>
          </p:cNvSpPr>
          <p:nvPr/>
        </p:nvSpPr>
        <p:spPr bwMode="auto">
          <a:xfrm>
            <a:off x="2882751" y="1493389"/>
            <a:ext cx="1744851" cy="119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专家工单打分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专家审批用户提交的工单，对 </a:t>
            </a:r>
            <a:r>
              <a:rPr lang="zh-CN" altLang="en-US" sz="1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综合估值法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成本法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1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收益法 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进行打分。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ectangle 33"/>
          <p:cNvSpPr>
            <a:spLocks noChangeArrowheads="1"/>
          </p:cNvSpPr>
          <p:nvPr/>
        </p:nvSpPr>
        <p:spPr bwMode="auto">
          <a:xfrm>
            <a:off x="4758095" y="2979070"/>
            <a:ext cx="1660689" cy="1346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神经网络模型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市场法 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工单的估值将由神经网络模型进行评定维度并计算最终价值。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6468929" y="1616504"/>
            <a:ext cx="1590848" cy="119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用户确认工单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用户在通知栏得到工单完成的通知，进入工单详情页面进行确认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3556344" y="290122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 Box 43"/>
          <p:cNvSpPr txBox="1">
            <a:spLocks noChangeArrowheads="1"/>
          </p:cNvSpPr>
          <p:nvPr/>
        </p:nvSpPr>
        <p:spPr bwMode="auto">
          <a:xfrm>
            <a:off x="3949755" y="857108"/>
            <a:ext cx="124290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Project Structure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3554767" y="1134107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 flipV="1">
            <a:off x="374364" y="1277649"/>
            <a:ext cx="568853" cy="3657371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738605" y="2785392"/>
            <a:ext cx="2955799" cy="1077435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7631596" y="3988817"/>
            <a:ext cx="1635214" cy="261610"/>
            <a:chOff x="2388134" y="5857273"/>
            <a:chExt cx="1179282" cy="305428"/>
          </a:xfrm>
        </p:grpSpPr>
        <p:sp>
          <p:nvSpPr>
            <p:cNvPr id="35" name="矩形 34"/>
            <p:cNvSpPr/>
            <p:nvPr/>
          </p:nvSpPr>
          <p:spPr>
            <a:xfrm>
              <a:off x="2388134" y="5860874"/>
              <a:ext cx="193681" cy="27665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605900" y="5857273"/>
              <a:ext cx="961516" cy="305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用户业务部分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631595" y="4693774"/>
            <a:ext cx="1621140" cy="261610"/>
            <a:chOff x="2380079" y="6269698"/>
            <a:chExt cx="1181605" cy="308503"/>
          </a:xfrm>
        </p:grpSpPr>
        <p:sp>
          <p:nvSpPr>
            <p:cNvPr id="41" name="矩形 40"/>
            <p:cNvSpPr/>
            <p:nvPr/>
          </p:nvSpPr>
          <p:spPr>
            <a:xfrm>
              <a:off x="2380079" y="6298926"/>
              <a:ext cx="204712" cy="27665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600168" y="6269698"/>
              <a:ext cx="961516" cy="308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管理系统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631598" y="4330563"/>
            <a:ext cx="1334400" cy="269829"/>
            <a:chOff x="2374471" y="4969530"/>
            <a:chExt cx="1482041" cy="300181"/>
          </a:xfrm>
        </p:grpSpPr>
        <p:sp>
          <p:nvSpPr>
            <p:cNvPr id="44" name="矩形 43"/>
            <p:cNvSpPr/>
            <p:nvPr/>
          </p:nvSpPr>
          <p:spPr>
            <a:xfrm>
              <a:off x="2374471" y="4993054"/>
              <a:ext cx="311936" cy="27665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711383" y="4969530"/>
              <a:ext cx="1145129" cy="2910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>
                  <a:solidFill>
                    <a:srgbClr val="12B78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专家业务部分</a:t>
              </a:r>
            </a:p>
          </p:txBody>
        </p:sp>
      </p:grpSp>
      <p:sp>
        <p:nvSpPr>
          <p:cNvPr id="49" name="矩形 48"/>
          <p:cNvSpPr/>
          <p:nvPr/>
        </p:nvSpPr>
        <p:spPr>
          <a:xfrm>
            <a:off x="1738605" y="1200308"/>
            <a:ext cx="4599932" cy="1066311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稻壳儿春秋广告/盗版必究        原创来源：http://chn.docer.com/works?userid=199329941#!/work_time"/>
          <p:cNvSpPr/>
          <p:nvPr/>
        </p:nvSpPr>
        <p:spPr>
          <a:xfrm>
            <a:off x="587246" y="2932367"/>
            <a:ext cx="188696" cy="232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77" y="13500"/>
                </a:moveTo>
                <a:cubicBezTo>
                  <a:pt x="19731" y="12150"/>
                  <a:pt x="20769" y="10125"/>
                  <a:pt x="20769" y="8100"/>
                </a:cubicBezTo>
                <a:cubicBezTo>
                  <a:pt x="20769" y="3713"/>
                  <a:pt x="16408" y="0"/>
                  <a:pt x="10800" y="0"/>
                </a:cubicBezTo>
                <a:cubicBezTo>
                  <a:pt x="5192" y="0"/>
                  <a:pt x="831" y="3713"/>
                  <a:pt x="831" y="8100"/>
                </a:cubicBezTo>
                <a:cubicBezTo>
                  <a:pt x="831" y="10125"/>
                  <a:pt x="1869" y="12150"/>
                  <a:pt x="3323" y="13500"/>
                </a:cubicBezTo>
                <a:cubicBezTo>
                  <a:pt x="1869" y="15694"/>
                  <a:pt x="0" y="18225"/>
                  <a:pt x="0" y="18225"/>
                </a:cubicBezTo>
                <a:cubicBezTo>
                  <a:pt x="4362" y="18731"/>
                  <a:pt x="4362" y="18731"/>
                  <a:pt x="4362" y="18731"/>
                </a:cubicBezTo>
                <a:cubicBezTo>
                  <a:pt x="7062" y="21600"/>
                  <a:pt x="7062" y="21600"/>
                  <a:pt x="7062" y="21600"/>
                </a:cubicBezTo>
                <a:cubicBezTo>
                  <a:pt x="7062" y="21600"/>
                  <a:pt x="9138" y="18731"/>
                  <a:pt x="10800" y="16369"/>
                </a:cubicBezTo>
                <a:cubicBezTo>
                  <a:pt x="12462" y="18731"/>
                  <a:pt x="14538" y="21600"/>
                  <a:pt x="14538" y="21600"/>
                </a:cubicBezTo>
                <a:cubicBezTo>
                  <a:pt x="17238" y="18731"/>
                  <a:pt x="17238" y="18731"/>
                  <a:pt x="17238" y="18731"/>
                </a:cubicBezTo>
                <a:cubicBezTo>
                  <a:pt x="21600" y="18225"/>
                  <a:pt x="21600" y="18225"/>
                  <a:pt x="21600" y="18225"/>
                </a:cubicBezTo>
                <a:cubicBezTo>
                  <a:pt x="21600" y="18225"/>
                  <a:pt x="19731" y="15694"/>
                  <a:pt x="18277" y="13500"/>
                </a:cubicBezTo>
                <a:close/>
                <a:moveTo>
                  <a:pt x="6646" y="19575"/>
                </a:moveTo>
                <a:cubicBezTo>
                  <a:pt x="5400" y="17381"/>
                  <a:pt x="5400" y="17381"/>
                  <a:pt x="5400" y="17381"/>
                </a:cubicBezTo>
                <a:cubicBezTo>
                  <a:pt x="2492" y="17550"/>
                  <a:pt x="2492" y="17550"/>
                  <a:pt x="2492" y="17550"/>
                </a:cubicBezTo>
                <a:cubicBezTo>
                  <a:pt x="2492" y="17550"/>
                  <a:pt x="3531" y="16031"/>
                  <a:pt x="4569" y="14344"/>
                </a:cubicBezTo>
                <a:cubicBezTo>
                  <a:pt x="5815" y="15188"/>
                  <a:pt x="7269" y="15862"/>
                  <a:pt x="9138" y="16031"/>
                </a:cubicBezTo>
                <a:cubicBezTo>
                  <a:pt x="7892" y="17888"/>
                  <a:pt x="6646" y="19575"/>
                  <a:pt x="6646" y="19575"/>
                </a:cubicBezTo>
                <a:close/>
                <a:moveTo>
                  <a:pt x="2492" y="8100"/>
                </a:moveTo>
                <a:cubicBezTo>
                  <a:pt x="2492" y="4388"/>
                  <a:pt x="6231" y="1350"/>
                  <a:pt x="10800" y="1350"/>
                </a:cubicBezTo>
                <a:cubicBezTo>
                  <a:pt x="15369" y="1350"/>
                  <a:pt x="19108" y="4388"/>
                  <a:pt x="19108" y="8100"/>
                </a:cubicBezTo>
                <a:cubicBezTo>
                  <a:pt x="19108" y="11813"/>
                  <a:pt x="15369" y="14850"/>
                  <a:pt x="10800" y="14850"/>
                </a:cubicBezTo>
                <a:cubicBezTo>
                  <a:pt x="6231" y="14850"/>
                  <a:pt x="2492" y="11813"/>
                  <a:pt x="2492" y="8100"/>
                </a:cubicBezTo>
                <a:close/>
                <a:moveTo>
                  <a:pt x="16200" y="17381"/>
                </a:moveTo>
                <a:cubicBezTo>
                  <a:pt x="14954" y="19575"/>
                  <a:pt x="14954" y="19575"/>
                  <a:pt x="14954" y="19575"/>
                </a:cubicBezTo>
                <a:cubicBezTo>
                  <a:pt x="14954" y="19575"/>
                  <a:pt x="13708" y="17888"/>
                  <a:pt x="12462" y="16031"/>
                </a:cubicBezTo>
                <a:cubicBezTo>
                  <a:pt x="14331" y="15862"/>
                  <a:pt x="15785" y="15188"/>
                  <a:pt x="17031" y="14344"/>
                </a:cubicBezTo>
                <a:cubicBezTo>
                  <a:pt x="18069" y="16031"/>
                  <a:pt x="19108" y="17550"/>
                  <a:pt x="19108" y="17550"/>
                </a:cubicBezTo>
                <a:cubicBezTo>
                  <a:pt x="16200" y="17381"/>
                  <a:pt x="16200" y="17381"/>
                  <a:pt x="16200" y="17381"/>
                </a:cubicBezTo>
                <a:close/>
                <a:moveTo>
                  <a:pt x="10800" y="3375"/>
                </a:moveTo>
                <a:cubicBezTo>
                  <a:pt x="7685" y="3375"/>
                  <a:pt x="4985" y="5569"/>
                  <a:pt x="4985" y="8100"/>
                </a:cubicBezTo>
                <a:cubicBezTo>
                  <a:pt x="4985" y="10800"/>
                  <a:pt x="7685" y="12825"/>
                  <a:pt x="10800" y="12825"/>
                </a:cubicBezTo>
                <a:cubicBezTo>
                  <a:pt x="13915" y="12825"/>
                  <a:pt x="16615" y="10800"/>
                  <a:pt x="16615" y="8100"/>
                </a:cubicBezTo>
                <a:cubicBezTo>
                  <a:pt x="16615" y="5569"/>
                  <a:pt x="13915" y="3375"/>
                  <a:pt x="10800" y="3375"/>
                </a:cubicBezTo>
                <a:close/>
                <a:moveTo>
                  <a:pt x="10800" y="11475"/>
                </a:moveTo>
                <a:cubicBezTo>
                  <a:pt x="8515" y="11475"/>
                  <a:pt x="6646" y="9956"/>
                  <a:pt x="6646" y="8100"/>
                </a:cubicBezTo>
                <a:cubicBezTo>
                  <a:pt x="6646" y="6244"/>
                  <a:pt x="8515" y="4725"/>
                  <a:pt x="10800" y="4725"/>
                </a:cubicBezTo>
                <a:cubicBezTo>
                  <a:pt x="13085" y="4725"/>
                  <a:pt x="14954" y="6244"/>
                  <a:pt x="14954" y="8100"/>
                </a:cubicBezTo>
                <a:cubicBezTo>
                  <a:pt x="14954" y="9956"/>
                  <a:pt x="13085" y="11475"/>
                  <a:pt x="10800" y="1147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22860" rIns="22860"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800">
                <a:solidFill>
                  <a:srgbClr val="27282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27282D"/>
              </a:solidFill>
              <a:effectLst/>
              <a:uLnTx/>
              <a:uFillTx/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" name="稻壳儿春秋广告/盗版必究        原创来源：http://chn.docer.com/works?userid=199329941#!/work_time"/>
          <p:cNvSpPr/>
          <p:nvPr/>
        </p:nvSpPr>
        <p:spPr>
          <a:xfrm>
            <a:off x="564548" y="4293269"/>
            <a:ext cx="232418" cy="231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19" y="13838"/>
                </a:moveTo>
                <a:cubicBezTo>
                  <a:pt x="4219" y="14006"/>
                  <a:pt x="4219" y="14006"/>
                  <a:pt x="4219" y="14006"/>
                </a:cubicBezTo>
                <a:cubicBezTo>
                  <a:pt x="4219" y="14006"/>
                  <a:pt x="4219" y="14006"/>
                  <a:pt x="4219" y="14006"/>
                </a:cubicBezTo>
                <a:cubicBezTo>
                  <a:pt x="4219" y="14006"/>
                  <a:pt x="4388" y="14006"/>
                  <a:pt x="4388" y="14006"/>
                </a:cubicBezTo>
                <a:cubicBezTo>
                  <a:pt x="6412" y="16031"/>
                  <a:pt x="6412" y="16031"/>
                  <a:pt x="6412" y="16031"/>
                </a:cubicBezTo>
                <a:cubicBezTo>
                  <a:pt x="6581" y="16200"/>
                  <a:pt x="7088" y="16200"/>
                  <a:pt x="7256" y="16031"/>
                </a:cubicBezTo>
                <a:cubicBezTo>
                  <a:pt x="7425" y="15862"/>
                  <a:pt x="7425" y="15356"/>
                  <a:pt x="7256" y="15188"/>
                </a:cubicBezTo>
                <a:cubicBezTo>
                  <a:pt x="5569" y="13500"/>
                  <a:pt x="5569" y="13500"/>
                  <a:pt x="5569" y="13500"/>
                </a:cubicBezTo>
                <a:cubicBezTo>
                  <a:pt x="7256" y="11812"/>
                  <a:pt x="7256" y="11812"/>
                  <a:pt x="7256" y="11812"/>
                </a:cubicBezTo>
                <a:cubicBezTo>
                  <a:pt x="7425" y="11644"/>
                  <a:pt x="7425" y="11306"/>
                  <a:pt x="7256" y="10969"/>
                </a:cubicBezTo>
                <a:cubicBezTo>
                  <a:pt x="7088" y="10800"/>
                  <a:pt x="6581" y="10800"/>
                  <a:pt x="6412" y="10969"/>
                </a:cubicBezTo>
                <a:cubicBezTo>
                  <a:pt x="4219" y="13162"/>
                  <a:pt x="4219" y="13162"/>
                  <a:pt x="4219" y="13162"/>
                </a:cubicBezTo>
                <a:cubicBezTo>
                  <a:pt x="4050" y="13331"/>
                  <a:pt x="4050" y="13669"/>
                  <a:pt x="4050" y="13838"/>
                </a:cubicBezTo>
                <a:cubicBezTo>
                  <a:pt x="4050" y="13838"/>
                  <a:pt x="4219" y="13838"/>
                  <a:pt x="4219" y="13838"/>
                </a:cubicBezTo>
                <a:close/>
                <a:moveTo>
                  <a:pt x="14344" y="16031"/>
                </a:moveTo>
                <a:cubicBezTo>
                  <a:pt x="14681" y="16200"/>
                  <a:pt x="15019" y="16200"/>
                  <a:pt x="15188" y="16031"/>
                </a:cubicBezTo>
                <a:cubicBezTo>
                  <a:pt x="17213" y="14006"/>
                  <a:pt x="17213" y="14006"/>
                  <a:pt x="17213" y="14006"/>
                </a:cubicBezTo>
                <a:cubicBezTo>
                  <a:pt x="17381" y="14006"/>
                  <a:pt x="17381" y="14006"/>
                  <a:pt x="17381" y="14006"/>
                </a:cubicBezTo>
                <a:cubicBezTo>
                  <a:pt x="17381" y="14006"/>
                  <a:pt x="17381" y="14006"/>
                  <a:pt x="17381" y="14006"/>
                </a:cubicBezTo>
                <a:cubicBezTo>
                  <a:pt x="17381" y="13838"/>
                  <a:pt x="17381" y="13838"/>
                  <a:pt x="17381" y="13838"/>
                </a:cubicBezTo>
                <a:cubicBezTo>
                  <a:pt x="17550" y="13838"/>
                  <a:pt x="17550" y="13838"/>
                  <a:pt x="17550" y="13838"/>
                </a:cubicBezTo>
                <a:cubicBezTo>
                  <a:pt x="17550" y="13669"/>
                  <a:pt x="17550" y="13331"/>
                  <a:pt x="17381" y="13162"/>
                </a:cubicBezTo>
                <a:cubicBezTo>
                  <a:pt x="15188" y="10969"/>
                  <a:pt x="15188" y="10969"/>
                  <a:pt x="15188" y="10969"/>
                </a:cubicBezTo>
                <a:cubicBezTo>
                  <a:pt x="15019" y="10800"/>
                  <a:pt x="14681" y="10800"/>
                  <a:pt x="14344" y="10969"/>
                </a:cubicBezTo>
                <a:cubicBezTo>
                  <a:pt x="14175" y="11306"/>
                  <a:pt x="14175" y="11644"/>
                  <a:pt x="14344" y="11812"/>
                </a:cubicBezTo>
                <a:cubicBezTo>
                  <a:pt x="16031" y="13500"/>
                  <a:pt x="16031" y="13500"/>
                  <a:pt x="16031" y="13500"/>
                </a:cubicBezTo>
                <a:cubicBezTo>
                  <a:pt x="14344" y="15188"/>
                  <a:pt x="14344" y="15188"/>
                  <a:pt x="14344" y="15188"/>
                </a:cubicBezTo>
                <a:cubicBezTo>
                  <a:pt x="14175" y="15356"/>
                  <a:pt x="14175" y="15862"/>
                  <a:pt x="14344" y="16031"/>
                </a:cubicBezTo>
                <a:close/>
                <a:moveTo>
                  <a:pt x="3375" y="2700"/>
                </a:moveTo>
                <a:cubicBezTo>
                  <a:pt x="3038" y="2700"/>
                  <a:pt x="2700" y="3037"/>
                  <a:pt x="2700" y="3375"/>
                </a:cubicBezTo>
                <a:cubicBezTo>
                  <a:pt x="2700" y="3712"/>
                  <a:pt x="3038" y="4050"/>
                  <a:pt x="3375" y="4050"/>
                </a:cubicBezTo>
                <a:cubicBezTo>
                  <a:pt x="3713" y="4050"/>
                  <a:pt x="4050" y="3712"/>
                  <a:pt x="4050" y="3375"/>
                </a:cubicBezTo>
                <a:cubicBezTo>
                  <a:pt x="4050" y="3037"/>
                  <a:pt x="3713" y="2700"/>
                  <a:pt x="3375" y="2700"/>
                </a:cubicBezTo>
                <a:close/>
                <a:moveTo>
                  <a:pt x="19575" y="0"/>
                </a:moveTo>
                <a:cubicBezTo>
                  <a:pt x="2025" y="0"/>
                  <a:pt x="2025" y="0"/>
                  <a:pt x="2025" y="0"/>
                </a:cubicBezTo>
                <a:cubicBezTo>
                  <a:pt x="844" y="0"/>
                  <a:pt x="0" y="844"/>
                  <a:pt x="0" y="2025"/>
                </a:cubicBezTo>
                <a:cubicBezTo>
                  <a:pt x="0" y="19575"/>
                  <a:pt x="0" y="19575"/>
                  <a:pt x="0" y="19575"/>
                </a:cubicBezTo>
                <a:cubicBezTo>
                  <a:pt x="0" y="20756"/>
                  <a:pt x="844" y="21600"/>
                  <a:pt x="2025" y="21600"/>
                </a:cubicBezTo>
                <a:cubicBezTo>
                  <a:pt x="19575" y="21600"/>
                  <a:pt x="19575" y="21600"/>
                  <a:pt x="19575" y="21600"/>
                </a:cubicBezTo>
                <a:cubicBezTo>
                  <a:pt x="20756" y="21600"/>
                  <a:pt x="21600" y="20756"/>
                  <a:pt x="21600" y="19575"/>
                </a:cubicBezTo>
                <a:cubicBezTo>
                  <a:pt x="21600" y="2025"/>
                  <a:pt x="21600" y="2025"/>
                  <a:pt x="21600" y="2025"/>
                </a:cubicBezTo>
                <a:cubicBezTo>
                  <a:pt x="21600" y="844"/>
                  <a:pt x="20756" y="0"/>
                  <a:pt x="19575" y="0"/>
                </a:cubicBezTo>
                <a:close/>
                <a:moveTo>
                  <a:pt x="20250" y="18900"/>
                </a:moveTo>
                <a:cubicBezTo>
                  <a:pt x="20250" y="19744"/>
                  <a:pt x="19575" y="20250"/>
                  <a:pt x="18900" y="20250"/>
                </a:cubicBezTo>
                <a:cubicBezTo>
                  <a:pt x="2700" y="20250"/>
                  <a:pt x="2700" y="20250"/>
                  <a:pt x="2700" y="20250"/>
                </a:cubicBezTo>
                <a:cubicBezTo>
                  <a:pt x="2025" y="20250"/>
                  <a:pt x="1350" y="19744"/>
                  <a:pt x="1350" y="18900"/>
                </a:cubicBezTo>
                <a:cubicBezTo>
                  <a:pt x="1350" y="6750"/>
                  <a:pt x="1350" y="6750"/>
                  <a:pt x="1350" y="6750"/>
                </a:cubicBezTo>
                <a:cubicBezTo>
                  <a:pt x="20250" y="6750"/>
                  <a:pt x="20250" y="6750"/>
                  <a:pt x="20250" y="6750"/>
                </a:cubicBezTo>
                <a:cubicBezTo>
                  <a:pt x="20250" y="18900"/>
                  <a:pt x="20250" y="18900"/>
                  <a:pt x="20250" y="18900"/>
                </a:cubicBezTo>
                <a:close/>
                <a:moveTo>
                  <a:pt x="20250" y="5400"/>
                </a:moveTo>
                <a:cubicBezTo>
                  <a:pt x="1350" y="5400"/>
                  <a:pt x="1350" y="5400"/>
                  <a:pt x="1350" y="5400"/>
                </a:cubicBezTo>
                <a:cubicBezTo>
                  <a:pt x="1350" y="2700"/>
                  <a:pt x="1350" y="2700"/>
                  <a:pt x="1350" y="2700"/>
                </a:cubicBezTo>
                <a:cubicBezTo>
                  <a:pt x="1350" y="2025"/>
                  <a:pt x="2025" y="1350"/>
                  <a:pt x="2700" y="1350"/>
                </a:cubicBezTo>
                <a:cubicBezTo>
                  <a:pt x="18900" y="1350"/>
                  <a:pt x="18900" y="1350"/>
                  <a:pt x="18900" y="1350"/>
                </a:cubicBezTo>
                <a:cubicBezTo>
                  <a:pt x="19575" y="1350"/>
                  <a:pt x="20250" y="2025"/>
                  <a:pt x="20250" y="2700"/>
                </a:cubicBezTo>
                <a:cubicBezTo>
                  <a:pt x="20250" y="5400"/>
                  <a:pt x="20250" y="5400"/>
                  <a:pt x="20250" y="5400"/>
                </a:cubicBezTo>
                <a:close/>
                <a:moveTo>
                  <a:pt x="6075" y="2700"/>
                </a:moveTo>
                <a:cubicBezTo>
                  <a:pt x="5738" y="2700"/>
                  <a:pt x="5400" y="3037"/>
                  <a:pt x="5400" y="3375"/>
                </a:cubicBezTo>
                <a:cubicBezTo>
                  <a:pt x="5400" y="3712"/>
                  <a:pt x="5738" y="4050"/>
                  <a:pt x="6075" y="4050"/>
                </a:cubicBezTo>
                <a:cubicBezTo>
                  <a:pt x="6412" y="4050"/>
                  <a:pt x="6750" y="3712"/>
                  <a:pt x="6750" y="3375"/>
                </a:cubicBezTo>
                <a:cubicBezTo>
                  <a:pt x="6750" y="3037"/>
                  <a:pt x="6412" y="2700"/>
                  <a:pt x="6075" y="2700"/>
                </a:cubicBezTo>
                <a:close/>
                <a:moveTo>
                  <a:pt x="8775" y="2700"/>
                </a:moveTo>
                <a:cubicBezTo>
                  <a:pt x="8438" y="2700"/>
                  <a:pt x="8100" y="3037"/>
                  <a:pt x="8100" y="3375"/>
                </a:cubicBezTo>
                <a:cubicBezTo>
                  <a:pt x="8100" y="3712"/>
                  <a:pt x="8438" y="4050"/>
                  <a:pt x="8775" y="4050"/>
                </a:cubicBezTo>
                <a:cubicBezTo>
                  <a:pt x="9113" y="4050"/>
                  <a:pt x="9450" y="3712"/>
                  <a:pt x="9450" y="3375"/>
                </a:cubicBezTo>
                <a:cubicBezTo>
                  <a:pt x="9450" y="3037"/>
                  <a:pt x="9113" y="2700"/>
                  <a:pt x="8775" y="2700"/>
                </a:cubicBezTo>
                <a:close/>
                <a:moveTo>
                  <a:pt x="9956" y="16031"/>
                </a:moveTo>
                <a:cubicBezTo>
                  <a:pt x="12656" y="11981"/>
                  <a:pt x="12656" y="11981"/>
                  <a:pt x="12656" y="11981"/>
                </a:cubicBezTo>
                <a:cubicBezTo>
                  <a:pt x="12825" y="11644"/>
                  <a:pt x="12825" y="11306"/>
                  <a:pt x="12656" y="10969"/>
                </a:cubicBezTo>
                <a:cubicBezTo>
                  <a:pt x="12319" y="10800"/>
                  <a:pt x="11981" y="10800"/>
                  <a:pt x="11644" y="10969"/>
                </a:cubicBezTo>
                <a:cubicBezTo>
                  <a:pt x="8944" y="15188"/>
                  <a:pt x="8944" y="15188"/>
                  <a:pt x="8944" y="15188"/>
                </a:cubicBezTo>
                <a:cubicBezTo>
                  <a:pt x="8775" y="15356"/>
                  <a:pt x="8775" y="15694"/>
                  <a:pt x="8944" y="16031"/>
                </a:cubicBezTo>
                <a:cubicBezTo>
                  <a:pt x="9281" y="16200"/>
                  <a:pt x="9619" y="16200"/>
                  <a:pt x="9956" y="1603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22860" rIns="22860"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800">
                <a:solidFill>
                  <a:srgbClr val="27282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27282D"/>
              </a:solidFill>
              <a:effectLst/>
              <a:uLnTx/>
              <a:uFillTx/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" name="稻壳儿春秋广告/盗版必究        原创来源：http://chn.docer.com/works?userid=199329941#!/work_time"/>
          <p:cNvSpPr/>
          <p:nvPr/>
        </p:nvSpPr>
        <p:spPr>
          <a:xfrm>
            <a:off x="567857" y="1355741"/>
            <a:ext cx="229109" cy="231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0" h="21600" extrusionOk="0">
                <a:moveTo>
                  <a:pt x="21221" y="19913"/>
                </a:moveTo>
                <a:cubicBezTo>
                  <a:pt x="20377" y="21262"/>
                  <a:pt x="14977" y="21600"/>
                  <a:pt x="10758" y="21600"/>
                </a:cubicBezTo>
                <a:cubicBezTo>
                  <a:pt x="6539" y="21600"/>
                  <a:pt x="1139" y="21262"/>
                  <a:pt x="127" y="19913"/>
                </a:cubicBezTo>
                <a:cubicBezTo>
                  <a:pt x="-42" y="19575"/>
                  <a:pt x="-42" y="19069"/>
                  <a:pt x="127" y="18731"/>
                </a:cubicBezTo>
                <a:cubicBezTo>
                  <a:pt x="971" y="16200"/>
                  <a:pt x="2658" y="15525"/>
                  <a:pt x="4008" y="15356"/>
                </a:cubicBezTo>
                <a:cubicBezTo>
                  <a:pt x="5189" y="15188"/>
                  <a:pt x="6202" y="14850"/>
                  <a:pt x="6708" y="14512"/>
                </a:cubicBezTo>
                <a:cubicBezTo>
                  <a:pt x="6708" y="14344"/>
                  <a:pt x="6708" y="13331"/>
                  <a:pt x="6708" y="12656"/>
                </a:cubicBezTo>
                <a:cubicBezTo>
                  <a:pt x="5527" y="11306"/>
                  <a:pt x="4683" y="9281"/>
                  <a:pt x="4683" y="7425"/>
                </a:cubicBezTo>
                <a:cubicBezTo>
                  <a:pt x="4683" y="3375"/>
                  <a:pt x="6708" y="0"/>
                  <a:pt x="10758" y="0"/>
                </a:cubicBezTo>
                <a:cubicBezTo>
                  <a:pt x="14808" y="0"/>
                  <a:pt x="16833" y="3375"/>
                  <a:pt x="16833" y="7425"/>
                </a:cubicBezTo>
                <a:cubicBezTo>
                  <a:pt x="16833" y="9281"/>
                  <a:pt x="15989" y="11306"/>
                  <a:pt x="14808" y="12656"/>
                </a:cubicBezTo>
                <a:cubicBezTo>
                  <a:pt x="14808" y="12994"/>
                  <a:pt x="14808" y="13331"/>
                  <a:pt x="14808" y="14512"/>
                </a:cubicBezTo>
                <a:cubicBezTo>
                  <a:pt x="15314" y="14850"/>
                  <a:pt x="16327" y="15188"/>
                  <a:pt x="17508" y="15356"/>
                </a:cubicBezTo>
                <a:cubicBezTo>
                  <a:pt x="18858" y="15525"/>
                  <a:pt x="20546" y="16200"/>
                  <a:pt x="21389" y="18731"/>
                </a:cubicBezTo>
                <a:cubicBezTo>
                  <a:pt x="21558" y="19069"/>
                  <a:pt x="21558" y="19575"/>
                  <a:pt x="21221" y="19913"/>
                </a:cubicBezTo>
                <a:close/>
                <a:moveTo>
                  <a:pt x="15483" y="7425"/>
                </a:moveTo>
                <a:cubicBezTo>
                  <a:pt x="15483" y="4050"/>
                  <a:pt x="13964" y="1350"/>
                  <a:pt x="10758" y="1350"/>
                </a:cubicBezTo>
                <a:cubicBezTo>
                  <a:pt x="7552" y="1350"/>
                  <a:pt x="6033" y="4050"/>
                  <a:pt x="6033" y="7425"/>
                </a:cubicBezTo>
                <a:cubicBezTo>
                  <a:pt x="6033" y="10125"/>
                  <a:pt x="8227" y="13500"/>
                  <a:pt x="10758" y="13500"/>
                </a:cubicBezTo>
                <a:cubicBezTo>
                  <a:pt x="13289" y="13500"/>
                  <a:pt x="15483" y="10125"/>
                  <a:pt x="15483" y="7425"/>
                </a:cubicBezTo>
                <a:close/>
                <a:moveTo>
                  <a:pt x="17171" y="16706"/>
                </a:moveTo>
                <a:cubicBezTo>
                  <a:pt x="15989" y="16537"/>
                  <a:pt x="14808" y="16031"/>
                  <a:pt x="14133" y="15694"/>
                </a:cubicBezTo>
                <a:cubicBezTo>
                  <a:pt x="13458" y="15356"/>
                  <a:pt x="13458" y="15356"/>
                  <a:pt x="13458" y="15356"/>
                </a:cubicBezTo>
                <a:cubicBezTo>
                  <a:pt x="13458" y="15356"/>
                  <a:pt x="13458" y="14512"/>
                  <a:pt x="13458" y="14006"/>
                </a:cubicBezTo>
                <a:cubicBezTo>
                  <a:pt x="12614" y="14512"/>
                  <a:pt x="11771" y="14850"/>
                  <a:pt x="10758" y="14850"/>
                </a:cubicBezTo>
                <a:cubicBezTo>
                  <a:pt x="9746" y="14850"/>
                  <a:pt x="8902" y="14512"/>
                  <a:pt x="8058" y="14006"/>
                </a:cubicBezTo>
                <a:cubicBezTo>
                  <a:pt x="8058" y="14512"/>
                  <a:pt x="8058" y="15356"/>
                  <a:pt x="8058" y="15356"/>
                </a:cubicBezTo>
                <a:cubicBezTo>
                  <a:pt x="7383" y="15694"/>
                  <a:pt x="7383" y="15694"/>
                  <a:pt x="7383" y="15694"/>
                </a:cubicBezTo>
                <a:cubicBezTo>
                  <a:pt x="6708" y="16031"/>
                  <a:pt x="5527" y="16537"/>
                  <a:pt x="4177" y="16706"/>
                </a:cubicBezTo>
                <a:cubicBezTo>
                  <a:pt x="3164" y="16875"/>
                  <a:pt x="2152" y="17213"/>
                  <a:pt x="1308" y="19069"/>
                </a:cubicBezTo>
                <a:cubicBezTo>
                  <a:pt x="1308" y="19237"/>
                  <a:pt x="2489" y="20250"/>
                  <a:pt x="10758" y="20250"/>
                </a:cubicBezTo>
                <a:cubicBezTo>
                  <a:pt x="19027" y="20250"/>
                  <a:pt x="20039" y="19237"/>
                  <a:pt x="20208" y="19069"/>
                </a:cubicBezTo>
                <a:cubicBezTo>
                  <a:pt x="19364" y="17213"/>
                  <a:pt x="18183" y="16875"/>
                  <a:pt x="17171" y="1670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22860" rIns="22860"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800">
                <a:solidFill>
                  <a:srgbClr val="27282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27282D"/>
              </a:solidFill>
              <a:effectLst/>
              <a:uLnTx/>
              <a:uFillTx/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6498" y="1601952"/>
            <a:ext cx="4743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zh-CN" altLang="en-US" dirty="0">
              <a:solidFill>
                <a:schemeClr val="tx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41033" y="3183522"/>
            <a:ext cx="513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专家</a:t>
            </a:r>
            <a:endParaRPr lang="zh-CN" altLang="en-US" dirty="0">
              <a:solidFill>
                <a:schemeClr val="tx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67847" y="4540004"/>
            <a:ext cx="656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endParaRPr lang="zh-CN" altLang="en-US" dirty="0">
              <a:solidFill>
                <a:schemeClr val="tx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箭头: 右 60"/>
          <p:cNvSpPr/>
          <p:nvPr/>
        </p:nvSpPr>
        <p:spPr>
          <a:xfrm>
            <a:off x="1186048" y="1617644"/>
            <a:ext cx="502103" cy="19594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171715" y="1381214"/>
            <a:ext cx="513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dirty="0">
              <a:solidFill>
                <a:schemeClr val="tx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稻壳儿春秋广告/盗版必究        原创来源：http://chn.docer.com/works?userid=199329941#!/work_time"/>
          <p:cNvSpPr/>
          <p:nvPr/>
        </p:nvSpPr>
        <p:spPr>
          <a:xfrm>
            <a:off x="2188443" y="1427873"/>
            <a:ext cx="475154" cy="503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40" y="17550"/>
                </a:moveTo>
                <a:cubicBezTo>
                  <a:pt x="18720" y="17550"/>
                  <a:pt x="18720" y="17550"/>
                  <a:pt x="18720" y="17550"/>
                </a:cubicBezTo>
                <a:cubicBezTo>
                  <a:pt x="18720" y="16200"/>
                  <a:pt x="18720" y="16200"/>
                  <a:pt x="18720" y="16200"/>
                </a:cubicBezTo>
                <a:cubicBezTo>
                  <a:pt x="19440" y="16200"/>
                  <a:pt x="20160" y="15694"/>
                  <a:pt x="20160" y="14850"/>
                </a:cubicBezTo>
                <a:cubicBezTo>
                  <a:pt x="20160" y="2700"/>
                  <a:pt x="20160" y="2700"/>
                  <a:pt x="20160" y="2700"/>
                </a:cubicBezTo>
                <a:cubicBezTo>
                  <a:pt x="20160" y="2025"/>
                  <a:pt x="19440" y="1350"/>
                  <a:pt x="18720" y="1350"/>
                </a:cubicBezTo>
                <a:cubicBezTo>
                  <a:pt x="7200" y="1350"/>
                  <a:pt x="7200" y="1350"/>
                  <a:pt x="7200" y="1350"/>
                </a:cubicBezTo>
                <a:cubicBezTo>
                  <a:pt x="6480" y="1350"/>
                  <a:pt x="5760" y="2025"/>
                  <a:pt x="5760" y="2700"/>
                </a:cubicBezTo>
                <a:cubicBezTo>
                  <a:pt x="4320" y="2700"/>
                  <a:pt x="4320" y="2700"/>
                  <a:pt x="4320" y="2700"/>
                </a:cubicBezTo>
                <a:cubicBezTo>
                  <a:pt x="4320" y="2025"/>
                  <a:pt x="4320" y="2025"/>
                  <a:pt x="4320" y="2025"/>
                </a:cubicBezTo>
                <a:cubicBezTo>
                  <a:pt x="4320" y="844"/>
                  <a:pt x="5220" y="0"/>
                  <a:pt x="6480" y="0"/>
                </a:cubicBezTo>
                <a:cubicBezTo>
                  <a:pt x="19440" y="0"/>
                  <a:pt x="19440" y="0"/>
                  <a:pt x="19440" y="0"/>
                </a:cubicBezTo>
                <a:cubicBezTo>
                  <a:pt x="20700" y="0"/>
                  <a:pt x="21600" y="844"/>
                  <a:pt x="21600" y="2025"/>
                </a:cubicBezTo>
                <a:cubicBezTo>
                  <a:pt x="21600" y="15525"/>
                  <a:pt x="21600" y="15525"/>
                  <a:pt x="21600" y="15525"/>
                </a:cubicBezTo>
                <a:cubicBezTo>
                  <a:pt x="21600" y="16706"/>
                  <a:pt x="20700" y="17550"/>
                  <a:pt x="19440" y="17550"/>
                </a:cubicBezTo>
                <a:close/>
                <a:moveTo>
                  <a:pt x="17280" y="6075"/>
                </a:moveTo>
                <a:cubicBezTo>
                  <a:pt x="17280" y="19575"/>
                  <a:pt x="17280" y="19575"/>
                  <a:pt x="17280" y="19575"/>
                </a:cubicBezTo>
                <a:cubicBezTo>
                  <a:pt x="17280" y="20756"/>
                  <a:pt x="16380" y="21600"/>
                  <a:pt x="15120" y="21600"/>
                </a:cubicBezTo>
                <a:cubicBezTo>
                  <a:pt x="2160" y="21600"/>
                  <a:pt x="2160" y="21600"/>
                  <a:pt x="2160" y="21600"/>
                </a:cubicBezTo>
                <a:cubicBezTo>
                  <a:pt x="900" y="21600"/>
                  <a:pt x="0" y="20756"/>
                  <a:pt x="0" y="19575"/>
                </a:cubicBezTo>
                <a:cubicBezTo>
                  <a:pt x="0" y="6075"/>
                  <a:pt x="0" y="6075"/>
                  <a:pt x="0" y="6075"/>
                </a:cubicBezTo>
                <a:cubicBezTo>
                  <a:pt x="0" y="4894"/>
                  <a:pt x="900" y="4050"/>
                  <a:pt x="2160" y="4050"/>
                </a:cubicBezTo>
                <a:cubicBezTo>
                  <a:pt x="15120" y="4050"/>
                  <a:pt x="15120" y="4050"/>
                  <a:pt x="15120" y="4050"/>
                </a:cubicBezTo>
                <a:cubicBezTo>
                  <a:pt x="16380" y="4050"/>
                  <a:pt x="17280" y="4894"/>
                  <a:pt x="17280" y="6075"/>
                </a:cubicBezTo>
                <a:close/>
                <a:moveTo>
                  <a:pt x="2880" y="5400"/>
                </a:moveTo>
                <a:cubicBezTo>
                  <a:pt x="2160" y="5400"/>
                  <a:pt x="1440" y="6075"/>
                  <a:pt x="1440" y="6750"/>
                </a:cubicBezTo>
                <a:cubicBezTo>
                  <a:pt x="1440" y="18900"/>
                  <a:pt x="1440" y="18900"/>
                  <a:pt x="1440" y="18900"/>
                </a:cubicBezTo>
                <a:cubicBezTo>
                  <a:pt x="1440" y="19744"/>
                  <a:pt x="2160" y="20250"/>
                  <a:pt x="2880" y="20250"/>
                </a:cubicBezTo>
                <a:cubicBezTo>
                  <a:pt x="14400" y="20250"/>
                  <a:pt x="14400" y="20250"/>
                  <a:pt x="14400" y="20250"/>
                </a:cubicBezTo>
                <a:cubicBezTo>
                  <a:pt x="15120" y="20250"/>
                  <a:pt x="15840" y="19744"/>
                  <a:pt x="15840" y="18900"/>
                </a:cubicBezTo>
                <a:cubicBezTo>
                  <a:pt x="15840" y="6750"/>
                  <a:pt x="15840" y="6750"/>
                  <a:pt x="15840" y="6750"/>
                </a:cubicBezTo>
                <a:cubicBezTo>
                  <a:pt x="15840" y="6075"/>
                  <a:pt x="15120" y="5400"/>
                  <a:pt x="14400" y="5400"/>
                </a:cubicBezTo>
                <a:cubicBezTo>
                  <a:pt x="2880" y="5400"/>
                  <a:pt x="2880" y="5400"/>
                  <a:pt x="2880" y="54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22860" rIns="22860"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800">
                <a:solidFill>
                  <a:srgbClr val="27282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27282D"/>
              </a:solidFill>
              <a:effectLst/>
              <a:uLnTx/>
              <a:uFillTx/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909655" y="1991605"/>
            <a:ext cx="1032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选择评估方法</a:t>
            </a:r>
            <a:endParaRPr lang="zh-CN" altLang="en-US" dirty="0">
              <a:solidFill>
                <a:schemeClr val="tx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箭头: 右 64"/>
          <p:cNvSpPr/>
          <p:nvPr/>
        </p:nvSpPr>
        <p:spPr>
          <a:xfrm>
            <a:off x="2993055" y="1634785"/>
            <a:ext cx="502103" cy="19594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674325" y="1994109"/>
            <a:ext cx="8422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生成工单</a:t>
            </a:r>
            <a:endParaRPr lang="zh-CN" altLang="en-US" dirty="0">
              <a:solidFill>
                <a:schemeClr val="tx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稻壳儿春秋广告/盗版必究        原创来源：http://chn.docer.com/works?userid=199329941#!/work_time"/>
          <p:cNvSpPr/>
          <p:nvPr/>
        </p:nvSpPr>
        <p:spPr bwMode="auto">
          <a:xfrm>
            <a:off x="3777370" y="1376769"/>
            <a:ext cx="540658" cy="537121"/>
          </a:xfrm>
          <a:custGeom>
            <a:avLst/>
            <a:gdLst>
              <a:gd name="connsiteX0" fmla="*/ 210007 w 344460"/>
              <a:gd name="connsiteY0" fmla="*/ 288541 h 342207"/>
              <a:gd name="connsiteX1" fmla="*/ 295500 w 344460"/>
              <a:gd name="connsiteY1" fmla="*/ 288541 h 342207"/>
              <a:gd name="connsiteX2" fmla="*/ 300843 w 344460"/>
              <a:gd name="connsiteY2" fmla="*/ 294133 h 342207"/>
              <a:gd name="connsiteX3" fmla="*/ 295500 w 344460"/>
              <a:gd name="connsiteY3" fmla="*/ 299725 h 342207"/>
              <a:gd name="connsiteX4" fmla="*/ 210007 w 344460"/>
              <a:gd name="connsiteY4" fmla="*/ 299725 h 342207"/>
              <a:gd name="connsiteX5" fmla="*/ 204663 w 344460"/>
              <a:gd name="connsiteY5" fmla="*/ 294133 h 342207"/>
              <a:gd name="connsiteX6" fmla="*/ 210007 w 344460"/>
              <a:gd name="connsiteY6" fmla="*/ 288541 h 342207"/>
              <a:gd name="connsiteX7" fmla="*/ 91459 w 344460"/>
              <a:gd name="connsiteY7" fmla="*/ 288541 h 342207"/>
              <a:gd name="connsiteX8" fmla="*/ 176952 w 344460"/>
              <a:gd name="connsiteY8" fmla="*/ 288541 h 342207"/>
              <a:gd name="connsiteX9" fmla="*/ 182295 w 344460"/>
              <a:gd name="connsiteY9" fmla="*/ 294133 h 342207"/>
              <a:gd name="connsiteX10" fmla="*/ 176952 w 344460"/>
              <a:gd name="connsiteY10" fmla="*/ 299725 h 342207"/>
              <a:gd name="connsiteX11" fmla="*/ 91459 w 344460"/>
              <a:gd name="connsiteY11" fmla="*/ 299725 h 342207"/>
              <a:gd name="connsiteX12" fmla="*/ 86115 w 344460"/>
              <a:gd name="connsiteY12" fmla="*/ 294133 h 342207"/>
              <a:gd name="connsiteX13" fmla="*/ 91459 w 344460"/>
              <a:gd name="connsiteY13" fmla="*/ 288541 h 342207"/>
              <a:gd name="connsiteX14" fmla="*/ 210007 w 344460"/>
              <a:gd name="connsiteY14" fmla="*/ 257227 h 342207"/>
              <a:gd name="connsiteX15" fmla="*/ 295500 w 344460"/>
              <a:gd name="connsiteY15" fmla="*/ 257227 h 342207"/>
              <a:gd name="connsiteX16" fmla="*/ 300843 w 344460"/>
              <a:gd name="connsiteY16" fmla="*/ 262819 h 342207"/>
              <a:gd name="connsiteX17" fmla="*/ 295500 w 344460"/>
              <a:gd name="connsiteY17" fmla="*/ 268411 h 342207"/>
              <a:gd name="connsiteX18" fmla="*/ 210007 w 344460"/>
              <a:gd name="connsiteY18" fmla="*/ 268411 h 342207"/>
              <a:gd name="connsiteX19" fmla="*/ 204663 w 344460"/>
              <a:gd name="connsiteY19" fmla="*/ 262819 h 342207"/>
              <a:gd name="connsiteX20" fmla="*/ 210007 w 344460"/>
              <a:gd name="connsiteY20" fmla="*/ 257227 h 342207"/>
              <a:gd name="connsiteX21" fmla="*/ 91459 w 344460"/>
              <a:gd name="connsiteY21" fmla="*/ 257227 h 342207"/>
              <a:gd name="connsiteX22" fmla="*/ 176952 w 344460"/>
              <a:gd name="connsiteY22" fmla="*/ 257227 h 342207"/>
              <a:gd name="connsiteX23" fmla="*/ 182295 w 344460"/>
              <a:gd name="connsiteY23" fmla="*/ 262819 h 342207"/>
              <a:gd name="connsiteX24" fmla="*/ 176952 w 344460"/>
              <a:gd name="connsiteY24" fmla="*/ 268411 h 342207"/>
              <a:gd name="connsiteX25" fmla="*/ 91459 w 344460"/>
              <a:gd name="connsiteY25" fmla="*/ 268411 h 342207"/>
              <a:gd name="connsiteX26" fmla="*/ 86115 w 344460"/>
              <a:gd name="connsiteY26" fmla="*/ 262819 h 342207"/>
              <a:gd name="connsiteX27" fmla="*/ 91459 w 344460"/>
              <a:gd name="connsiteY27" fmla="*/ 257227 h 342207"/>
              <a:gd name="connsiteX28" fmla="*/ 210007 w 344460"/>
              <a:gd name="connsiteY28" fmla="*/ 225912 h 342207"/>
              <a:gd name="connsiteX29" fmla="*/ 295500 w 344460"/>
              <a:gd name="connsiteY29" fmla="*/ 225912 h 342207"/>
              <a:gd name="connsiteX30" fmla="*/ 300843 w 344460"/>
              <a:gd name="connsiteY30" fmla="*/ 230386 h 342207"/>
              <a:gd name="connsiteX31" fmla="*/ 295500 w 344460"/>
              <a:gd name="connsiteY31" fmla="*/ 234859 h 342207"/>
              <a:gd name="connsiteX32" fmla="*/ 210007 w 344460"/>
              <a:gd name="connsiteY32" fmla="*/ 234859 h 342207"/>
              <a:gd name="connsiteX33" fmla="*/ 204663 w 344460"/>
              <a:gd name="connsiteY33" fmla="*/ 230386 h 342207"/>
              <a:gd name="connsiteX34" fmla="*/ 210007 w 344460"/>
              <a:gd name="connsiteY34" fmla="*/ 225912 h 342207"/>
              <a:gd name="connsiteX35" fmla="*/ 91459 w 344460"/>
              <a:gd name="connsiteY35" fmla="*/ 225912 h 342207"/>
              <a:gd name="connsiteX36" fmla="*/ 176952 w 344460"/>
              <a:gd name="connsiteY36" fmla="*/ 225912 h 342207"/>
              <a:gd name="connsiteX37" fmla="*/ 182295 w 344460"/>
              <a:gd name="connsiteY37" fmla="*/ 230386 h 342207"/>
              <a:gd name="connsiteX38" fmla="*/ 176952 w 344460"/>
              <a:gd name="connsiteY38" fmla="*/ 234859 h 342207"/>
              <a:gd name="connsiteX39" fmla="*/ 91459 w 344460"/>
              <a:gd name="connsiteY39" fmla="*/ 234859 h 342207"/>
              <a:gd name="connsiteX40" fmla="*/ 86115 w 344460"/>
              <a:gd name="connsiteY40" fmla="*/ 230386 h 342207"/>
              <a:gd name="connsiteX41" fmla="*/ 91459 w 344460"/>
              <a:gd name="connsiteY41" fmla="*/ 225912 h 342207"/>
              <a:gd name="connsiteX42" fmla="*/ 91483 w 344460"/>
              <a:gd name="connsiteY42" fmla="*/ 192361 h 342207"/>
              <a:gd name="connsiteX43" fmla="*/ 295476 w 344460"/>
              <a:gd name="connsiteY43" fmla="*/ 192361 h 342207"/>
              <a:gd name="connsiteX44" fmla="*/ 300844 w 344460"/>
              <a:gd name="connsiteY44" fmla="*/ 197953 h 342207"/>
              <a:gd name="connsiteX45" fmla="*/ 295476 w 344460"/>
              <a:gd name="connsiteY45" fmla="*/ 203545 h 342207"/>
              <a:gd name="connsiteX46" fmla="*/ 91483 w 344460"/>
              <a:gd name="connsiteY46" fmla="*/ 203545 h 342207"/>
              <a:gd name="connsiteX47" fmla="*/ 86115 w 344460"/>
              <a:gd name="connsiteY47" fmla="*/ 197953 h 342207"/>
              <a:gd name="connsiteX48" fmla="*/ 91483 w 344460"/>
              <a:gd name="connsiteY48" fmla="*/ 192361 h 342207"/>
              <a:gd name="connsiteX49" fmla="*/ 91483 w 344460"/>
              <a:gd name="connsiteY49" fmla="*/ 161046 h 342207"/>
              <a:gd name="connsiteX50" fmla="*/ 295476 w 344460"/>
              <a:gd name="connsiteY50" fmla="*/ 161046 h 342207"/>
              <a:gd name="connsiteX51" fmla="*/ 300844 w 344460"/>
              <a:gd name="connsiteY51" fmla="*/ 165520 h 342207"/>
              <a:gd name="connsiteX52" fmla="*/ 295476 w 344460"/>
              <a:gd name="connsiteY52" fmla="*/ 169993 h 342207"/>
              <a:gd name="connsiteX53" fmla="*/ 91483 w 344460"/>
              <a:gd name="connsiteY53" fmla="*/ 169993 h 342207"/>
              <a:gd name="connsiteX54" fmla="*/ 86115 w 344460"/>
              <a:gd name="connsiteY54" fmla="*/ 165520 h 342207"/>
              <a:gd name="connsiteX55" fmla="*/ 91483 w 344460"/>
              <a:gd name="connsiteY55" fmla="*/ 161046 h 342207"/>
              <a:gd name="connsiteX56" fmla="*/ 210007 w 344460"/>
              <a:gd name="connsiteY56" fmla="*/ 127495 h 342207"/>
              <a:gd name="connsiteX57" fmla="*/ 295500 w 344460"/>
              <a:gd name="connsiteY57" fmla="*/ 127495 h 342207"/>
              <a:gd name="connsiteX58" fmla="*/ 300843 w 344460"/>
              <a:gd name="connsiteY58" fmla="*/ 133087 h 342207"/>
              <a:gd name="connsiteX59" fmla="*/ 295500 w 344460"/>
              <a:gd name="connsiteY59" fmla="*/ 138679 h 342207"/>
              <a:gd name="connsiteX60" fmla="*/ 210007 w 344460"/>
              <a:gd name="connsiteY60" fmla="*/ 138679 h 342207"/>
              <a:gd name="connsiteX61" fmla="*/ 204663 w 344460"/>
              <a:gd name="connsiteY61" fmla="*/ 133087 h 342207"/>
              <a:gd name="connsiteX62" fmla="*/ 210007 w 344460"/>
              <a:gd name="connsiteY62" fmla="*/ 127495 h 342207"/>
              <a:gd name="connsiteX63" fmla="*/ 210007 w 344460"/>
              <a:gd name="connsiteY63" fmla="*/ 96180 h 342207"/>
              <a:gd name="connsiteX64" fmla="*/ 295500 w 344460"/>
              <a:gd name="connsiteY64" fmla="*/ 96180 h 342207"/>
              <a:gd name="connsiteX65" fmla="*/ 300843 w 344460"/>
              <a:gd name="connsiteY65" fmla="*/ 101772 h 342207"/>
              <a:gd name="connsiteX66" fmla="*/ 295500 w 344460"/>
              <a:gd name="connsiteY66" fmla="*/ 107364 h 342207"/>
              <a:gd name="connsiteX67" fmla="*/ 210007 w 344460"/>
              <a:gd name="connsiteY67" fmla="*/ 107364 h 342207"/>
              <a:gd name="connsiteX68" fmla="*/ 204663 w 344460"/>
              <a:gd name="connsiteY68" fmla="*/ 101772 h 342207"/>
              <a:gd name="connsiteX69" fmla="*/ 210007 w 344460"/>
              <a:gd name="connsiteY69" fmla="*/ 96180 h 342207"/>
              <a:gd name="connsiteX70" fmla="*/ 107484 w 344460"/>
              <a:gd name="connsiteY70" fmla="*/ 63836 h 342207"/>
              <a:gd name="connsiteX71" fmla="*/ 107484 w 344460"/>
              <a:gd name="connsiteY71" fmla="*/ 117291 h 342207"/>
              <a:gd name="connsiteX72" fmla="*/ 160922 w 344460"/>
              <a:gd name="connsiteY72" fmla="*/ 117291 h 342207"/>
              <a:gd name="connsiteX73" fmla="*/ 160922 w 344460"/>
              <a:gd name="connsiteY73" fmla="*/ 63836 h 342207"/>
              <a:gd name="connsiteX74" fmla="*/ 210007 w 344460"/>
              <a:gd name="connsiteY74" fmla="*/ 62629 h 342207"/>
              <a:gd name="connsiteX75" fmla="*/ 295500 w 344460"/>
              <a:gd name="connsiteY75" fmla="*/ 62629 h 342207"/>
              <a:gd name="connsiteX76" fmla="*/ 300843 w 344460"/>
              <a:gd name="connsiteY76" fmla="*/ 68221 h 342207"/>
              <a:gd name="connsiteX77" fmla="*/ 295500 w 344460"/>
              <a:gd name="connsiteY77" fmla="*/ 73813 h 342207"/>
              <a:gd name="connsiteX78" fmla="*/ 210007 w 344460"/>
              <a:gd name="connsiteY78" fmla="*/ 73813 h 342207"/>
              <a:gd name="connsiteX79" fmla="*/ 204663 w 344460"/>
              <a:gd name="connsiteY79" fmla="*/ 68221 h 342207"/>
              <a:gd name="connsiteX80" fmla="*/ 210007 w 344460"/>
              <a:gd name="connsiteY80" fmla="*/ 62629 h 342207"/>
              <a:gd name="connsiteX81" fmla="*/ 96797 w 344460"/>
              <a:gd name="connsiteY81" fmla="*/ 42498 h 342207"/>
              <a:gd name="connsiteX82" fmla="*/ 171604 w 344460"/>
              <a:gd name="connsiteY82" fmla="*/ 42498 h 342207"/>
              <a:gd name="connsiteX83" fmla="*/ 182295 w 344460"/>
              <a:gd name="connsiteY83" fmla="*/ 53189 h 342207"/>
              <a:gd name="connsiteX84" fmla="*/ 182295 w 344460"/>
              <a:gd name="connsiteY84" fmla="*/ 127982 h 342207"/>
              <a:gd name="connsiteX85" fmla="*/ 171604 w 344460"/>
              <a:gd name="connsiteY85" fmla="*/ 138678 h 342207"/>
              <a:gd name="connsiteX86" fmla="*/ 96797 w 344460"/>
              <a:gd name="connsiteY86" fmla="*/ 138678 h 342207"/>
              <a:gd name="connsiteX87" fmla="*/ 86115 w 344460"/>
              <a:gd name="connsiteY87" fmla="*/ 127982 h 342207"/>
              <a:gd name="connsiteX88" fmla="*/ 86115 w 344460"/>
              <a:gd name="connsiteY88" fmla="*/ 53189 h 342207"/>
              <a:gd name="connsiteX89" fmla="*/ 96797 w 344460"/>
              <a:gd name="connsiteY89" fmla="*/ 42498 h 342207"/>
              <a:gd name="connsiteX90" fmla="*/ 75334 w 344460"/>
              <a:gd name="connsiteY90" fmla="*/ 21389 h 342207"/>
              <a:gd name="connsiteX91" fmla="*/ 64570 w 344460"/>
              <a:gd name="connsiteY91" fmla="*/ 32083 h 342207"/>
              <a:gd name="connsiteX92" fmla="*/ 64570 w 344460"/>
              <a:gd name="connsiteY92" fmla="*/ 288751 h 342207"/>
              <a:gd name="connsiteX93" fmla="*/ 53806 w 344460"/>
              <a:gd name="connsiteY93" fmla="*/ 299445 h 342207"/>
              <a:gd name="connsiteX94" fmla="*/ 43041 w 344460"/>
              <a:gd name="connsiteY94" fmla="*/ 288751 h 342207"/>
              <a:gd name="connsiteX95" fmla="*/ 43041 w 344460"/>
              <a:gd name="connsiteY95" fmla="*/ 74861 h 342207"/>
              <a:gd name="connsiteX96" fmla="*/ 32277 w 344460"/>
              <a:gd name="connsiteY96" fmla="*/ 74861 h 342207"/>
              <a:gd name="connsiteX97" fmla="*/ 21513 w 344460"/>
              <a:gd name="connsiteY97" fmla="*/ 85556 h 342207"/>
              <a:gd name="connsiteX98" fmla="*/ 21513 w 344460"/>
              <a:gd name="connsiteY98" fmla="*/ 299445 h 342207"/>
              <a:gd name="connsiteX99" fmla="*/ 43041 w 344460"/>
              <a:gd name="connsiteY99" fmla="*/ 320818 h 342207"/>
              <a:gd name="connsiteX100" fmla="*/ 301387 w 344460"/>
              <a:gd name="connsiteY100" fmla="*/ 320818 h 342207"/>
              <a:gd name="connsiteX101" fmla="*/ 322916 w 344460"/>
              <a:gd name="connsiteY101" fmla="*/ 299445 h 342207"/>
              <a:gd name="connsiteX102" fmla="*/ 322916 w 344460"/>
              <a:gd name="connsiteY102" fmla="*/ 32083 h 342207"/>
              <a:gd name="connsiteX103" fmla="*/ 312167 w 344460"/>
              <a:gd name="connsiteY103" fmla="*/ 21389 h 342207"/>
              <a:gd name="connsiteX104" fmla="*/ 75334 w 344460"/>
              <a:gd name="connsiteY104" fmla="*/ 0 h 342207"/>
              <a:gd name="connsiteX105" fmla="*/ 312167 w 344460"/>
              <a:gd name="connsiteY105" fmla="*/ 0 h 342207"/>
              <a:gd name="connsiteX106" fmla="*/ 344460 w 344460"/>
              <a:gd name="connsiteY106" fmla="*/ 32083 h 342207"/>
              <a:gd name="connsiteX107" fmla="*/ 344460 w 344460"/>
              <a:gd name="connsiteY107" fmla="*/ 299445 h 342207"/>
              <a:gd name="connsiteX108" fmla="*/ 301387 w 344460"/>
              <a:gd name="connsiteY108" fmla="*/ 342207 h 342207"/>
              <a:gd name="connsiteX109" fmla="*/ 43041 w 344460"/>
              <a:gd name="connsiteY109" fmla="*/ 342207 h 342207"/>
              <a:gd name="connsiteX110" fmla="*/ 0 w 344460"/>
              <a:gd name="connsiteY110" fmla="*/ 299445 h 342207"/>
              <a:gd name="connsiteX111" fmla="*/ 0 w 344460"/>
              <a:gd name="connsiteY111" fmla="*/ 85556 h 342207"/>
              <a:gd name="connsiteX112" fmla="*/ 32277 w 344460"/>
              <a:gd name="connsiteY112" fmla="*/ 53472 h 342207"/>
              <a:gd name="connsiteX113" fmla="*/ 43041 w 344460"/>
              <a:gd name="connsiteY113" fmla="*/ 53472 h 342207"/>
              <a:gd name="connsiteX114" fmla="*/ 43041 w 344460"/>
              <a:gd name="connsiteY114" fmla="*/ 32083 h 342207"/>
              <a:gd name="connsiteX115" fmla="*/ 75334 w 344460"/>
              <a:gd name="connsiteY115" fmla="*/ 0 h 342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44460" h="342207">
                <a:moveTo>
                  <a:pt x="210007" y="288541"/>
                </a:moveTo>
                <a:lnTo>
                  <a:pt x="295500" y="288541"/>
                </a:lnTo>
                <a:cubicBezTo>
                  <a:pt x="298448" y="288541"/>
                  <a:pt x="300843" y="291053"/>
                  <a:pt x="300843" y="294133"/>
                </a:cubicBezTo>
                <a:cubicBezTo>
                  <a:pt x="300843" y="297235"/>
                  <a:pt x="298448" y="299725"/>
                  <a:pt x="295500" y="299725"/>
                </a:cubicBezTo>
                <a:lnTo>
                  <a:pt x="210007" y="299725"/>
                </a:lnTo>
                <a:cubicBezTo>
                  <a:pt x="207054" y="299725"/>
                  <a:pt x="204663" y="297235"/>
                  <a:pt x="204663" y="294133"/>
                </a:cubicBezTo>
                <a:cubicBezTo>
                  <a:pt x="204663" y="291053"/>
                  <a:pt x="207054" y="288541"/>
                  <a:pt x="210007" y="288541"/>
                </a:cubicBezTo>
                <a:close/>
                <a:moveTo>
                  <a:pt x="91459" y="288541"/>
                </a:moveTo>
                <a:lnTo>
                  <a:pt x="176952" y="288541"/>
                </a:lnTo>
                <a:cubicBezTo>
                  <a:pt x="179900" y="288541"/>
                  <a:pt x="182295" y="291053"/>
                  <a:pt x="182295" y="294133"/>
                </a:cubicBezTo>
                <a:cubicBezTo>
                  <a:pt x="182295" y="297235"/>
                  <a:pt x="179900" y="299725"/>
                  <a:pt x="176952" y="299725"/>
                </a:cubicBezTo>
                <a:lnTo>
                  <a:pt x="91459" y="299725"/>
                </a:lnTo>
                <a:cubicBezTo>
                  <a:pt x="88506" y="299725"/>
                  <a:pt x="86115" y="297235"/>
                  <a:pt x="86115" y="294133"/>
                </a:cubicBezTo>
                <a:cubicBezTo>
                  <a:pt x="86115" y="291053"/>
                  <a:pt x="88506" y="288541"/>
                  <a:pt x="91459" y="288541"/>
                </a:cubicBezTo>
                <a:close/>
                <a:moveTo>
                  <a:pt x="210007" y="257227"/>
                </a:moveTo>
                <a:lnTo>
                  <a:pt x="295500" y="257227"/>
                </a:lnTo>
                <a:cubicBezTo>
                  <a:pt x="298448" y="257227"/>
                  <a:pt x="300843" y="259739"/>
                  <a:pt x="300843" y="262819"/>
                </a:cubicBezTo>
                <a:cubicBezTo>
                  <a:pt x="300843" y="265921"/>
                  <a:pt x="298448" y="268411"/>
                  <a:pt x="295500" y="268411"/>
                </a:cubicBezTo>
                <a:lnTo>
                  <a:pt x="210007" y="268411"/>
                </a:lnTo>
                <a:cubicBezTo>
                  <a:pt x="207054" y="268411"/>
                  <a:pt x="204663" y="265921"/>
                  <a:pt x="204663" y="262819"/>
                </a:cubicBezTo>
                <a:cubicBezTo>
                  <a:pt x="204663" y="259739"/>
                  <a:pt x="207054" y="257227"/>
                  <a:pt x="210007" y="257227"/>
                </a:cubicBezTo>
                <a:close/>
                <a:moveTo>
                  <a:pt x="91459" y="257227"/>
                </a:moveTo>
                <a:lnTo>
                  <a:pt x="176952" y="257227"/>
                </a:lnTo>
                <a:cubicBezTo>
                  <a:pt x="179900" y="257227"/>
                  <a:pt x="182295" y="259739"/>
                  <a:pt x="182295" y="262819"/>
                </a:cubicBezTo>
                <a:cubicBezTo>
                  <a:pt x="182295" y="265921"/>
                  <a:pt x="179900" y="268411"/>
                  <a:pt x="176952" y="268411"/>
                </a:cubicBezTo>
                <a:lnTo>
                  <a:pt x="91459" y="268411"/>
                </a:lnTo>
                <a:cubicBezTo>
                  <a:pt x="88506" y="268411"/>
                  <a:pt x="86115" y="265921"/>
                  <a:pt x="86115" y="262819"/>
                </a:cubicBezTo>
                <a:cubicBezTo>
                  <a:pt x="86115" y="259739"/>
                  <a:pt x="88506" y="257227"/>
                  <a:pt x="91459" y="257227"/>
                </a:cubicBezTo>
                <a:close/>
                <a:moveTo>
                  <a:pt x="210007" y="225912"/>
                </a:moveTo>
                <a:lnTo>
                  <a:pt x="295500" y="225912"/>
                </a:lnTo>
                <a:cubicBezTo>
                  <a:pt x="298448" y="225912"/>
                  <a:pt x="300843" y="227921"/>
                  <a:pt x="300843" y="230386"/>
                </a:cubicBezTo>
                <a:cubicBezTo>
                  <a:pt x="300843" y="232867"/>
                  <a:pt x="298448" y="234859"/>
                  <a:pt x="295500" y="234859"/>
                </a:cubicBezTo>
                <a:lnTo>
                  <a:pt x="210007" y="234859"/>
                </a:lnTo>
                <a:cubicBezTo>
                  <a:pt x="207054" y="234859"/>
                  <a:pt x="204663" y="232867"/>
                  <a:pt x="204663" y="230386"/>
                </a:cubicBezTo>
                <a:cubicBezTo>
                  <a:pt x="204663" y="227921"/>
                  <a:pt x="207054" y="225912"/>
                  <a:pt x="210007" y="225912"/>
                </a:cubicBezTo>
                <a:close/>
                <a:moveTo>
                  <a:pt x="91459" y="225912"/>
                </a:moveTo>
                <a:lnTo>
                  <a:pt x="176952" y="225912"/>
                </a:lnTo>
                <a:cubicBezTo>
                  <a:pt x="179900" y="225912"/>
                  <a:pt x="182295" y="227921"/>
                  <a:pt x="182295" y="230386"/>
                </a:cubicBezTo>
                <a:cubicBezTo>
                  <a:pt x="182295" y="232867"/>
                  <a:pt x="179900" y="234859"/>
                  <a:pt x="176952" y="234859"/>
                </a:cubicBezTo>
                <a:lnTo>
                  <a:pt x="91459" y="234859"/>
                </a:lnTo>
                <a:cubicBezTo>
                  <a:pt x="88506" y="234859"/>
                  <a:pt x="86115" y="232867"/>
                  <a:pt x="86115" y="230386"/>
                </a:cubicBezTo>
                <a:cubicBezTo>
                  <a:pt x="86115" y="227921"/>
                  <a:pt x="88506" y="225912"/>
                  <a:pt x="91459" y="225912"/>
                </a:cubicBezTo>
                <a:close/>
                <a:moveTo>
                  <a:pt x="91483" y="192361"/>
                </a:moveTo>
                <a:lnTo>
                  <a:pt x="295476" y="192361"/>
                </a:lnTo>
                <a:cubicBezTo>
                  <a:pt x="298429" y="192361"/>
                  <a:pt x="300844" y="194873"/>
                  <a:pt x="300844" y="197953"/>
                </a:cubicBezTo>
                <a:cubicBezTo>
                  <a:pt x="300844" y="201055"/>
                  <a:pt x="298429" y="203545"/>
                  <a:pt x="295476" y="203545"/>
                </a:cubicBezTo>
                <a:lnTo>
                  <a:pt x="91483" y="203545"/>
                </a:lnTo>
                <a:cubicBezTo>
                  <a:pt x="88521" y="203545"/>
                  <a:pt x="86115" y="201055"/>
                  <a:pt x="86115" y="197953"/>
                </a:cubicBezTo>
                <a:cubicBezTo>
                  <a:pt x="86115" y="194873"/>
                  <a:pt x="88521" y="192361"/>
                  <a:pt x="91483" y="192361"/>
                </a:cubicBezTo>
                <a:close/>
                <a:moveTo>
                  <a:pt x="91483" y="161046"/>
                </a:moveTo>
                <a:lnTo>
                  <a:pt x="295476" y="161046"/>
                </a:lnTo>
                <a:cubicBezTo>
                  <a:pt x="298429" y="161046"/>
                  <a:pt x="300844" y="163055"/>
                  <a:pt x="300844" y="165520"/>
                </a:cubicBezTo>
                <a:cubicBezTo>
                  <a:pt x="300844" y="167992"/>
                  <a:pt x="298429" y="169993"/>
                  <a:pt x="295476" y="169993"/>
                </a:cubicBezTo>
                <a:lnTo>
                  <a:pt x="91483" y="169993"/>
                </a:lnTo>
                <a:cubicBezTo>
                  <a:pt x="88521" y="169993"/>
                  <a:pt x="86115" y="167992"/>
                  <a:pt x="86115" y="165520"/>
                </a:cubicBezTo>
                <a:cubicBezTo>
                  <a:pt x="86115" y="163055"/>
                  <a:pt x="88521" y="161046"/>
                  <a:pt x="91483" y="161046"/>
                </a:cubicBezTo>
                <a:close/>
                <a:moveTo>
                  <a:pt x="210007" y="127495"/>
                </a:moveTo>
                <a:lnTo>
                  <a:pt x="295500" y="127495"/>
                </a:lnTo>
                <a:cubicBezTo>
                  <a:pt x="298448" y="127495"/>
                  <a:pt x="300843" y="129996"/>
                  <a:pt x="300843" y="133087"/>
                </a:cubicBezTo>
                <a:cubicBezTo>
                  <a:pt x="300843" y="136167"/>
                  <a:pt x="298448" y="138679"/>
                  <a:pt x="295500" y="138679"/>
                </a:cubicBezTo>
                <a:lnTo>
                  <a:pt x="210007" y="138679"/>
                </a:lnTo>
                <a:cubicBezTo>
                  <a:pt x="207054" y="138679"/>
                  <a:pt x="204663" y="136167"/>
                  <a:pt x="204663" y="133087"/>
                </a:cubicBezTo>
                <a:cubicBezTo>
                  <a:pt x="204663" y="129996"/>
                  <a:pt x="207054" y="127495"/>
                  <a:pt x="210007" y="127495"/>
                </a:cubicBezTo>
                <a:close/>
                <a:moveTo>
                  <a:pt x="210007" y="96180"/>
                </a:moveTo>
                <a:lnTo>
                  <a:pt x="295500" y="96180"/>
                </a:lnTo>
                <a:cubicBezTo>
                  <a:pt x="298448" y="96180"/>
                  <a:pt x="300843" y="98681"/>
                  <a:pt x="300843" y="101772"/>
                </a:cubicBezTo>
                <a:cubicBezTo>
                  <a:pt x="300843" y="104852"/>
                  <a:pt x="298448" y="107364"/>
                  <a:pt x="295500" y="107364"/>
                </a:cubicBezTo>
                <a:lnTo>
                  <a:pt x="210007" y="107364"/>
                </a:lnTo>
                <a:cubicBezTo>
                  <a:pt x="207054" y="107364"/>
                  <a:pt x="204663" y="104852"/>
                  <a:pt x="204663" y="101772"/>
                </a:cubicBezTo>
                <a:cubicBezTo>
                  <a:pt x="204663" y="98681"/>
                  <a:pt x="207054" y="96180"/>
                  <a:pt x="210007" y="96180"/>
                </a:cubicBezTo>
                <a:close/>
                <a:moveTo>
                  <a:pt x="107484" y="63836"/>
                </a:moveTo>
                <a:cubicBezTo>
                  <a:pt x="107484" y="63836"/>
                  <a:pt x="107484" y="117291"/>
                  <a:pt x="107484" y="117291"/>
                </a:cubicBezTo>
                <a:lnTo>
                  <a:pt x="160922" y="117291"/>
                </a:lnTo>
                <a:lnTo>
                  <a:pt x="160922" y="63836"/>
                </a:lnTo>
                <a:close/>
                <a:moveTo>
                  <a:pt x="210007" y="62629"/>
                </a:moveTo>
                <a:lnTo>
                  <a:pt x="295500" y="62629"/>
                </a:lnTo>
                <a:cubicBezTo>
                  <a:pt x="298448" y="62629"/>
                  <a:pt x="300843" y="65130"/>
                  <a:pt x="300843" y="68221"/>
                </a:cubicBezTo>
                <a:cubicBezTo>
                  <a:pt x="300843" y="71301"/>
                  <a:pt x="298448" y="73813"/>
                  <a:pt x="295500" y="73813"/>
                </a:cubicBezTo>
                <a:lnTo>
                  <a:pt x="210007" y="73813"/>
                </a:lnTo>
                <a:cubicBezTo>
                  <a:pt x="207054" y="73813"/>
                  <a:pt x="204663" y="71301"/>
                  <a:pt x="204663" y="68221"/>
                </a:cubicBezTo>
                <a:cubicBezTo>
                  <a:pt x="204663" y="65130"/>
                  <a:pt x="207054" y="62629"/>
                  <a:pt x="210007" y="62629"/>
                </a:cubicBezTo>
                <a:close/>
                <a:moveTo>
                  <a:pt x="96797" y="42498"/>
                </a:moveTo>
                <a:lnTo>
                  <a:pt x="171604" y="42498"/>
                </a:lnTo>
                <a:cubicBezTo>
                  <a:pt x="177517" y="42498"/>
                  <a:pt x="182295" y="47289"/>
                  <a:pt x="182295" y="53189"/>
                </a:cubicBezTo>
                <a:lnTo>
                  <a:pt x="182295" y="127982"/>
                </a:lnTo>
                <a:cubicBezTo>
                  <a:pt x="182295" y="133882"/>
                  <a:pt x="177517" y="138678"/>
                  <a:pt x="171604" y="138678"/>
                </a:cubicBezTo>
                <a:lnTo>
                  <a:pt x="96797" y="138678"/>
                </a:lnTo>
                <a:cubicBezTo>
                  <a:pt x="90889" y="138678"/>
                  <a:pt x="86115" y="133882"/>
                  <a:pt x="86115" y="127982"/>
                </a:cubicBezTo>
                <a:lnTo>
                  <a:pt x="86115" y="53189"/>
                </a:lnTo>
                <a:cubicBezTo>
                  <a:pt x="86115" y="47289"/>
                  <a:pt x="90889" y="42498"/>
                  <a:pt x="96797" y="42498"/>
                </a:cubicBezTo>
                <a:close/>
                <a:moveTo>
                  <a:pt x="75334" y="21389"/>
                </a:moveTo>
                <a:cubicBezTo>
                  <a:pt x="69402" y="21389"/>
                  <a:pt x="64570" y="26174"/>
                  <a:pt x="64570" y="32083"/>
                </a:cubicBezTo>
                <a:lnTo>
                  <a:pt x="64570" y="288751"/>
                </a:lnTo>
                <a:cubicBezTo>
                  <a:pt x="64570" y="294660"/>
                  <a:pt x="59770" y="299445"/>
                  <a:pt x="53806" y="299445"/>
                </a:cubicBezTo>
                <a:cubicBezTo>
                  <a:pt x="47857" y="299445"/>
                  <a:pt x="43041" y="294660"/>
                  <a:pt x="43041" y="288751"/>
                </a:cubicBezTo>
                <a:lnTo>
                  <a:pt x="43041" y="74861"/>
                </a:lnTo>
                <a:lnTo>
                  <a:pt x="32277" y="74861"/>
                </a:lnTo>
                <a:cubicBezTo>
                  <a:pt x="26345" y="74861"/>
                  <a:pt x="21513" y="79646"/>
                  <a:pt x="21513" y="85556"/>
                </a:cubicBezTo>
                <a:lnTo>
                  <a:pt x="21513" y="299445"/>
                </a:lnTo>
                <a:cubicBezTo>
                  <a:pt x="21513" y="311217"/>
                  <a:pt x="31177" y="320818"/>
                  <a:pt x="43041" y="320818"/>
                </a:cubicBezTo>
                <a:lnTo>
                  <a:pt x="301387" y="320818"/>
                </a:lnTo>
                <a:cubicBezTo>
                  <a:pt x="313267" y="320818"/>
                  <a:pt x="322916" y="311217"/>
                  <a:pt x="322916" y="299445"/>
                </a:cubicBezTo>
                <a:cubicBezTo>
                  <a:pt x="322916" y="299445"/>
                  <a:pt x="322916" y="32083"/>
                  <a:pt x="322916" y="32083"/>
                </a:cubicBezTo>
                <a:cubicBezTo>
                  <a:pt x="322916" y="26174"/>
                  <a:pt x="318099" y="21389"/>
                  <a:pt x="312167" y="21389"/>
                </a:cubicBezTo>
                <a:close/>
                <a:moveTo>
                  <a:pt x="75334" y="0"/>
                </a:moveTo>
                <a:lnTo>
                  <a:pt x="312167" y="0"/>
                </a:lnTo>
                <a:cubicBezTo>
                  <a:pt x="329996" y="0"/>
                  <a:pt x="344460" y="14338"/>
                  <a:pt x="344460" y="32083"/>
                </a:cubicBezTo>
                <a:lnTo>
                  <a:pt x="344460" y="299445"/>
                </a:lnTo>
                <a:cubicBezTo>
                  <a:pt x="344460" y="323068"/>
                  <a:pt x="325180" y="342207"/>
                  <a:pt x="301387" y="342207"/>
                </a:cubicBezTo>
                <a:lnTo>
                  <a:pt x="43041" y="342207"/>
                </a:lnTo>
                <a:cubicBezTo>
                  <a:pt x="19264" y="342207"/>
                  <a:pt x="0" y="323068"/>
                  <a:pt x="0" y="299445"/>
                </a:cubicBezTo>
                <a:lnTo>
                  <a:pt x="0" y="85556"/>
                </a:lnTo>
                <a:cubicBezTo>
                  <a:pt x="0" y="67811"/>
                  <a:pt x="14448" y="53472"/>
                  <a:pt x="32277" y="53472"/>
                </a:cubicBezTo>
                <a:lnTo>
                  <a:pt x="43041" y="53472"/>
                </a:lnTo>
                <a:lnTo>
                  <a:pt x="43041" y="32083"/>
                </a:lnTo>
                <a:cubicBezTo>
                  <a:pt x="43041" y="14338"/>
                  <a:pt x="57505" y="0"/>
                  <a:pt x="7533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wrap="square" lIns="50800" tIns="50800" rIns="50800" bIns="50800" anchor="ctr">
            <a:noAutofit/>
          </a:bodyPr>
          <a:lstStyle/>
          <a:p>
            <a:pPr defTabSz="608965"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68" name="箭头: 右 67"/>
          <p:cNvSpPr/>
          <p:nvPr/>
        </p:nvSpPr>
        <p:spPr>
          <a:xfrm>
            <a:off x="1167847" y="3182677"/>
            <a:ext cx="502103" cy="18175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159016" y="2925812"/>
            <a:ext cx="513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dirty="0">
              <a:solidFill>
                <a:schemeClr val="tx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948872" y="4664699"/>
            <a:ext cx="1211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数据库信息存储</a:t>
            </a:r>
            <a:endParaRPr lang="zh-CN" altLang="en-US" dirty="0">
              <a:solidFill>
                <a:schemeClr val="tx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箭头: 右 71"/>
          <p:cNvSpPr/>
          <p:nvPr/>
        </p:nvSpPr>
        <p:spPr>
          <a:xfrm rot="5400000">
            <a:off x="3805643" y="2479546"/>
            <a:ext cx="454707" cy="19594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7" name="稻壳儿春秋广告/盗版必究        原创来源：http://chn.docer.com/works?userid=199329941#!/work_time"/>
          <p:cNvSpPr/>
          <p:nvPr/>
        </p:nvSpPr>
        <p:spPr>
          <a:xfrm>
            <a:off x="2159511" y="2953059"/>
            <a:ext cx="501955" cy="5019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75" y="21600"/>
                </a:moveTo>
                <a:cubicBezTo>
                  <a:pt x="2025" y="21600"/>
                  <a:pt x="2025" y="21600"/>
                  <a:pt x="2025" y="21600"/>
                </a:cubicBezTo>
                <a:cubicBezTo>
                  <a:pt x="844" y="21600"/>
                  <a:pt x="0" y="20756"/>
                  <a:pt x="0" y="19575"/>
                </a:cubicBezTo>
                <a:cubicBezTo>
                  <a:pt x="0" y="12825"/>
                  <a:pt x="0" y="12825"/>
                  <a:pt x="0" y="12825"/>
                </a:cubicBezTo>
                <a:cubicBezTo>
                  <a:pt x="2700" y="1350"/>
                  <a:pt x="2700" y="1350"/>
                  <a:pt x="2700" y="1350"/>
                </a:cubicBezTo>
                <a:cubicBezTo>
                  <a:pt x="2869" y="844"/>
                  <a:pt x="3375" y="0"/>
                  <a:pt x="4050" y="0"/>
                </a:cubicBezTo>
                <a:cubicBezTo>
                  <a:pt x="16875" y="0"/>
                  <a:pt x="16875" y="0"/>
                  <a:pt x="16875" y="0"/>
                </a:cubicBezTo>
                <a:cubicBezTo>
                  <a:pt x="17550" y="0"/>
                  <a:pt x="18056" y="844"/>
                  <a:pt x="18225" y="1350"/>
                </a:cubicBezTo>
                <a:cubicBezTo>
                  <a:pt x="21600" y="12825"/>
                  <a:pt x="21600" y="12825"/>
                  <a:pt x="21600" y="12825"/>
                </a:cubicBezTo>
                <a:cubicBezTo>
                  <a:pt x="21600" y="19575"/>
                  <a:pt x="21600" y="19575"/>
                  <a:pt x="21600" y="19575"/>
                </a:cubicBezTo>
                <a:cubicBezTo>
                  <a:pt x="21600" y="20756"/>
                  <a:pt x="20756" y="21600"/>
                  <a:pt x="19575" y="21600"/>
                </a:cubicBezTo>
                <a:close/>
                <a:moveTo>
                  <a:pt x="16875" y="2025"/>
                </a:moveTo>
                <a:cubicBezTo>
                  <a:pt x="16875" y="1687"/>
                  <a:pt x="16538" y="1350"/>
                  <a:pt x="16200" y="1350"/>
                </a:cubicBezTo>
                <a:cubicBezTo>
                  <a:pt x="4725" y="1350"/>
                  <a:pt x="4725" y="1350"/>
                  <a:pt x="4725" y="1350"/>
                </a:cubicBezTo>
                <a:cubicBezTo>
                  <a:pt x="4388" y="1350"/>
                  <a:pt x="4050" y="1687"/>
                  <a:pt x="4050" y="2025"/>
                </a:cubicBezTo>
                <a:cubicBezTo>
                  <a:pt x="1519" y="12150"/>
                  <a:pt x="1519" y="12150"/>
                  <a:pt x="1519" y="12150"/>
                </a:cubicBezTo>
                <a:cubicBezTo>
                  <a:pt x="6075" y="12150"/>
                  <a:pt x="6075" y="12150"/>
                  <a:pt x="6075" y="12150"/>
                </a:cubicBezTo>
                <a:cubicBezTo>
                  <a:pt x="6750" y="12150"/>
                  <a:pt x="6750" y="12150"/>
                  <a:pt x="6750" y="12150"/>
                </a:cubicBezTo>
                <a:cubicBezTo>
                  <a:pt x="7425" y="12150"/>
                  <a:pt x="7425" y="12825"/>
                  <a:pt x="7425" y="12825"/>
                </a:cubicBezTo>
                <a:cubicBezTo>
                  <a:pt x="7425" y="14850"/>
                  <a:pt x="7425" y="14850"/>
                  <a:pt x="7425" y="14850"/>
                </a:cubicBezTo>
                <a:cubicBezTo>
                  <a:pt x="7425" y="15188"/>
                  <a:pt x="7762" y="15525"/>
                  <a:pt x="8100" y="15525"/>
                </a:cubicBezTo>
                <a:cubicBezTo>
                  <a:pt x="13500" y="15525"/>
                  <a:pt x="13500" y="15525"/>
                  <a:pt x="13500" y="15525"/>
                </a:cubicBezTo>
                <a:cubicBezTo>
                  <a:pt x="13838" y="15525"/>
                  <a:pt x="14175" y="15188"/>
                  <a:pt x="14175" y="14850"/>
                </a:cubicBezTo>
                <a:cubicBezTo>
                  <a:pt x="14175" y="12825"/>
                  <a:pt x="14175" y="12825"/>
                  <a:pt x="14175" y="12825"/>
                </a:cubicBezTo>
                <a:cubicBezTo>
                  <a:pt x="14175" y="12825"/>
                  <a:pt x="14175" y="12150"/>
                  <a:pt x="14850" y="12150"/>
                </a:cubicBezTo>
                <a:cubicBezTo>
                  <a:pt x="15525" y="12150"/>
                  <a:pt x="15525" y="12150"/>
                  <a:pt x="15525" y="12150"/>
                </a:cubicBezTo>
                <a:cubicBezTo>
                  <a:pt x="20081" y="12150"/>
                  <a:pt x="20081" y="12150"/>
                  <a:pt x="20081" y="12150"/>
                </a:cubicBezTo>
                <a:cubicBezTo>
                  <a:pt x="16875" y="2025"/>
                  <a:pt x="16875" y="2025"/>
                  <a:pt x="16875" y="2025"/>
                </a:cubicBezTo>
                <a:close/>
                <a:moveTo>
                  <a:pt x="20250" y="13500"/>
                </a:moveTo>
                <a:cubicBezTo>
                  <a:pt x="15525" y="13500"/>
                  <a:pt x="15525" y="13500"/>
                  <a:pt x="15525" y="13500"/>
                </a:cubicBezTo>
                <a:cubicBezTo>
                  <a:pt x="15525" y="15525"/>
                  <a:pt x="15525" y="15525"/>
                  <a:pt x="15525" y="15525"/>
                </a:cubicBezTo>
                <a:cubicBezTo>
                  <a:pt x="15525" y="16369"/>
                  <a:pt x="14850" y="16875"/>
                  <a:pt x="14175" y="16875"/>
                </a:cubicBezTo>
                <a:cubicBezTo>
                  <a:pt x="7425" y="16875"/>
                  <a:pt x="7425" y="16875"/>
                  <a:pt x="7425" y="16875"/>
                </a:cubicBezTo>
                <a:cubicBezTo>
                  <a:pt x="6750" y="16875"/>
                  <a:pt x="6075" y="16369"/>
                  <a:pt x="6075" y="15525"/>
                </a:cubicBezTo>
                <a:cubicBezTo>
                  <a:pt x="6075" y="13500"/>
                  <a:pt x="6075" y="13500"/>
                  <a:pt x="6075" y="13500"/>
                </a:cubicBezTo>
                <a:cubicBezTo>
                  <a:pt x="1350" y="13500"/>
                  <a:pt x="1350" y="13500"/>
                  <a:pt x="1350" y="13500"/>
                </a:cubicBezTo>
                <a:cubicBezTo>
                  <a:pt x="1350" y="18900"/>
                  <a:pt x="1350" y="18900"/>
                  <a:pt x="1350" y="18900"/>
                </a:cubicBezTo>
                <a:cubicBezTo>
                  <a:pt x="1350" y="19744"/>
                  <a:pt x="2025" y="20250"/>
                  <a:pt x="2700" y="20250"/>
                </a:cubicBezTo>
                <a:cubicBezTo>
                  <a:pt x="18900" y="20250"/>
                  <a:pt x="18900" y="20250"/>
                  <a:pt x="18900" y="20250"/>
                </a:cubicBezTo>
                <a:cubicBezTo>
                  <a:pt x="19575" y="20250"/>
                  <a:pt x="20250" y="19744"/>
                  <a:pt x="20250" y="18900"/>
                </a:cubicBezTo>
                <a:cubicBezTo>
                  <a:pt x="20250" y="13500"/>
                  <a:pt x="20250" y="13500"/>
                  <a:pt x="20250" y="13500"/>
                </a:cubicBezTo>
                <a:close/>
                <a:moveTo>
                  <a:pt x="4725" y="9450"/>
                </a:moveTo>
                <a:cubicBezTo>
                  <a:pt x="4725" y="9113"/>
                  <a:pt x="5062" y="8775"/>
                  <a:pt x="5400" y="8775"/>
                </a:cubicBezTo>
                <a:cubicBezTo>
                  <a:pt x="16200" y="8775"/>
                  <a:pt x="16200" y="8775"/>
                  <a:pt x="16200" y="8775"/>
                </a:cubicBezTo>
                <a:cubicBezTo>
                  <a:pt x="16538" y="8775"/>
                  <a:pt x="16875" y="9113"/>
                  <a:pt x="16875" y="9450"/>
                </a:cubicBezTo>
                <a:cubicBezTo>
                  <a:pt x="16875" y="9788"/>
                  <a:pt x="16538" y="10125"/>
                  <a:pt x="16200" y="10125"/>
                </a:cubicBezTo>
                <a:cubicBezTo>
                  <a:pt x="5400" y="10125"/>
                  <a:pt x="5400" y="10125"/>
                  <a:pt x="5400" y="10125"/>
                </a:cubicBezTo>
                <a:cubicBezTo>
                  <a:pt x="5062" y="10125"/>
                  <a:pt x="4725" y="9788"/>
                  <a:pt x="4725" y="9450"/>
                </a:cubicBezTo>
                <a:close/>
                <a:moveTo>
                  <a:pt x="15525" y="7425"/>
                </a:moveTo>
                <a:cubicBezTo>
                  <a:pt x="6075" y="7425"/>
                  <a:pt x="6075" y="7425"/>
                  <a:pt x="6075" y="7425"/>
                </a:cubicBezTo>
                <a:cubicBezTo>
                  <a:pt x="5738" y="7425"/>
                  <a:pt x="5400" y="7088"/>
                  <a:pt x="5400" y="6750"/>
                </a:cubicBezTo>
                <a:cubicBezTo>
                  <a:pt x="5400" y="6412"/>
                  <a:pt x="5738" y="6075"/>
                  <a:pt x="6075" y="6075"/>
                </a:cubicBezTo>
                <a:cubicBezTo>
                  <a:pt x="15525" y="6075"/>
                  <a:pt x="15525" y="6075"/>
                  <a:pt x="15525" y="6075"/>
                </a:cubicBezTo>
                <a:cubicBezTo>
                  <a:pt x="15862" y="6075"/>
                  <a:pt x="16200" y="6412"/>
                  <a:pt x="16200" y="6750"/>
                </a:cubicBezTo>
                <a:cubicBezTo>
                  <a:pt x="16200" y="7088"/>
                  <a:pt x="15862" y="7425"/>
                  <a:pt x="15525" y="7425"/>
                </a:cubicBezTo>
                <a:close/>
                <a:moveTo>
                  <a:pt x="14850" y="4725"/>
                </a:moveTo>
                <a:cubicBezTo>
                  <a:pt x="6750" y="4725"/>
                  <a:pt x="6750" y="4725"/>
                  <a:pt x="6750" y="4725"/>
                </a:cubicBezTo>
                <a:cubicBezTo>
                  <a:pt x="6412" y="4725"/>
                  <a:pt x="6075" y="4388"/>
                  <a:pt x="6075" y="4050"/>
                </a:cubicBezTo>
                <a:cubicBezTo>
                  <a:pt x="6075" y="3713"/>
                  <a:pt x="6412" y="3375"/>
                  <a:pt x="6750" y="3375"/>
                </a:cubicBezTo>
                <a:cubicBezTo>
                  <a:pt x="14850" y="3375"/>
                  <a:pt x="14850" y="3375"/>
                  <a:pt x="14850" y="3375"/>
                </a:cubicBezTo>
                <a:cubicBezTo>
                  <a:pt x="15188" y="3375"/>
                  <a:pt x="15525" y="3713"/>
                  <a:pt x="15525" y="4050"/>
                </a:cubicBezTo>
                <a:cubicBezTo>
                  <a:pt x="15525" y="4388"/>
                  <a:pt x="15188" y="4725"/>
                  <a:pt x="14850" y="472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22860" rIns="22860"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800">
                <a:solidFill>
                  <a:srgbClr val="27282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27282D"/>
              </a:solidFill>
              <a:effectLst/>
              <a:uLnTx/>
              <a:uFillTx/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894123" y="3506002"/>
            <a:ext cx="1032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获取工单列表</a:t>
            </a:r>
            <a:endParaRPr lang="zh-CN" altLang="en-US" dirty="0">
              <a:solidFill>
                <a:schemeClr val="tx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箭头: 右 78"/>
          <p:cNvSpPr/>
          <p:nvPr/>
        </p:nvSpPr>
        <p:spPr>
          <a:xfrm>
            <a:off x="2972895" y="3168484"/>
            <a:ext cx="502103" cy="19594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0" name="稻壳儿春秋广告/盗版必究        原创来源：http://chn.docer.com/works?userid=199329941#!/work_time"/>
          <p:cNvSpPr/>
          <p:nvPr/>
        </p:nvSpPr>
        <p:spPr>
          <a:xfrm>
            <a:off x="3758375" y="2968672"/>
            <a:ext cx="501954" cy="501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75" y="21600"/>
                </a:moveTo>
                <a:cubicBezTo>
                  <a:pt x="18225" y="21600"/>
                  <a:pt x="18225" y="21600"/>
                  <a:pt x="18225" y="21600"/>
                </a:cubicBezTo>
                <a:cubicBezTo>
                  <a:pt x="17044" y="21600"/>
                  <a:pt x="16200" y="20756"/>
                  <a:pt x="16200" y="19575"/>
                </a:cubicBezTo>
                <a:cubicBezTo>
                  <a:pt x="16200" y="6075"/>
                  <a:pt x="16200" y="6075"/>
                  <a:pt x="16200" y="6075"/>
                </a:cubicBezTo>
                <a:cubicBezTo>
                  <a:pt x="16200" y="4894"/>
                  <a:pt x="17044" y="4050"/>
                  <a:pt x="18225" y="4050"/>
                </a:cubicBezTo>
                <a:cubicBezTo>
                  <a:pt x="19575" y="4050"/>
                  <a:pt x="19575" y="4050"/>
                  <a:pt x="19575" y="4050"/>
                </a:cubicBezTo>
                <a:cubicBezTo>
                  <a:pt x="20756" y="4050"/>
                  <a:pt x="21600" y="4894"/>
                  <a:pt x="21600" y="6075"/>
                </a:cubicBezTo>
                <a:cubicBezTo>
                  <a:pt x="21600" y="19575"/>
                  <a:pt x="21600" y="19575"/>
                  <a:pt x="21600" y="19575"/>
                </a:cubicBezTo>
                <a:cubicBezTo>
                  <a:pt x="21600" y="20756"/>
                  <a:pt x="20756" y="21600"/>
                  <a:pt x="19575" y="21600"/>
                </a:cubicBezTo>
                <a:close/>
                <a:moveTo>
                  <a:pt x="20250" y="6750"/>
                </a:moveTo>
                <a:cubicBezTo>
                  <a:pt x="20250" y="6075"/>
                  <a:pt x="19575" y="5400"/>
                  <a:pt x="18900" y="5400"/>
                </a:cubicBezTo>
                <a:cubicBezTo>
                  <a:pt x="18225" y="5400"/>
                  <a:pt x="17550" y="6075"/>
                  <a:pt x="17550" y="6750"/>
                </a:cubicBezTo>
                <a:cubicBezTo>
                  <a:pt x="17550" y="18900"/>
                  <a:pt x="17550" y="18900"/>
                  <a:pt x="17550" y="18900"/>
                </a:cubicBezTo>
                <a:cubicBezTo>
                  <a:pt x="17550" y="19744"/>
                  <a:pt x="18225" y="20250"/>
                  <a:pt x="18900" y="20250"/>
                </a:cubicBezTo>
                <a:cubicBezTo>
                  <a:pt x="19575" y="20250"/>
                  <a:pt x="20250" y="19744"/>
                  <a:pt x="20250" y="18900"/>
                </a:cubicBezTo>
                <a:cubicBezTo>
                  <a:pt x="20250" y="6750"/>
                  <a:pt x="20250" y="6750"/>
                  <a:pt x="20250" y="6750"/>
                </a:cubicBezTo>
                <a:close/>
                <a:moveTo>
                  <a:pt x="11475" y="21600"/>
                </a:moveTo>
                <a:cubicBezTo>
                  <a:pt x="10125" y="21600"/>
                  <a:pt x="10125" y="21600"/>
                  <a:pt x="10125" y="21600"/>
                </a:cubicBezTo>
                <a:cubicBezTo>
                  <a:pt x="8944" y="21600"/>
                  <a:pt x="8100" y="20756"/>
                  <a:pt x="8100" y="19575"/>
                </a:cubicBezTo>
                <a:cubicBezTo>
                  <a:pt x="8100" y="10125"/>
                  <a:pt x="8100" y="10125"/>
                  <a:pt x="8100" y="10125"/>
                </a:cubicBezTo>
                <a:cubicBezTo>
                  <a:pt x="8100" y="8944"/>
                  <a:pt x="8944" y="8100"/>
                  <a:pt x="10125" y="8100"/>
                </a:cubicBezTo>
                <a:cubicBezTo>
                  <a:pt x="11475" y="8100"/>
                  <a:pt x="11475" y="8100"/>
                  <a:pt x="11475" y="8100"/>
                </a:cubicBezTo>
                <a:cubicBezTo>
                  <a:pt x="12656" y="8100"/>
                  <a:pt x="13500" y="8944"/>
                  <a:pt x="13500" y="10125"/>
                </a:cubicBezTo>
                <a:cubicBezTo>
                  <a:pt x="13500" y="19575"/>
                  <a:pt x="13500" y="19575"/>
                  <a:pt x="13500" y="19575"/>
                </a:cubicBezTo>
                <a:cubicBezTo>
                  <a:pt x="13500" y="20756"/>
                  <a:pt x="12656" y="21600"/>
                  <a:pt x="11475" y="21600"/>
                </a:cubicBezTo>
                <a:close/>
                <a:moveTo>
                  <a:pt x="12150" y="10800"/>
                </a:moveTo>
                <a:cubicBezTo>
                  <a:pt x="12150" y="10125"/>
                  <a:pt x="11475" y="9450"/>
                  <a:pt x="10800" y="9450"/>
                </a:cubicBezTo>
                <a:cubicBezTo>
                  <a:pt x="10125" y="9450"/>
                  <a:pt x="9450" y="10125"/>
                  <a:pt x="9450" y="10800"/>
                </a:cubicBezTo>
                <a:cubicBezTo>
                  <a:pt x="9450" y="18900"/>
                  <a:pt x="9450" y="18900"/>
                  <a:pt x="9450" y="18900"/>
                </a:cubicBezTo>
                <a:cubicBezTo>
                  <a:pt x="9450" y="19744"/>
                  <a:pt x="10125" y="20250"/>
                  <a:pt x="10800" y="20250"/>
                </a:cubicBezTo>
                <a:cubicBezTo>
                  <a:pt x="11475" y="20250"/>
                  <a:pt x="12150" y="19744"/>
                  <a:pt x="12150" y="18900"/>
                </a:cubicBezTo>
                <a:cubicBezTo>
                  <a:pt x="12150" y="10800"/>
                  <a:pt x="12150" y="10800"/>
                  <a:pt x="12150" y="10800"/>
                </a:cubicBezTo>
                <a:close/>
                <a:moveTo>
                  <a:pt x="3375" y="21600"/>
                </a:moveTo>
                <a:cubicBezTo>
                  <a:pt x="2025" y="21600"/>
                  <a:pt x="2025" y="21600"/>
                  <a:pt x="2025" y="21600"/>
                </a:cubicBezTo>
                <a:cubicBezTo>
                  <a:pt x="844" y="21600"/>
                  <a:pt x="0" y="20756"/>
                  <a:pt x="0" y="19575"/>
                </a:cubicBezTo>
                <a:cubicBezTo>
                  <a:pt x="0" y="2025"/>
                  <a:pt x="0" y="2025"/>
                  <a:pt x="0" y="2025"/>
                </a:cubicBezTo>
                <a:cubicBezTo>
                  <a:pt x="0" y="844"/>
                  <a:pt x="844" y="0"/>
                  <a:pt x="2025" y="0"/>
                </a:cubicBezTo>
                <a:cubicBezTo>
                  <a:pt x="3375" y="0"/>
                  <a:pt x="3375" y="0"/>
                  <a:pt x="3375" y="0"/>
                </a:cubicBezTo>
                <a:cubicBezTo>
                  <a:pt x="4556" y="0"/>
                  <a:pt x="5400" y="844"/>
                  <a:pt x="5400" y="2025"/>
                </a:cubicBezTo>
                <a:cubicBezTo>
                  <a:pt x="5400" y="19575"/>
                  <a:pt x="5400" y="19575"/>
                  <a:pt x="5400" y="19575"/>
                </a:cubicBezTo>
                <a:cubicBezTo>
                  <a:pt x="5400" y="20756"/>
                  <a:pt x="4556" y="21600"/>
                  <a:pt x="3375" y="21600"/>
                </a:cubicBezTo>
                <a:close/>
                <a:moveTo>
                  <a:pt x="4050" y="2700"/>
                </a:moveTo>
                <a:cubicBezTo>
                  <a:pt x="4050" y="2025"/>
                  <a:pt x="3375" y="1350"/>
                  <a:pt x="2700" y="1350"/>
                </a:cubicBezTo>
                <a:cubicBezTo>
                  <a:pt x="2025" y="1350"/>
                  <a:pt x="1350" y="2025"/>
                  <a:pt x="1350" y="2700"/>
                </a:cubicBezTo>
                <a:cubicBezTo>
                  <a:pt x="1350" y="18900"/>
                  <a:pt x="1350" y="18900"/>
                  <a:pt x="1350" y="18900"/>
                </a:cubicBezTo>
                <a:cubicBezTo>
                  <a:pt x="1350" y="19744"/>
                  <a:pt x="2025" y="20250"/>
                  <a:pt x="2700" y="20250"/>
                </a:cubicBezTo>
                <a:cubicBezTo>
                  <a:pt x="3375" y="20250"/>
                  <a:pt x="4050" y="19744"/>
                  <a:pt x="4050" y="18900"/>
                </a:cubicBezTo>
                <a:cubicBezTo>
                  <a:pt x="4050" y="2700"/>
                  <a:pt x="4050" y="2700"/>
                  <a:pt x="4050" y="27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22860" rIns="22860"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800">
                <a:solidFill>
                  <a:srgbClr val="27282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27282D"/>
              </a:solidFill>
              <a:effectLst/>
              <a:uLnTx/>
              <a:uFillTx/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3385913" y="3523385"/>
            <a:ext cx="1427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评分以及算法估值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2259023" y="2411404"/>
            <a:ext cx="168415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成本法，收益法，综合估值法</a:t>
            </a:r>
            <a:endParaRPr lang="zh-CN" altLang="en-US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箭头: 右 82"/>
          <p:cNvSpPr/>
          <p:nvPr/>
        </p:nvSpPr>
        <p:spPr>
          <a:xfrm>
            <a:off x="4625500" y="1634784"/>
            <a:ext cx="502103" cy="19594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5313762" y="1965891"/>
            <a:ext cx="1024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神经网络估值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4592998" y="1371120"/>
            <a:ext cx="55552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市场法</a:t>
            </a:r>
            <a:endParaRPr lang="zh-CN" altLang="en-US" sz="900" dirty="0"/>
          </a:p>
        </p:txBody>
      </p:sp>
      <p:sp>
        <p:nvSpPr>
          <p:cNvPr id="87" name="稻壳儿春秋广告/盗版必究        原创来源：http://chn.docer.com/works?userid=199329941#!/work_time"/>
          <p:cNvSpPr/>
          <p:nvPr/>
        </p:nvSpPr>
        <p:spPr bwMode="auto">
          <a:xfrm>
            <a:off x="5546620" y="1343413"/>
            <a:ext cx="540658" cy="5406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428" y="17466"/>
                </a:moveTo>
                <a:cubicBezTo>
                  <a:pt x="16669" y="16923"/>
                  <a:pt x="15846" y="16465"/>
                  <a:pt x="14963" y="16121"/>
                </a:cubicBezTo>
                <a:cubicBezTo>
                  <a:pt x="15595" y="14609"/>
                  <a:pt x="15967" y="12928"/>
                  <a:pt x="16010" y="11148"/>
                </a:cubicBezTo>
                <a:lnTo>
                  <a:pt x="20188" y="11148"/>
                </a:lnTo>
                <a:cubicBezTo>
                  <a:pt x="20097" y="13612"/>
                  <a:pt x="19065" y="15838"/>
                  <a:pt x="17428" y="17466"/>
                </a:cubicBezTo>
                <a:moveTo>
                  <a:pt x="1411" y="11148"/>
                </a:moveTo>
                <a:lnTo>
                  <a:pt x="5589" y="11148"/>
                </a:lnTo>
                <a:cubicBezTo>
                  <a:pt x="5632" y="12928"/>
                  <a:pt x="6004" y="14609"/>
                  <a:pt x="6636" y="16121"/>
                </a:cubicBezTo>
                <a:cubicBezTo>
                  <a:pt x="5753" y="16465"/>
                  <a:pt x="4931" y="16923"/>
                  <a:pt x="4171" y="17466"/>
                </a:cubicBezTo>
                <a:cubicBezTo>
                  <a:pt x="2534" y="15838"/>
                  <a:pt x="1502" y="13612"/>
                  <a:pt x="1411" y="11148"/>
                </a:cubicBezTo>
                <a:moveTo>
                  <a:pt x="3785" y="4553"/>
                </a:moveTo>
                <a:cubicBezTo>
                  <a:pt x="4579" y="5170"/>
                  <a:pt x="5448" y="5691"/>
                  <a:pt x="6388" y="6084"/>
                </a:cubicBezTo>
                <a:cubicBezTo>
                  <a:pt x="5901" y="7433"/>
                  <a:pt x="5627" y="8908"/>
                  <a:pt x="5589" y="10451"/>
                </a:cubicBezTo>
                <a:lnTo>
                  <a:pt x="1411" y="10451"/>
                </a:lnTo>
                <a:cubicBezTo>
                  <a:pt x="1494" y="8190"/>
                  <a:pt x="2376" y="6135"/>
                  <a:pt x="3785" y="4553"/>
                </a:cubicBezTo>
                <a:moveTo>
                  <a:pt x="11148" y="10451"/>
                </a:moveTo>
                <a:lnTo>
                  <a:pt x="11148" y="6950"/>
                </a:lnTo>
                <a:cubicBezTo>
                  <a:pt x="12339" y="6913"/>
                  <a:pt x="13484" y="6696"/>
                  <a:pt x="14558" y="6324"/>
                </a:cubicBezTo>
                <a:cubicBezTo>
                  <a:pt x="15018" y="7598"/>
                  <a:pt x="15276" y="8992"/>
                  <a:pt x="15314" y="10451"/>
                </a:cubicBezTo>
                <a:cubicBezTo>
                  <a:pt x="15314" y="10451"/>
                  <a:pt x="11148" y="10451"/>
                  <a:pt x="11148" y="10451"/>
                </a:cubicBezTo>
                <a:close/>
                <a:moveTo>
                  <a:pt x="14311" y="15882"/>
                </a:moveTo>
                <a:cubicBezTo>
                  <a:pt x="13309" y="15559"/>
                  <a:pt x="12247" y="15380"/>
                  <a:pt x="11148" y="15346"/>
                </a:cubicBezTo>
                <a:lnTo>
                  <a:pt x="11148" y="11148"/>
                </a:lnTo>
                <a:lnTo>
                  <a:pt x="15314" y="11148"/>
                </a:lnTo>
                <a:cubicBezTo>
                  <a:pt x="15270" y="12844"/>
                  <a:pt x="14914" y="14445"/>
                  <a:pt x="14311" y="15882"/>
                </a:cubicBezTo>
                <a:moveTo>
                  <a:pt x="14683" y="16757"/>
                </a:moveTo>
                <a:cubicBezTo>
                  <a:pt x="15476" y="17063"/>
                  <a:pt x="16218" y="17466"/>
                  <a:pt x="16904" y="17941"/>
                </a:cubicBezTo>
                <a:cubicBezTo>
                  <a:pt x="15632" y="19031"/>
                  <a:pt x="14067" y="19781"/>
                  <a:pt x="12344" y="20068"/>
                </a:cubicBezTo>
                <a:cubicBezTo>
                  <a:pt x="13280" y="19136"/>
                  <a:pt x="14076" y="18017"/>
                  <a:pt x="14683" y="16757"/>
                </a:cubicBezTo>
                <a:moveTo>
                  <a:pt x="11148" y="20188"/>
                </a:moveTo>
                <a:lnTo>
                  <a:pt x="11148" y="16043"/>
                </a:lnTo>
                <a:cubicBezTo>
                  <a:pt x="12146" y="16075"/>
                  <a:pt x="13113" y="16231"/>
                  <a:pt x="14025" y="16516"/>
                </a:cubicBezTo>
                <a:cubicBezTo>
                  <a:pt x="13314" y="17970"/>
                  <a:pt x="12343" y="19223"/>
                  <a:pt x="11185" y="20186"/>
                </a:cubicBezTo>
                <a:cubicBezTo>
                  <a:pt x="11185" y="20186"/>
                  <a:pt x="11148" y="20188"/>
                  <a:pt x="11148" y="20188"/>
                </a:cubicBezTo>
                <a:close/>
                <a:moveTo>
                  <a:pt x="9255" y="20068"/>
                </a:moveTo>
                <a:cubicBezTo>
                  <a:pt x="7532" y="19781"/>
                  <a:pt x="5967" y="19031"/>
                  <a:pt x="4695" y="17941"/>
                </a:cubicBezTo>
                <a:cubicBezTo>
                  <a:pt x="5381" y="17466"/>
                  <a:pt x="6123" y="17063"/>
                  <a:pt x="6916" y="16757"/>
                </a:cubicBezTo>
                <a:cubicBezTo>
                  <a:pt x="7523" y="18017"/>
                  <a:pt x="8319" y="19136"/>
                  <a:pt x="9255" y="20068"/>
                </a:cubicBezTo>
                <a:moveTo>
                  <a:pt x="10451" y="11148"/>
                </a:moveTo>
                <a:lnTo>
                  <a:pt x="10451" y="15346"/>
                </a:lnTo>
                <a:cubicBezTo>
                  <a:pt x="9352" y="15380"/>
                  <a:pt x="8290" y="15559"/>
                  <a:pt x="7288" y="15882"/>
                </a:cubicBezTo>
                <a:cubicBezTo>
                  <a:pt x="6685" y="14445"/>
                  <a:pt x="6329" y="12844"/>
                  <a:pt x="6285" y="11148"/>
                </a:cubicBezTo>
                <a:cubicBezTo>
                  <a:pt x="6285" y="11148"/>
                  <a:pt x="10451" y="11148"/>
                  <a:pt x="10451" y="11148"/>
                </a:cubicBezTo>
                <a:close/>
                <a:moveTo>
                  <a:pt x="7041" y="6324"/>
                </a:moveTo>
                <a:cubicBezTo>
                  <a:pt x="8115" y="6696"/>
                  <a:pt x="9260" y="6913"/>
                  <a:pt x="10451" y="6950"/>
                </a:cubicBezTo>
                <a:lnTo>
                  <a:pt x="10451" y="10451"/>
                </a:lnTo>
                <a:lnTo>
                  <a:pt x="6285" y="10451"/>
                </a:lnTo>
                <a:cubicBezTo>
                  <a:pt x="6324" y="8992"/>
                  <a:pt x="6581" y="7598"/>
                  <a:pt x="7041" y="6324"/>
                </a:cubicBezTo>
                <a:moveTo>
                  <a:pt x="6651" y="5442"/>
                </a:moveTo>
                <a:cubicBezTo>
                  <a:pt x="5790" y="5084"/>
                  <a:pt x="4993" y="4609"/>
                  <a:pt x="4263" y="4050"/>
                </a:cubicBezTo>
                <a:cubicBezTo>
                  <a:pt x="5606" y="2749"/>
                  <a:pt x="7332" y="1851"/>
                  <a:pt x="9255" y="1531"/>
                </a:cubicBezTo>
                <a:cubicBezTo>
                  <a:pt x="8175" y="2610"/>
                  <a:pt x="7286" y="3939"/>
                  <a:pt x="6651" y="5442"/>
                </a:cubicBezTo>
                <a:moveTo>
                  <a:pt x="10451" y="1411"/>
                </a:moveTo>
                <a:lnTo>
                  <a:pt x="10451" y="6253"/>
                </a:lnTo>
                <a:cubicBezTo>
                  <a:pt x="9352" y="6217"/>
                  <a:pt x="8296" y="6021"/>
                  <a:pt x="7303" y="5681"/>
                </a:cubicBezTo>
                <a:cubicBezTo>
                  <a:pt x="8029" y="3972"/>
                  <a:pt x="9101" y="2507"/>
                  <a:pt x="10415" y="1413"/>
                </a:cubicBezTo>
                <a:cubicBezTo>
                  <a:pt x="10427" y="1412"/>
                  <a:pt x="10439" y="1411"/>
                  <a:pt x="10451" y="1411"/>
                </a:cubicBezTo>
                <a:moveTo>
                  <a:pt x="12344" y="1531"/>
                </a:moveTo>
                <a:cubicBezTo>
                  <a:pt x="14267" y="1851"/>
                  <a:pt x="15993" y="2749"/>
                  <a:pt x="17336" y="4050"/>
                </a:cubicBezTo>
                <a:cubicBezTo>
                  <a:pt x="16606" y="4609"/>
                  <a:pt x="15809" y="5084"/>
                  <a:pt x="14948" y="5442"/>
                </a:cubicBezTo>
                <a:cubicBezTo>
                  <a:pt x="14313" y="3939"/>
                  <a:pt x="13424" y="2610"/>
                  <a:pt x="12344" y="1531"/>
                </a:cubicBezTo>
                <a:moveTo>
                  <a:pt x="11184" y="1413"/>
                </a:moveTo>
                <a:cubicBezTo>
                  <a:pt x="12498" y="2507"/>
                  <a:pt x="13570" y="3972"/>
                  <a:pt x="14296" y="5681"/>
                </a:cubicBezTo>
                <a:cubicBezTo>
                  <a:pt x="13303" y="6021"/>
                  <a:pt x="12247" y="6217"/>
                  <a:pt x="11148" y="6253"/>
                </a:cubicBezTo>
                <a:lnTo>
                  <a:pt x="11148" y="1411"/>
                </a:lnTo>
                <a:cubicBezTo>
                  <a:pt x="11160" y="1411"/>
                  <a:pt x="11172" y="1412"/>
                  <a:pt x="11184" y="1413"/>
                </a:cubicBezTo>
                <a:moveTo>
                  <a:pt x="10414" y="20186"/>
                </a:moveTo>
                <a:cubicBezTo>
                  <a:pt x="9256" y="19223"/>
                  <a:pt x="8285" y="17970"/>
                  <a:pt x="7574" y="16516"/>
                </a:cubicBezTo>
                <a:cubicBezTo>
                  <a:pt x="8486" y="16231"/>
                  <a:pt x="9453" y="16075"/>
                  <a:pt x="10451" y="16043"/>
                </a:cubicBezTo>
                <a:lnTo>
                  <a:pt x="10451" y="20188"/>
                </a:lnTo>
                <a:cubicBezTo>
                  <a:pt x="10451" y="20188"/>
                  <a:pt x="10414" y="20186"/>
                  <a:pt x="10414" y="20186"/>
                </a:cubicBezTo>
                <a:close/>
                <a:moveTo>
                  <a:pt x="20188" y="10451"/>
                </a:moveTo>
                <a:lnTo>
                  <a:pt x="16010" y="10451"/>
                </a:lnTo>
                <a:cubicBezTo>
                  <a:pt x="15972" y="8908"/>
                  <a:pt x="15698" y="7433"/>
                  <a:pt x="15211" y="6084"/>
                </a:cubicBezTo>
                <a:cubicBezTo>
                  <a:pt x="16151" y="5691"/>
                  <a:pt x="17020" y="5170"/>
                  <a:pt x="17814" y="4553"/>
                </a:cubicBezTo>
                <a:cubicBezTo>
                  <a:pt x="19223" y="6135"/>
                  <a:pt x="20105" y="8190"/>
                  <a:pt x="20188" y="10451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89" name="箭头: 右 88"/>
          <p:cNvSpPr/>
          <p:nvPr/>
        </p:nvSpPr>
        <p:spPr>
          <a:xfrm rot="5400000">
            <a:off x="5684946" y="2479547"/>
            <a:ext cx="454706" cy="19594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0" name="箭头: 右 89"/>
          <p:cNvSpPr/>
          <p:nvPr/>
        </p:nvSpPr>
        <p:spPr>
          <a:xfrm>
            <a:off x="4607924" y="3182676"/>
            <a:ext cx="473927" cy="19594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172059" y="2846096"/>
            <a:ext cx="1488174" cy="938900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5" name="稻壳儿春秋广告/盗版必究        原创来源：http://chn.docer.com/works?userid=199329941#!/work_time"/>
          <p:cNvSpPr/>
          <p:nvPr/>
        </p:nvSpPr>
        <p:spPr>
          <a:xfrm>
            <a:off x="5639230" y="2948011"/>
            <a:ext cx="546143" cy="543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8" extrusionOk="0">
                <a:moveTo>
                  <a:pt x="20925" y="15525"/>
                </a:moveTo>
                <a:cubicBezTo>
                  <a:pt x="20250" y="15525"/>
                  <a:pt x="20250" y="15525"/>
                  <a:pt x="20250" y="15525"/>
                </a:cubicBezTo>
                <a:cubicBezTo>
                  <a:pt x="20250" y="1350"/>
                  <a:pt x="20250" y="1350"/>
                  <a:pt x="20250" y="1350"/>
                </a:cubicBezTo>
                <a:cubicBezTo>
                  <a:pt x="20925" y="1350"/>
                  <a:pt x="20925" y="1350"/>
                  <a:pt x="20925" y="1350"/>
                </a:cubicBezTo>
                <a:cubicBezTo>
                  <a:pt x="21263" y="1350"/>
                  <a:pt x="21600" y="1012"/>
                  <a:pt x="21600" y="675"/>
                </a:cubicBezTo>
                <a:cubicBezTo>
                  <a:pt x="21600" y="337"/>
                  <a:pt x="21263" y="0"/>
                  <a:pt x="20925" y="0"/>
                </a:cubicBezTo>
                <a:cubicBezTo>
                  <a:pt x="675" y="0"/>
                  <a:pt x="675" y="0"/>
                  <a:pt x="675" y="0"/>
                </a:cubicBezTo>
                <a:cubicBezTo>
                  <a:pt x="337" y="0"/>
                  <a:pt x="0" y="337"/>
                  <a:pt x="0" y="675"/>
                </a:cubicBezTo>
                <a:cubicBezTo>
                  <a:pt x="0" y="1012"/>
                  <a:pt x="337" y="1350"/>
                  <a:pt x="675" y="1350"/>
                </a:cubicBezTo>
                <a:cubicBezTo>
                  <a:pt x="1350" y="1350"/>
                  <a:pt x="1350" y="1350"/>
                  <a:pt x="1350" y="1350"/>
                </a:cubicBezTo>
                <a:cubicBezTo>
                  <a:pt x="1350" y="15525"/>
                  <a:pt x="1350" y="15525"/>
                  <a:pt x="1350" y="15525"/>
                </a:cubicBezTo>
                <a:cubicBezTo>
                  <a:pt x="675" y="15525"/>
                  <a:pt x="675" y="15525"/>
                  <a:pt x="675" y="15525"/>
                </a:cubicBezTo>
                <a:cubicBezTo>
                  <a:pt x="337" y="15525"/>
                  <a:pt x="0" y="15862"/>
                  <a:pt x="0" y="16200"/>
                </a:cubicBezTo>
                <a:cubicBezTo>
                  <a:pt x="0" y="16537"/>
                  <a:pt x="337" y="16875"/>
                  <a:pt x="675" y="16875"/>
                </a:cubicBezTo>
                <a:cubicBezTo>
                  <a:pt x="7088" y="16875"/>
                  <a:pt x="7088" y="16875"/>
                  <a:pt x="7088" y="16875"/>
                </a:cubicBezTo>
                <a:cubicBezTo>
                  <a:pt x="3544" y="20419"/>
                  <a:pt x="3544" y="20419"/>
                  <a:pt x="3544" y="20419"/>
                </a:cubicBezTo>
                <a:cubicBezTo>
                  <a:pt x="3375" y="20588"/>
                  <a:pt x="3375" y="21094"/>
                  <a:pt x="3544" y="21431"/>
                </a:cubicBezTo>
                <a:cubicBezTo>
                  <a:pt x="3881" y="21600"/>
                  <a:pt x="4219" y="21600"/>
                  <a:pt x="4556" y="21431"/>
                </a:cubicBezTo>
                <a:cubicBezTo>
                  <a:pt x="9113" y="16875"/>
                  <a:pt x="9113" y="16875"/>
                  <a:pt x="9113" y="16875"/>
                </a:cubicBezTo>
                <a:cubicBezTo>
                  <a:pt x="10125" y="16875"/>
                  <a:pt x="10125" y="16875"/>
                  <a:pt x="10125" y="16875"/>
                </a:cubicBezTo>
                <a:cubicBezTo>
                  <a:pt x="10125" y="19575"/>
                  <a:pt x="10125" y="19575"/>
                  <a:pt x="10125" y="19575"/>
                </a:cubicBezTo>
                <a:cubicBezTo>
                  <a:pt x="10125" y="19913"/>
                  <a:pt x="10462" y="20250"/>
                  <a:pt x="10800" y="20250"/>
                </a:cubicBezTo>
                <a:cubicBezTo>
                  <a:pt x="11138" y="20250"/>
                  <a:pt x="11475" y="19913"/>
                  <a:pt x="11475" y="19575"/>
                </a:cubicBezTo>
                <a:cubicBezTo>
                  <a:pt x="11475" y="16875"/>
                  <a:pt x="11475" y="16875"/>
                  <a:pt x="11475" y="16875"/>
                </a:cubicBezTo>
                <a:cubicBezTo>
                  <a:pt x="12488" y="16875"/>
                  <a:pt x="12488" y="16875"/>
                  <a:pt x="12488" y="16875"/>
                </a:cubicBezTo>
                <a:cubicBezTo>
                  <a:pt x="17044" y="21431"/>
                  <a:pt x="17044" y="21431"/>
                  <a:pt x="17044" y="21431"/>
                </a:cubicBezTo>
                <a:cubicBezTo>
                  <a:pt x="17381" y="21600"/>
                  <a:pt x="17719" y="21600"/>
                  <a:pt x="18056" y="21431"/>
                </a:cubicBezTo>
                <a:cubicBezTo>
                  <a:pt x="18225" y="21094"/>
                  <a:pt x="18225" y="20588"/>
                  <a:pt x="18056" y="20419"/>
                </a:cubicBezTo>
                <a:cubicBezTo>
                  <a:pt x="14513" y="16875"/>
                  <a:pt x="14513" y="16875"/>
                  <a:pt x="14513" y="16875"/>
                </a:cubicBezTo>
                <a:cubicBezTo>
                  <a:pt x="20925" y="16875"/>
                  <a:pt x="20925" y="16875"/>
                  <a:pt x="20925" y="16875"/>
                </a:cubicBezTo>
                <a:cubicBezTo>
                  <a:pt x="21263" y="16875"/>
                  <a:pt x="21600" y="16537"/>
                  <a:pt x="21600" y="16200"/>
                </a:cubicBezTo>
                <a:cubicBezTo>
                  <a:pt x="21600" y="15862"/>
                  <a:pt x="21263" y="15525"/>
                  <a:pt x="20925" y="15525"/>
                </a:cubicBezTo>
                <a:close/>
                <a:moveTo>
                  <a:pt x="18900" y="15525"/>
                </a:moveTo>
                <a:cubicBezTo>
                  <a:pt x="12825" y="15525"/>
                  <a:pt x="12825" y="15525"/>
                  <a:pt x="12825" y="15525"/>
                </a:cubicBezTo>
                <a:cubicBezTo>
                  <a:pt x="12825" y="15525"/>
                  <a:pt x="12825" y="15525"/>
                  <a:pt x="12825" y="15525"/>
                </a:cubicBezTo>
                <a:cubicBezTo>
                  <a:pt x="8775" y="15525"/>
                  <a:pt x="8775" y="15525"/>
                  <a:pt x="8775" y="15525"/>
                </a:cubicBezTo>
                <a:cubicBezTo>
                  <a:pt x="8775" y="15525"/>
                  <a:pt x="8775" y="15525"/>
                  <a:pt x="8775" y="15525"/>
                </a:cubicBezTo>
                <a:cubicBezTo>
                  <a:pt x="2700" y="15525"/>
                  <a:pt x="2700" y="15525"/>
                  <a:pt x="2700" y="15525"/>
                </a:cubicBezTo>
                <a:cubicBezTo>
                  <a:pt x="2700" y="1350"/>
                  <a:pt x="2700" y="1350"/>
                  <a:pt x="2700" y="1350"/>
                </a:cubicBezTo>
                <a:cubicBezTo>
                  <a:pt x="18900" y="1350"/>
                  <a:pt x="18900" y="1350"/>
                  <a:pt x="18900" y="1350"/>
                </a:cubicBezTo>
                <a:cubicBezTo>
                  <a:pt x="18900" y="15525"/>
                  <a:pt x="18900" y="15525"/>
                  <a:pt x="18900" y="15525"/>
                </a:cubicBezTo>
                <a:close/>
                <a:moveTo>
                  <a:pt x="7256" y="9956"/>
                </a:moveTo>
                <a:cubicBezTo>
                  <a:pt x="8775" y="8437"/>
                  <a:pt x="8775" y="8437"/>
                  <a:pt x="8775" y="8437"/>
                </a:cubicBezTo>
                <a:cubicBezTo>
                  <a:pt x="10969" y="10631"/>
                  <a:pt x="10969" y="10631"/>
                  <a:pt x="10969" y="10631"/>
                </a:cubicBezTo>
                <a:cubicBezTo>
                  <a:pt x="11138" y="10800"/>
                  <a:pt x="11306" y="10800"/>
                  <a:pt x="11475" y="10800"/>
                </a:cubicBezTo>
                <a:cubicBezTo>
                  <a:pt x="11644" y="10800"/>
                  <a:pt x="11813" y="10800"/>
                  <a:pt x="11981" y="10631"/>
                </a:cubicBezTo>
                <a:cubicBezTo>
                  <a:pt x="15356" y="7256"/>
                  <a:pt x="15356" y="7256"/>
                  <a:pt x="15356" y="7256"/>
                </a:cubicBezTo>
                <a:cubicBezTo>
                  <a:pt x="15525" y="6919"/>
                  <a:pt x="15525" y="6581"/>
                  <a:pt x="15356" y="6244"/>
                </a:cubicBezTo>
                <a:cubicBezTo>
                  <a:pt x="15019" y="6075"/>
                  <a:pt x="14681" y="6075"/>
                  <a:pt x="14344" y="6244"/>
                </a:cubicBezTo>
                <a:cubicBezTo>
                  <a:pt x="11475" y="9112"/>
                  <a:pt x="11475" y="9112"/>
                  <a:pt x="11475" y="9112"/>
                </a:cubicBezTo>
                <a:cubicBezTo>
                  <a:pt x="9281" y="6919"/>
                  <a:pt x="9281" y="6919"/>
                  <a:pt x="9281" y="6919"/>
                </a:cubicBezTo>
                <a:cubicBezTo>
                  <a:pt x="9281" y="6919"/>
                  <a:pt x="9113" y="6919"/>
                  <a:pt x="9113" y="6750"/>
                </a:cubicBezTo>
                <a:cubicBezTo>
                  <a:pt x="8775" y="6750"/>
                  <a:pt x="8438" y="6750"/>
                  <a:pt x="8269" y="6919"/>
                </a:cubicBezTo>
                <a:cubicBezTo>
                  <a:pt x="6244" y="8944"/>
                  <a:pt x="6244" y="8944"/>
                  <a:pt x="6244" y="8944"/>
                </a:cubicBezTo>
                <a:cubicBezTo>
                  <a:pt x="6075" y="9112"/>
                  <a:pt x="6075" y="9619"/>
                  <a:pt x="6244" y="9956"/>
                </a:cubicBezTo>
                <a:cubicBezTo>
                  <a:pt x="6581" y="10125"/>
                  <a:pt x="6919" y="10125"/>
                  <a:pt x="7256" y="995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22860" rIns="22860"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800">
                <a:solidFill>
                  <a:srgbClr val="27282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27282D"/>
              </a:solidFill>
              <a:effectLst/>
              <a:uLnTx/>
              <a:uFillTx/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150103" y="3523385"/>
            <a:ext cx="1654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工单结果的可视化呈现</a:t>
            </a:r>
          </a:p>
        </p:txBody>
      </p:sp>
      <p:sp>
        <p:nvSpPr>
          <p:cNvPr id="98" name="稻壳儿春秋广告/盗版必究        原创来源：http://chn.docer.com/works?userid=199329941#!/work_time"/>
          <p:cNvSpPr/>
          <p:nvPr/>
        </p:nvSpPr>
        <p:spPr bwMode="auto">
          <a:xfrm>
            <a:off x="7683404" y="1762300"/>
            <a:ext cx="792088" cy="821643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rgbClr val="B43918"/>
          </a:solidFill>
          <a:ln>
            <a:noFill/>
          </a:ln>
        </p:spPr>
        <p:txBody>
          <a:bodyPr lIns="121920" tIns="60960" rIns="121920" bIns="60960"/>
          <a:lstStyle/>
          <a:p>
            <a:pPr>
              <a:defRPr/>
            </a:pPr>
            <a:endParaRPr lang="en-US" sz="32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7618936" y="2685965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确认工单</a:t>
            </a:r>
            <a:endParaRPr lang="zh-CN" altLang="en-US" dirty="0">
              <a:solidFill>
                <a:schemeClr val="tx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88294" y="4172244"/>
            <a:ext cx="1213727" cy="473699"/>
            <a:chOff x="3301957" y="4139168"/>
            <a:chExt cx="1213727" cy="473699"/>
          </a:xfrm>
        </p:grpSpPr>
        <p:sp>
          <p:nvSpPr>
            <p:cNvPr id="103" name="稻壳儿春秋广告/盗版必究        原创来源：http://chn.docer.com/works?userid=199329941#!/work_time"/>
            <p:cNvSpPr/>
            <p:nvPr/>
          </p:nvSpPr>
          <p:spPr bwMode="auto">
            <a:xfrm>
              <a:off x="4109970" y="4142434"/>
              <a:ext cx="405714" cy="464535"/>
            </a:xfrm>
            <a:custGeom>
              <a:avLst/>
              <a:gdLst>
                <a:gd name="connsiteX0" fmla="*/ 246602 w 300829"/>
                <a:gd name="connsiteY0" fmla="*/ 268410 h 344444"/>
                <a:gd name="connsiteX1" fmla="*/ 257227 w 300829"/>
                <a:gd name="connsiteY1" fmla="*/ 279594 h 344444"/>
                <a:gd name="connsiteX2" fmla="*/ 246602 w 300829"/>
                <a:gd name="connsiteY2" fmla="*/ 290777 h 344444"/>
                <a:gd name="connsiteX3" fmla="*/ 235977 w 300829"/>
                <a:gd name="connsiteY3" fmla="*/ 279594 h 344444"/>
                <a:gd name="connsiteX4" fmla="*/ 246602 w 300829"/>
                <a:gd name="connsiteY4" fmla="*/ 268410 h 344444"/>
                <a:gd name="connsiteX5" fmla="*/ 21477 w 300829"/>
                <a:gd name="connsiteY5" fmla="*/ 234265 h 344444"/>
                <a:gd name="connsiteX6" fmla="*/ 21477 w 300829"/>
                <a:gd name="connsiteY6" fmla="*/ 274484 h 344444"/>
                <a:gd name="connsiteX7" fmla="*/ 150421 w 300829"/>
                <a:gd name="connsiteY7" fmla="*/ 322915 h 344444"/>
                <a:gd name="connsiteX8" fmla="*/ 279352 w 300829"/>
                <a:gd name="connsiteY8" fmla="*/ 274484 h 344444"/>
                <a:gd name="connsiteX9" fmla="*/ 279352 w 300829"/>
                <a:gd name="connsiteY9" fmla="*/ 234265 h 344444"/>
                <a:gd name="connsiteX10" fmla="*/ 150421 w 300829"/>
                <a:gd name="connsiteY10" fmla="*/ 269110 h 344444"/>
                <a:gd name="connsiteX11" fmla="*/ 21477 w 300829"/>
                <a:gd name="connsiteY11" fmla="*/ 234265 h 344444"/>
                <a:gd name="connsiteX12" fmla="*/ 246602 w 300829"/>
                <a:gd name="connsiteY12" fmla="*/ 205781 h 344444"/>
                <a:gd name="connsiteX13" fmla="*/ 257227 w 300829"/>
                <a:gd name="connsiteY13" fmla="*/ 215847 h 344444"/>
                <a:gd name="connsiteX14" fmla="*/ 246602 w 300829"/>
                <a:gd name="connsiteY14" fmla="*/ 225911 h 344444"/>
                <a:gd name="connsiteX15" fmla="*/ 235977 w 300829"/>
                <a:gd name="connsiteY15" fmla="*/ 215847 h 344444"/>
                <a:gd name="connsiteX16" fmla="*/ 246602 w 300829"/>
                <a:gd name="connsiteY16" fmla="*/ 205781 h 344444"/>
                <a:gd name="connsiteX17" fmla="*/ 21477 w 300829"/>
                <a:gd name="connsiteY17" fmla="*/ 169679 h 344444"/>
                <a:gd name="connsiteX18" fmla="*/ 21477 w 300829"/>
                <a:gd name="connsiteY18" fmla="*/ 209897 h 344444"/>
                <a:gd name="connsiteX19" fmla="*/ 21519 w 300829"/>
                <a:gd name="connsiteY19" fmla="*/ 209897 h 344444"/>
                <a:gd name="connsiteX20" fmla="*/ 21477 w 300829"/>
                <a:gd name="connsiteY20" fmla="*/ 210232 h 344444"/>
                <a:gd name="connsiteX21" fmla="*/ 150421 w 300829"/>
                <a:gd name="connsiteY21" fmla="*/ 258345 h 344444"/>
                <a:gd name="connsiteX22" fmla="*/ 279352 w 300829"/>
                <a:gd name="connsiteY22" fmla="*/ 210232 h 344444"/>
                <a:gd name="connsiteX23" fmla="*/ 279310 w 300829"/>
                <a:gd name="connsiteY23" fmla="*/ 209897 h 344444"/>
                <a:gd name="connsiteX24" fmla="*/ 279352 w 300829"/>
                <a:gd name="connsiteY24" fmla="*/ 209897 h 344444"/>
                <a:gd name="connsiteX25" fmla="*/ 279352 w 300829"/>
                <a:gd name="connsiteY25" fmla="*/ 169679 h 344444"/>
                <a:gd name="connsiteX26" fmla="*/ 150421 w 300829"/>
                <a:gd name="connsiteY26" fmla="*/ 204523 h 344444"/>
                <a:gd name="connsiteX27" fmla="*/ 21477 w 300829"/>
                <a:gd name="connsiteY27" fmla="*/ 169679 h 344444"/>
                <a:gd name="connsiteX28" fmla="*/ 246602 w 300829"/>
                <a:gd name="connsiteY28" fmla="*/ 140915 h 344444"/>
                <a:gd name="connsiteX29" fmla="*/ 257227 w 300829"/>
                <a:gd name="connsiteY29" fmla="*/ 150981 h 344444"/>
                <a:gd name="connsiteX30" fmla="*/ 246602 w 300829"/>
                <a:gd name="connsiteY30" fmla="*/ 161045 h 344444"/>
                <a:gd name="connsiteX31" fmla="*/ 235977 w 300829"/>
                <a:gd name="connsiteY31" fmla="*/ 150981 h 344444"/>
                <a:gd name="connsiteX32" fmla="*/ 246602 w 300829"/>
                <a:gd name="connsiteY32" fmla="*/ 140915 h 344444"/>
                <a:gd name="connsiteX33" fmla="*/ 21477 w 300829"/>
                <a:gd name="connsiteY33" fmla="*/ 108329 h 344444"/>
                <a:gd name="connsiteX34" fmla="*/ 21477 w 300829"/>
                <a:gd name="connsiteY34" fmla="*/ 145311 h 344444"/>
                <a:gd name="connsiteX35" fmla="*/ 21519 w 300829"/>
                <a:gd name="connsiteY35" fmla="*/ 145311 h 344444"/>
                <a:gd name="connsiteX36" fmla="*/ 21477 w 300829"/>
                <a:gd name="connsiteY36" fmla="*/ 145646 h 344444"/>
                <a:gd name="connsiteX37" fmla="*/ 150421 w 300829"/>
                <a:gd name="connsiteY37" fmla="*/ 193759 h 344444"/>
                <a:gd name="connsiteX38" fmla="*/ 279352 w 300829"/>
                <a:gd name="connsiteY38" fmla="*/ 145646 h 344444"/>
                <a:gd name="connsiteX39" fmla="*/ 279310 w 300829"/>
                <a:gd name="connsiteY39" fmla="*/ 145311 h 344444"/>
                <a:gd name="connsiteX40" fmla="*/ 279352 w 300829"/>
                <a:gd name="connsiteY40" fmla="*/ 145311 h 344444"/>
                <a:gd name="connsiteX41" fmla="*/ 279352 w 300829"/>
                <a:gd name="connsiteY41" fmla="*/ 108329 h 344444"/>
                <a:gd name="connsiteX42" fmla="*/ 150421 w 300829"/>
                <a:gd name="connsiteY42" fmla="*/ 139921 h 344444"/>
                <a:gd name="connsiteX43" fmla="*/ 21477 w 300829"/>
                <a:gd name="connsiteY43" fmla="*/ 108329 h 344444"/>
                <a:gd name="connsiteX44" fmla="*/ 150421 w 300829"/>
                <a:gd name="connsiteY44" fmla="*/ 21529 h 344444"/>
                <a:gd name="connsiteX45" fmla="*/ 21477 w 300829"/>
                <a:gd name="connsiteY45" fmla="*/ 69960 h 344444"/>
                <a:gd name="connsiteX46" fmla="*/ 150421 w 300829"/>
                <a:gd name="connsiteY46" fmla="*/ 118408 h 344444"/>
                <a:gd name="connsiteX47" fmla="*/ 279352 w 300829"/>
                <a:gd name="connsiteY47" fmla="*/ 69960 h 344444"/>
                <a:gd name="connsiteX48" fmla="*/ 150421 w 300829"/>
                <a:gd name="connsiteY48" fmla="*/ 21529 h 344444"/>
                <a:gd name="connsiteX49" fmla="*/ 150421 w 300829"/>
                <a:gd name="connsiteY49" fmla="*/ 0 h 344444"/>
                <a:gd name="connsiteX50" fmla="*/ 300829 w 300829"/>
                <a:gd name="connsiteY50" fmla="*/ 69960 h 344444"/>
                <a:gd name="connsiteX51" fmla="*/ 300829 w 300829"/>
                <a:gd name="connsiteY51" fmla="*/ 274484 h 344444"/>
                <a:gd name="connsiteX52" fmla="*/ 150421 w 300829"/>
                <a:gd name="connsiteY52" fmla="*/ 344444 h 344444"/>
                <a:gd name="connsiteX53" fmla="*/ 0 w 300829"/>
                <a:gd name="connsiteY53" fmla="*/ 274484 h 344444"/>
                <a:gd name="connsiteX54" fmla="*/ 0 w 300829"/>
                <a:gd name="connsiteY54" fmla="*/ 69960 h 344444"/>
                <a:gd name="connsiteX55" fmla="*/ 150421 w 300829"/>
                <a:gd name="connsiteY55" fmla="*/ 0 h 344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00829" h="344444">
                  <a:moveTo>
                    <a:pt x="246602" y="268410"/>
                  </a:moveTo>
                  <a:cubicBezTo>
                    <a:pt x="252474" y="268410"/>
                    <a:pt x="257227" y="273412"/>
                    <a:pt x="257227" y="279594"/>
                  </a:cubicBezTo>
                  <a:cubicBezTo>
                    <a:pt x="257227" y="285775"/>
                    <a:pt x="252474" y="290777"/>
                    <a:pt x="246602" y="290777"/>
                  </a:cubicBezTo>
                  <a:cubicBezTo>
                    <a:pt x="240729" y="290777"/>
                    <a:pt x="235977" y="285775"/>
                    <a:pt x="235977" y="279594"/>
                  </a:cubicBezTo>
                  <a:cubicBezTo>
                    <a:pt x="235977" y="273412"/>
                    <a:pt x="240729" y="268410"/>
                    <a:pt x="246602" y="268410"/>
                  </a:cubicBezTo>
                  <a:close/>
                  <a:moveTo>
                    <a:pt x="21477" y="234265"/>
                  </a:moveTo>
                  <a:lnTo>
                    <a:pt x="21477" y="274484"/>
                  </a:lnTo>
                  <a:cubicBezTo>
                    <a:pt x="21477" y="301227"/>
                    <a:pt x="79208" y="322915"/>
                    <a:pt x="150421" y="322915"/>
                  </a:cubicBezTo>
                  <a:cubicBezTo>
                    <a:pt x="221621" y="322915"/>
                    <a:pt x="279352" y="301227"/>
                    <a:pt x="279352" y="274484"/>
                  </a:cubicBezTo>
                  <a:cubicBezTo>
                    <a:pt x="279352" y="274484"/>
                    <a:pt x="279352" y="234265"/>
                    <a:pt x="279352" y="234265"/>
                  </a:cubicBezTo>
                  <a:cubicBezTo>
                    <a:pt x="257151" y="257181"/>
                    <a:pt x="203584" y="269110"/>
                    <a:pt x="150421" y="269110"/>
                  </a:cubicBezTo>
                  <a:cubicBezTo>
                    <a:pt x="97245" y="269110"/>
                    <a:pt x="43678" y="257181"/>
                    <a:pt x="21477" y="234265"/>
                  </a:cubicBezTo>
                  <a:close/>
                  <a:moveTo>
                    <a:pt x="246602" y="205781"/>
                  </a:moveTo>
                  <a:cubicBezTo>
                    <a:pt x="252474" y="205781"/>
                    <a:pt x="257227" y="210283"/>
                    <a:pt x="257227" y="215847"/>
                  </a:cubicBezTo>
                  <a:cubicBezTo>
                    <a:pt x="257227" y="221410"/>
                    <a:pt x="252474" y="225911"/>
                    <a:pt x="246602" y="225911"/>
                  </a:cubicBezTo>
                  <a:cubicBezTo>
                    <a:pt x="240729" y="225911"/>
                    <a:pt x="235977" y="221410"/>
                    <a:pt x="235977" y="215847"/>
                  </a:cubicBezTo>
                  <a:cubicBezTo>
                    <a:pt x="235977" y="210283"/>
                    <a:pt x="240729" y="205781"/>
                    <a:pt x="246602" y="205781"/>
                  </a:cubicBezTo>
                  <a:close/>
                  <a:moveTo>
                    <a:pt x="21477" y="169679"/>
                  </a:moveTo>
                  <a:lnTo>
                    <a:pt x="21477" y="209897"/>
                  </a:lnTo>
                  <a:lnTo>
                    <a:pt x="21519" y="209897"/>
                  </a:lnTo>
                  <a:cubicBezTo>
                    <a:pt x="21519" y="210009"/>
                    <a:pt x="21477" y="210137"/>
                    <a:pt x="21477" y="210232"/>
                  </a:cubicBezTo>
                  <a:cubicBezTo>
                    <a:pt x="21477" y="236816"/>
                    <a:pt x="79208" y="258345"/>
                    <a:pt x="150421" y="258345"/>
                  </a:cubicBezTo>
                  <a:cubicBezTo>
                    <a:pt x="221621" y="258345"/>
                    <a:pt x="279352" y="236816"/>
                    <a:pt x="279352" y="210232"/>
                  </a:cubicBezTo>
                  <a:cubicBezTo>
                    <a:pt x="279352" y="210137"/>
                    <a:pt x="279310" y="210009"/>
                    <a:pt x="279310" y="209897"/>
                  </a:cubicBezTo>
                  <a:lnTo>
                    <a:pt x="279352" y="209897"/>
                  </a:lnTo>
                  <a:cubicBezTo>
                    <a:pt x="279352" y="209897"/>
                    <a:pt x="279352" y="169679"/>
                    <a:pt x="279352" y="169679"/>
                  </a:cubicBezTo>
                  <a:cubicBezTo>
                    <a:pt x="257151" y="192595"/>
                    <a:pt x="203584" y="204523"/>
                    <a:pt x="150421" y="204523"/>
                  </a:cubicBezTo>
                  <a:cubicBezTo>
                    <a:pt x="97245" y="204523"/>
                    <a:pt x="43678" y="192595"/>
                    <a:pt x="21477" y="169679"/>
                  </a:cubicBezTo>
                  <a:close/>
                  <a:moveTo>
                    <a:pt x="246602" y="140915"/>
                  </a:moveTo>
                  <a:cubicBezTo>
                    <a:pt x="252474" y="140915"/>
                    <a:pt x="257227" y="145417"/>
                    <a:pt x="257227" y="150981"/>
                  </a:cubicBezTo>
                  <a:cubicBezTo>
                    <a:pt x="257227" y="156544"/>
                    <a:pt x="252474" y="161045"/>
                    <a:pt x="246602" y="161045"/>
                  </a:cubicBezTo>
                  <a:cubicBezTo>
                    <a:pt x="240729" y="161045"/>
                    <a:pt x="235977" y="156544"/>
                    <a:pt x="235977" y="150981"/>
                  </a:cubicBezTo>
                  <a:cubicBezTo>
                    <a:pt x="235977" y="145417"/>
                    <a:pt x="240729" y="140915"/>
                    <a:pt x="246602" y="140915"/>
                  </a:cubicBezTo>
                  <a:close/>
                  <a:moveTo>
                    <a:pt x="21477" y="108329"/>
                  </a:moveTo>
                  <a:lnTo>
                    <a:pt x="21477" y="145311"/>
                  </a:lnTo>
                  <a:lnTo>
                    <a:pt x="21519" y="145311"/>
                  </a:lnTo>
                  <a:cubicBezTo>
                    <a:pt x="21519" y="145423"/>
                    <a:pt x="21477" y="145550"/>
                    <a:pt x="21477" y="145646"/>
                  </a:cubicBezTo>
                  <a:cubicBezTo>
                    <a:pt x="21477" y="172230"/>
                    <a:pt x="79208" y="193759"/>
                    <a:pt x="150421" y="193759"/>
                  </a:cubicBezTo>
                  <a:cubicBezTo>
                    <a:pt x="221621" y="193759"/>
                    <a:pt x="279352" y="172230"/>
                    <a:pt x="279352" y="145646"/>
                  </a:cubicBezTo>
                  <a:cubicBezTo>
                    <a:pt x="279352" y="145550"/>
                    <a:pt x="279310" y="145423"/>
                    <a:pt x="279310" y="145311"/>
                  </a:cubicBezTo>
                  <a:lnTo>
                    <a:pt x="279352" y="145311"/>
                  </a:lnTo>
                  <a:cubicBezTo>
                    <a:pt x="279352" y="145311"/>
                    <a:pt x="279352" y="108329"/>
                    <a:pt x="279352" y="108329"/>
                  </a:cubicBezTo>
                  <a:cubicBezTo>
                    <a:pt x="251190" y="129810"/>
                    <a:pt x="199559" y="139921"/>
                    <a:pt x="150421" y="139921"/>
                  </a:cubicBezTo>
                  <a:cubicBezTo>
                    <a:pt x="101270" y="139921"/>
                    <a:pt x="49639" y="129810"/>
                    <a:pt x="21477" y="108329"/>
                  </a:cubicBezTo>
                  <a:close/>
                  <a:moveTo>
                    <a:pt x="150421" y="21529"/>
                  </a:moveTo>
                  <a:cubicBezTo>
                    <a:pt x="79208" y="21529"/>
                    <a:pt x="21477" y="43201"/>
                    <a:pt x="21477" y="69960"/>
                  </a:cubicBezTo>
                  <a:cubicBezTo>
                    <a:pt x="21477" y="96704"/>
                    <a:pt x="79208" y="118408"/>
                    <a:pt x="150421" y="118408"/>
                  </a:cubicBezTo>
                  <a:cubicBezTo>
                    <a:pt x="221621" y="118408"/>
                    <a:pt x="279352" y="96704"/>
                    <a:pt x="279352" y="69960"/>
                  </a:cubicBezTo>
                  <a:cubicBezTo>
                    <a:pt x="279352" y="43201"/>
                    <a:pt x="221621" y="21529"/>
                    <a:pt x="150421" y="21529"/>
                  </a:cubicBezTo>
                  <a:close/>
                  <a:moveTo>
                    <a:pt x="150421" y="0"/>
                  </a:moveTo>
                  <a:cubicBezTo>
                    <a:pt x="222861" y="0"/>
                    <a:pt x="300829" y="21879"/>
                    <a:pt x="300829" y="69960"/>
                  </a:cubicBezTo>
                  <a:lnTo>
                    <a:pt x="300829" y="274484"/>
                  </a:lnTo>
                  <a:cubicBezTo>
                    <a:pt x="300829" y="322549"/>
                    <a:pt x="222861" y="344444"/>
                    <a:pt x="150421" y="344444"/>
                  </a:cubicBezTo>
                  <a:cubicBezTo>
                    <a:pt x="77968" y="344444"/>
                    <a:pt x="0" y="322549"/>
                    <a:pt x="0" y="274484"/>
                  </a:cubicBezTo>
                  <a:lnTo>
                    <a:pt x="0" y="69960"/>
                  </a:lnTo>
                  <a:cubicBezTo>
                    <a:pt x="0" y="21879"/>
                    <a:pt x="77968" y="0"/>
                    <a:pt x="150421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defTabSz="608965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04" name="稻壳儿春秋广告/盗版必究        原创来源：http://chn.docer.com/works?userid=199329941#!/work_time"/>
            <p:cNvSpPr/>
            <p:nvPr/>
          </p:nvSpPr>
          <p:spPr bwMode="auto">
            <a:xfrm>
              <a:off x="3301957" y="4139168"/>
              <a:ext cx="405714" cy="464535"/>
            </a:xfrm>
            <a:custGeom>
              <a:avLst/>
              <a:gdLst>
                <a:gd name="connsiteX0" fmla="*/ 246602 w 300829"/>
                <a:gd name="connsiteY0" fmla="*/ 268410 h 344444"/>
                <a:gd name="connsiteX1" fmla="*/ 257227 w 300829"/>
                <a:gd name="connsiteY1" fmla="*/ 279594 h 344444"/>
                <a:gd name="connsiteX2" fmla="*/ 246602 w 300829"/>
                <a:gd name="connsiteY2" fmla="*/ 290777 h 344444"/>
                <a:gd name="connsiteX3" fmla="*/ 235977 w 300829"/>
                <a:gd name="connsiteY3" fmla="*/ 279594 h 344444"/>
                <a:gd name="connsiteX4" fmla="*/ 246602 w 300829"/>
                <a:gd name="connsiteY4" fmla="*/ 268410 h 344444"/>
                <a:gd name="connsiteX5" fmla="*/ 21477 w 300829"/>
                <a:gd name="connsiteY5" fmla="*/ 234265 h 344444"/>
                <a:gd name="connsiteX6" fmla="*/ 21477 w 300829"/>
                <a:gd name="connsiteY6" fmla="*/ 274484 h 344444"/>
                <a:gd name="connsiteX7" fmla="*/ 150421 w 300829"/>
                <a:gd name="connsiteY7" fmla="*/ 322915 h 344444"/>
                <a:gd name="connsiteX8" fmla="*/ 279352 w 300829"/>
                <a:gd name="connsiteY8" fmla="*/ 274484 h 344444"/>
                <a:gd name="connsiteX9" fmla="*/ 279352 w 300829"/>
                <a:gd name="connsiteY9" fmla="*/ 234265 h 344444"/>
                <a:gd name="connsiteX10" fmla="*/ 150421 w 300829"/>
                <a:gd name="connsiteY10" fmla="*/ 269110 h 344444"/>
                <a:gd name="connsiteX11" fmla="*/ 21477 w 300829"/>
                <a:gd name="connsiteY11" fmla="*/ 234265 h 344444"/>
                <a:gd name="connsiteX12" fmla="*/ 246602 w 300829"/>
                <a:gd name="connsiteY12" fmla="*/ 205781 h 344444"/>
                <a:gd name="connsiteX13" fmla="*/ 257227 w 300829"/>
                <a:gd name="connsiteY13" fmla="*/ 215847 h 344444"/>
                <a:gd name="connsiteX14" fmla="*/ 246602 w 300829"/>
                <a:gd name="connsiteY14" fmla="*/ 225911 h 344444"/>
                <a:gd name="connsiteX15" fmla="*/ 235977 w 300829"/>
                <a:gd name="connsiteY15" fmla="*/ 215847 h 344444"/>
                <a:gd name="connsiteX16" fmla="*/ 246602 w 300829"/>
                <a:gd name="connsiteY16" fmla="*/ 205781 h 344444"/>
                <a:gd name="connsiteX17" fmla="*/ 21477 w 300829"/>
                <a:gd name="connsiteY17" fmla="*/ 169679 h 344444"/>
                <a:gd name="connsiteX18" fmla="*/ 21477 w 300829"/>
                <a:gd name="connsiteY18" fmla="*/ 209897 h 344444"/>
                <a:gd name="connsiteX19" fmla="*/ 21519 w 300829"/>
                <a:gd name="connsiteY19" fmla="*/ 209897 h 344444"/>
                <a:gd name="connsiteX20" fmla="*/ 21477 w 300829"/>
                <a:gd name="connsiteY20" fmla="*/ 210232 h 344444"/>
                <a:gd name="connsiteX21" fmla="*/ 150421 w 300829"/>
                <a:gd name="connsiteY21" fmla="*/ 258345 h 344444"/>
                <a:gd name="connsiteX22" fmla="*/ 279352 w 300829"/>
                <a:gd name="connsiteY22" fmla="*/ 210232 h 344444"/>
                <a:gd name="connsiteX23" fmla="*/ 279310 w 300829"/>
                <a:gd name="connsiteY23" fmla="*/ 209897 h 344444"/>
                <a:gd name="connsiteX24" fmla="*/ 279352 w 300829"/>
                <a:gd name="connsiteY24" fmla="*/ 209897 h 344444"/>
                <a:gd name="connsiteX25" fmla="*/ 279352 w 300829"/>
                <a:gd name="connsiteY25" fmla="*/ 169679 h 344444"/>
                <a:gd name="connsiteX26" fmla="*/ 150421 w 300829"/>
                <a:gd name="connsiteY26" fmla="*/ 204523 h 344444"/>
                <a:gd name="connsiteX27" fmla="*/ 21477 w 300829"/>
                <a:gd name="connsiteY27" fmla="*/ 169679 h 344444"/>
                <a:gd name="connsiteX28" fmla="*/ 246602 w 300829"/>
                <a:gd name="connsiteY28" fmla="*/ 140915 h 344444"/>
                <a:gd name="connsiteX29" fmla="*/ 257227 w 300829"/>
                <a:gd name="connsiteY29" fmla="*/ 150981 h 344444"/>
                <a:gd name="connsiteX30" fmla="*/ 246602 w 300829"/>
                <a:gd name="connsiteY30" fmla="*/ 161045 h 344444"/>
                <a:gd name="connsiteX31" fmla="*/ 235977 w 300829"/>
                <a:gd name="connsiteY31" fmla="*/ 150981 h 344444"/>
                <a:gd name="connsiteX32" fmla="*/ 246602 w 300829"/>
                <a:gd name="connsiteY32" fmla="*/ 140915 h 344444"/>
                <a:gd name="connsiteX33" fmla="*/ 21477 w 300829"/>
                <a:gd name="connsiteY33" fmla="*/ 108329 h 344444"/>
                <a:gd name="connsiteX34" fmla="*/ 21477 w 300829"/>
                <a:gd name="connsiteY34" fmla="*/ 145311 h 344444"/>
                <a:gd name="connsiteX35" fmla="*/ 21519 w 300829"/>
                <a:gd name="connsiteY35" fmla="*/ 145311 h 344444"/>
                <a:gd name="connsiteX36" fmla="*/ 21477 w 300829"/>
                <a:gd name="connsiteY36" fmla="*/ 145646 h 344444"/>
                <a:gd name="connsiteX37" fmla="*/ 150421 w 300829"/>
                <a:gd name="connsiteY37" fmla="*/ 193759 h 344444"/>
                <a:gd name="connsiteX38" fmla="*/ 279352 w 300829"/>
                <a:gd name="connsiteY38" fmla="*/ 145646 h 344444"/>
                <a:gd name="connsiteX39" fmla="*/ 279310 w 300829"/>
                <a:gd name="connsiteY39" fmla="*/ 145311 h 344444"/>
                <a:gd name="connsiteX40" fmla="*/ 279352 w 300829"/>
                <a:gd name="connsiteY40" fmla="*/ 145311 h 344444"/>
                <a:gd name="connsiteX41" fmla="*/ 279352 w 300829"/>
                <a:gd name="connsiteY41" fmla="*/ 108329 h 344444"/>
                <a:gd name="connsiteX42" fmla="*/ 150421 w 300829"/>
                <a:gd name="connsiteY42" fmla="*/ 139921 h 344444"/>
                <a:gd name="connsiteX43" fmla="*/ 21477 w 300829"/>
                <a:gd name="connsiteY43" fmla="*/ 108329 h 344444"/>
                <a:gd name="connsiteX44" fmla="*/ 150421 w 300829"/>
                <a:gd name="connsiteY44" fmla="*/ 21529 h 344444"/>
                <a:gd name="connsiteX45" fmla="*/ 21477 w 300829"/>
                <a:gd name="connsiteY45" fmla="*/ 69960 h 344444"/>
                <a:gd name="connsiteX46" fmla="*/ 150421 w 300829"/>
                <a:gd name="connsiteY46" fmla="*/ 118408 h 344444"/>
                <a:gd name="connsiteX47" fmla="*/ 279352 w 300829"/>
                <a:gd name="connsiteY47" fmla="*/ 69960 h 344444"/>
                <a:gd name="connsiteX48" fmla="*/ 150421 w 300829"/>
                <a:gd name="connsiteY48" fmla="*/ 21529 h 344444"/>
                <a:gd name="connsiteX49" fmla="*/ 150421 w 300829"/>
                <a:gd name="connsiteY49" fmla="*/ 0 h 344444"/>
                <a:gd name="connsiteX50" fmla="*/ 300829 w 300829"/>
                <a:gd name="connsiteY50" fmla="*/ 69960 h 344444"/>
                <a:gd name="connsiteX51" fmla="*/ 300829 w 300829"/>
                <a:gd name="connsiteY51" fmla="*/ 274484 h 344444"/>
                <a:gd name="connsiteX52" fmla="*/ 150421 w 300829"/>
                <a:gd name="connsiteY52" fmla="*/ 344444 h 344444"/>
                <a:gd name="connsiteX53" fmla="*/ 0 w 300829"/>
                <a:gd name="connsiteY53" fmla="*/ 274484 h 344444"/>
                <a:gd name="connsiteX54" fmla="*/ 0 w 300829"/>
                <a:gd name="connsiteY54" fmla="*/ 69960 h 344444"/>
                <a:gd name="connsiteX55" fmla="*/ 150421 w 300829"/>
                <a:gd name="connsiteY55" fmla="*/ 0 h 344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00829" h="344444">
                  <a:moveTo>
                    <a:pt x="246602" y="268410"/>
                  </a:moveTo>
                  <a:cubicBezTo>
                    <a:pt x="252474" y="268410"/>
                    <a:pt x="257227" y="273412"/>
                    <a:pt x="257227" y="279594"/>
                  </a:cubicBezTo>
                  <a:cubicBezTo>
                    <a:pt x="257227" y="285775"/>
                    <a:pt x="252474" y="290777"/>
                    <a:pt x="246602" y="290777"/>
                  </a:cubicBezTo>
                  <a:cubicBezTo>
                    <a:pt x="240729" y="290777"/>
                    <a:pt x="235977" y="285775"/>
                    <a:pt x="235977" y="279594"/>
                  </a:cubicBezTo>
                  <a:cubicBezTo>
                    <a:pt x="235977" y="273412"/>
                    <a:pt x="240729" y="268410"/>
                    <a:pt x="246602" y="268410"/>
                  </a:cubicBezTo>
                  <a:close/>
                  <a:moveTo>
                    <a:pt x="21477" y="234265"/>
                  </a:moveTo>
                  <a:lnTo>
                    <a:pt x="21477" y="274484"/>
                  </a:lnTo>
                  <a:cubicBezTo>
                    <a:pt x="21477" y="301227"/>
                    <a:pt x="79208" y="322915"/>
                    <a:pt x="150421" y="322915"/>
                  </a:cubicBezTo>
                  <a:cubicBezTo>
                    <a:pt x="221621" y="322915"/>
                    <a:pt x="279352" y="301227"/>
                    <a:pt x="279352" y="274484"/>
                  </a:cubicBezTo>
                  <a:cubicBezTo>
                    <a:pt x="279352" y="274484"/>
                    <a:pt x="279352" y="234265"/>
                    <a:pt x="279352" y="234265"/>
                  </a:cubicBezTo>
                  <a:cubicBezTo>
                    <a:pt x="257151" y="257181"/>
                    <a:pt x="203584" y="269110"/>
                    <a:pt x="150421" y="269110"/>
                  </a:cubicBezTo>
                  <a:cubicBezTo>
                    <a:pt x="97245" y="269110"/>
                    <a:pt x="43678" y="257181"/>
                    <a:pt x="21477" y="234265"/>
                  </a:cubicBezTo>
                  <a:close/>
                  <a:moveTo>
                    <a:pt x="246602" y="205781"/>
                  </a:moveTo>
                  <a:cubicBezTo>
                    <a:pt x="252474" y="205781"/>
                    <a:pt x="257227" y="210283"/>
                    <a:pt x="257227" y="215847"/>
                  </a:cubicBezTo>
                  <a:cubicBezTo>
                    <a:pt x="257227" y="221410"/>
                    <a:pt x="252474" y="225911"/>
                    <a:pt x="246602" y="225911"/>
                  </a:cubicBezTo>
                  <a:cubicBezTo>
                    <a:pt x="240729" y="225911"/>
                    <a:pt x="235977" y="221410"/>
                    <a:pt x="235977" y="215847"/>
                  </a:cubicBezTo>
                  <a:cubicBezTo>
                    <a:pt x="235977" y="210283"/>
                    <a:pt x="240729" y="205781"/>
                    <a:pt x="246602" y="205781"/>
                  </a:cubicBezTo>
                  <a:close/>
                  <a:moveTo>
                    <a:pt x="21477" y="169679"/>
                  </a:moveTo>
                  <a:lnTo>
                    <a:pt x="21477" y="209897"/>
                  </a:lnTo>
                  <a:lnTo>
                    <a:pt x="21519" y="209897"/>
                  </a:lnTo>
                  <a:cubicBezTo>
                    <a:pt x="21519" y="210009"/>
                    <a:pt x="21477" y="210137"/>
                    <a:pt x="21477" y="210232"/>
                  </a:cubicBezTo>
                  <a:cubicBezTo>
                    <a:pt x="21477" y="236816"/>
                    <a:pt x="79208" y="258345"/>
                    <a:pt x="150421" y="258345"/>
                  </a:cubicBezTo>
                  <a:cubicBezTo>
                    <a:pt x="221621" y="258345"/>
                    <a:pt x="279352" y="236816"/>
                    <a:pt x="279352" y="210232"/>
                  </a:cubicBezTo>
                  <a:cubicBezTo>
                    <a:pt x="279352" y="210137"/>
                    <a:pt x="279310" y="210009"/>
                    <a:pt x="279310" y="209897"/>
                  </a:cubicBezTo>
                  <a:lnTo>
                    <a:pt x="279352" y="209897"/>
                  </a:lnTo>
                  <a:cubicBezTo>
                    <a:pt x="279352" y="209897"/>
                    <a:pt x="279352" y="169679"/>
                    <a:pt x="279352" y="169679"/>
                  </a:cubicBezTo>
                  <a:cubicBezTo>
                    <a:pt x="257151" y="192595"/>
                    <a:pt x="203584" y="204523"/>
                    <a:pt x="150421" y="204523"/>
                  </a:cubicBezTo>
                  <a:cubicBezTo>
                    <a:pt x="97245" y="204523"/>
                    <a:pt x="43678" y="192595"/>
                    <a:pt x="21477" y="169679"/>
                  </a:cubicBezTo>
                  <a:close/>
                  <a:moveTo>
                    <a:pt x="246602" y="140915"/>
                  </a:moveTo>
                  <a:cubicBezTo>
                    <a:pt x="252474" y="140915"/>
                    <a:pt x="257227" y="145417"/>
                    <a:pt x="257227" y="150981"/>
                  </a:cubicBezTo>
                  <a:cubicBezTo>
                    <a:pt x="257227" y="156544"/>
                    <a:pt x="252474" y="161045"/>
                    <a:pt x="246602" y="161045"/>
                  </a:cubicBezTo>
                  <a:cubicBezTo>
                    <a:pt x="240729" y="161045"/>
                    <a:pt x="235977" y="156544"/>
                    <a:pt x="235977" y="150981"/>
                  </a:cubicBezTo>
                  <a:cubicBezTo>
                    <a:pt x="235977" y="145417"/>
                    <a:pt x="240729" y="140915"/>
                    <a:pt x="246602" y="140915"/>
                  </a:cubicBezTo>
                  <a:close/>
                  <a:moveTo>
                    <a:pt x="21477" y="108329"/>
                  </a:moveTo>
                  <a:lnTo>
                    <a:pt x="21477" y="145311"/>
                  </a:lnTo>
                  <a:lnTo>
                    <a:pt x="21519" y="145311"/>
                  </a:lnTo>
                  <a:cubicBezTo>
                    <a:pt x="21519" y="145423"/>
                    <a:pt x="21477" y="145550"/>
                    <a:pt x="21477" y="145646"/>
                  </a:cubicBezTo>
                  <a:cubicBezTo>
                    <a:pt x="21477" y="172230"/>
                    <a:pt x="79208" y="193759"/>
                    <a:pt x="150421" y="193759"/>
                  </a:cubicBezTo>
                  <a:cubicBezTo>
                    <a:pt x="221621" y="193759"/>
                    <a:pt x="279352" y="172230"/>
                    <a:pt x="279352" y="145646"/>
                  </a:cubicBezTo>
                  <a:cubicBezTo>
                    <a:pt x="279352" y="145550"/>
                    <a:pt x="279310" y="145423"/>
                    <a:pt x="279310" y="145311"/>
                  </a:cubicBezTo>
                  <a:lnTo>
                    <a:pt x="279352" y="145311"/>
                  </a:lnTo>
                  <a:cubicBezTo>
                    <a:pt x="279352" y="145311"/>
                    <a:pt x="279352" y="108329"/>
                    <a:pt x="279352" y="108329"/>
                  </a:cubicBezTo>
                  <a:cubicBezTo>
                    <a:pt x="251190" y="129810"/>
                    <a:pt x="199559" y="139921"/>
                    <a:pt x="150421" y="139921"/>
                  </a:cubicBezTo>
                  <a:cubicBezTo>
                    <a:pt x="101270" y="139921"/>
                    <a:pt x="49639" y="129810"/>
                    <a:pt x="21477" y="108329"/>
                  </a:cubicBezTo>
                  <a:close/>
                  <a:moveTo>
                    <a:pt x="150421" y="21529"/>
                  </a:moveTo>
                  <a:cubicBezTo>
                    <a:pt x="79208" y="21529"/>
                    <a:pt x="21477" y="43201"/>
                    <a:pt x="21477" y="69960"/>
                  </a:cubicBezTo>
                  <a:cubicBezTo>
                    <a:pt x="21477" y="96704"/>
                    <a:pt x="79208" y="118408"/>
                    <a:pt x="150421" y="118408"/>
                  </a:cubicBezTo>
                  <a:cubicBezTo>
                    <a:pt x="221621" y="118408"/>
                    <a:pt x="279352" y="96704"/>
                    <a:pt x="279352" y="69960"/>
                  </a:cubicBezTo>
                  <a:cubicBezTo>
                    <a:pt x="279352" y="43201"/>
                    <a:pt x="221621" y="21529"/>
                    <a:pt x="150421" y="21529"/>
                  </a:cubicBezTo>
                  <a:close/>
                  <a:moveTo>
                    <a:pt x="150421" y="0"/>
                  </a:moveTo>
                  <a:cubicBezTo>
                    <a:pt x="222861" y="0"/>
                    <a:pt x="300829" y="21879"/>
                    <a:pt x="300829" y="69960"/>
                  </a:cubicBezTo>
                  <a:lnTo>
                    <a:pt x="300829" y="274484"/>
                  </a:lnTo>
                  <a:cubicBezTo>
                    <a:pt x="300829" y="322549"/>
                    <a:pt x="222861" y="344444"/>
                    <a:pt x="150421" y="344444"/>
                  </a:cubicBezTo>
                  <a:cubicBezTo>
                    <a:pt x="77968" y="344444"/>
                    <a:pt x="0" y="322549"/>
                    <a:pt x="0" y="274484"/>
                  </a:cubicBezTo>
                  <a:lnTo>
                    <a:pt x="0" y="69960"/>
                  </a:lnTo>
                  <a:cubicBezTo>
                    <a:pt x="0" y="21879"/>
                    <a:pt x="77968" y="0"/>
                    <a:pt x="150421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defTabSz="608965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05" name="稻壳儿春秋广告/盗版必究        原创来源：http://chn.docer.com/works?userid=199329941#!/work_time"/>
            <p:cNvSpPr/>
            <p:nvPr/>
          </p:nvSpPr>
          <p:spPr bwMode="auto">
            <a:xfrm>
              <a:off x="3703065" y="4148332"/>
              <a:ext cx="405714" cy="464535"/>
            </a:xfrm>
            <a:custGeom>
              <a:avLst/>
              <a:gdLst>
                <a:gd name="connsiteX0" fmla="*/ 246602 w 300829"/>
                <a:gd name="connsiteY0" fmla="*/ 268410 h 344444"/>
                <a:gd name="connsiteX1" fmla="*/ 257227 w 300829"/>
                <a:gd name="connsiteY1" fmla="*/ 279594 h 344444"/>
                <a:gd name="connsiteX2" fmla="*/ 246602 w 300829"/>
                <a:gd name="connsiteY2" fmla="*/ 290777 h 344444"/>
                <a:gd name="connsiteX3" fmla="*/ 235977 w 300829"/>
                <a:gd name="connsiteY3" fmla="*/ 279594 h 344444"/>
                <a:gd name="connsiteX4" fmla="*/ 246602 w 300829"/>
                <a:gd name="connsiteY4" fmla="*/ 268410 h 344444"/>
                <a:gd name="connsiteX5" fmla="*/ 21477 w 300829"/>
                <a:gd name="connsiteY5" fmla="*/ 234265 h 344444"/>
                <a:gd name="connsiteX6" fmla="*/ 21477 w 300829"/>
                <a:gd name="connsiteY6" fmla="*/ 274484 h 344444"/>
                <a:gd name="connsiteX7" fmla="*/ 150421 w 300829"/>
                <a:gd name="connsiteY7" fmla="*/ 322915 h 344444"/>
                <a:gd name="connsiteX8" fmla="*/ 279352 w 300829"/>
                <a:gd name="connsiteY8" fmla="*/ 274484 h 344444"/>
                <a:gd name="connsiteX9" fmla="*/ 279352 w 300829"/>
                <a:gd name="connsiteY9" fmla="*/ 234265 h 344444"/>
                <a:gd name="connsiteX10" fmla="*/ 150421 w 300829"/>
                <a:gd name="connsiteY10" fmla="*/ 269110 h 344444"/>
                <a:gd name="connsiteX11" fmla="*/ 21477 w 300829"/>
                <a:gd name="connsiteY11" fmla="*/ 234265 h 344444"/>
                <a:gd name="connsiteX12" fmla="*/ 246602 w 300829"/>
                <a:gd name="connsiteY12" fmla="*/ 205781 h 344444"/>
                <a:gd name="connsiteX13" fmla="*/ 257227 w 300829"/>
                <a:gd name="connsiteY13" fmla="*/ 215847 h 344444"/>
                <a:gd name="connsiteX14" fmla="*/ 246602 w 300829"/>
                <a:gd name="connsiteY14" fmla="*/ 225911 h 344444"/>
                <a:gd name="connsiteX15" fmla="*/ 235977 w 300829"/>
                <a:gd name="connsiteY15" fmla="*/ 215847 h 344444"/>
                <a:gd name="connsiteX16" fmla="*/ 246602 w 300829"/>
                <a:gd name="connsiteY16" fmla="*/ 205781 h 344444"/>
                <a:gd name="connsiteX17" fmla="*/ 21477 w 300829"/>
                <a:gd name="connsiteY17" fmla="*/ 169679 h 344444"/>
                <a:gd name="connsiteX18" fmla="*/ 21477 w 300829"/>
                <a:gd name="connsiteY18" fmla="*/ 209897 h 344444"/>
                <a:gd name="connsiteX19" fmla="*/ 21519 w 300829"/>
                <a:gd name="connsiteY19" fmla="*/ 209897 h 344444"/>
                <a:gd name="connsiteX20" fmla="*/ 21477 w 300829"/>
                <a:gd name="connsiteY20" fmla="*/ 210232 h 344444"/>
                <a:gd name="connsiteX21" fmla="*/ 150421 w 300829"/>
                <a:gd name="connsiteY21" fmla="*/ 258345 h 344444"/>
                <a:gd name="connsiteX22" fmla="*/ 279352 w 300829"/>
                <a:gd name="connsiteY22" fmla="*/ 210232 h 344444"/>
                <a:gd name="connsiteX23" fmla="*/ 279310 w 300829"/>
                <a:gd name="connsiteY23" fmla="*/ 209897 h 344444"/>
                <a:gd name="connsiteX24" fmla="*/ 279352 w 300829"/>
                <a:gd name="connsiteY24" fmla="*/ 209897 h 344444"/>
                <a:gd name="connsiteX25" fmla="*/ 279352 w 300829"/>
                <a:gd name="connsiteY25" fmla="*/ 169679 h 344444"/>
                <a:gd name="connsiteX26" fmla="*/ 150421 w 300829"/>
                <a:gd name="connsiteY26" fmla="*/ 204523 h 344444"/>
                <a:gd name="connsiteX27" fmla="*/ 21477 w 300829"/>
                <a:gd name="connsiteY27" fmla="*/ 169679 h 344444"/>
                <a:gd name="connsiteX28" fmla="*/ 246602 w 300829"/>
                <a:gd name="connsiteY28" fmla="*/ 140915 h 344444"/>
                <a:gd name="connsiteX29" fmla="*/ 257227 w 300829"/>
                <a:gd name="connsiteY29" fmla="*/ 150981 h 344444"/>
                <a:gd name="connsiteX30" fmla="*/ 246602 w 300829"/>
                <a:gd name="connsiteY30" fmla="*/ 161045 h 344444"/>
                <a:gd name="connsiteX31" fmla="*/ 235977 w 300829"/>
                <a:gd name="connsiteY31" fmla="*/ 150981 h 344444"/>
                <a:gd name="connsiteX32" fmla="*/ 246602 w 300829"/>
                <a:gd name="connsiteY32" fmla="*/ 140915 h 344444"/>
                <a:gd name="connsiteX33" fmla="*/ 21477 w 300829"/>
                <a:gd name="connsiteY33" fmla="*/ 108329 h 344444"/>
                <a:gd name="connsiteX34" fmla="*/ 21477 w 300829"/>
                <a:gd name="connsiteY34" fmla="*/ 145311 h 344444"/>
                <a:gd name="connsiteX35" fmla="*/ 21519 w 300829"/>
                <a:gd name="connsiteY35" fmla="*/ 145311 h 344444"/>
                <a:gd name="connsiteX36" fmla="*/ 21477 w 300829"/>
                <a:gd name="connsiteY36" fmla="*/ 145646 h 344444"/>
                <a:gd name="connsiteX37" fmla="*/ 150421 w 300829"/>
                <a:gd name="connsiteY37" fmla="*/ 193759 h 344444"/>
                <a:gd name="connsiteX38" fmla="*/ 279352 w 300829"/>
                <a:gd name="connsiteY38" fmla="*/ 145646 h 344444"/>
                <a:gd name="connsiteX39" fmla="*/ 279310 w 300829"/>
                <a:gd name="connsiteY39" fmla="*/ 145311 h 344444"/>
                <a:gd name="connsiteX40" fmla="*/ 279352 w 300829"/>
                <a:gd name="connsiteY40" fmla="*/ 145311 h 344444"/>
                <a:gd name="connsiteX41" fmla="*/ 279352 w 300829"/>
                <a:gd name="connsiteY41" fmla="*/ 108329 h 344444"/>
                <a:gd name="connsiteX42" fmla="*/ 150421 w 300829"/>
                <a:gd name="connsiteY42" fmla="*/ 139921 h 344444"/>
                <a:gd name="connsiteX43" fmla="*/ 21477 w 300829"/>
                <a:gd name="connsiteY43" fmla="*/ 108329 h 344444"/>
                <a:gd name="connsiteX44" fmla="*/ 150421 w 300829"/>
                <a:gd name="connsiteY44" fmla="*/ 21529 h 344444"/>
                <a:gd name="connsiteX45" fmla="*/ 21477 w 300829"/>
                <a:gd name="connsiteY45" fmla="*/ 69960 h 344444"/>
                <a:gd name="connsiteX46" fmla="*/ 150421 w 300829"/>
                <a:gd name="connsiteY46" fmla="*/ 118408 h 344444"/>
                <a:gd name="connsiteX47" fmla="*/ 279352 w 300829"/>
                <a:gd name="connsiteY47" fmla="*/ 69960 h 344444"/>
                <a:gd name="connsiteX48" fmla="*/ 150421 w 300829"/>
                <a:gd name="connsiteY48" fmla="*/ 21529 h 344444"/>
                <a:gd name="connsiteX49" fmla="*/ 150421 w 300829"/>
                <a:gd name="connsiteY49" fmla="*/ 0 h 344444"/>
                <a:gd name="connsiteX50" fmla="*/ 300829 w 300829"/>
                <a:gd name="connsiteY50" fmla="*/ 69960 h 344444"/>
                <a:gd name="connsiteX51" fmla="*/ 300829 w 300829"/>
                <a:gd name="connsiteY51" fmla="*/ 274484 h 344444"/>
                <a:gd name="connsiteX52" fmla="*/ 150421 w 300829"/>
                <a:gd name="connsiteY52" fmla="*/ 344444 h 344444"/>
                <a:gd name="connsiteX53" fmla="*/ 0 w 300829"/>
                <a:gd name="connsiteY53" fmla="*/ 274484 h 344444"/>
                <a:gd name="connsiteX54" fmla="*/ 0 w 300829"/>
                <a:gd name="connsiteY54" fmla="*/ 69960 h 344444"/>
                <a:gd name="connsiteX55" fmla="*/ 150421 w 300829"/>
                <a:gd name="connsiteY55" fmla="*/ 0 h 344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00829" h="344444">
                  <a:moveTo>
                    <a:pt x="246602" y="268410"/>
                  </a:moveTo>
                  <a:cubicBezTo>
                    <a:pt x="252474" y="268410"/>
                    <a:pt x="257227" y="273412"/>
                    <a:pt x="257227" y="279594"/>
                  </a:cubicBezTo>
                  <a:cubicBezTo>
                    <a:pt x="257227" y="285775"/>
                    <a:pt x="252474" y="290777"/>
                    <a:pt x="246602" y="290777"/>
                  </a:cubicBezTo>
                  <a:cubicBezTo>
                    <a:pt x="240729" y="290777"/>
                    <a:pt x="235977" y="285775"/>
                    <a:pt x="235977" y="279594"/>
                  </a:cubicBezTo>
                  <a:cubicBezTo>
                    <a:pt x="235977" y="273412"/>
                    <a:pt x="240729" y="268410"/>
                    <a:pt x="246602" y="268410"/>
                  </a:cubicBezTo>
                  <a:close/>
                  <a:moveTo>
                    <a:pt x="21477" y="234265"/>
                  </a:moveTo>
                  <a:lnTo>
                    <a:pt x="21477" y="274484"/>
                  </a:lnTo>
                  <a:cubicBezTo>
                    <a:pt x="21477" y="301227"/>
                    <a:pt x="79208" y="322915"/>
                    <a:pt x="150421" y="322915"/>
                  </a:cubicBezTo>
                  <a:cubicBezTo>
                    <a:pt x="221621" y="322915"/>
                    <a:pt x="279352" y="301227"/>
                    <a:pt x="279352" y="274484"/>
                  </a:cubicBezTo>
                  <a:cubicBezTo>
                    <a:pt x="279352" y="274484"/>
                    <a:pt x="279352" y="234265"/>
                    <a:pt x="279352" y="234265"/>
                  </a:cubicBezTo>
                  <a:cubicBezTo>
                    <a:pt x="257151" y="257181"/>
                    <a:pt x="203584" y="269110"/>
                    <a:pt x="150421" y="269110"/>
                  </a:cubicBezTo>
                  <a:cubicBezTo>
                    <a:pt x="97245" y="269110"/>
                    <a:pt x="43678" y="257181"/>
                    <a:pt x="21477" y="234265"/>
                  </a:cubicBezTo>
                  <a:close/>
                  <a:moveTo>
                    <a:pt x="246602" y="205781"/>
                  </a:moveTo>
                  <a:cubicBezTo>
                    <a:pt x="252474" y="205781"/>
                    <a:pt x="257227" y="210283"/>
                    <a:pt x="257227" y="215847"/>
                  </a:cubicBezTo>
                  <a:cubicBezTo>
                    <a:pt x="257227" y="221410"/>
                    <a:pt x="252474" y="225911"/>
                    <a:pt x="246602" y="225911"/>
                  </a:cubicBezTo>
                  <a:cubicBezTo>
                    <a:pt x="240729" y="225911"/>
                    <a:pt x="235977" y="221410"/>
                    <a:pt x="235977" y="215847"/>
                  </a:cubicBezTo>
                  <a:cubicBezTo>
                    <a:pt x="235977" y="210283"/>
                    <a:pt x="240729" y="205781"/>
                    <a:pt x="246602" y="205781"/>
                  </a:cubicBezTo>
                  <a:close/>
                  <a:moveTo>
                    <a:pt x="21477" y="169679"/>
                  </a:moveTo>
                  <a:lnTo>
                    <a:pt x="21477" y="209897"/>
                  </a:lnTo>
                  <a:lnTo>
                    <a:pt x="21519" y="209897"/>
                  </a:lnTo>
                  <a:cubicBezTo>
                    <a:pt x="21519" y="210009"/>
                    <a:pt x="21477" y="210137"/>
                    <a:pt x="21477" y="210232"/>
                  </a:cubicBezTo>
                  <a:cubicBezTo>
                    <a:pt x="21477" y="236816"/>
                    <a:pt x="79208" y="258345"/>
                    <a:pt x="150421" y="258345"/>
                  </a:cubicBezTo>
                  <a:cubicBezTo>
                    <a:pt x="221621" y="258345"/>
                    <a:pt x="279352" y="236816"/>
                    <a:pt x="279352" y="210232"/>
                  </a:cubicBezTo>
                  <a:cubicBezTo>
                    <a:pt x="279352" y="210137"/>
                    <a:pt x="279310" y="210009"/>
                    <a:pt x="279310" y="209897"/>
                  </a:cubicBezTo>
                  <a:lnTo>
                    <a:pt x="279352" y="209897"/>
                  </a:lnTo>
                  <a:cubicBezTo>
                    <a:pt x="279352" y="209897"/>
                    <a:pt x="279352" y="169679"/>
                    <a:pt x="279352" y="169679"/>
                  </a:cubicBezTo>
                  <a:cubicBezTo>
                    <a:pt x="257151" y="192595"/>
                    <a:pt x="203584" y="204523"/>
                    <a:pt x="150421" y="204523"/>
                  </a:cubicBezTo>
                  <a:cubicBezTo>
                    <a:pt x="97245" y="204523"/>
                    <a:pt x="43678" y="192595"/>
                    <a:pt x="21477" y="169679"/>
                  </a:cubicBezTo>
                  <a:close/>
                  <a:moveTo>
                    <a:pt x="246602" y="140915"/>
                  </a:moveTo>
                  <a:cubicBezTo>
                    <a:pt x="252474" y="140915"/>
                    <a:pt x="257227" y="145417"/>
                    <a:pt x="257227" y="150981"/>
                  </a:cubicBezTo>
                  <a:cubicBezTo>
                    <a:pt x="257227" y="156544"/>
                    <a:pt x="252474" y="161045"/>
                    <a:pt x="246602" y="161045"/>
                  </a:cubicBezTo>
                  <a:cubicBezTo>
                    <a:pt x="240729" y="161045"/>
                    <a:pt x="235977" y="156544"/>
                    <a:pt x="235977" y="150981"/>
                  </a:cubicBezTo>
                  <a:cubicBezTo>
                    <a:pt x="235977" y="145417"/>
                    <a:pt x="240729" y="140915"/>
                    <a:pt x="246602" y="140915"/>
                  </a:cubicBezTo>
                  <a:close/>
                  <a:moveTo>
                    <a:pt x="21477" y="108329"/>
                  </a:moveTo>
                  <a:lnTo>
                    <a:pt x="21477" y="145311"/>
                  </a:lnTo>
                  <a:lnTo>
                    <a:pt x="21519" y="145311"/>
                  </a:lnTo>
                  <a:cubicBezTo>
                    <a:pt x="21519" y="145423"/>
                    <a:pt x="21477" y="145550"/>
                    <a:pt x="21477" y="145646"/>
                  </a:cubicBezTo>
                  <a:cubicBezTo>
                    <a:pt x="21477" y="172230"/>
                    <a:pt x="79208" y="193759"/>
                    <a:pt x="150421" y="193759"/>
                  </a:cubicBezTo>
                  <a:cubicBezTo>
                    <a:pt x="221621" y="193759"/>
                    <a:pt x="279352" y="172230"/>
                    <a:pt x="279352" y="145646"/>
                  </a:cubicBezTo>
                  <a:cubicBezTo>
                    <a:pt x="279352" y="145550"/>
                    <a:pt x="279310" y="145423"/>
                    <a:pt x="279310" y="145311"/>
                  </a:cubicBezTo>
                  <a:lnTo>
                    <a:pt x="279352" y="145311"/>
                  </a:lnTo>
                  <a:cubicBezTo>
                    <a:pt x="279352" y="145311"/>
                    <a:pt x="279352" y="108329"/>
                    <a:pt x="279352" y="108329"/>
                  </a:cubicBezTo>
                  <a:cubicBezTo>
                    <a:pt x="251190" y="129810"/>
                    <a:pt x="199559" y="139921"/>
                    <a:pt x="150421" y="139921"/>
                  </a:cubicBezTo>
                  <a:cubicBezTo>
                    <a:pt x="101270" y="139921"/>
                    <a:pt x="49639" y="129810"/>
                    <a:pt x="21477" y="108329"/>
                  </a:cubicBezTo>
                  <a:close/>
                  <a:moveTo>
                    <a:pt x="150421" y="21529"/>
                  </a:moveTo>
                  <a:cubicBezTo>
                    <a:pt x="79208" y="21529"/>
                    <a:pt x="21477" y="43201"/>
                    <a:pt x="21477" y="69960"/>
                  </a:cubicBezTo>
                  <a:cubicBezTo>
                    <a:pt x="21477" y="96704"/>
                    <a:pt x="79208" y="118408"/>
                    <a:pt x="150421" y="118408"/>
                  </a:cubicBezTo>
                  <a:cubicBezTo>
                    <a:pt x="221621" y="118408"/>
                    <a:pt x="279352" y="96704"/>
                    <a:pt x="279352" y="69960"/>
                  </a:cubicBezTo>
                  <a:cubicBezTo>
                    <a:pt x="279352" y="43201"/>
                    <a:pt x="221621" y="21529"/>
                    <a:pt x="150421" y="21529"/>
                  </a:cubicBezTo>
                  <a:close/>
                  <a:moveTo>
                    <a:pt x="150421" y="0"/>
                  </a:moveTo>
                  <a:cubicBezTo>
                    <a:pt x="222861" y="0"/>
                    <a:pt x="300829" y="21879"/>
                    <a:pt x="300829" y="69960"/>
                  </a:cubicBezTo>
                  <a:lnTo>
                    <a:pt x="300829" y="274484"/>
                  </a:lnTo>
                  <a:cubicBezTo>
                    <a:pt x="300829" y="322549"/>
                    <a:pt x="222861" y="344444"/>
                    <a:pt x="150421" y="344444"/>
                  </a:cubicBezTo>
                  <a:cubicBezTo>
                    <a:pt x="77968" y="344444"/>
                    <a:pt x="0" y="322549"/>
                    <a:pt x="0" y="274484"/>
                  </a:cubicBezTo>
                  <a:lnTo>
                    <a:pt x="0" y="69960"/>
                  </a:lnTo>
                  <a:cubicBezTo>
                    <a:pt x="0" y="21879"/>
                    <a:pt x="77968" y="0"/>
                    <a:pt x="150421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defTabSz="608965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06" name="矩形 105"/>
          <p:cNvSpPr/>
          <p:nvPr/>
        </p:nvSpPr>
        <p:spPr>
          <a:xfrm>
            <a:off x="373923" y="4074526"/>
            <a:ext cx="6286309" cy="857106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箭头: 直角上 5"/>
          <p:cNvSpPr/>
          <p:nvPr/>
        </p:nvSpPr>
        <p:spPr>
          <a:xfrm>
            <a:off x="6984314" y="3051171"/>
            <a:ext cx="1085578" cy="279480"/>
          </a:xfrm>
          <a:prstGeom prst="bentUpArrow">
            <a:avLst/>
          </a:prstGeom>
          <a:solidFill>
            <a:srgbClr val="868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2" name="Rectangle 40"/>
          <p:cNvSpPr>
            <a:spLocks noChangeArrowheads="1"/>
          </p:cNvSpPr>
          <p:nvPr/>
        </p:nvSpPr>
        <p:spPr bwMode="auto">
          <a:xfrm>
            <a:off x="1691680" y="4432431"/>
            <a:ext cx="5329237" cy="3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1528047" y="1419622"/>
            <a:ext cx="2019401" cy="2479814"/>
          </a:xfrm>
          <a:prstGeom prst="rect">
            <a:avLst/>
          </a:prstGeom>
          <a:solidFill>
            <a:srgbClr val="12B789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3546790" y="1419622"/>
            <a:ext cx="2019401" cy="24798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5564876" y="1419622"/>
            <a:ext cx="2019401" cy="2479814"/>
          </a:xfrm>
          <a:prstGeom prst="rect">
            <a:avLst/>
          </a:prstGeom>
          <a:solidFill>
            <a:srgbClr val="12B789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8449" name="Group 17"/>
          <p:cNvGrpSpPr/>
          <p:nvPr/>
        </p:nvGrpSpPr>
        <p:grpSpPr bwMode="auto">
          <a:xfrm>
            <a:off x="4311331" y="1740628"/>
            <a:ext cx="490320" cy="737802"/>
            <a:chOff x="0" y="0"/>
            <a:chExt cx="206" cy="305"/>
          </a:xfrm>
        </p:grpSpPr>
        <p:sp>
          <p:nvSpPr>
            <p:cNvPr id="18450" name="Freeform 18"/>
            <p:cNvSpPr>
              <a:spLocks noEditPoints="1"/>
            </p:cNvSpPr>
            <p:nvPr/>
          </p:nvSpPr>
          <p:spPr bwMode="auto">
            <a:xfrm>
              <a:off x="0" y="43"/>
              <a:ext cx="206" cy="262"/>
            </a:xfrm>
            <a:custGeom>
              <a:avLst/>
              <a:gdLst>
                <a:gd name="T0" fmla="*/ 124 w 153"/>
                <a:gd name="T1" fmla="*/ 0 h 193"/>
                <a:gd name="T2" fmla="*/ 29 w 153"/>
                <a:gd name="T3" fmla="*/ 0 h 193"/>
                <a:gd name="T4" fmla="*/ 0 w 153"/>
                <a:gd name="T5" fmla="*/ 29 h 193"/>
                <a:gd name="T6" fmla="*/ 0 w 153"/>
                <a:gd name="T7" fmla="*/ 183 h 193"/>
                <a:gd name="T8" fmla="*/ 5 w 153"/>
                <a:gd name="T9" fmla="*/ 191 h 193"/>
                <a:gd name="T10" fmla="*/ 14 w 153"/>
                <a:gd name="T11" fmla="*/ 192 h 193"/>
                <a:gd name="T12" fmla="*/ 77 w 153"/>
                <a:gd name="T13" fmla="*/ 160 h 193"/>
                <a:gd name="T14" fmla="*/ 139 w 153"/>
                <a:gd name="T15" fmla="*/ 192 h 193"/>
                <a:gd name="T16" fmla="*/ 144 w 153"/>
                <a:gd name="T17" fmla="*/ 193 h 193"/>
                <a:gd name="T18" fmla="*/ 149 w 153"/>
                <a:gd name="T19" fmla="*/ 191 h 193"/>
                <a:gd name="T20" fmla="*/ 153 w 153"/>
                <a:gd name="T21" fmla="*/ 183 h 193"/>
                <a:gd name="T22" fmla="*/ 153 w 153"/>
                <a:gd name="T23" fmla="*/ 29 h 193"/>
                <a:gd name="T24" fmla="*/ 124 w 153"/>
                <a:gd name="T25" fmla="*/ 0 h 193"/>
                <a:gd name="T26" fmla="*/ 134 w 153"/>
                <a:gd name="T27" fmla="*/ 168 h 193"/>
                <a:gd name="T28" fmla="*/ 81 w 153"/>
                <a:gd name="T29" fmla="*/ 140 h 193"/>
                <a:gd name="T30" fmla="*/ 77 w 153"/>
                <a:gd name="T31" fmla="*/ 139 h 193"/>
                <a:gd name="T32" fmla="*/ 72 w 153"/>
                <a:gd name="T33" fmla="*/ 140 h 193"/>
                <a:gd name="T34" fmla="*/ 19 w 153"/>
                <a:gd name="T35" fmla="*/ 168 h 193"/>
                <a:gd name="T36" fmla="*/ 19 w 153"/>
                <a:gd name="T37" fmla="*/ 29 h 193"/>
                <a:gd name="T38" fmla="*/ 29 w 153"/>
                <a:gd name="T39" fmla="*/ 19 h 193"/>
                <a:gd name="T40" fmla="*/ 124 w 153"/>
                <a:gd name="T41" fmla="*/ 19 h 193"/>
                <a:gd name="T42" fmla="*/ 134 w 153"/>
                <a:gd name="T43" fmla="*/ 29 h 193"/>
                <a:gd name="T44" fmla="*/ 134 w 153"/>
                <a:gd name="T45" fmla="*/ 16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93">
                  <a:moveTo>
                    <a:pt x="124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7"/>
                    <a:pt x="2" y="190"/>
                    <a:pt x="5" y="191"/>
                  </a:cubicBezTo>
                  <a:cubicBezTo>
                    <a:pt x="8" y="193"/>
                    <a:pt x="11" y="193"/>
                    <a:pt x="14" y="192"/>
                  </a:cubicBezTo>
                  <a:cubicBezTo>
                    <a:pt x="77" y="160"/>
                    <a:pt x="77" y="160"/>
                    <a:pt x="77" y="160"/>
                  </a:cubicBezTo>
                  <a:cubicBezTo>
                    <a:pt x="139" y="192"/>
                    <a:pt x="139" y="192"/>
                    <a:pt x="139" y="192"/>
                  </a:cubicBezTo>
                  <a:cubicBezTo>
                    <a:pt x="141" y="193"/>
                    <a:pt x="142" y="193"/>
                    <a:pt x="144" y="193"/>
                  </a:cubicBezTo>
                  <a:cubicBezTo>
                    <a:pt x="146" y="193"/>
                    <a:pt x="147" y="192"/>
                    <a:pt x="149" y="191"/>
                  </a:cubicBezTo>
                  <a:cubicBezTo>
                    <a:pt x="152" y="190"/>
                    <a:pt x="153" y="187"/>
                    <a:pt x="153" y="183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13"/>
                    <a:pt x="140" y="0"/>
                    <a:pt x="124" y="0"/>
                  </a:cubicBezTo>
                  <a:close/>
                  <a:moveTo>
                    <a:pt x="134" y="168"/>
                  </a:move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78" y="139"/>
                    <a:pt x="77" y="139"/>
                  </a:cubicBezTo>
                  <a:cubicBezTo>
                    <a:pt x="75" y="139"/>
                    <a:pt x="74" y="140"/>
                    <a:pt x="72" y="140"/>
                  </a:cubicBezTo>
                  <a:cubicBezTo>
                    <a:pt x="19" y="168"/>
                    <a:pt x="19" y="168"/>
                    <a:pt x="19" y="16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3"/>
                    <a:pt x="24" y="19"/>
                    <a:pt x="29" y="19"/>
                  </a:cubicBezTo>
                  <a:cubicBezTo>
                    <a:pt x="124" y="19"/>
                    <a:pt x="124" y="19"/>
                    <a:pt x="124" y="19"/>
                  </a:cubicBezTo>
                  <a:cubicBezTo>
                    <a:pt x="130" y="19"/>
                    <a:pt x="134" y="23"/>
                    <a:pt x="134" y="29"/>
                  </a:cubicBezTo>
                  <a:lnTo>
                    <a:pt x="134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451" name="Freeform 19"/>
            <p:cNvSpPr/>
            <p:nvPr/>
          </p:nvSpPr>
          <p:spPr bwMode="auto">
            <a:xfrm>
              <a:off x="42" y="0"/>
              <a:ext cx="123" cy="26"/>
            </a:xfrm>
            <a:custGeom>
              <a:avLst/>
              <a:gdLst>
                <a:gd name="T0" fmla="*/ 10 w 91"/>
                <a:gd name="T1" fmla="*/ 19 h 19"/>
                <a:gd name="T2" fmla="*/ 82 w 91"/>
                <a:gd name="T3" fmla="*/ 19 h 19"/>
                <a:gd name="T4" fmla="*/ 91 w 91"/>
                <a:gd name="T5" fmla="*/ 10 h 19"/>
                <a:gd name="T6" fmla="*/ 82 w 91"/>
                <a:gd name="T7" fmla="*/ 0 h 19"/>
                <a:gd name="T8" fmla="*/ 10 w 91"/>
                <a:gd name="T9" fmla="*/ 0 h 19"/>
                <a:gd name="T10" fmla="*/ 0 w 91"/>
                <a:gd name="T11" fmla="*/ 10 h 19"/>
                <a:gd name="T12" fmla="*/ 10 w 91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9">
                  <a:moveTo>
                    <a:pt x="10" y="19"/>
                  </a:moveTo>
                  <a:cubicBezTo>
                    <a:pt x="82" y="19"/>
                    <a:pt x="82" y="19"/>
                    <a:pt x="82" y="19"/>
                  </a:cubicBezTo>
                  <a:cubicBezTo>
                    <a:pt x="87" y="19"/>
                    <a:pt x="91" y="15"/>
                    <a:pt x="91" y="10"/>
                  </a:cubicBezTo>
                  <a:cubicBezTo>
                    <a:pt x="91" y="4"/>
                    <a:pt x="87" y="0"/>
                    <a:pt x="8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452" name="Freeform 20"/>
            <p:cNvSpPr/>
            <p:nvPr/>
          </p:nvSpPr>
          <p:spPr bwMode="auto">
            <a:xfrm>
              <a:off x="56" y="105"/>
              <a:ext cx="94" cy="94"/>
            </a:xfrm>
            <a:custGeom>
              <a:avLst/>
              <a:gdLst>
                <a:gd name="T0" fmla="*/ 60 w 69"/>
                <a:gd name="T1" fmla="*/ 25 h 69"/>
                <a:gd name="T2" fmla="*/ 44 w 69"/>
                <a:gd name="T3" fmla="*/ 25 h 69"/>
                <a:gd name="T4" fmla="*/ 44 w 69"/>
                <a:gd name="T5" fmla="*/ 9 h 69"/>
                <a:gd name="T6" fmla="*/ 35 w 69"/>
                <a:gd name="T7" fmla="*/ 0 h 69"/>
                <a:gd name="T8" fmla="*/ 25 w 69"/>
                <a:gd name="T9" fmla="*/ 9 h 69"/>
                <a:gd name="T10" fmla="*/ 25 w 69"/>
                <a:gd name="T11" fmla="*/ 25 h 69"/>
                <a:gd name="T12" fmla="*/ 10 w 69"/>
                <a:gd name="T13" fmla="*/ 25 h 69"/>
                <a:gd name="T14" fmla="*/ 0 w 69"/>
                <a:gd name="T15" fmla="*/ 34 h 69"/>
                <a:gd name="T16" fmla="*/ 10 w 69"/>
                <a:gd name="T17" fmla="*/ 44 h 69"/>
                <a:gd name="T18" fmla="*/ 25 w 69"/>
                <a:gd name="T19" fmla="*/ 44 h 69"/>
                <a:gd name="T20" fmla="*/ 25 w 69"/>
                <a:gd name="T21" fmla="*/ 59 h 69"/>
                <a:gd name="T22" fmla="*/ 35 w 69"/>
                <a:gd name="T23" fmla="*/ 69 h 69"/>
                <a:gd name="T24" fmla="*/ 44 w 69"/>
                <a:gd name="T25" fmla="*/ 59 h 69"/>
                <a:gd name="T26" fmla="*/ 44 w 69"/>
                <a:gd name="T27" fmla="*/ 44 h 69"/>
                <a:gd name="T28" fmla="*/ 60 w 69"/>
                <a:gd name="T29" fmla="*/ 44 h 69"/>
                <a:gd name="T30" fmla="*/ 69 w 69"/>
                <a:gd name="T31" fmla="*/ 34 h 69"/>
                <a:gd name="T32" fmla="*/ 60 w 69"/>
                <a:gd name="T33" fmla="*/ 2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60" y="25"/>
                  </a:moveTo>
                  <a:cubicBezTo>
                    <a:pt x="44" y="25"/>
                    <a:pt x="44" y="25"/>
                    <a:pt x="44" y="25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4"/>
                    <a:pt x="40" y="0"/>
                    <a:pt x="35" y="0"/>
                  </a:cubicBezTo>
                  <a:cubicBezTo>
                    <a:pt x="30" y="0"/>
                    <a:pt x="25" y="4"/>
                    <a:pt x="25" y="9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5" y="25"/>
                    <a:pt x="0" y="29"/>
                    <a:pt x="0" y="34"/>
                  </a:cubicBezTo>
                  <a:cubicBezTo>
                    <a:pt x="0" y="39"/>
                    <a:pt x="5" y="44"/>
                    <a:pt x="10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5" y="64"/>
                    <a:pt x="30" y="69"/>
                    <a:pt x="35" y="69"/>
                  </a:cubicBezTo>
                  <a:cubicBezTo>
                    <a:pt x="40" y="69"/>
                    <a:pt x="44" y="64"/>
                    <a:pt x="44" y="59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5" y="44"/>
                    <a:pt x="69" y="39"/>
                    <a:pt x="69" y="34"/>
                  </a:cubicBezTo>
                  <a:cubicBezTo>
                    <a:pt x="69" y="29"/>
                    <a:pt x="65" y="25"/>
                    <a:pt x="6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8466" name="Line 34"/>
          <p:cNvSpPr>
            <a:spLocks noChangeShapeType="1"/>
          </p:cNvSpPr>
          <p:nvPr/>
        </p:nvSpPr>
        <p:spPr bwMode="auto">
          <a:xfrm>
            <a:off x="4119149" y="2664070"/>
            <a:ext cx="932532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8459" name="Group 27"/>
          <p:cNvGrpSpPr/>
          <p:nvPr/>
        </p:nvGrpSpPr>
        <p:grpSpPr bwMode="auto">
          <a:xfrm>
            <a:off x="6235752" y="1800088"/>
            <a:ext cx="800790" cy="729093"/>
            <a:chOff x="0" y="0"/>
            <a:chExt cx="346" cy="301"/>
          </a:xfrm>
        </p:grpSpPr>
        <p:sp>
          <p:nvSpPr>
            <p:cNvPr id="18460" name="Freeform 28"/>
            <p:cNvSpPr/>
            <p:nvPr/>
          </p:nvSpPr>
          <p:spPr bwMode="auto">
            <a:xfrm>
              <a:off x="0" y="0"/>
              <a:ext cx="291" cy="254"/>
            </a:xfrm>
            <a:custGeom>
              <a:avLst/>
              <a:gdLst>
                <a:gd name="T0" fmla="*/ 30 w 291"/>
                <a:gd name="T1" fmla="*/ 28 h 254"/>
                <a:gd name="T2" fmla="*/ 261 w 291"/>
                <a:gd name="T3" fmla="*/ 28 h 254"/>
                <a:gd name="T4" fmla="*/ 261 w 291"/>
                <a:gd name="T5" fmla="*/ 126 h 254"/>
                <a:gd name="T6" fmla="*/ 291 w 291"/>
                <a:gd name="T7" fmla="*/ 126 h 254"/>
                <a:gd name="T8" fmla="*/ 291 w 291"/>
                <a:gd name="T9" fmla="*/ 0 h 254"/>
                <a:gd name="T10" fmla="*/ 0 w 291"/>
                <a:gd name="T11" fmla="*/ 0 h 254"/>
                <a:gd name="T12" fmla="*/ 0 w 291"/>
                <a:gd name="T13" fmla="*/ 254 h 254"/>
                <a:gd name="T14" fmla="*/ 146 w 291"/>
                <a:gd name="T15" fmla="*/ 254 h 254"/>
                <a:gd name="T16" fmla="*/ 146 w 291"/>
                <a:gd name="T17" fmla="*/ 224 h 254"/>
                <a:gd name="T18" fmla="*/ 30 w 291"/>
                <a:gd name="T19" fmla="*/ 224 h 254"/>
                <a:gd name="T20" fmla="*/ 30 w 291"/>
                <a:gd name="T21" fmla="*/ 2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1" h="254">
                  <a:moveTo>
                    <a:pt x="30" y="28"/>
                  </a:moveTo>
                  <a:lnTo>
                    <a:pt x="261" y="28"/>
                  </a:lnTo>
                  <a:lnTo>
                    <a:pt x="261" y="126"/>
                  </a:lnTo>
                  <a:lnTo>
                    <a:pt x="291" y="126"/>
                  </a:lnTo>
                  <a:lnTo>
                    <a:pt x="291" y="0"/>
                  </a:lnTo>
                  <a:lnTo>
                    <a:pt x="0" y="0"/>
                  </a:lnTo>
                  <a:lnTo>
                    <a:pt x="0" y="254"/>
                  </a:lnTo>
                  <a:lnTo>
                    <a:pt x="146" y="254"/>
                  </a:lnTo>
                  <a:lnTo>
                    <a:pt x="146" y="224"/>
                  </a:lnTo>
                  <a:lnTo>
                    <a:pt x="30" y="224"/>
                  </a:lnTo>
                  <a:lnTo>
                    <a:pt x="30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461" name="Freeform 29"/>
            <p:cNvSpPr/>
            <p:nvPr/>
          </p:nvSpPr>
          <p:spPr bwMode="auto">
            <a:xfrm>
              <a:off x="207" y="161"/>
              <a:ext cx="139" cy="140"/>
            </a:xfrm>
            <a:custGeom>
              <a:avLst/>
              <a:gdLst>
                <a:gd name="T0" fmla="*/ 139 w 139"/>
                <a:gd name="T1" fmla="*/ 56 h 140"/>
                <a:gd name="T2" fmla="*/ 84 w 139"/>
                <a:gd name="T3" fmla="*/ 56 h 140"/>
                <a:gd name="T4" fmla="*/ 84 w 139"/>
                <a:gd name="T5" fmla="*/ 0 h 140"/>
                <a:gd name="T6" fmla="*/ 54 w 139"/>
                <a:gd name="T7" fmla="*/ 0 h 140"/>
                <a:gd name="T8" fmla="*/ 54 w 139"/>
                <a:gd name="T9" fmla="*/ 56 h 140"/>
                <a:gd name="T10" fmla="*/ 0 w 139"/>
                <a:gd name="T11" fmla="*/ 56 h 140"/>
                <a:gd name="T12" fmla="*/ 0 w 139"/>
                <a:gd name="T13" fmla="*/ 86 h 140"/>
                <a:gd name="T14" fmla="*/ 54 w 139"/>
                <a:gd name="T15" fmla="*/ 86 h 140"/>
                <a:gd name="T16" fmla="*/ 54 w 139"/>
                <a:gd name="T17" fmla="*/ 140 h 140"/>
                <a:gd name="T18" fmla="*/ 84 w 139"/>
                <a:gd name="T19" fmla="*/ 140 h 140"/>
                <a:gd name="T20" fmla="*/ 84 w 139"/>
                <a:gd name="T21" fmla="*/ 86 h 140"/>
                <a:gd name="T22" fmla="*/ 139 w 139"/>
                <a:gd name="T23" fmla="*/ 86 h 140"/>
                <a:gd name="T24" fmla="*/ 139 w 139"/>
                <a:gd name="T25" fmla="*/ 5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40">
                  <a:moveTo>
                    <a:pt x="139" y="56"/>
                  </a:moveTo>
                  <a:lnTo>
                    <a:pt x="84" y="56"/>
                  </a:lnTo>
                  <a:lnTo>
                    <a:pt x="84" y="0"/>
                  </a:lnTo>
                  <a:lnTo>
                    <a:pt x="54" y="0"/>
                  </a:lnTo>
                  <a:lnTo>
                    <a:pt x="54" y="56"/>
                  </a:lnTo>
                  <a:lnTo>
                    <a:pt x="0" y="56"/>
                  </a:lnTo>
                  <a:lnTo>
                    <a:pt x="0" y="86"/>
                  </a:lnTo>
                  <a:lnTo>
                    <a:pt x="54" y="86"/>
                  </a:lnTo>
                  <a:lnTo>
                    <a:pt x="54" y="140"/>
                  </a:lnTo>
                  <a:lnTo>
                    <a:pt x="84" y="140"/>
                  </a:lnTo>
                  <a:lnTo>
                    <a:pt x="84" y="86"/>
                  </a:lnTo>
                  <a:lnTo>
                    <a:pt x="139" y="86"/>
                  </a:lnTo>
                  <a:lnTo>
                    <a:pt x="13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70" y="75"/>
              <a:ext cx="127" cy="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70" y="134"/>
              <a:ext cx="96" cy="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8467" name="Line 35"/>
          <p:cNvSpPr>
            <a:spLocks noChangeShapeType="1"/>
          </p:cNvSpPr>
          <p:nvPr/>
        </p:nvSpPr>
        <p:spPr bwMode="auto">
          <a:xfrm>
            <a:off x="6111029" y="2675619"/>
            <a:ext cx="925513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Text Box 42"/>
          <p:cNvSpPr txBox="1">
            <a:spLocks noChangeArrowheads="1"/>
          </p:cNvSpPr>
          <p:nvPr/>
        </p:nvSpPr>
        <p:spPr bwMode="auto">
          <a:xfrm>
            <a:off x="3094676" y="290122"/>
            <a:ext cx="29546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核心难点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 Box 43"/>
          <p:cNvSpPr txBox="1">
            <a:spLocks noChangeArrowheads="1"/>
          </p:cNvSpPr>
          <p:nvPr/>
        </p:nvSpPr>
        <p:spPr bwMode="auto">
          <a:xfrm>
            <a:off x="3576223" y="857108"/>
            <a:ext cx="19899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Key Difficulties of the Project</a:t>
            </a:r>
          </a:p>
        </p:txBody>
      </p:sp>
      <p:cxnSp>
        <p:nvCxnSpPr>
          <p:cNvPr id="57" name="直接连接符 56"/>
          <p:cNvCxnSpPr/>
          <p:nvPr/>
        </p:nvCxnSpPr>
        <p:spPr>
          <a:xfrm>
            <a:off x="3553974" y="1134107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3822179" y="2759782"/>
            <a:ext cx="145424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特征提取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数据资产特征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不明显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5627679" y="2759782"/>
            <a:ext cx="1877437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高维数据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数据资产交易数据样本量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维度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547080" y="1760094"/>
            <a:ext cx="2018501" cy="1894488"/>
            <a:chOff x="6700800" y="1805965"/>
            <a:chExt cx="2018501" cy="1894488"/>
          </a:xfrm>
        </p:grpSpPr>
        <p:grpSp>
          <p:nvGrpSpPr>
            <p:cNvPr id="18453" name="Group 21"/>
            <p:cNvGrpSpPr/>
            <p:nvPr/>
          </p:nvGrpSpPr>
          <p:grpSpPr bwMode="auto">
            <a:xfrm>
              <a:off x="7329169" y="1805965"/>
              <a:ext cx="760438" cy="718582"/>
              <a:chOff x="0" y="0"/>
              <a:chExt cx="303" cy="305"/>
            </a:xfrm>
          </p:grpSpPr>
          <p:sp>
            <p:nvSpPr>
              <p:cNvPr id="18454" name="Freeform 22"/>
              <p:cNvSpPr>
                <a:spLocks noEditPoints="1"/>
              </p:cNvSpPr>
              <p:nvPr/>
            </p:nvSpPr>
            <p:spPr bwMode="auto">
              <a:xfrm>
                <a:off x="0" y="0"/>
                <a:ext cx="303" cy="305"/>
              </a:xfrm>
              <a:custGeom>
                <a:avLst/>
                <a:gdLst>
                  <a:gd name="T0" fmla="*/ 209 w 224"/>
                  <a:gd name="T1" fmla="*/ 57 h 224"/>
                  <a:gd name="T2" fmla="*/ 209 w 224"/>
                  <a:gd name="T3" fmla="*/ 56 h 224"/>
                  <a:gd name="T4" fmla="*/ 208 w 224"/>
                  <a:gd name="T5" fmla="*/ 55 h 224"/>
                  <a:gd name="T6" fmla="*/ 169 w 224"/>
                  <a:gd name="T7" fmla="*/ 16 h 224"/>
                  <a:gd name="T8" fmla="*/ 168 w 224"/>
                  <a:gd name="T9" fmla="*/ 15 h 224"/>
                  <a:gd name="T10" fmla="*/ 167 w 224"/>
                  <a:gd name="T11" fmla="*/ 15 h 224"/>
                  <a:gd name="T12" fmla="*/ 112 w 224"/>
                  <a:gd name="T13" fmla="*/ 0 h 224"/>
                  <a:gd name="T14" fmla="*/ 57 w 224"/>
                  <a:gd name="T15" fmla="*/ 15 h 224"/>
                  <a:gd name="T16" fmla="*/ 56 w 224"/>
                  <a:gd name="T17" fmla="*/ 15 h 224"/>
                  <a:gd name="T18" fmla="*/ 55 w 224"/>
                  <a:gd name="T19" fmla="*/ 16 h 224"/>
                  <a:gd name="T20" fmla="*/ 16 w 224"/>
                  <a:gd name="T21" fmla="*/ 55 h 224"/>
                  <a:gd name="T22" fmla="*/ 15 w 224"/>
                  <a:gd name="T23" fmla="*/ 56 h 224"/>
                  <a:gd name="T24" fmla="*/ 14 w 224"/>
                  <a:gd name="T25" fmla="*/ 57 h 224"/>
                  <a:gd name="T26" fmla="*/ 0 w 224"/>
                  <a:gd name="T27" fmla="*/ 112 h 224"/>
                  <a:gd name="T28" fmla="*/ 112 w 224"/>
                  <a:gd name="T29" fmla="*/ 224 h 224"/>
                  <a:gd name="T30" fmla="*/ 224 w 224"/>
                  <a:gd name="T31" fmla="*/ 112 h 224"/>
                  <a:gd name="T32" fmla="*/ 209 w 224"/>
                  <a:gd name="T33" fmla="*/ 57 h 224"/>
                  <a:gd name="T34" fmla="*/ 112 w 224"/>
                  <a:gd name="T35" fmla="*/ 205 h 224"/>
                  <a:gd name="T36" fmla="*/ 20 w 224"/>
                  <a:gd name="T37" fmla="*/ 122 h 224"/>
                  <a:gd name="T38" fmla="*/ 30 w 224"/>
                  <a:gd name="T39" fmla="*/ 122 h 224"/>
                  <a:gd name="T40" fmla="*/ 39 w 224"/>
                  <a:gd name="T41" fmla="*/ 112 h 224"/>
                  <a:gd name="T42" fmla="*/ 30 w 224"/>
                  <a:gd name="T43" fmla="*/ 102 h 224"/>
                  <a:gd name="T44" fmla="*/ 20 w 224"/>
                  <a:gd name="T45" fmla="*/ 102 h 224"/>
                  <a:gd name="T46" fmla="*/ 27 w 224"/>
                  <a:gd name="T47" fmla="*/ 74 h 224"/>
                  <a:gd name="T48" fmla="*/ 36 w 224"/>
                  <a:gd name="T49" fmla="*/ 79 h 224"/>
                  <a:gd name="T50" fmla="*/ 41 w 224"/>
                  <a:gd name="T51" fmla="*/ 80 h 224"/>
                  <a:gd name="T52" fmla="*/ 49 w 224"/>
                  <a:gd name="T53" fmla="*/ 76 h 224"/>
                  <a:gd name="T54" fmla="*/ 45 w 224"/>
                  <a:gd name="T55" fmla="*/ 62 h 224"/>
                  <a:gd name="T56" fmla="*/ 37 w 224"/>
                  <a:gd name="T57" fmla="*/ 58 h 224"/>
                  <a:gd name="T58" fmla="*/ 57 w 224"/>
                  <a:gd name="T59" fmla="*/ 37 h 224"/>
                  <a:gd name="T60" fmla="*/ 62 w 224"/>
                  <a:gd name="T61" fmla="*/ 46 h 224"/>
                  <a:gd name="T62" fmla="*/ 71 w 224"/>
                  <a:gd name="T63" fmla="*/ 50 h 224"/>
                  <a:gd name="T64" fmla="*/ 76 w 224"/>
                  <a:gd name="T65" fmla="*/ 49 h 224"/>
                  <a:gd name="T66" fmla="*/ 79 w 224"/>
                  <a:gd name="T67" fmla="*/ 36 h 224"/>
                  <a:gd name="T68" fmla="*/ 74 w 224"/>
                  <a:gd name="T69" fmla="*/ 27 h 224"/>
                  <a:gd name="T70" fmla="*/ 102 w 224"/>
                  <a:gd name="T71" fmla="*/ 20 h 224"/>
                  <a:gd name="T72" fmla="*/ 102 w 224"/>
                  <a:gd name="T73" fmla="*/ 30 h 224"/>
                  <a:gd name="T74" fmla="*/ 112 w 224"/>
                  <a:gd name="T75" fmla="*/ 39 h 224"/>
                  <a:gd name="T76" fmla="*/ 121 w 224"/>
                  <a:gd name="T77" fmla="*/ 30 h 224"/>
                  <a:gd name="T78" fmla="*/ 121 w 224"/>
                  <a:gd name="T79" fmla="*/ 20 h 224"/>
                  <a:gd name="T80" fmla="*/ 150 w 224"/>
                  <a:gd name="T81" fmla="*/ 27 h 224"/>
                  <a:gd name="T82" fmla="*/ 145 w 224"/>
                  <a:gd name="T83" fmla="*/ 36 h 224"/>
                  <a:gd name="T84" fmla="*/ 148 w 224"/>
                  <a:gd name="T85" fmla="*/ 49 h 224"/>
                  <a:gd name="T86" fmla="*/ 153 w 224"/>
                  <a:gd name="T87" fmla="*/ 50 h 224"/>
                  <a:gd name="T88" fmla="*/ 161 w 224"/>
                  <a:gd name="T89" fmla="*/ 46 h 224"/>
                  <a:gd name="T90" fmla="*/ 166 w 224"/>
                  <a:gd name="T91" fmla="*/ 37 h 224"/>
                  <a:gd name="T92" fmla="*/ 187 w 224"/>
                  <a:gd name="T93" fmla="*/ 58 h 224"/>
                  <a:gd name="T94" fmla="*/ 178 w 224"/>
                  <a:gd name="T95" fmla="*/ 62 h 224"/>
                  <a:gd name="T96" fmla="*/ 175 w 224"/>
                  <a:gd name="T97" fmla="*/ 76 h 224"/>
                  <a:gd name="T98" fmla="*/ 183 w 224"/>
                  <a:gd name="T99" fmla="*/ 80 h 224"/>
                  <a:gd name="T100" fmla="*/ 188 w 224"/>
                  <a:gd name="T101" fmla="*/ 79 h 224"/>
                  <a:gd name="T102" fmla="*/ 196 w 224"/>
                  <a:gd name="T103" fmla="*/ 74 h 224"/>
                  <a:gd name="T104" fmla="*/ 204 w 224"/>
                  <a:gd name="T105" fmla="*/ 102 h 224"/>
                  <a:gd name="T106" fmla="*/ 194 w 224"/>
                  <a:gd name="T107" fmla="*/ 102 h 224"/>
                  <a:gd name="T108" fmla="*/ 184 w 224"/>
                  <a:gd name="T109" fmla="*/ 112 h 224"/>
                  <a:gd name="T110" fmla="*/ 194 w 224"/>
                  <a:gd name="T111" fmla="*/ 122 h 224"/>
                  <a:gd name="T112" fmla="*/ 204 w 224"/>
                  <a:gd name="T113" fmla="*/ 122 h 224"/>
                  <a:gd name="T114" fmla="*/ 112 w 224"/>
                  <a:gd name="T115" fmla="*/ 20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24" h="224">
                    <a:moveTo>
                      <a:pt x="209" y="57"/>
                    </a:moveTo>
                    <a:cubicBezTo>
                      <a:pt x="209" y="57"/>
                      <a:pt x="209" y="56"/>
                      <a:pt x="209" y="56"/>
                    </a:cubicBezTo>
                    <a:cubicBezTo>
                      <a:pt x="209" y="55"/>
                      <a:pt x="208" y="55"/>
                      <a:pt x="208" y="55"/>
                    </a:cubicBezTo>
                    <a:cubicBezTo>
                      <a:pt x="198" y="39"/>
                      <a:pt x="185" y="25"/>
                      <a:pt x="169" y="16"/>
                    </a:cubicBezTo>
                    <a:cubicBezTo>
                      <a:pt x="169" y="16"/>
                      <a:pt x="168" y="15"/>
                      <a:pt x="168" y="15"/>
                    </a:cubicBezTo>
                    <a:cubicBezTo>
                      <a:pt x="168" y="15"/>
                      <a:pt x="167" y="15"/>
                      <a:pt x="167" y="15"/>
                    </a:cubicBezTo>
                    <a:cubicBezTo>
                      <a:pt x="151" y="5"/>
                      <a:pt x="132" y="0"/>
                      <a:pt x="112" y="0"/>
                    </a:cubicBezTo>
                    <a:cubicBezTo>
                      <a:pt x="92" y="0"/>
                      <a:pt x="73" y="5"/>
                      <a:pt x="57" y="15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5" y="15"/>
                      <a:pt x="55" y="16"/>
                      <a:pt x="55" y="16"/>
                    </a:cubicBezTo>
                    <a:cubicBezTo>
                      <a:pt x="39" y="25"/>
                      <a:pt x="25" y="39"/>
                      <a:pt x="16" y="55"/>
                    </a:cubicBezTo>
                    <a:cubicBezTo>
                      <a:pt x="15" y="55"/>
                      <a:pt x="15" y="55"/>
                      <a:pt x="15" y="56"/>
                    </a:cubicBezTo>
                    <a:cubicBezTo>
                      <a:pt x="15" y="56"/>
                      <a:pt x="15" y="57"/>
                      <a:pt x="14" y="57"/>
                    </a:cubicBezTo>
                    <a:cubicBezTo>
                      <a:pt x="5" y="73"/>
                      <a:pt x="0" y="92"/>
                      <a:pt x="0" y="112"/>
                    </a:cubicBezTo>
                    <a:cubicBezTo>
                      <a:pt x="0" y="174"/>
                      <a:pt x="50" y="224"/>
                      <a:pt x="112" y="224"/>
                    </a:cubicBezTo>
                    <a:cubicBezTo>
                      <a:pt x="174" y="224"/>
                      <a:pt x="224" y="174"/>
                      <a:pt x="224" y="112"/>
                    </a:cubicBezTo>
                    <a:cubicBezTo>
                      <a:pt x="224" y="92"/>
                      <a:pt x="218" y="73"/>
                      <a:pt x="209" y="57"/>
                    </a:cubicBezTo>
                    <a:close/>
                    <a:moveTo>
                      <a:pt x="112" y="205"/>
                    </a:moveTo>
                    <a:cubicBezTo>
                      <a:pt x="64" y="205"/>
                      <a:pt x="24" y="168"/>
                      <a:pt x="20" y="122"/>
                    </a:cubicBezTo>
                    <a:cubicBezTo>
                      <a:pt x="30" y="122"/>
                      <a:pt x="30" y="122"/>
                      <a:pt x="30" y="122"/>
                    </a:cubicBezTo>
                    <a:cubicBezTo>
                      <a:pt x="35" y="122"/>
                      <a:pt x="39" y="117"/>
                      <a:pt x="39" y="112"/>
                    </a:cubicBezTo>
                    <a:cubicBezTo>
                      <a:pt x="39" y="107"/>
                      <a:pt x="35" y="102"/>
                      <a:pt x="30" y="102"/>
                    </a:cubicBezTo>
                    <a:cubicBezTo>
                      <a:pt x="20" y="102"/>
                      <a:pt x="20" y="102"/>
                      <a:pt x="20" y="102"/>
                    </a:cubicBezTo>
                    <a:cubicBezTo>
                      <a:pt x="21" y="92"/>
                      <a:pt x="23" y="83"/>
                      <a:pt x="27" y="74"/>
                    </a:cubicBezTo>
                    <a:cubicBezTo>
                      <a:pt x="36" y="79"/>
                      <a:pt x="36" y="79"/>
                      <a:pt x="36" y="79"/>
                    </a:cubicBezTo>
                    <a:cubicBezTo>
                      <a:pt x="37" y="80"/>
                      <a:pt x="39" y="80"/>
                      <a:pt x="41" y="80"/>
                    </a:cubicBezTo>
                    <a:cubicBezTo>
                      <a:pt x="44" y="80"/>
                      <a:pt x="47" y="79"/>
                      <a:pt x="49" y="76"/>
                    </a:cubicBezTo>
                    <a:cubicBezTo>
                      <a:pt x="52" y="71"/>
                      <a:pt x="50" y="65"/>
                      <a:pt x="45" y="62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43" y="50"/>
                      <a:pt x="50" y="43"/>
                      <a:pt x="57" y="37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4" y="49"/>
                      <a:pt x="67" y="50"/>
                      <a:pt x="71" y="50"/>
                    </a:cubicBezTo>
                    <a:cubicBezTo>
                      <a:pt x="72" y="50"/>
                      <a:pt x="74" y="50"/>
                      <a:pt x="76" y="49"/>
                    </a:cubicBezTo>
                    <a:cubicBezTo>
                      <a:pt x="80" y="46"/>
                      <a:pt x="82" y="41"/>
                      <a:pt x="79" y="36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83" y="23"/>
                      <a:pt x="92" y="21"/>
                      <a:pt x="102" y="20"/>
                    </a:cubicBezTo>
                    <a:cubicBezTo>
                      <a:pt x="102" y="30"/>
                      <a:pt x="102" y="30"/>
                      <a:pt x="102" y="30"/>
                    </a:cubicBezTo>
                    <a:cubicBezTo>
                      <a:pt x="102" y="35"/>
                      <a:pt x="107" y="39"/>
                      <a:pt x="112" y="39"/>
                    </a:cubicBezTo>
                    <a:cubicBezTo>
                      <a:pt x="117" y="39"/>
                      <a:pt x="121" y="35"/>
                      <a:pt x="121" y="30"/>
                    </a:cubicBezTo>
                    <a:cubicBezTo>
                      <a:pt x="121" y="20"/>
                      <a:pt x="121" y="20"/>
                      <a:pt x="121" y="20"/>
                    </a:cubicBezTo>
                    <a:cubicBezTo>
                      <a:pt x="131" y="21"/>
                      <a:pt x="141" y="23"/>
                      <a:pt x="150" y="27"/>
                    </a:cubicBezTo>
                    <a:cubicBezTo>
                      <a:pt x="145" y="36"/>
                      <a:pt x="145" y="36"/>
                      <a:pt x="145" y="36"/>
                    </a:cubicBezTo>
                    <a:cubicBezTo>
                      <a:pt x="142" y="41"/>
                      <a:pt x="144" y="46"/>
                      <a:pt x="148" y="49"/>
                    </a:cubicBezTo>
                    <a:cubicBezTo>
                      <a:pt x="150" y="50"/>
                      <a:pt x="151" y="50"/>
                      <a:pt x="153" y="50"/>
                    </a:cubicBezTo>
                    <a:cubicBezTo>
                      <a:pt x="156" y="50"/>
                      <a:pt x="159" y="49"/>
                      <a:pt x="161" y="46"/>
                    </a:cubicBezTo>
                    <a:cubicBezTo>
                      <a:pt x="166" y="37"/>
                      <a:pt x="166" y="37"/>
                      <a:pt x="166" y="37"/>
                    </a:cubicBezTo>
                    <a:cubicBezTo>
                      <a:pt x="174" y="43"/>
                      <a:pt x="181" y="50"/>
                      <a:pt x="187" y="58"/>
                    </a:cubicBezTo>
                    <a:cubicBezTo>
                      <a:pt x="178" y="62"/>
                      <a:pt x="178" y="62"/>
                      <a:pt x="178" y="62"/>
                    </a:cubicBezTo>
                    <a:cubicBezTo>
                      <a:pt x="174" y="65"/>
                      <a:pt x="172" y="71"/>
                      <a:pt x="175" y="76"/>
                    </a:cubicBezTo>
                    <a:cubicBezTo>
                      <a:pt x="177" y="79"/>
                      <a:pt x="180" y="80"/>
                      <a:pt x="183" y="80"/>
                    </a:cubicBezTo>
                    <a:cubicBezTo>
                      <a:pt x="185" y="80"/>
                      <a:pt x="186" y="80"/>
                      <a:pt x="188" y="79"/>
                    </a:cubicBezTo>
                    <a:cubicBezTo>
                      <a:pt x="196" y="74"/>
                      <a:pt x="196" y="74"/>
                      <a:pt x="196" y="74"/>
                    </a:cubicBezTo>
                    <a:cubicBezTo>
                      <a:pt x="200" y="83"/>
                      <a:pt x="203" y="92"/>
                      <a:pt x="204" y="102"/>
                    </a:cubicBezTo>
                    <a:cubicBezTo>
                      <a:pt x="194" y="102"/>
                      <a:pt x="194" y="102"/>
                      <a:pt x="194" y="102"/>
                    </a:cubicBezTo>
                    <a:cubicBezTo>
                      <a:pt x="189" y="102"/>
                      <a:pt x="184" y="107"/>
                      <a:pt x="184" y="112"/>
                    </a:cubicBezTo>
                    <a:cubicBezTo>
                      <a:pt x="184" y="117"/>
                      <a:pt x="189" y="122"/>
                      <a:pt x="194" y="122"/>
                    </a:cubicBezTo>
                    <a:cubicBezTo>
                      <a:pt x="204" y="122"/>
                      <a:pt x="204" y="122"/>
                      <a:pt x="204" y="122"/>
                    </a:cubicBezTo>
                    <a:cubicBezTo>
                      <a:pt x="199" y="168"/>
                      <a:pt x="160" y="205"/>
                      <a:pt x="112" y="2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455" name="Freeform 23"/>
              <p:cNvSpPr>
                <a:spLocks noEditPoints="1"/>
              </p:cNvSpPr>
              <p:nvPr/>
            </p:nvSpPr>
            <p:spPr bwMode="auto">
              <a:xfrm>
                <a:off x="114" y="102"/>
                <a:ext cx="77" cy="106"/>
              </a:xfrm>
              <a:custGeom>
                <a:avLst/>
                <a:gdLst>
                  <a:gd name="T0" fmla="*/ 55 w 57"/>
                  <a:gd name="T1" fmla="*/ 41 h 78"/>
                  <a:gd name="T2" fmla="*/ 36 w 57"/>
                  <a:gd name="T3" fmla="*/ 6 h 78"/>
                  <a:gd name="T4" fmla="*/ 21 w 57"/>
                  <a:gd name="T5" fmla="*/ 6 h 78"/>
                  <a:gd name="T6" fmla="*/ 2 w 57"/>
                  <a:gd name="T7" fmla="*/ 41 h 78"/>
                  <a:gd name="T8" fmla="*/ 1 w 57"/>
                  <a:gd name="T9" fmla="*/ 44 h 78"/>
                  <a:gd name="T10" fmla="*/ 0 w 57"/>
                  <a:gd name="T11" fmla="*/ 50 h 78"/>
                  <a:gd name="T12" fmla="*/ 28 w 57"/>
                  <a:gd name="T13" fmla="*/ 78 h 78"/>
                  <a:gd name="T14" fmla="*/ 57 w 57"/>
                  <a:gd name="T15" fmla="*/ 50 h 78"/>
                  <a:gd name="T16" fmla="*/ 56 w 57"/>
                  <a:gd name="T17" fmla="*/ 44 h 78"/>
                  <a:gd name="T18" fmla="*/ 55 w 57"/>
                  <a:gd name="T19" fmla="*/ 41 h 78"/>
                  <a:gd name="T20" fmla="*/ 28 w 57"/>
                  <a:gd name="T21" fmla="*/ 59 h 78"/>
                  <a:gd name="T22" fmla="*/ 27 w 57"/>
                  <a:gd name="T23" fmla="*/ 59 h 78"/>
                  <a:gd name="T24" fmla="*/ 19 w 57"/>
                  <a:gd name="T25" fmla="*/ 50 h 78"/>
                  <a:gd name="T26" fmla="*/ 28 w 57"/>
                  <a:gd name="T27" fmla="*/ 41 h 78"/>
                  <a:gd name="T28" fmla="*/ 38 w 57"/>
                  <a:gd name="T29" fmla="*/ 50 h 78"/>
                  <a:gd name="T30" fmla="*/ 30 w 57"/>
                  <a:gd name="T31" fmla="*/ 59 h 78"/>
                  <a:gd name="T32" fmla="*/ 28 w 57"/>
                  <a:gd name="T33" fmla="*/ 5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7" h="78">
                    <a:moveTo>
                      <a:pt x="55" y="41"/>
                    </a:moveTo>
                    <a:cubicBezTo>
                      <a:pt x="52" y="29"/>
                      <a:pt x="41" y="13"/>
                      <a:pt x="36" y="6"/>
                    </a:cubicBezTo>
                    <a:cubicBezTo>
                      <a:pt x="33" y="0"/>
                      <a:pt x="24" y="0"/>
                      <a:pt x="21" y="6"/>
                    </a:cubicBezTo>
                    <a:cubicBezTo>
                      <a:pt x="16" y="13"/>
                      <a:pt x="6" y="29"/>
                      <a:pt x="2" y="41"/>
                    </a:cubicBezTo>
                    <a:cubicBezTo>
                      <a:pt x="1" y="42"/>
                      <a:pt x="1" y="43"/>
                      <a:pt x="1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0" y="65"/>
                      <a:pt x="13" y="78"/>
                      <a:pt x="28" y="78"/>
                    </a:cubicBezTo>
                    <a:cubicBezTo>
                      <a:pt x="44" y="78"/>
                      <a:pt x="57" y="65"/>
                      <a:pt x="57" y="50"/>
                    </a:cubicBezTo>
                    <a:cubicBezTo>
                      <a:pt x="57" y="48"/>
                      <a:pt x="57" y="46"/>
                      <a:pt x="56" y="44"/>
                    </a:cubicBezTo>
                    <a:cubicBezTo>
                      <a:pt x="56" y="43"/>
                      <a:pt x="56" y="42"/>
                      <a:pt x="55" y="41"/>
                    </a:cubicBezTo>
                    <a:close/>
                    <a:moveTo>
                      <a:pt x="28" y="59"/>
                    </a:moveTo>
                    <a:cubicBezTo>
                      <a:pt x="28" y="59"/>
                      <a:pt x="27" y="59"/>
                      <a:pt x="27" y="59"/>
                    </a:cubicBezTo>
                    <a:cubicBezTo>
                      <a:pt x="22" y="58"/>
                      <a:pt x="19" y="54"/>
                      <a:pt x="19" y="50"/>
                    </a:cubicBezTo>
                    <a:cubicBezTo>
                      <a:pt x="19" y="45"/>
                      <a:pt x="23" y="41"/>
                      <a:pt x="28" y="41"/>
                    </a:cubicBezTo>
                    <a:cubicBezTo>
                      <a:pt x="34" y="41"/>
                      <a:pt x="38" y="45"/>
                      <a:pt x="38" y="50"/>
                    </a:cubicBezTo>
                    <a:cubicBezTo>
                      <a:pt x="38" y="54"/>
                      <a:pt x="34" y="58"/>
                      <a:pt x="30" y="59"/>
                    </a:cubicBezTo>
                    <a:cubicBezTo>
                      <a:pt x="30" y="59"/>
                      <a:pt x="29" y="59"/>
                      <a:pt x="28" y="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8464" name="Line 32"/>
            <p:cNvSpPr>
              <a:spLocks noChangeShapeType="1"/>
            </p:cNvSpPr>
            <p:nvPr/>
          </p:nvSpPr>
          <p:spPr bwMode="auto">
            <a:xfrm>
              <a:off x="7222859" y="2708349"/>
              <a:ext cx="923925" cy="0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468" name="Text Box 36"/>
            <p:cNvSpPr txBox="1">
              <a:spLocks noChangeArrowheads="1"/>
            </p:cNvSpPr>
            <p:nvPr/>
          </p:nvSpPr>
          <p:spPr bwMode="auto">
            <a:xfrm>
              <a:off x="6700800" y="2792512"/>
              <a:ext cx="2018501" cy="907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实时更新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buFont typeface="Arial" panose="020B0604020202020204" pitchFamily="34" charset="0"/>
                <a:buNone/>
              </a:pPr>
              <a:endPara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对市场交易数据获取的实时性</a:t>
              </a:r>
              <a:endPara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具有</a:t>
              </a:r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很高要求</a:t>
              </a:r>
              <a:endPara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2171352" y="290122"/>
            <a:ext cx="48013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实时更新的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数据采集器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43"/>
          <p:cNvSpPr txBox="1">
            <a:spLocks noChangeArrowheads="1"/>
          </p:cNvSpPr>
          <p:nvPr/>
        </p:nvSpPr>
        <p:spPr bwMode="auto">
          <a:xfrm>
            <a:off x="3417141" y="857108"/>
            <a:ext cx="23081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Real Time Updating Data Collector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553974" y="1134107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5343546" y="1682946"/>
            <a:ext cx="3095625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采集的网站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多！</a:t>
            </a:r>
            <a:endParaRPr lang="en-US" altLang="zh-CN" sz="10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通过管理员上传的个性化代码，在集成框架下，进行对不同网站的数据爬取，丰富训练数据</a:t>
            </a: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 flipV="1">
            <a:off x="897930" y="2232323"/>
            <a:ext cx="868363" cy="281074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 flipH="1">
            <a:off x="1310680" y="2414941"/>
            <a:ext cx="576263" cy="1049662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1480542" y="3709154"/>
            <a:ext cx="741362" cy="123863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 flipH="1" flipV="1">
            <a:off x="2107604" y="2414941"/>
            <a:ext cx="331788" cy="1176701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2321918" y="2248202"/>
            <a:ext cx="1017587" cy="527213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 flipV="1">
            <a:off x="3782417" y="2179918"/>
            <a:ext cx="461962" cy="520861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 flipH="1">
            <a:off x="2761655" y="3112069"/>
            <a:ext cx="601663" cy="538328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>
            <a:off x="3745905" y="3126360"/>
            <a:ext cx="384175" cy="617729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>
            <a:off x="742354" y="2775415"/>
            <a:ext cx="330200" cy="660604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Oval 21"/>
          <p:cNvSpPr>
            <a:spLocks noChangeArrowheads="1"/>
          </p:cNvSpPr>
          <p:nvPr/>
        </p:nvSpPr>
        <p:spPr bwMode="auto">
          <a:xfrm>
            <a:off x="1691680" y="1789273"/>
            <a:ext cx="722313" cy="7241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Oval 22"/>
          <p:cNvSpPr>
            <a:spLocks noChangeArrowheads="1"/>
          </p:cNvSpPr>
          <p:nvPr/>
        </p:nvSpPr>
        <p:spPr bwMode="auto">
          <a:xfrm>
            <a:off x="2156818" y="3517006"/>
            <a:ext cx="720725" cy="7225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Oval 23"/>
          <p:cNvSpPr>
            <a:spLocks noChangeArrowheads="1"/>
          </p:cNvSpPr>
          <p:nvPr/>
        </p:nvSpPr>
        <p:spPr bwMode="auto">
          <a:xfrm>
            <a:off x="3969743" y="3683745"/>
            <a:ext cx="549275" cy="551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Oval 24"/>
          <p:cNvSpPr>
            <a:spLocks noChangeArrowheads="1"/>
          </p:cNvSpPr>
          <p:nvPr/>
        </p:nvSpPr>
        <p:spPr bwMode="auto">
          <a:xfrm>
            <a:off x="864592" y="3350267"/>
            <a:ext cx="660400" cy="6606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Oval 25"/>
          <p:cNvSpPr>
            <a:spLocks noChangeArrowheads="1"/>
          </p:cNvSpPr>
          <p:nvPr/>
        </p:nvSpPr>
        <p:spPr bwMode="auto">
          <a:xfrm>
            <a:off x="3264892" y="2559449"/>
            <a:ext cx="660400" cy="66219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Oval 26"/>
          <p:cNvSpPr>
            <a:spLocks noChangeArrowheads="1"/>
          </p:cNvSpPr>
          <p:nvPr/>
        </p:nvSpPr>
        <p:spPr bwMode="auto">
          <a:xfrm>
            <a:off x="4091979" y="1755925"/>
            <a:ext cx="552450" cy="5526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Oval 27"/>
          <p:cNvSpPr>
            <a:spLocks noChangeArrowheads="1"/>
          </p:cNvSpPr>
          <p:nvPr/>
        </p:nvSpPr>
        <p:spPr bwMode="auto">
          <a:xfrm>
            <a:off x="374054" y="2272022"/>
            <a:ext cx="552450" cy="5542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3" name="Group 28"/>
          <p:cNvGrpSpPr/>
          <p:nvPr/>
        </p:nvGrpSpPr>
        <p:grpSpPr bwMode="auto">
          <a:xfrm>
            <a:off x="4285654" y="1930604"/>
            <a:ext cx="165100" cy="203263"/>
            <a:chOff x="0" y="0"/>
            <a:chExt cx="134" cy="163"/>
          </a:xfrm>
        </p:grpSpPr>
        <p:sp>
          <p:nvSpPr>
            <p:cNvPr id="24" name="Freeform 29"/>
            <p:cNvSpPr>
              <a:spLocks noEditPoints="1"/>
            </p:cNvSpPr>
            <p:nvPr/>
          </p:nvSpPr>
          <p:spPr bwMode="auto">
            <a:xfrm>
              <a:off x="0" y="0"/>
              <a:ext cx="134" cy="163"/>
            </a:xfrm>
            <a:custGeom>
              <a:avLst/>
              <a:gdLst>
                <a:gd name="T0" fmla="*/ 0 w 134"/>
                <a:gd name="T1" fmla="*/ 0 h 163"/>
                <a:gd name="T2" fmla="*/ 0 w 134"/>
                <a:gd name="T3" fmla="*/ 163 h 163"/>
                <a:gd name="T4" fmla="*/ 92 w 134"/>
                <a:gd name="T5" fmla="*/ 163 h 163"/>
                <a:gd name="T6" fmla="*/ 134 w 134"/>
                <a:gd name="T7" fmla="*/ 121 h 163"/>
                <a:gd name="T8" fmla="*/ 134 w 134"/>
                <a:gd name="T9" fmla="*/ 0 h 163"/>
                <a:gd name="T10" fmla="*/ 0 w 134"/>
                <a:gd name="T11" fmla="*/ 0 h 163"/>
                <a:gd name="T12" fmla="*/ 14 w 134"/>
                <a:gd name="T13" fmla="*/ 14 h 163"/>
                <a:gd name="T14" fmla="*/ 120 w 134"/>
                <a:gd name="T15" fmla="*/ 14 h 163"/>
                <a:gd name="T16" fmla="*/ 120 w 134"/>
                <a:gd name="T17" fmla="*/ 112 h 163"/>
                <a:gd name="T18" fmla="*/ 83 w 134"/>
                <a:gd name="T19" fmla="*/ 112 h 163"/>
                <a:gd name="T20" fmla="*/ 83 w 134"/>
                <a:gd name="T21" fmla="*/ 150 h 163"/>
                <a:gd name="T22" fmla="*/ 14 w 134"/>
                <a:gd name="T23" fmla="*/ 150 h 163"/>
                <a:gd name="T24" fmla="*/ 14 w 134"/>
                <a:gd name="T25" fmla="*/ 14 h 163"/>
                <a:gd name="T26" fmla="*/ 111 w 134"/>
                <a:gd name="T27" fmla="*/ 125 h 163"/>
                <a:gd name="T28" fmla="*/ 96 w 134"/>
                <a:gd name="T29" fmla="*/ 140 h 163"/>
                <a:gd name="T30" fmla="*/ 96 w 134"/>
                <a:gd name="T31" fmla="*/ 125 h 163"/>
                <a:gd name="T32" fmla="*/ 111 w 134"/>
                <a:gd name="T33" fmla="*/ 12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4" h="163">
                  <a:moveTo>
                    <a:pt x="0" y="0"/>
                  </a:moveTo>
                  <a:lnTo>
                    <a:pt x="0" y="163"/>
                  </a:lnTo>
                  <a:lnTo>
                    <a:pt x="92" y="163"/>
                  </a:lnTo>
                  <a:lnTo>
                    <a:pt x="134" y="12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14" y="14"/>
                  </a:moveTo>
                  <a:lnTo>
                    <a:pt x="120" y="14"/>
                  </a:lnTo>
                  <a:lnTo>
                    <a:pt x="120" y="112"/>
                  </a:lnTo>
                  <a:lnTo>
                    <a:pt x="83" y="112"/>
                  </a:lnTo>
                  <a:lnTo>
                    <a:pt x="83" y="150"/>
                  </a:lnTo>
                  <a:lnTo>
                    <a:pt x="14" y="150"/>
                  </a:lnTo>
                  <a:lnTo>
                    <a:pt x="14" y="14"/>
                  </a:lnTo>
                  <a:close/>
                  <a:moveTo>
                    <a:pt x="111" y="125"/>
                  </a:moveTo>
                  <a:lnTo>
                    <a:pt x="96" y="140"/>
                  </a:lnTo>
                  <a:lnTo>
                    <a:pt x="96" y="125"/>
                  </a:lnTo>
                  <a:lnTo>
                    <a:pt x="111" y="1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37" y="44"/>
              <a:ext cx="59" cy="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37" y="83"/>
              <a:ext cx="38" cy="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7" name="Group 32"/>
          <p:cNvGrpSpPr/>
          <p:nvPr/>
        </p:nvGrpSpPr>
        <p:grpSpPr bwMode="auto">
          <a:xfrm>
            <a:off x="3469680" y="2792882"/>
            <a:ext cx="250825" cy="196911"/>
            <a:chOff x="0" y="0"/>
            <a:chExt cx="164" cy="128"/>
          </a:xfrm>
        </p:grpSpPr>
        <p:sp>
          <p:nvSpPr>
            <p:cNvPr id="28" name="Freeform 33"/>
            <p:cNvSpPr>
              <a:spLocks noEditPoints="1"/>
            </p:cNvSpPr>
            <p:nvPr/>
          </p:nvSpPr>
          <p:spPr bwMode="auto">
            <a:xfrm>
              <a:off x="0" y="0"/>
              <a:ext cx="106" cy="128"/>
            </a:xfrm>
            <a:custGeom>
              <a:avLst/>
              <a:gdLst>
                <a:gd name="T0" fmla="*/ 96 w 103"/>
                <a:gd name="T1" fmla="*/ 0 h 125"/>
                <a:gd name="T2" fmla="*/ 47 w 103"/>
                <a:gd name="T3" fmla="*/ 0 h 125"/>
                <a:gd name="T4" fmla="*/ 41 w 103"/>
                <a:gd name="T5" fmla="*/ 7 h 125"/>
                <a:gd name="T6" fmla="*/ 41 w 103"/>
                <a:gd name="T7" fmla="*/ 20 h 125"/>
                <a:gd name="T8" fmla="*/ 5 w 103"/>
                <a:gd name="T9" fmla="*/ 32 h 125"/>
                <a:gd name="T10" fmla="*/ 0 w 103"/>
                <a:gd name="T11" fmla="*/ 39 h 125"/>
                <a:gd name="T12" fmla="*/ 0 w 103"/>
                <a:gd name="T13" fmla="*/ 86 h 125"/>
                <a:gd name="T14" fmla="*/ 5 w 103"/>
                <a:gd name="T15" fmla="*/ 93 h 125"/>
                <a:gd name="T16" fmla="*/ 41 w 103"/>
                <a:gd name="T17" fmla="*/ 105 h 125"/>
                <a:gd name="T18" fmla="*/ 41 w 103"/>
                <a:gd name="T19" fmla="*/ 118 h 125"/>
                <a:gd name="T20" fmla="*/ 47 w 103"/>
                <a:gd name="T21" fmla="*/ 125 h 125"/>
                <a:gd name="T22" fmla="*/ 96 w 103"/>
                <a:gd name="T23" fmla="*/ 125 h 125"/>
                <a:gd name="T24" fmla="*/ 103 w 103"/>
                <a:gd name="T25" fmla="*/ 118 h 125"/>
                <a:gd name="T26" fmla="*/ 103 w 103"/>
                <a:gd name="T27" fmla="*/ 7 h 125"/>
                <a:gd name="T28" fmla="*/ 96 w 103"/>
                <a:gd name="T29" fmla="*/ 0 h 125"/>
                <a:gd name="T30" fmla="*/ 14 w 103"/>
                <a:gd name="T31" fmla="*/ 81 h 125"/>
                <a:gd name="T32" fmla="*/ 14 w 103"/>
                <a:gd name="T33" fmla="*/ 44 h 125"/>
                <a:gd name="T34" fmla="*/ 41 w 103"/>
                <a:gd name="T35" fmla="*/ 34 h 125"/>
                <a:gd name="T36" fmla="*/ 41 w 103"/>
                <a:gd name="T37" fmla="*/ 91 h 125"/>
                <a:gd name="T38" fmla="*/ 14 w 103"/>
                <a:gd name="T39" fmla="*/ 81 h 125"/>
                <a:gd name="T40" fmla="*/ 89 w 103"/>
                <a:gd name="T41" fmla="*/ 111 h 125"/>
                <a:gd name="T42" fmla="*/ 54 w 103"/>
                <a:gd name="T43" fmla="*/ 111 h 125"/>
                <a:gd name="T44" fmla="*/ 54 w 103"/>
                <a:gd name="T45" fmla="*/ 100 h 125"/>
                <a:gd name="T46" fmla="*/ 54 w 103"/>
                <a:gd name="T47" fmla="*/ 25 h 125"/>
                <a:gd name="T48" fmla="*/ 54 w 103"/>
                <a:gd name="T49" fmla="*/ 14 h 125"/>
                <a:gd name="T50" fmla="*/ 89 w 103"/>
                <a:gd name="T51" fmla="*/ 14 h 125"/>
                <a:gd name="T52" fmla="*/ 89 w 103"/>
                <a:gd name="T53" fmla="*/ 11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3" h="125">
                  <a:moveTo>
                    <a:pt x="96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1" y="4"/>
                    <a:pt x="41" y="7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2" y="33"/>
                    <a:pt x="0" y="36"/>
                    <a:pt x="0" y="39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9"/>
                    <a:pt x="2" y="92"/>
                    <a:pt x="5" y="93"/>
                  </a:cubicBezTo>
                  <a:cubicBezTo>
                    <a:pt x="41" y="105"/>
                    <a:pt x="41" y="105"/>
                    <a:pt x="41" y="105"/>
                  </a:cubicBezTo>
                  <a:cubicBezTo>
                    <a:pt x="41" y="118"/>
                    <a:pt x="41" y="118"/>
                    <a:pt x="41" y="118"/>
                  </a:cubicBezTo>
                  <a:cubicBezTo>
                    <a:pt x="41" y="121"/>
                    <a:pt x="44" y="125"/>
                    <a:pt x="47" y="125"/>
                  </a:cubicBezTo>
                  <a:cubicBezTo>
                    <a:pt x="96" y="125"/>
                    <a:pt x="96" y="125"/>
                    <a:pt x="96" y="125"/>
                  </a:cubicBezTo>
                  <a:cubicBezTo>
                    <a:pt x="100" y="125"/>
                    <a:pt x="103" y="121"/>
                    <a:pt x="103" y="118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3" y="4"/>
                    <a:pt x="100" y="0"/>
                    <a:pt x="96" y="0"/>
                  </a:cubicBezTo>
                  <a:moveTo>
                    <a:pt x="14" y="81"/>
                  </a:moveTo>
                  <a:cubicBezTo>
                    <a:pt x="14" y="44"/>
                    <a:pt x="14" y="44"/>
                    <a:pt x="14" y="4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91"/>
                    <a:pt x="41" y="91"/>
                    <a:pt x="41" y="91"/>
                  </a:cubicBezTo>
                  <a:lnTo>
                    <a:pt x="14" y="81"/>
                  </a:lnTo>
                  <a:close/>
                  <a:moveTo>
                    <a:pt x="89" y="111"/>
                  </a:moveTo>
                  <a:cubicBezTo>
                    <a:pt x="54" y="111"/>
                    <a:pt x="54" y="111"/>
                    <a:pt x="54" y="111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89" y="14"/>
                    <a:pt x="89" y="14"/>
                    <a:pt x="89" y="14"/>
                  </a:cubicBezTo>
                  <a:lnTo>
                    <a:pt x="89" y="1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Freeform 34"/>
            <p:cNvSpPr/>
            <p:nvPr/>
          </p:nvSpPr>
          <p:spPr bwMode="auto">
            <a:xfrm>
              <a:off x="121" y="33"/>
              <a:ext cx="13" cy="62"/>
            </a:xfrm>
            <a:custGeom>
              <a:avLst/>
              <a:gdLst>
                <a:gd name="T0" fmla="*/ 7 w 13"/>
                <a:gd name="T1" fmla="*/ 0 h 61"/>
                <a:gd name="T2" fmla="*/ 0 w 13"/>
                <a:gd name="T3" fmla="*/ 7 h 61"/>
                <a:gd name="T4" fmla="*/ 0 w 13"/>
                <a:gd name="T5" fmla="*/ 54 h 61"/>
                <a:gd name="T6" fmla="*/ 7 w 13"/>
                <a:gd name="T7" fmla="*/ 61 h 61"/>
                <a:gd name="T8" fmla="*/ 13 w 13"/>
                <a:gd name="T9" fmla="*/ 54 h 61"/>
                <a:gd name="T10" fmla="*/ 13 w 13"/>
                <a:gd name="T11" fmla="*/ 7 h 61"/>
                <a:gd name="T12" fmla="*/ 7 w 13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61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8"/>
                    <a:pt x="3" y="61"/>
                    <a:pt x="7" y="61"/>
                  </a:cubicBezTo>
                  <a:cubicBezTo>
                    <a:pt x="10" y="61"/>
                    <a:pt x="13" y="58"/>
                    <a:pt x="13" y="54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3"/>
                    <a:pt x="10" y="0"/>
                    <a:pt x="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Freeform 35"/>
            <p:cNvSpPr/>
            <p:nvPr/>
          </p:nvSpPr>
          <p:spPr bwMode="auto">
            <a:xfrm>
              <a:off x="150" y="23"/>
              <a:ext cx="14" cy="81"/>
            </a:xfrm>
            <a:custGeom>
              <a:avLst/>
              <a:gdLst>
                <a:gd name="T0" fmla="*/ 7 w 14"/>
                <a:gd name="T1" fmla="*/ 0 h 79"/>
                <a:gd name="T2" fmla="*/ 0 w 14"/>
                <a:gd name="T3" fmla="*/ 6 h 79"/>
                <a:gd name="T4" fmla="*/ 0 w 14"/>
                <a:gd name="T5" fmla="*/ 73 h 79"/>
                <a:gd name="T6" fmla="*/ 7 w 14"/>
                <a:gd name="T7" fmla="*/ 79 h 79"/>
                <a:gd name="T8" fmla="*/ 14 w 14"/>
                <a:gd name="T9" fmla="*/ 73 h 79"/>
                <a:gd name="T10" fmla="*/ 14 w 14"/>
                <a:gd name="T11" fmla="*/ 6 h 79"/>
                <a:gd name="T12" fmla="*/ 7 w 14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79">
                  <a:moveTo>
                    <a:pt x="7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6"/>
                    <a:pt x="3" y="79"/>
                    <a:pt x="7" y="79"/>
                  </a:cubicBezTo>
                  <a:cubicBezTo>
                    <a:pt x="11" y="79"/>
                    <a:pt x="14" y="76"/>
                    <a:pt x="14" y="73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3"/>
                    <a:pt x="11" y="0"/>
                    <a:pt x="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Group 36"/>
          <p:cNvGrpSpPr/>
          <p:nvPr/>
        </p:nvGrpSpPr>
        <p:grpSpPr bwMode="auto">
          <a:xfrm>
            <a:off x="4165005" y="3860011"/>
            <a:ext cx="155575" cy="196911"/>
            <a:chOff x="0" y="0"/>
            <a:chExt cx="127" cy="163"/>
          </a:xfrm>
        </p:grpSpPr>
        <p:sp>
          <p:nvSpPr>
            <p:cNvPr id="32" name="Freeform 37"/>
            <p:cNvSpPr/>
            <p:nvPr/>
          </p:nvSpPr>
          <p:spPr bwMode="auto">
            <a:xfrm>
              <a:off x="0" y="0"/>
              <a:ext cx="127" cy="163"/>
            </a:xfrm>
            <a:custGeom>
              <a:avLst/>
              <a:gdLst>
                <a:gd name="T0" fmla="*/ 28 w 124"/>
                <a:gd name="T1" fmla="*/ 146 h 159"/>
                <a:gd name="T2" fmla="*/ 14 w 124"/>
                <a:gd name="T3" fmla="*/ 146 h 159"/>
                <a:gd name="T4" fmla="*/ 14 w 124"/>
                <a:gd name="T5" fmla="*/ 13 h 159"/>
                <a:gd name="T6" fmla="*/ 117 w 124"/>
                <a:gd name="T7" fmla="*/ 13 h 159"/>
                <a:gd name="T8" fmla="*/ 124 w 124"/>
                <a:gd name="T9" fmla="*/ 7 h 159"/>
                <a:gd name="T10" fmla="*/ 117 w 124"/>
                <a:gd name="T11" fmla="*/ 0 h 159"/>
                <a:gd name="T12" fmla="*/ 7 w 124"/>
                <a:gd name="T13" fmla="*/ 0 h 159"/>
                <a:gd name="T14" fmla="*/ 0 w 124"/>
                <a:gd name="T15" fmla="*/ 7 h 159"/>
                <a:gd name="T16" fmla="*/ 0 w 124"/>
                <a:gd name="T17" fmla="*/ 152 h 159"/>
                <a:gd name="T18" fmla="*/ 7 w 124"/>
                <a:gd name="T19" fmla="*/ 159 h 159"/>
                <a:gd name="T20" fmla="*/ 28 w 124"/>
                <a:gd name="T21" fmla="*/ 159 h 159"/>
                <a:gd name="T22" fmla="*/ 35 w 124"/>
                <a:gd name="T23" fmla="*/ 152 h 159"/>
                <a:gd name="T24" fmla="*/ 28 w 124"/>
                <a:gd name="T25" fmla="*/ 14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59">
                  <a:moveTo>
                    <a:pt x="28" y="146"/>
                  </a:moveTo>
                  <a:cubicBezTo>
                    <a:pt x="14" y="146"/>
                    <a:pt x="14" y="146"/>
                    <a:pt x="14" y="146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21" y="13"/>
                    <a:pt x="124" y="10"/>
                    <a:pt x="124" y="7"/>
                  </a:cubicBezTo>
                  <a:cubicBezTo>
                    <a:pt x="124" y="3"/>
                    <a:pt x="121" y="0"/>
                    <a:pt x="11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6"/>
                    <a:pt x="3" y="159"/>
                    <a:pt x="7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1" y="159"/>
                    <a:pt x="35" y="156"/>
                    <a:pt x="35" y="152"/>
                  </a:cubicBezTo>
                  <a:cubicBezTo>
                    <a:pt x="35" y="149"/>
                    <a:pt x="31" y="146"/>
                    <a:pt x="28" y="1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" name="Freeform 38"/>
            <p:cNvSpPr/>
            <p:nvPr/>
          </p:nvSpPr>
          <p:spPr bwMode="auto">
            <a:xfrm>
              <a:off x="80" y="95"/>
              <a:ext cx="47" cy="68"/>
            </a:xfrm>
            <a:custGeom>
              <a:avLst/>
              <a:gdLst>
                <a:gd name="T0" fmla="*/ 39 w 46"/>
                <a:gd name="T1" fmla="*/ 0 h 66"/>
                <a:gd name="T2" fmla="*/ 32 w 46"/>
                <a:gd name="T3" fmla="*/ 7 h 66"/>
                <a:gd name="T4" fmla="*/ 32 w 46"/>
                <a:gd name="T5" fmla="*/ 53 h 66"/>
                <a:gd name="T6" fmla="*/ 7 w 46"/>
                <a:gd name="T7" fmla="*/ 53 h 66"/>
                <a:gd name="T8" fmla="*/ 0 w 46"/>
                <a:gd name="T9" fmla="*/ 59 h 66"/>
                <a:gd name="T10" fmla="*/ 7 w 46"/>
                <a:gd name="T11" fmla="*/ 66 h 66"/>
                <a:gd name="T12" fmla="*/ 39 w 46"/>
                <a:gd name="T13" fmla="*/ 66 h 66"/>
                <a:gd name="T14" fmla="*/ 44 w 46"/>
                <a:gd name="T15" fmla="*/ 64 h 66"/>
                <a:gd name="T16" fmla="*/ 46 w 46"/>
                <a:gd name="T17" fmla="*/ 59 h 66"/>
                <a:gd name="T18" fmla="*/ 46 w 46"/>
                <a:gd name="T19" fmla="*/ 7 h 66"/>
                <a:gd name="T20" fmla="*/ 39 w 4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66">
                  <a:moveTo>
                    <a:pt x="39" y="0"/>
                  </a:moveTo>
                  <a:cubicBezTo>
                    <a:pt x="35" y="0"/>
                    <a:pt x="32" y="3"/>
                    <a:pt x="32" y="7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56"/>
                    <a:pt x="0" y="59"/>
                  </a:cubicBezTo>
                  <a:cubicBezTo>
                    <a:pt x="0" y="63"/>
                    <a:pt x="3" y="66"/>
                    <a:pt x="7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1" y="66"/>
                    <a:pt x="43" y="66"/>
                    <a:pt x="44" y="64"/>
                  </a:cubicBezTo>
                  <a:cubicBezTo>
                    <a:pt x="45" y="63"/>
                    <a:pt x="46" y="61"/>
                    <a:pt x="46" y="59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" name="Freeform 39"/>
            <p:cNvSpPr>
              <a:spLocks noEditPoints="1"/>
            </p:cNvSpPr>
            <p:nvPr/>
          </p:nvSpPr>
          <p:spPr bwMode="auto">
            <a:xfrm>
              <a:off x="46" y="34"/>
              <a:ext cx="79" cy="114"/>
            </a:xfrm>
            <a:custGeom>
              <a:avLst/>
              <a:gdLst>
                <a:gd name="T0" fmla="*/ 68 w 78"/>
                <a:gd name="T1" fmla="*/ 2 h 112"/>
                <a:gd name="T2" fmla="*/ 60 w 78"/>
                <a:gd name="T3" fmla="*/ 0 h 112"/>
                <a:gd name="T4" fmla="*/ 46 w 78"/>
                <a:gd name="T5" fmla="*/ 8 h 112"/>
                <a:gd name="T6" fmla="*/ 1 w 78"/>
                <a:gd name="T7" fmla="*/ 85 h 112"/>
                <a:gd name="T8" fmla="*/ 0 w 78"/>
                <a:gd name="T9" fmla="*/ 88 h 112"/>
                <a:gd name="T10" fmla="*/ 1 w 78"/>
                <a:gd name="T11" fmla="*/ 106 h 112"/>
                <a:gd name="T12" fmla="*/ 4 w 78"/>
                <a:gd name="T13" fmla="*/ 112 h 112"/>
                <a:gd name="T14" fmla="*/ 8 w 78"/>
                <a:gd name="T15" fmla="*/ 112 h 112"/>
                <a:gd name="T16" fmla="*/ 11 w 78"/>
                <a:gd name="T17" fmla="*/ 112 h 112"/>
                <a:gd name="T18" fmla="*/ 27 w 78"/>
                <a:gd name="T19" fmla="*/ 103 h 112"/>
                <a:gd name="T20" fmla="*/ 29 w 78"/>
                <a:gd name="T21" fmla="*/ 101 h 112"/>
                <a:gd name="T22" fmla="*/ 74 w 78"/>
                <a:gd name="T23" fmla="*/ 24 h 112"/>
                <a:gd name="T24" fmla="*/ 68 w 78"/>
                <a:gd name="T25" fmla="*/ 2 h 112"/>
                <a:gd name="T26" fmla="*/ 62 w 78"/>
                <a:gd name="T27" fmla="*/ 17 h 112"/>
                <a:gd name="T28" fmla="*/ 18 w 78"/>
                <a:gd name="T29" fmla="*/ 92 h 112"/>
                <a:gd name="T30" fmla="*/ 14 w 78"/>
                <a:gd name="T31" fmla="*/ 94 h 112"/>
                <a:gd name="T32" fmla="*/ 14 w 78"/>
                <a:gd name="T33" fmla="*/ 90 h 112"/>
                <a:gd name="T34" fmla="*/ 57 w 78"/>
                <a:gd name="T35" fmla="*/ 15 h 112"/>
                <a:gd name="T36" fmla="*/ 61 w 78"/>
                <a:gd name="T37" fmla="*/ 14 h 112"/>
                <a:gd name="T38" fmla="*/ 62 w 78"/>
                <a:gd name="T39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" h="112">
                  <a:moveTo>
                    <a:pt x="68" y="2"/>
                  </a:moveTo>
                  <a:cubicBezTo>
                    <a:pt x="65" y="1"/>
                    <a:pt x="62" y="0"/>
                    <a:pt x="60" y="0"/>
                  </a:cubicBezTo>
                  <a:cubicBezTo>
                    <a:pt x="54" y="0"/>
                    <a:pt x="48" y="3"/>
                    <a:pt x="46" y="8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6"/>
                    <a:pt x="0" y="87"/>
                    <a:pt x="0" y="88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8"/>
                    <a:pt x="2" y="110"/>
                    <a:pt x="4" y="112"/>
                  </a:cubicBezTo>
                  <a:cubicBezTo>
                    <a:pt x="5" y="112"/>
                    <a:pt x="7" y="112"/>
                    <a:pt x="8" y="112"/>
                  </a:cubicBezTo>
                  <a:cubicBezTo>
                    <a:pt x="9" y="112"/>
                    <a:pt x="10" y="112"/>
                    <a:pt x="11" y="112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8" y="103"/>
                    <a:pt x="29" y="102"/>
                    <a:pt x="29" y="101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8" y="16"/>
                    <a:pt x="75" y="7"/>
                    <a:pt x="68" y="2"/>
                  </a:cubicBezTo>
                  <a:moveTo>
                    <a:pt x="62" y="17"/>
                  </a:moveTo>
                  <a:cubicBezTo>
                    <a:pt x="18" y="92"/>
                    <a:pt x="18" y="92"/>
                    <a:pt x="18" y="9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8" y="14"/>
                    <a:pt x="60" y="13"/>
                    <a:pt x="61" y="14"/>
                  </a:cubicBezTo>
                  <a:cubicBezTo>
                    <a:pt x="62" y="15"/>
                    <a:pt x="62" y="16"/>
                    <a:pt x="62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Freeform 40"/>
            <p:cNvSpPr/>
            <p:nvPr/>
          </p:nvSpPr>
          <p:spPr bwMode="auto">
            <a:xfrm>
              <a:off x="24" y="46"/>
              <a:ext cx="49" cy="14"/>
            </a:xfrm>
            <a:custGeom>
              <a:avLst/>
              <a:gdLst>
                <a:gd name="T0" fmla="*/ 48 w 48"/>
                <a:gd name="T1" fmla="*/ 7 h 14"/>
                <a:gd name="T2" fmla="*/ 42 w 48"/>
                <a:gd name="T3" fmla="*/ 0 h 14"/>
                <a:gd name="T4" fmla="*/ 7 w 48"/>
                <a:gd name="T5" fmla="*/ 0 h 14"/>
                <a:gd name="T6" fmla="*/ 0 w 48"/>
                <a:gd name="T7" fmla="*/ 7 h 14"/>
                <a:gd name="T8" fmla="*/ 7 w 48"/>
                <a:gd name="T9" fmla="*/ 14 h 14"/>
                <a:gd name="T10" fmla="*/ 42 w 48"/>
                <a:gd name="T11" fmla="*/ 14 h 14"/>
                <a:gd name="T12" fmla="*/ 48 w 48"/>
                <a:gd name="T1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8" y="7"/>
                  </a:moveTo>
                  <a:cubicBezTo>
                    <a:pt x="48" y="3"/>
                    <a:pt x="45" y="0"/>
                    <a:pt x="4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5" y="14"/>
                    <a:pt x="48" y="11"/>
                    <a:pt x="48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Freeform 41"/>
            <p:cNvSpPr/>
            <p:nvPr/>
          </p:nvSpPr>
          <p:spPr bwMode="auto">
            <a:xfrm>
              <a:off x="24" y="73"/>
              <a:ext cx="32" cy="15"/>
            </a:xfrm>
            <a:custGeom>
              <a:avLst/>
              <a:gdLst>
                <a:gd name="T0" fmla="*/ 7 w 31"/>
                <a:gd name="T1" fmla="*/ 0 h 14"/>
                <a:gd name="T2" fmla="*/ 0 w 31"/>
                <a:gd name="T3" fmla="*/ 7 h 14"/>
                <a:gd name="T4" fmla="*/ 7 w 31"/>
                <a:gd name="T5" fmla="*/ 14 h 14"/>
                <a:gd name="T6" fmla="*/ 24 w 31"/>
                <a:gd name="T7" fmla="*/ 14 h 14"/>
                <a:gd name="T8" fmla="*/ 31 w 31"/>
                <a:gd name="T9" fmla="*/ 7 h 14"/>
                <a:gd name="T10" fmla="*/ 24 w 31"/>
                <a:gd name="T11" fmla="*/ 0 h 14"/>
                <a:gd name="T12" fmla="*/ 7 w 3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8" y="14"/>
                    <a:pt x="31" y="11"/>
                    <a:pt x="31" y="7"/>
                  </a:cubicBezTo>
                  <a:cubicBezTo>
                    <a:pt x="31" y="3"/>
                    <a:pt x="28" y="0"/>
                    <a:pt x="24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Group 42"/>
          <p:cNvGrpSpPr/>
          <p:nvPr/>
        </p:nvGrpSpPr>
        <p:grpSpPr bwMode="auto">
          <a:xfrm>
            <a:off x="2417167" y="3747265"/>
            <a:ext cx="201612" cy="258842"/>
            <a:chOff x="0" y="0"/>
            <a:chExt cx="127" cy="163"/>
          </a:xfrm>
        </p:grpSpPr>
        <p:sp>
          <p:nvSpPr>
            <p:cNvPr id="38" name="Freeform 43"/>
            <p:cNvSpPr>
              <a:spLocks noEditPoints="1"/>
            </p:cNvSpPr>
            <p:nvPr/>
          </p:nvSpPr>
          <p:spPr bwMode="auto">
            <a:xfrm>
              <a:off x="0" y="0"/>
              <a:ext cx="127" cy="163"/>
            </a:xfrm>
            <a:custGeom>
              <a:avLst/>
              <a:gdLst>
                <a:gd name="T0" fmla="*/ 89 w 127"/>
                <a:gd name="T1" fmla="*/ 0 h 163"/>
                <a:gd name="T2" fmla="*/ 0 w 127"/>
                <a:gd name="T3" fmla="*/ 0 h 163"/>
                <a:gd name="T4" fmla="*/ 0 w 127"/>
                <a:gd name="T5" fmla="*/ 163 h 163"/>
                <a:gd name="T6" fmla="*/ 127 w 127"/>
                <a:gd name="T7" fmla="*/ 163 h 163"/>
                <a:gd name="T8" fmla="*/ 127 w 127"/>
                <a:gd name="T9" fmla="*/ 38 h 163"/>
                <a:gd name="T10" fmla="*/ 89 w 127"/>
                <a:gd name="T11" fmla="*/ 0 h 163"/>
                <a:gd name="T12" fmla="*/ 14 w 127"/>
                <a:gd name="T13" fmla="*/ 150 h 163"/>
                <a:gd name="T14" fmla="*/ 14 w 127"/>
                <a:gd name="T15" fmla="*/ 14 h 163"/>
                <a:gd name="T16" fmla="*/ 78 w 127"/>
                <a:gd name="T17" fmla="*/ 14 h 163"/>
                <a:gd name="T18" fmla="*/ 78 w 127"/>
                <a:gd name="T19" fmla="*/ 49 h 163"/>
                <a:gd name="T20" fmla="*/ 112 w 127"/>
                <a:gd name="T21" fmla="*/ 49 h 163"/>
                <a:gd name="T22" fmla="*/ 112 w 127"/>
                <a:gd name="T23" fmla="*/ 150 h 163"/>
                <a:gd name="T24" fmla="*/ 14 w 127"/>
                <a:gd name="T25" fmla="*/ 15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63">
                  <a:moveTo>
                    <a:pt x="89" y="0"/>
                  </a:moveTo>
                  <a:lnTo>
                    <a:pt x="0" y="0"/>
                  </a:lnTo>
                  <a:lnTo>
                    <a:pt x="0" y="163"/>
                  </a:lnTo>
                  <a:lnTo>
                    <a:pt x="127" y="163"/>
                  </a:lnTo>
                  <a:lnTo>
                    <a:pt x="127" y="38"/>
                  </a:lnTo>
                  <a:lnTo>
                    <a:pt x="89" y="0"/>
                  </a:lnTo>
                  <a:close/>
                  <a:moveTo>
                    <a:pt x="14" y="150"/>
                  </a:moveTo>
                  <a:lnTo>
                    <a:pt x="14" y="14"/>
                  </a:lnTo>
                  <a:lnTo>
                    <a:pt x="78" y="14"/>
                  </a:lnTo>
                  <a:lnTo>
                    <a:pt x="78" y="49"/>
                  </a:lnTo>
                  <a:lnTo>
                    <a:pt x="112" y="49"/>
                  </a:lnTo>
                  <a:lnTo>
                    <a:pt x="112" y="150"/>
                  </a:lnTo>
                  <a:lnTo>
                    <a:pt x="14" y="1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Freeform 44"/>
            <p:cNvSpPr/>
            <p:nvPr/>
          </p:nvSpPr>
          <p:spPr bwMode="auto">
            <a:xfrm>
              <a:off x="38" y="55"/>
              <a:ext cx="51" cy="54"/>
            </a:xfrm>
            <a:custGeom>
              <a:avLst/>
              <a:gdLst>
                <a:gd name="T0" fmla="*/ 32 w 51"/>
                <a:gd name="T1" fmla="*/ 27 h 54"/>
                <a:gd name="T2" fmla="*/ 32 w 51"/>
                <a:gd name="T3" fmla="*/ 0 h 54"/>
                <a:gd name="T4" fmla="*/ 18 w 51"/>
                <a:gd name="T5" fmla="*/ 0 h 54"/>
                <a:gd name="T6" fmla="*/ 18 w 51"/>
                <a:gd name="T7" fmla="*/ 27 h 54"/>
                <a:gd name="T8" fmla="*/ 10 w 51"/>
                <a:gd name="T9" fmla="*/ 19 h 54"/>
                <a:gd name="T10" fmla="*/ 0 w 51"/>
                <a:gd name="T11" fmla="*/ 29 h 54"/>
                <a:gd name="T12" fmla="*/ 25 w 51"/>
                <a:gd name="T13" fmla="*/ 54 h 54"/>
                <a:gd name="T14" fmla="*/ 51 w 51"/>
                <a:gd name="T15" fmla="*/ 29 h 54"/>
                <a:gd name="T16" fmla="*/ 40 w 51"/>
                <a:gd name="T17" fmla="*/ 19 h 54"/>
                <a:gd name="T18" fmla="*/ 32 w 51"/>
                <a:gd name="T1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4">
                  <a:moveTo>
                    <a:pt x="32" y="27"/>
                  </a:moveTo>
                  <a:lnTo>
                    <a:pt x="32" y="0"/>
                  </a:lnTo>
                  <a:lnTo>
                    <a:pt x="18" y="0"/>
                  </a:lnTo>
                  <a:lnTo>
                    <a:pt x="18" y="27"/>
                  </a:lnTo>
                  <a:lnTo>
                    <a:pt x="10" y="19"/>
                  </a:lnTo>
                  <a:lnTo>
                    <a:pt x="0" y="29"/>
                  </a:lnTo>
                  <a:lnTo>
                    <a:pt x="25" y="54"/>
                  </a:lnTo>
                  <a:lnTo>
                    <a:pt x="51" y="29"/>
                  </a:lnTo>
                  <a:lnTo>
                    <a:pt x="40" y="19"/>
                  </a:lnTo>
                  <a:lnTo>
                    <a:pt x="32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0" name="Rectangle 45"/>
            <p:cNvSpPr>
              <a:spLocks noChangeArrowheads="1"/>
            </p:cNvSpPr>
            <p:nvPr/>
          </p:nvSpPr>
          <p:spPr bwMode="auto">
            <a:xfrm>
              <a:off x="44" y="117"/>
              <a:ext cx="40" cy="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1" name="Freeform 46"/>
          <p:cNvSpPr>
            <a:spLocks noEditPoints="1"/>
          </p:cNvSpPr>
          <p:nvPr/>
        </p:nvSpPr>
        <p:spPr bwMode="auto">
          <a:xfrm>
            <a:off x="1075730" y="3599582"/>
            <a:ext cx="238125" cy="161975"/>
          </a:xfrm>
          <a:custGeom>
            <a:avLst/>
            <a:gdLst>
              <a:gd name="T0" fmla="*/ 154 w 160"/>
              <a:gd name="T1" fmla="*/ 12 h 109"/>
              <a:gd name="T2" fmla="*/ 139 w 160"/>
              <a:gd name="T3" fmla="*/ 6 h 109"/>
              <a:gd name="T4" fmla="*/ 123 w 160"/>
              <a:gd name="T5" fmla="*/ 12 h 109"/>
              <a:gd name="T6" fmla="*/ 117 w 160"/>
              <a:gd name="T7" fmla="*/ 27 h 109"/>
              <a:gd name="T8" fmla="*/ 119 w 160"/>
              <a:gd name="T9" fmla="*/ 36 h 109"/>
              <a:gd name="T10" fmla="*/ 93 w 160"/>
              <a:gd name="T11" fmla="*/ 60 h 109"/>
              <a:gd name="T12" fmla="*/ 79 w 160"/>
              <a:gd name="T13" fmla="*/ 56 h 109"/>
              <a:gd name="T14" fmla="*/ 66 w 160"/>
              <a:gd name="T15" fmla="*/ 59 h 109"/>
              <a:gd name="T16" fmla="*/ 47 w 160"/>
              <a:gd name="T17" fmla="*/ 37 h 109"/>
              <a:gd name="T18" fmla="*/ 43 w 160"/>
              <a:gd name="T19" fmla="*/ 7 h 109"/>
              <a:gd name="T20" fmla="*/ 25 w 160"/>
              <a:gd name="T21" fmla="*/ 0 h 109"/>
              <a:gd name="T22" fmla="*/ 8 w 160"/>
              <a:gd name="T23" fmla="*/ 7 h 109"/>
              <a:gd name="T24" fmla="*/ 0 w 160"/>
              <a:gd name="T25" fmla="*/ 24 h 109"/>
              <a:gd name="T26" fmla="*/ 8 w 160"/>
              <a:gd name="T27" fmla="*/ 42 h 109"/>
              <a:gd name="T28" fmla="*/ 25 w 160"/>
              <a:gd name="T29" fmla="*/ 49 h 109"/>
              <a:gd name="T30" fmla="*/ 37 w 160"/>
              <a:gd name="T31" fmla="*/ 46 h 109"/>
              <a:gd name="T32" fmla="*/ 56 w 160"/>
              <a:gd name="T33" fmla="*/ 69 h 109"/>
              <a:gd name="T34" fmla="*/ 60 w 160"/>
              <a:gd name="T35" fmla="*/ 102 h 109"/>
              <a:gd name="T36" fmla="*/ 79 w 160"/>
              <a:gd name="T37" fmla="*/ 109 h 109"/>
              <a:gd name="T38" fmla="*/ 98 w 160"/>
              <a:gd name="T39" fmla="*/ 102 h 109"/>
              <a:gd name="T40" fmla="*/ 102 w 160"/>
              <a:gd name="T41" fmla="*/ 69 h 109"/>
              <a:gd name="T42" fmla="*/ 129 w 160"/>
              <a:gd name="T43" fmla="*/ 46 h 109"/>
              <a:gd name="T44" fmla="*/ 139 w 160"/>
              <a:gd name="T45" fmla="*/ 49 h 109"/>
              <a:gd name="T46" fmla="*/ 154 w 160"/>
              <a:gd name="T47" fmla="*/ 43 h 109"/>
              <a:gd name="T48" fmla="*/ 160 w 160"/>
              <a:gd name="T49" fmla="*/ 27 h 109"/>
              <a:gd name="T50" fmla="*/ 154 w 160"/>
              <a:gd name="T51" fmla="*/ 12 h 109"/>
              <a:gd name="T52" fmla="*/ 17 w 160"/>
              <a:gd name="T53" fmla="*/ 32 h 109"/>
              <a:gd name="T54" fmla="*/ 14 w 160"/>
              <a:gd name="T55" fmla="*/ 24 h 109"/>
              <a:gd name="T56" fmla="*/ 17 w 160"/>
              <a:gd name="T57" fmla="*/ 17 h 109"/>
              <a:gd name="T58" fmla="*/ 25 w 160"/>
              <a:gd name="T59" fmla="*/ 13 h 109"/>
              <a:gd name="T60" fmla="*/ 33 w 160"/>
              <a:gd name="T61" fmla="*/ 17 h 109"/>
              <a:gd name="T62" fmla="*/ 33 w 160"/>
              <a:gd name="T63" fmla="*/ 32 h 109"/>
              <a:gd name="T64" fmla="*/ 17 w 160"/>
              <a:gd name="T65" fmla="*/ 32 h 109"/>
              <a:gd name="T66" fmla="*/ 144 w 160"/>
              <a:gd name="T67" fmla="*/ 33 h 109"/>
              <a:gd name="T68" fmla="*/ 133 w 160"/>
              <a:gd name="T69" fmla="*/ 33 h 109"/>
              <a:gd name="T70" fmla="*/ 131 w 160"/>
              <a:gd name="T71" fmla="*/ 27 h 109"/>
              <a:gd name="T72" fmla="*/ 133 w 160"/>
              <a:gd name="T73" fmla="*/ 22 h 109"/>
              <a:gd name="T74" fmla="*/ 139 w 160"/>
              <a:gd name="T75" fmla="*/ 20 h 109"/>
              <a:gd name="T76" fmla="*/ 144 w 160"/>
              <a:gd name="T77" fmla="*/ 22 h 109"/>
              <a:gd name="T78" fmla="*/ 146 w 160"/>
              <a:gd name="T79" fmla="*/ 27 h 109"/>
              <a:gd name="T80" fmla="*/ 144 w 160"/>
              <a:gd name="T81" fmla="*/ 3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0" h="109">
                <a:moveTo>
                  <a:pt x="154" y="12"/>
                </a:moveTo>
                <a:cubicBezTo>
                  <a:pt x="150" y="8"/>
                  <a:pt x="144" y="6"/>
                  <a:pt x="139" y="6"/>
                </a:cubicBezTo>
                <a:cubicBezTo>
                  <a:pt x="133" y="6"/>
                  <a:pt x="127" y="8"/>
                  <a:pt x="123" y="12"/>
                </a:cubicBezTo>
                <a:cubicBezTo>
                  <a:pt x="119" y="16"/>
                  <a:pt x="117" y="22"/>
                  <a:pt x="117" y="27"/>
                </a:cubicBezTo>
                <a:cubicBezTo>
                  <a:pt x="117" y="31"/>
                  <a:pt x="118" y="34"/>
                  <a:pt x="119" y="36"/>
                </a:cubicBezTo>
                <a:cubicBezTo>
                  <a:pt x="93" y="60"/>
                  <a:pt x="93" y="60"/>
                  <a:pt x="93" y="60"/>
                </a:cubicBezTo>
                <a:cubicBezTo>
                  <a:pt x="89" y="57"/>
                  <a:pt x="84" y="56"/>
                  <a:pt x="79" y="56"/>
                </a:cubicBezTo>
                <a:cubicBezTo>
                  <a:pt x="74" y="56"/>
                  <a:pt x="70" y="57"/>
                  <a:pt x="66" y="59"/>
                </a:cubicBezTo>
                <a:cubicBezTo>
                  <a:pt x="47" y="37"/>
                  <a:pt x="47" y="37"/>
                  <a:pt x="47" y="37"/>
                </a:cubicBezTo>
                <a:cubicBezTo>
                  <a:pt x="52" y="27"/>
                  <a:pt x="51" y="15"/>
                  <a:pt x="43" y="7"/>
                </a:cubicBezTo>
                <a:cubicBezTo>
                  <a:pt x="38" y="2"/>
                  <a:pt x="32" y="0"/>
                  <a:pt x="25" y="0"/>
                </a:cubicBezTo>
                <a:cubicBezTo>
                  <a:pt x="19" y="0"/>
                  <a:pt x="12" y="2"/>
                  <a:pt x="8" y="7"/>
                </a:cubicBezTo>
                <a:cubicBezTo>
                  <a:pt x="3" y="12"/>
                  <a:pt x="0" y="18"/>
                  <a:pt x="0" y="24"/>
                </a:cubicBezTo>
                <a:cubicBezTo>
                  <a:pt x="0" y="31"/>
                  <a:pt x="3" y="37"/>
                  <a:pt x="8" y="42"/>
                </a:cubicBezTo>
                <a:cubicBezTo>
                  <a:pt x="12" y="47"/>
                  <a:pt x="19" y="49"/>
                  <a:pt x="25" y="49"/>
                </a:cubicBezTo>
                <a:cubicBezTo>
                  <a:pt x="29" y="49"/>
                  <a:pt x="33" y="48"/>
                  <a:pt x="37" y="46"/>
                </a:cubicBezTo>
                <a:cubicBezTo>
                  <a:pt x="56" y="69"/>
                  <a:pt x="56" y="69"/>
                  <a:pt x="56" y="69"/>
                </a:cubicBezTo>
                <a:cubicBezTo>
                  <a:pt x="50" y="79"/>
                  <a:pt x="51" y="93"/>
                  <a:pt x="60" y="102"/>
                </a:cubicBezTo>
                <a:cubicBezTo>
                  <a:pt x="65" y="107"/>
                  <a:pt x="72" y="109"/>
                  <a:pt x="79" y="109"/>
                </a:cubicBezTo>
                <a:cubicBezTo>
                  <a:pt x="86" y="109"/>
                  <a:pt x="93" y="107"/>
                  <a:pt x="98" y="102"/>
                </a:cubicBezTo>
                <a:cubicBezTo>
                  <a:pt x="107" y="93"/>
                  <a:pt x="108" y="80"/>
                  <a:pt x="102" y="69"/>
                </a:cubicBezTo>
                <a:cubicBezTo>
                  <a:pt x="129" y="46"/>
                  <a:pt x="129" y="46"/>
                  <a:pt x="129" y="46"/>
                </a:cubicBezTo>
                <a:cubicBezTo>
                  <a:pt x="132" y="48"/>
                  <a:pt x="135" y="49"/>
                  <a:pt x="139" y="49"/>
                </a:cubicBezTo>
                <a:cubicBezTo>
                  <a:pt x="144" y="49"/>
                  <a:pt x="150" y="47"/>
                  <a:pt x="154" y="43"/>
                </a:cubicBezTo>
                <a:cubicBezTo>
                  <a:pt x="158" y="38"/>
                  <a:pt x="160" y="33"/>
                  <a:pt x="160" y="27"/>
                </a:cubicBezTo>
                <a:cubicBezTo>
                  <a:pt x="160" y="22"/>
                  <a:pt x="158" y="16"/>
                  <a:pt x="154" y="12"/>
                </a:cubicBezTo>
                <a:moveTo>
                  <a:pt x="17" y="32"/>
                </a:moveTo>
                <a:cubicBezTo>
                  <a:pt x="15" y="30"/>
                  <a:pt x="14" y="27"/>
                  <a:pt x="14" y="24"/>
                </a:cubicBezTo>
                <a:cubicBezTo>
                  <a:pt x="14" y="21"/>
                  <a:pt x="15" y="19"/>
                  <a:pt x="17" y="17"/>
                </a:cubicBezTo>
                <a:cubicBezTo>
                  <a:pt x="20" y="14"/>
                  <a:pt x="22" y="13"/>
                  <a:pt x="25" y="13"/>
                </a:cubicBezTo>
                <a:cubicBezTo>
                  <a:pt x="28" y="13"/>
                  <a:pt x="31" y="14"/>
                  <a:pt x="33" y="17"/>
                </a:cubicBezTo>
                <a:cubicBezTo>
                  <a:pt x="38" y="21"/>
                  <a:pt x="38" y="28"/>
                  <a:pt x="33" y="32"/>
                </a:cubicBezTo>
                <a:cubicBezTo>
                  <a:pt x="29" y="37"/>
                  <a:pt x="22" y="37"/>
                  <a:pt x="17" y="32"/>
                </a:cubicBezTo>
                <a:moveTo>
                  <a:pt x="144" y="33"/>
                </a:moveTo>
                <a:cubicBezTo>
                  <a:pt x="141" y="36"/>
                  <a:pt x="136" y="36"/>
                  <a:pt x="133" y="33"/>
                </a:cubicBezTo>
                <a:cubicBezTo>
                  <a:pt x="132" y="31"/>
                  <a:pt x="131" y="29"/>
                  <a:pt x="131" y="27"/>
                </a:cubicBezTo>
                <a:cubicBezTo>
                  <a:pt x="131" y="25"/>
                  <a:pt x="132" y="23"/>
                  <a:pt x="133" y="22"/>
                </a:cubicBezTo>
                <a:cubicBezTo>
                  <a:pt x="135" y="20"/>
                  <a:pt x="137" y="20"/>
                  <a:pt x="139" y="20"/>
                </a:cubicBezTo>
                <a:cubicBezTo>
                  <a:pt x="141" y="20"/>
                  <a:pt x="143" y="20"/>
                  <a:pt x="144" y="22"/>
                </a:cubicBezTo>
                <a:cubicBezTo>
                  <a:pt x="146" y="23"/>
                  <a:pt x="146" y="25"/>
                  <a:pt x="146" y="27"/>
                </a:cubicBezTo>
                <a:cubicBezTo>
                  <a:pt x="146" y="29"/>
                  <a:pt x="146" y="31"/>
                  <a:pt x="144" y="3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2" name="Group 47"/>
          <p:cNvGrpSpPr/>
          <p:nvPr/>
        </p:nvGrpSpPr>
        <p:grpSpPr bwMode="auto">
          <a:xfrm>
            <a:off x="580429" y="2451465"/>
            <a:ext cx="139700" cy="193735"/>
            <a:chOff x="0" y="0"/>
            <a:chExt cx="118" cy="163"/>
          </a:xfrm>
        </p:grpSpPr>
        <p:sp>
          <p:nvSpPr>
            <p:cNvPr id="43" name="Freeform 48"/>
            <p:cNvSpPr>
              <a:spLocks noEditPoints="1"/>
            </p:cNvSpPr>
            <p:nvPr/>
          </p:nvSpPr>
          <p:spPr bwMode="auto">
            <a:xfrm>
              <a:off x="0" y="0"/>
              <a:ext cx="118" cy="163"/>
            </a:xfrm>
            <a:custGeom>
              <a:avLst/>
              <a:gdLst>
                <a:gd name="T0" fmla="*/ 93 w 115"/>
                <a:gd name="T1" fmla="*/ 44 h 159"/>
                <a:gd name="T2" fmla="*/ 89 w 115"/>
                <a:gd name="T3" fmla="*/ 44 h 159"/>
                <a:gd name="T4" fmla="*/ 89 w 115"/>
                <a:gd name="T5" fmla="*/ 31 h 159"/>
                <a:gd name="T6" fmla="*/ 58 w 115"/>
                <a:gd name="T7" fmla="*/ 0 h 159"/>
                <a:gd name="T8" fmla="*/ 27 w 115"/>
                <a:gd name="T9" fmla="*/ 31 h 159"/>
                <a:gd name="T10" fmla="*/ 27 w 115"/>
                <a:gd name="T11" fmla="*/ 44 h 159"/>
                <a:gd name="T12" fmla="*/ 22 w 115"/>
                <a:gd name="T13" fmla="*/ 44 h 159"/>
                <a:gd name="T14" fmla="*/ 0 w 115"/>
                <a:gd name="T15" fmla="*/ 66 h 159"/>
                <a:gd name="T16" fmla="*/ 0 w 115"/>
                <a:gd name="T17" fmla="*/ 137 h 159"/>
                <a:gd name="T18" fmla="*/ 22 w 115"/>
                <a:gd name="T19" fmla="*/ 159 h 159"/>
                <a:gd name="T20" fmla="*/ 93 w 115"/>
                <a:gd name="T21" fmla="*/ 159 h 159"/>
                <a:gd name="T22" fmla="*/ 115 w 115"/>
                <a:gd name="T23" fmla="*/ 137 h 159"/>
                <a:gd name="T24" fmla="*/ 115 w 115"/>
                <a:gd name="T25" fmla="*/ 66 h 159"/>
                <a:gd name="T26" fmla="*/ 93 w 115"/>
                <a:gd name="T27" fmla="*/ 44 h 159"/>
                <a:gd name="T28" fmla="*/ 40 w 115"/>
                <a:gd name="T29" fmla="*/ 31 h 159"/>
                <a:gd name="T30" fmla="*/ 58 w 115"/>
                <a:gd name="T31" fmla="*/ 13 h 159"/>
                <a:gd name="T32" fmla="*/ 75 w 115"/>
                <a:gd name="T33" fmla="*/ 31 h 159"/>
                <a:gd name="T34" fmla="*/ 75 w 115"/>
                <a:gd name="T35" fmla="*/ 44 h 159"/>
                <a:gd name="T36" fmla="*/ 40 w 115"/>
                <a:gd name="T37" fmla="*/ 44 h 159"/>
                <a:gd name="T38" fmla="*/ 40 w 115"/>
                <a:gd name="T39" fmla="*/ 31 h 159"/>
                <a:gd name="T40" fmla="*/ 102 w 115"/>
                <a:gd name="T41" fmla="*/ 137 h 159"/>
                <a:gd name="T42" fmla="*/ 93 w 115"/>
                <a:gd name="T43" fmla="*/ 146 h 159"/>
                <a:gd name="T44" fmla="*/ 22 w 115"/>
                <a:gd name="T45" fmla="*/ 146 h 159"/>
                <a:gd name="T46" fmla="*/ 14 w 115"/>
                <a:gd name="T47" fmla="*/ 137 h 159"/>
                <a:gd name="T48" fmla="*/ 14 w 115"/>
                <a:gd name="T49" fmla="*/ 66 h 159"/>
                <a:gd name="T50" fmla="*/ 22 w 115"/>
                <a:gd name="T51" fmla="*/ 58 h 159"/>
                <a:gd name="T52" fmla="*/ 34 w 115"/>
                <a:gd name="T53" fmla="*/ 58 h 159"/>
                <a:gd name="T54" fmla="*/ 82 w 115"/>
                <a:gd name="T55" fmla="*/ 58 h 159"/>
                <a:gd name="T56" fmla="*/ 93 w 115"/>
                <a:gd name="T57" fmla="*/ 58 h 159"/>
                <a:gd name="T58" fmla="*/ 102 w 115"/>
                <a:gd name="T59" fmla="*/ 66 h 159"/>
                <a:gd name="T60" fmla="*/ 102 w 115"/>
                <a:gd name="T61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5" h="159">
                  <a:moveTo>
                    <a:pt x="93" y="44"/>
                  </a:moveTo>
                  <a:cubicBezTo>
                    <a:pt x="89" y="44"/>
                    <a:pt x="89" y="44"/>
                    <a:pt x="89" y="4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14"/>
                    <a:pt x="75" y="0"/>
                    <a:pt x="58" y="0"/>
                  </a:cubicBezTo>
                  <a:cubicBezTo>
                    <a:pt x="41" y="0"/>
                    <a:pt x="27" y="14"/>
                    <a:pt x="27" y="31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10" y="44"/>
                    <a:pt x="0" y="54"/>
                    <a:pt x="0" y="6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9"/>
                    <a:pt x="10" y="159"/>
                    <a:pt x="2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06" y="159"/>
                    <a:pt x="115" y="149"/>
                    <a:pt x="115" y="137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5" y="54"/>
                    <a:pt x="106" y="44"/>
                    <a:pt x="93" y="44"/>
                  </a:cubicBezTo>
                  <a:moveTo>
                    <a:pt x="40" y="31"/>
                  </a:moveTo>
                  <a:cubicBezTo>
                    <a:pt x="40" y="21"/>
                    <a:pt x="48" y="13"/>
                    <a:pt x="58" y="13"/>
                  </a:cubicBezTo>
                  <a:cubicBezTo>
                    <a:pt x="67" y="13"/>
                    <a:pt x="75" y="21"/>
                    <a:pt x="75" y="31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40" y="44"/>
                    <a:pt x="40" y="44"/>
                    <a:pt x="40" y="44"/>
                  </a:cubicBezTo>
                  <a:lnTo>
                    <a:pt x="40" y="31"/>
                  </a:lnTo>
                  <a:close/>
                  <a:moveTo>
                    <a:pt x="102" y="137"/>
                  </a:moveTo>
                  <a:cubicBezTo>
                    <a:pt x="102" y="142"/>
                    <a:pt x="98" y="146"/>
                    <a:pt x="93" y="146"/>
                  </a:cubicBezTo>
                  <a:cubicBezTo>
                    <a:pt x="22" y="146"/>
                    <a:pt x="22" y="146"/>
                    <a:pt x="22" y="146"/>
                  </a:cubicBezTo>
                  <a:cubicBezTo>
                    <a:pt x="18" y="146"/>
                    <a:pt x="14" y="142"/>
                    <a:pt x="14" y="137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62"/>
                    <a:pt x="18" y="58"/>
                    <a:pt x="22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82" y="58"/>
                    <a:pt x="82" y="58"/>
                    <a:pt x="82" y="58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8" y="58"/>
                    <a:pt x="102" y="62"/>
                    <a:pt x="102" y="66"/>
                  </a:cubicBezTo>
                  <a:lnTo>
                    <a:pt x="102" y="1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" name="Freeform 49"/>
            <p:cNvSpPr/>
            <p:nvPr/>
          </p:nvSpPr>
          <p:spPr bwMode="auto">
            <a:xfrm>
              <a:off x="26" y="108"/>
              <a:ext cx="66" cy="23"/>
            </a:xfrm>
            <a:custGeom>
              <a:avLst/>
              <a:gdLst>
                <a:gd name="T0" fmla="*/ 52 w 64"/>
                <a:gd name="T1" fmla="*/ 2 h 23"/>
                <a:gd name="T2" fmla="*/ 32 w 64"/>
                <a:gd name="T3" fmla="*/ 10 h 23"/>
                <a:gd name="T4" fmla="*/ 12 w 64"/>
                <a:gd name="T5" fmla="*/ 2 h 23"/>
                <a:gd name="T6" fmla="*/ 2 w 64"/>
                <a:gd name="T7" fmla="*/ 3 h 23"/>
                <a:gd name="T8" fmla="*/ 3 w 64"/>
                <a:gd name="T9" fmla="*/ 13 h 23"/>
                <a:gd name="T10" fmla="*/ 32 w 64"/>
                <a:gd name="T11" fmla="*/ 23 h 23"/>
                <a:gd name="T12" fmla="*/ 61 w 64"/>
                <a:gd name="T13" fmla="*/ 13 h 23"/>
                <a:gd name="T14" fmla="*/ 62 w 64"/>
                <a:gd name="T15" fmla="*/ 3 h 23"/>
                <a:gd name="T16" fmla="*/ 52 w 64"/>
                <a:gd name="T17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23">
                  <a:moveTo>
                    <a:pt x="52" y="2"/>
                  </a:moveTo>
                  <a:cubicBezTo>
                    <a:pt x="46" y="7"/>
                    <a:pt x="39" y="10"/>
                    <a:pt x="32" y="10"/>
                  </a:cubicBezTo>
                  <a:cubicBezTo>
                    <a:pt x="24" y="10"/>
                    <a:pt x="17" y="7"/>
                    <a:pt x="12" y="2"/>
                  </a:cubicBezTo>
                  <a:cubicBezTo>
                    <a:pt x="9" y="0"/>
                    <a:pt x="4" y="0"/>
                    <a:pt x="2" y="3"/>
                  </a:cubicBezTo>
                  <a:cubicBezTo>
                    <a:pt x="0" y="6"/>
                    <a:pt x="0" y="10"/>
                    <a:pt x="3" y="13"/>
                  </a:cubicBezTo>
                  <a:cubicBezTo>
                    <a:pt x="11" y="19"/>
                    <a:pt x="21" y="23"/>
                    <a:pt x="32" y="23"/>
                  </a:cubicBezTo>
                  <a:cubicBezTo>
                    <a:pt x="43" y="23"/>
                    <a:pt x="53" y="19"/>
                    <a:pt x="61" y="13"/>
                  </a:cubicBezTo>
                  <a:cubicBezTo>
                    <a:pt x="64" y="10"/>
                    <a:pt x="64" y="6"/>
                    <a:pt x="62" y="3"/>
                  </a:cubicBezTo>
                  <a:cubicBezTo>
                    <a:pt x="59" y="0"/>
                    <a:pt x="55" y="0"/>
                    <a:pt x="52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5" name="Freeform 50"/>
          <p:cNvSpPr>
            <a:spLocks noEditPoints="1"/>
          </p:cNvSpPr>
          <p:nvPr/>
        </p:nvSpPr>
        <p:spPr bwMode="auto">
          <a:xfrm>
            <a:off x="1902817" y="2033823"/>
            <a:ext cx="298450" cy="235023"/>
          </a:xfrm>
          <a:custGeom>
            <a:avLst/>
            <a:gdLst>
              <a:gd name="T0" fmla="*/ 125 w 148"/>
              <a:gd name="T1" fmla="*/ 0 h 119"/>
              <a:gd name="T2" fmla="*/ 24 w 148"/>
              <a:gd name="T3" fmla="*/ 0 h 119"/>
              <a:gd name="T4" fmla="*/ 0 w 148"/>
              <a:gd name="T5" fmla="*/ 24 h 119"/>
              <a:gd name="T6" fmla="*/ 0 w 148"/>
              <a:gd name="T7" fmla="*/ 95 h 119"/>
              <a:gd name="T8" fmla="*/ 24 w 148"/>
              <a:gd name="T9" fmla="*/ 119 h 119"/>
              <a:gd name="T10" fmla="*/ 125 w 148"/>
              <a:gd name="T11" fmla="*/ 119 h 119"/>
              <a:gd name="T12" fmla="*/ 148 w 148"/>
              <a:gd name="T13" fmla="*/ 95 h 119"/>
              <a:gd name="T14" fmla="*/ 148 w 148"/>
              <a:gd name="T15" fmla="*/ 24 h 119"/>
              <a:gd name="T16" fmla="*/ 125 w 148"/>
              <a:gd name="T17" fmla="*/ 0 h 119"/>
              <a:gd name="T18" fmla="*/ 124 w 148"/>
              <a:gd name="T19" fmla="*/ 13 h 119"/>
              <a:gd name="T20" fmla="*/ 74 w 148"/>
              <a:gd name="T21" fmla="*/ 51 h 119"/>
              <a:gd name="T22" fmla="*/ 25 w 148"/>
              <a:gd name="T23" fmla="*/ 13 h 119"/>
              <a:gd name="T24" fmla="*/ 124 w 148"/>
              <a:gd name="T25" fmla="*/ 13 h 119"/>
              <a:gd name="T26" fmla="*/ 135 w 148"/>
              <a:gd name="T27" fmla="*/ 95 h 119"/>
              <a:gd name="T28" fmla="*/ 125 w 148"/>
              <a:gd name="T29" fmla="*/ 106 h 119"/>
              <a:gd name="T30" fmla="*/ 24 w 148"/>
              <a:gd name="T31" fmla="*/ 106 h 119"/>
              <a:gd name="T32" fmla="*/ 13 w 148"/>
              <a:gd name="T33" fmla="*/ 95 h 119"/>
              <a:gd name="T34" fmla="*/ 13 w 148"/>
              <a:gd name="T35" fmla="*/ 24 h 119"/>
              <a:gd name="T36" fmla="*/ 14 w 148"/>
              <a:gd name="T37" fmla="*/ 21 h 119"/>
              <a:gd name="T38" fmla="*/ 70 w 148"/>
              <a:gd name="T39" fmla="*/ 64 h 119"/>
              <a:gd name="T40" fmla="*/ 74 w 148"/>
              <a:gd name="T41" fmla="*/ 66 h 119"/>
              <a:gd name="T42" fmla="*/ 78 w 148"/>
              <a:gd name="T43" fmla="*/ 64 h 119"/>
              <a:gd name="T44" fmla="*/ 135 w 148"/>
              <a:gd name="T45" fmla="*/ 21 h 119"/>
              <a:gd name="T46" fmla="*/ 135 w 148"/>
              <a:gd name="T47" fmla="*/ 24 h 119"/>
              <a:gd name="T48" fmla="*/ 135 w 148"/>
              <a:gd name="T49" fmla="*/ 95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8" h="119">
                <a:moveTo>
                  <a:pt x="125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108"/>
                  <a:pt x="11" y="119"/>
                  <a:pt x="24" y="119"/>
                </a:cubicBezTo>
                <a:cubicBezTo>
                  <a:pt x="125" y="119"/>
                  <a:pt x="125" y="119"/>
                  <a:pt x="125" y="119"/>
                </a:cubicBezTo>
                <a:cubicBezTo>
                  <a:pt x="138" y="119"/>
                  <a:pt x="148" y="108"/>
                  <a:pt x="148" y="95"/>
                </a:cubicBezTo>
                <a:cubicBezTo>
                  <a:pt x="148" y="24"/>
                  <a:pt x="148" y="24"/>
                  <a:pt x="148" y="24"/>
                </a:cubicBezTo>
                <a:cubicBezTo>
                  <a:pt x="148" y="11"/>
                  <a:pt x="138" y="0"/>
                  <a:pt x="125" y="0"/>
                </a:cubicBezTo>
                <a:moveTo>
                  <a:pt x="124" y="13"/>
                </a:moveTo>
                <a:cubicBezTo>
                  <a:pt x="74" y="51"/>
                  <a:pt x="74" y="51"/>
                  <a:pt x="74" y="51"/>
                </a:cubicBezTo>
                <a:cubicBezTo>
                  <a:pt x="25" y="13"/>
                  <a:pt x="25" y="13"/>
                  <a:pt x="25" y="13"/>
                </a:cubicBezTo>
                <a:lnTo>
                  <a:pt x="124" y="13"/>
                </a:lnTo>
                <a:close/>
                <a:moveTo>
                  <a:pt x="135" y="95"/>
                </a:moveTo>
                <a:cubicBezTo>
                  <a:pt x="135" y="101"/>
                  <a:pt x="131" y="106"/>
                  <a:pt x="125" y="106"/>
                </a:cubicBezTo>
                <a:cubicBezTo>
                  <a:pt x="24" y="106"/>
                  <a:pt x="24" y="106"/>
                  <a:pt x="24" y="106"/>
                </a:cubicBezTo>
                <a:cubicBezTo>
                  <a:pt x="18" y="106"/>
                  <a:pt x="13" y="101"/>
                  <a:pt x="13" y="95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3"/>
                  <a:pt x="13" y="22"/>
                  <a:pt x="14" y="21"/>
                </a:cubicBezTo>
                <a:cubicBezTo>
                  <a:pt x="70" y="64"/>
                  <a:pt x="70" y="64"/>
                  <a:pt x="70" y="64"/>
                </a:cubicBezTo>
                <a:cubicBezTo>
                  <a:pt x="71" y="65"/>
                  <a:pt x="73" y="66"/>
                  <a:pt x="74" y="66"/>
                </a:cubicBezTo>
                <a:cubicBezTo>
                  <a:pt x="76" y="66"/>
                  <a:pt x="77" y="65"/>
                  <a:pt x="78" y="64"/>
                </a:cubicBezTo>
                <a:cubicBezTo>
                  <a:pt x="135" y="21"/>
                  <a:pt x="135" y="21"/>
                  <a:pt x="135" y="21"/>
                </a:cubicBezTo>
                <a:cubicBezTo>
                  <a:pt x="135" y="22"/>
                  <a:pt x="135" y="23"/>
                  <a:pt x="135" y="24"/>
                </a:cubicBezTo>
                <a:lnTo>
                  <a:pt x="135" y="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6" name="Group 51"/>
          <p:cNvGrpSpPr/>
          <p:nvPr/>
        </p:nvGrpSpPr>
        <p:grpSpPr bwMode="auto">
          <a:xfrm>
            <a:off x="4860032" y="1620548"/>
            <a:ext cx="0" cy="2664647"/>
            <a:chOff x="0" y="0"/>
            <a:chExt cx="0" cy="1678"/>
          </a:xfrm>
        </p:grpSpPr>
        <p:sp>
          <p:nvSpPr>
            <p:cNvPr id="47" name="Line 52"/>
            <p:cNvSpPr>
              <a:spLocks noChangeShapeType="1"/>
            </p:cNvSpPr>
            <p:nvPr/>
          </p:nvSpPr>
          <p:spPr bwMode="auto">
            <a:xfrm>
              <a:off x="0" y="409"/>
              <a:ext cx="0" cy="1269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Line 53"/>
            <p:cNvSpPr>
              <a:spLocks noChangeShapeType="1"/>
            </p:cNvSpPr>
            <p:nvPr/>
          </p:nvSpPr>
          <p:spPr bwMode="auto">
            <a:xfrm>
              <a:off x="0" y="0"/>
              <a:ext cx="0" cy="499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5343546" y="2700779"/>
            <a:ext cx="3095625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更新频率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高！</a:t>
            </a:r>
            <a:endParaRPr lang="en-US" altLang="zh-CN" sz="10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管理员可以任意时刻</a:t>
            </a:r>
            <a:r>
              <a:rPr lang="zh-CN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更新</a:t>
            </a:r>
            <a:r>
              <a:rPr lang="zh-CN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训练数据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zh-CN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5343546" y="3562234"/>
            <a:ext cx="3095625" cy="518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与训练模型适配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好！</a:t>
            </a:r>
            <a:endParaRPr lang="en-US" altLang="zh-CN" sz="10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可直接投入训练中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79289" y="1674272"/>
            <a:ext cx="5184630" cy="2980788"/>
            <a:chOff x="827821" y="1239482"/>
            <a:chExt cx="5184630" cy="2980788"/>
          </a:xfrm>
        </p:grpSpPr>
        <p:sp>
          <p:nvSpPr>
            <p:cNvPr id="62" name="Text Placeholder 3"/>
            <p:cNvSpPr txBox="1"/>
            <p:nvPr/>
          </p:nvSpPr>
          <p:spPr>
            <a:xfrm>
              <a:off x="1146422" y="2000376"/>
              <a:ext cx="312586" cy="276999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14400">
                <a:spcBef>
                  <a:spcPct val="20000"/>
                </a:spcBef>
                <a:defRPr/>
              </a:pPr>
              <a:r>
                <a:rPr lang="en-US" sz="1800" dirty="0">
                  <a:solidFill>
                    <a:srgbClr val="A5B592"/>
                  </a:solidFill>
                  <a:latin typeface="等线" panose="02010600030101010101" charset="-122"/>
                </a:rPr>
                <a:t>3.1</a:t>
              </a:r>
            </a:p>
          </p:txBody>
        </p:sp>
        <p:sp>
          <p:nvSpPr>
            <p:cNvPr id="63" name="Text Placeholder 3"/>
            <p:cNvSpPr txBox="1"/>
            <p:nvPr/>
          </p:nvSpPr>
          <p:spPr>
            <a:xfrm>
              <a:off x="4339304" y="1239482"/>
              <a:ext cx="128240" cy="276999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14400">
                <a:spcBef>
                  <a:spcPct val="20000"/>
                </a:spcBef>
                <a:defRPr/>
              </a:pPr>
              <a:r>
                <a:rPr lang="en-US" sz="1800" dirty="0">
                  <a:solidFill>
                    <a:srgbClr val="D092A7"/>
                  </a:solidFill>
                  <a:latin typeface="等线" panose="02010600030101010101" charset="-122"/>
                </a:rPr>
                <a:t>8</a:t>
              </a:r>
            </a:p>
          </p:txBody>
        </p:sp>
        <p:sp>
          <p:nvSpPr>
            <p:cNvPr id="64" name="Text Placeholder 3"/>
            <p:cNvSpPr txBox="1"/>
            <p:nvPr/>
          </p:nvSpPr>
          <p:spPr>
            <a:xfrm>
              <a:off x="2061716" y="1247331"/>
              <a:ext cx="312586" cy="276999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14400">
                <a:spcBef>
                  <a:spcPct val="20000"/>
                </a:spcBef>
                <a:defRPr/>
              </a:pPr>
              <a:r>
                <a:rPr lang="en-US" sz="1800" dirty="0">
                  <a:solidFill>
                    <a:srgbClr val="F3A447"/>
                  </a:solidFill>
                  <a:latin typeface="等线" panose="02010600030101010101" charset="-122"/>
                </a:rPr>
                <a:t>7.5</a:t>
              </a:r>
            </a:p>
          </p:txBody>
        </p:sp>
        <p:sp>
          <p:nvSpPr>
            <p:cNvPr id="65" name="Text Placeholder 3"/>
            <p:cNvSpPr txBox="1"/>
            <p:nvPr/>
          </p:nvSpPr>
          <p:spPr>
            <a:xfrm>
              <a:off x="3170394" y="1622028"/>
              <a:ext cx="312586" cy="276999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14400">
                <a:spcBef>
                  <a:spcPct val="20000"/>
                </a:spcBef>
                <a:defRPr/>
              </a:pPr>
              <a:r>
                <a:rPr lang="en-US" sz="1800" dirty="0">
                  <a:solidFill>
                    <a:srgbClr val="E7BC29"/>
                  </a:solidFill>
                  <a:latin typeface="等线" panose="02010600030101010101" charset="-122"/>
                </a:rPr>
                <a:t>6.5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1689269" y="1943969"/>
              <a:ext cx="1057231" cy="1737320"/>
              <a:chOff x="712331" y="1623831"/>
              <a:chExt cx="1672669" cy="2555930"/>
            </a:xfrm>
          </p:grpSpPr>
          <p:sp>
            <p:nvSpPr>
              <p:cNvPr id="57" name="Freeform 9"/>
              <p:cNvSpPr/>
              <p:nvPr/>
            </p:nvSpPr>
            <p:spPr bwMode="auto">
              <a:xfrm>
                <a:off x="712331" y="1623831"/>
                <a:ext cx="871582" cy="2555930"/>
              </a:xfrm>
              <a:custGeom>
                <a:avLst/>
                <a:gdLst/>
                <a:ahLst/>
                <a:cxnLst>
                  <a:cxn ang="0">
                    <a:pos x="408" y="0"/>
                  </a:cxn>
                  <a:cxn ang="0">
                    <a:pos x="339" y="1520"/>
                  </a:cxn>
                  <a:cxn ang="0">
                    <a:pos x="0" y="1420"/>
                  </a:cxn>
                  <a:cxn ang="0">
                    <a:pos x="408" y="0"/>
                  </a:cxn>
                </a:cxnLst>
                <a:rect l="0" t="0" r="r" b="b"/>
                <a:pathLst>
                  <a:path w="408" h="1520">
                    <a:moveTo>
                      <a:pt x="408" y="0"/>
                    </a:moveTo>
                    <a:lnTo>
                      <a:pt x="339" y="1520"/>
                    </a:lnTo>
                    <a:lnTo>
                      <a:pt x="0" y="1420"/>
                    </a:lnTo>
                    <a:lnTo>
                      <a:pt x="40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58" name="Freeform 10"/>
              <p:cNvSpPr/>
              <p:nvPr/>
            </p:nvSpPr>
            <p:spPr bwMode="auto">
              <a:xfrm>
                <a:off x="1436514" y="1623831"/>
                <a:ext cx="948486" cy="2555930"/>
              </a:xfrm>
              <a:custGeom>
                <a:avLst/>
                <a:gdLst/>
                <a:ahLst/>
                <a:cxnLst>
                  <a:cxn ang="0">
                    <a:pos x="0" y="1520"/>
                  </a:cxn>
                  <a:cxn ang="0">
                    <a:pos x="69" y="0"/>
                  </a:cxn>
                  <a:cxn ang="0">
                    <a:pos x="444" y="1394"/>
                  </a:cxn>
                  <a:cxn ang="0">
                    <a:pos x="0" y="1520"/>
                  </a:cxn>
                </a:cxnLst>
                <a:rect l="0" t="0" r="r" b="b"/>
                <a:pathLst>
                  <a:path w="444" h="1520">
                    <a:moveTo>
                      <a:pt x="0" y="1520"/>
                    </a:moveTo>
                    <a:lnTo>
                      <a:pt x="69" y="0"/>
                    </a:lnTo>
                    <a:lnTo>
                      <a:pt x="444" y="1394"/>
                    </a:lnTo>
                    <a:lnTo>
                      <a:pt x="0" y="152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827821" y="2715068"/>
              <a:ext cx="861447" cy="926382"/>
              <a:chOff x="712331" y="1623831"/>
              <a:chExt cx="1672669" cy="2555930"/>
            </a:xfrm>
          </p:grpSpPr>
          <p:sp>
            <p:nvSpPr>
              <p:cNvPr id="79" name="Freeform 9"/>
              <p:cNvSpPr/>
              <p:nvPr/>
            </p:nvSpPr>
            <p:spPr bwMode="auto">
              <a:xfrm>
                <a:off x="712331" y="1623831"/>
                <a:ext cx="871582" cy="2555930"/>
              </a:xfrm>
              <a:custGeom>
                <a:avLst/>
                <a:gdLst/>
                <a:ahLst/>
                <a:cxnLst>
                  <a:cxn ang="0">
                    <a:pos x="408" y="0"/>
                  </a:cxn>
                  <a:cxn ang="0">
                    <a:pos x="339" y="1520"/>
                  </a:cxn>
                  <a:cxn ang="0">
                    <a:pos x="0" y="1420"/>
                  </a:cxn>
                  <a:cxn ang="0">
                    <a:pos x="408" y="0"/>
                  </a:cxn>
                </a:cxnLst>
                <a:rect l="0" t="0" r="r" b="b"/>
                <a:pathLst>
                  <a:path w="408" h="1520">
                    <a:moveTo>
                      <a:pt x="408" y="0"/>
                    </a:moveTo>
                    <a:lnTo>
                      <a:pt x="339" y="1520"/>
                    </a:lnTo>
                    <a:lnTo>
                      <a:pt x="0" y="1420"/>
                    </a:lnTo>
                    <a:lnTo>
                      <a:pt x="40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80" name="Freeform 10"/>
              <p:cNvSpPr/>
              <p:nvPr/>
            </p:nvSpPr>
            <p:spPr bwMode="auto">
              <a:xfrm>
                <a:off x="1436514" y="1623831"/>
                <a:ext cx="948486" cy="2555930"/>
              </a:xfrm>
              <a:custGeom>
                <a:avLst/>
                <a:gdLst/>
                <a:ahLst/>
                <a:cxnLst>
                  <a:cxn ang="0">
                    <a:pos x="0" y="1520"/>
                  </a:cxn>
                  <a:cxn ang="0">
                    <a:pos x="69" y="0"/>
                  </a:cxn>
                  <a:cxn ang="0">
                    <a:pos x="444" y="1394"/>
                  </a:cxn>
                  <a:cxn ang="0">
                    <a:pos x="0" y="1520"/>
                  </a:cxn>
                </a:cxnLst>
                <a:rect l="0" t="0" r="r" b="b"/>
                <a:pathLst>
                  <a:path w="444" h="1520">
                    <a:moveTo>
                      <a:pt x="0" y="1520"/>
                    </a:moveTo>
                    <a:lnTo>
                      <a:pt x="69" y="0"/>
                    </a:lnTo>
                    <a:lnTo>
                      <a:pt x="444" y="1394"/>
                    </a:lnTo>
                    <a:lnTo>
                      <a:pt x="0" y="152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2746499" y="2202602"/>
              <a:ext cx="1055150" cy="1400533"/>
              <a:chOff x="712331" y="1623831"/>
              <a:chExt cx="1672670" cy="2555930"/>
            </a:xfrm>
          </p:grpSpPr>
          <p:sp>
            <p:nvSpPr>
              <p:cNvPr id="82" name="Freeform 9"/>
              <p:cNvSpPr/>
              <p:nvPr/>
            </p:nvSpPr>
            <p:spPr bwMode="auto">
              <a:xfrm>
                <a:off x="712331" y="1623831"/>
                <a:ext cx="871582" cy="2555930"/>
              </a:xfrm>
              <a:custGeom>
                <a:avLst/>
                <a:gdLst/>
                <a:ahLst/>
                <a:cxnLst>
                  <a:cxn ang="0">
                    <a:pos x="408" y="0"/>
                  </a:cxn>
                  <a:cxn ang="0">
                    <a:pos x="339" y="1520"/>
                  </a:cxn>
                  <a:cxn ang="0">
                    <a:pos x="0" y="1420"/>
                  </a:cxn>
                  <a:cxn ang="0">
                    <a:pos x="408" y="0"/>
                  </a:cxn>
                </a:cxnLst>
                <a:rect l="0" t="0" r="r" b="b"/>
                <a:pathLst>
                  <a:path w="408" h="1520">
                    <a:moveTo>
                      <a:pt x="408" y="0"/>
                    </a:moveTo>
                    <a:lnTo>
                      <a:pt x="339" y="1520"/>
                    </a:lnTo>
                    <a:lnTo>
                      <a:pt x="0" y="1420"/>
                    </a:lnTo>
                    <a:lnTo>
                      <a:pt x="40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83" name="Freeform 10"/>
              <p:cNvSpPr/>
              <p:nvPr/>
            </p:nvSpPr>
            <p:spPr bwMode="auto">
              <a:xfrm>
                <a:off x="1436515" y="1623831"/>
                <a:ext cx="948486" cy="2555930"/>
              </a:xfrm>
              <a:custGeom>
                <a:avLst/>
                <a:gdLst/>
                <a:ahLst/>
                <a:cxnLst>
                  <a:cxn ang="0">
                    <a:pos x="0" y="1520"/>
                  </a:cxn>
                  <a:cxn ang="0">
                    <a:pos x="69" y="0"/>
                  </a:cxn>
                  <a:cxn ang="0">
                    <a:pos x="444" y="1394"/>
                  </a:cxn>
                  <a:cxn ang="0">
                    <a:pos x="0" y="1520"/>
                  </a:cxn>
                </a:cxnLst>
                <a:rect l="0" t="0" r="r" b="b"/>
                <a:pathLst>
                  <a:path w="444" h="1520">
                    <a:moveTo>
                      <a:pt x="0" y="1520"/>
                    </a:moveTo>
                    <a:lnTo>
                      <a:pt x="69" y="0"/>
                    </a:lnTo>
                    <a:lnTo>
                      <a:pt x="444" y="1394"/>
                    </a:lnTo>
                    <a:lnTo>
                      <a:pt x="0" y="152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3833785" y="1865814"/>
              <a:ext cx="1055150" cy="1737320"/>
              <a:chOff x="712331" y="1623831"/>
              <a:chExt cx="1672669" cy="2555930"/>
            </a:xfrm>
          </p:grpSpPr>
          <p:sp>
            <p:nvSpPr>
              <p:cNvPr id="85" name="Freeform 9"/>
              <p:cNvSpPr/>
              <p:nvPr/>
            </p:nvSpPr>
            <p:spPr bwMode="auto">
              <a:xfrm>
                <a:off x="712331" y="1623831"/>
                <a:ext cx="871582" cy="2555930"/>
              </a:xfrm>
              <a:custGeom>
                <a:avLst/>
                <a:gdLst/>
                <a:ahLst/>
                <a:cxnLst>
                  <a:cxn ang="0">
                    <a:pos x="408" y="0"/>
                  </a:cxn>
                  <a:cxn ang="0">
                    <a:pos x="339" y="1520"/>
                  </a:cxn>
                  <a:cxn ang="0">
                    <a:pos x="0" y="1420"/>
                  </a:cxn>
                  <a:cxn ang="0">
                    <a:pos x="408" y="0"/>
                  </a:cxn>
                </a:cxnLst>
                <a:rect l="0" t="0" r="r" b="b"/>
                <a:pathLst>
                  <a:path w="408" h="1520">
                    <a:moveTo>
                      <a:pt x="408" y="0"/>
                    </a:moveTo>
                    <a:lnTo>
                      <a:pt x="339" y="1520"/>
                    </a:lnTo>
                    <a:lnTo>
                      <a:pt x="0" y="1420"/>
                    </a:lnTo>
                    <a:lnTo>
                      <a:pt x="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86" name="Freeform 10"/>
              <p:cNvSpPr/>
              <p:nvPr/>
            </p:nvSpPr>
            <p:spPr bwMode="auto">
              <a:xfrm>
                <a:off x="1436514" y="1623831"/>
                <a:ext cx="948486" cy="2555930"/>
              </a:xfrm>
              <a:custGeom>
                <a:avLst/>
                <a:gdLst/>
                <a:ahLst/>
                <a:cxnLst>
                  <a:cxn ang="0">
                    <a:pos x="0" y="1520"/>
                  </a:cxn>
                  <a:cxn ang="0">
                    <a:pos x="69" y="0"/>
                  </a:cxn>
                  <a:cxn ang="0">
                    <a:pos x="444" y="1394"/>
                  </a:cxn>
                  <a:cxn ang="0">
                    <a:pos x="0" y="1520"/>
                  </a:cxn>
                </a:cxnLst>
                <a:rect l="0" t="0" r="r" b="b"/>
                <a:pathLst>
                  <a:path w="444" h="1520">
                    <a:moveTo>
                      <a:pt x="0" y="1520"/>
                    </a:moveTo>
                    <a:lnTo>
                      <a:pt x="69" y="0"/>
                    </a:lnTo>
                    <a:lnTo>
                      <a:pt x="444" y="1394"/>
                    </a:lnTo>
                    <a:lnTo>
                      <a:pt x="0" y="152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</p:grpSp>
        <p:sp>
          <p:nvSpPr>
            <p:cNvPr id="88" name="Oval 87"/>
            <p:cNvSpPr/>
            <p:nvPr/>
          </p:nvSpPr>
          <p:spPr>
            <a:xfrm>
              <a:off x="1161483" y="2362209"/>
              <a:ext cx="230428" cy="2304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dirty="0">
                <a:solidFill>
                  <a:prstClr val="white"/>
                </a:solidFill>
                <a:latin typeface="等线" panose="02010600030101010101" charset="-122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2102795" y="1559978"/>
              <a:ext cx="230428" cy="2304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dirty="0">
                <a:solidFill>
                  <a:prstClr val="white"/>
                </a:solidFill>
                <a:latin typeface="等线" panose="02010600030101010101" charset="-122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189708" y="1913240"/>
              <a:ext cx="230428" cy="23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dirty="0">
                <a:solidFill>
                  <a:prstClr val="white"/>
                </a:solidFill>
                <a:latin typeface="等线" panose="02010600030101010101" charset="-122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4257702" y="1509991"/>
              <a:ext cx="230428" cy="23042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dirty="0">
                <a:solidFill>
                  <a:prstClr val="white"/>
                </a:solidFill>
                <a:latin typeface="等线" panose="02010600030101010101" charset="-122"/>
              </a:endParaRPr>
            </a:p>
          </p:txBody>
        </p:sp>
        <p:cxnSp>
          <p:nvCxnSpPr>
            <p:cNvPr id="95" name="Straight Connector 94"/>
            <p:cNvCxnSpPr>
              <a:stCxn id="88" idx="7"/>
              <a:endCxn id="89" idx="3"/>
            </p:cNvCxnSpPr>
            <p:nvPr/>
          </p:nvCxnSpPr>
          <p:spPr>
            <a:xfrm flipV="1">
              <a:off x="1358165" y="1756662"/>
              <a:ext cx="778374" cy="63929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90" idx="6"/>
              <a:endCxn id="91" idx="2"/>
            </p:cNvCxnSpPr>
            <p:nvPr/>
          </p:nvCxnSpPr>
          <p:spPr>
            <a:xfrm flipV="1">
              <a:off x="3420136" y="1625205"/>
              <a:ext cx="837566" cy="40324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89" idx="5"/>
              <a:endCxn id="90" idx="2"/>
            </p:cNvCxnSpPr>
            <p:nvPr/>
          </p:nvCxnSpPr>
          <p:spPr>
            <a:xfrm>
              <a:off x="2299478" y="1756662"/>
              <a:ext cx="890230" cy="27179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Group 155"/>
            <p:cNvGrpSpPr/>
            <p:nvPr/>
          </p:nvGrpSpPr>
          <p:grpSpPr>
            <a:xfrm>
              <a:off x="4957301" y="2202602"/>
              <a:ext cx="1055150" cy="1400533"/>
              <a:chOff x="712331" y="1623831"/>
              <a:chExt cx="1672670" cy="2555930"/>
            </a:xfrm>
          </p:grpSpPr>
          <p:sp>
            <p:nvSpPr>
              <p:cNvPr id="157" name="Freeform 9"/>
              <p:cNvSpPr/>
              <p:nvPr/>
            </p:nvSpPr>
            <p:spPr bwMode="auto">
              <a:xfrm>
                <a:off x="712331" y="1623831"/>
                <a:ext cx="871582" cy="2555930"/>
              </a:xfrm>
              <a:custGeom>
                <a:avLst/>
                <a:gdLst/>
                <a:ahLst/>
                <a:cxnLst>
                  <a:cxn ang="0">
                    <a:pos x="408" y="0"/>
                  </a:cxn>
                  <a:cxn ang="0">
                    <a:pos x="339" y="1520"/>
                  </a:cxn>
                  <a:cxn ang="0">
                    <a:pos x="0" y="1420"/>
                  </a:cxn>
                  <a:cxn ang="0">
                    <a:pos x="408" y="0"/>
                  </a:cxn>
                </a:cxnLst>
                <a:rect l="0" t="0" r="r" b="b"/>
                <a:pathLst>
                  <a:path w="408" h="1520">
                    <a:moveTo>
                      <a:pt x="408" y="0"/>
                    </a:moveTo>
                    <a:lnTo>
                      <a:pt x="339" y="1520"/>
                    </a:lnTo>
                    <a:lnTo>
                      <a:pt x="0" y="1420"/>
                    </a:lnTo>
                    <a:lnTo>
                      <a:pt x="408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158" name="Freeform 10"/>
              <p:cNvSpPr/>
              <p:nvPr/>
            </p:nvSpPr>
            <p:spPr bwMode="auto">
              <a:xfrm>
                <a:off x="1436515" y="1623831"/>
                <a:ext cx="948486" cy="2555930"/>
              </a:xfrm>
              <a:custGeom>
                <a:avLst/>
                <a:gdLst/>
                <a:ahLst/>
                <a:cxnLst>
                  <a:cxn ang="0">
                    <a:pos x="0" y="1520"/>
                  </a:cxn>
                  <a:cxn ang="0">
                    <a:pos x="69" y="0"/>
                  </a:cxn>
                  <a:cxn ang="0">
                    <a:pos x="444" y="1394"/>
                  </a:cxn>
                  <a:cxn ang="0">
                    <a:pos x="0" y="1520"/>
                  </a:cxn>
                </a:cxnLst>
                <a:rect l="0" t="0" r="r" b="b"/>
                <a:pathLst>
                  <a:path w="444" h="1520">
                    <a:moveTo>
                      <a:pt x="0" y="1520"/>
                    </a:moveTo>
                    <a:lnTo>
                      <a:pt x="69" y="0"/>
                    </a:lnTo>
                    <a:lnTo>
                      <a:pt x="444" y="1394"/>
                    </a:lnTo>
                    <a:lnTo>
                      <a:pt x="0" y="152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</p:grpSp>
        <p:sp>
          <p:nvSpPr>
            <p:cNvPr id="159" name="Text Placeholder 3"/>
            <p:cNvSpPr txBox="1"/>
            <p:nvPr/>
          </p:nvSpPr>
          <p:spPr>
            <a:xfrm>
              <a:off x="5346008" y="1546289"/>
              <a:ext cx="312586" cy="276999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14400">
                <a:spcBef>
                  <a:spcPct val="20000"/>
                </a:spcBef>
                <a:defRPr/>
              </a:pPr>
              <a:r>
                <a:rPr lang="en-US" sz="1800" dirty="0">
                  <a:solidFill>
                    <a:srgbClr val="9C85C0"/>
                  </a:solidFill>
                  <a:latin typeface="等线" panose="02010600030101010101" charset="-122"/>
                </a:rPr>
                <a:t>6.6</a:t>
              </a:r>
            </a:p>
          </p:txBody>
        </p:sp>
        <p:sp>
          <p:nvSpPr>
            <p:cNvPr id="161" name="Oval 160"/>
            <p:cNvSpPr/>
            <p:nvPr/>
          </p:nvSpPr>
          <p:spPr>
            <a:xfrm>
              <a:off x="5391896" y="1840165"/>
              <a:ext cx="230428" cy="23042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dirty="0">
                <a:solidFill>
                  <a:prstClr val="white"/>
                </a:solidFill>
                <a:latin typeface="等线" panose="02010600030101010101" charset="-122"/>
              </a:endParaRPr>
            </a:p>
          </p:txBody>
        </p:sp>
        <p:cxnSp>
          <p:nvCxnSpPr>
            <p:cNvPr id="163" name="Straight Connector 162"/>
            <p:cNvCxnSpPr>
              <a:stCxn id="91" idx="6"/>
              <a:endCxn id="161" idx="2"/>
            </p:cNvCxnSpPr>
            <p:nvPr/>
          </p:nvCxnSpPr>
          <p:spPr>
            <a:xfrm>
              <a:off x="4488130" y="1625204"/>
              <a:ext cx="903766" cy="33017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 Placeholder 3"/>
            <p:cNvSpPr txBox="1"/>
            <p:nvPr/>
          </p:nvSpPr>
          <p:spPr>
            <a:xfrm>
              <a:off x="912429" y="3943271"/>
              <a:ext cx="692497" cy="276999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14400">
                <a:spcBef>
                  <a:spcPct val="20000"/>
                </a:spcBef>
                <a:defRPr/>
              </a:pPr>
              <a:r>
                <a:rPr lang="zh-CN" altLang="en-US" sz="1800" dirty="0">
                  <a:solidFill>
                    <a:srgbClr val="A5B592"/>
                  </a:solidFill>
                  <a:latin typeface="等线" panose="02010600030101010101" charset="-122"/>
                  <a:ea typeface="等线" panose="02010600030101010101" charset="-122"/>
                </a:rPr>
                <a:t>规模度</a:t>
              </a:r>
              <a:endParaRPr lang="en-US" sz="1800" dirty="0">
                <a:solidFill>
                  <a:srgbClr val="A5B592"/>
                </a:solidFill>
                <a:latin typeface="等线" panose="02010600030101010101" charset="-122"/>
              </a:endParaRPr>
            </a:p>
          </p:txBody>
        </p:sp>
        <p:sp>
          <p:nvSpPr>
            <p:cNvPr id="96" name="Text Placeholder 3"/>
            <p:cNvSpPr txBox="1"/>
            <p:nvPr/>
          </p:nvSpPr>
          <p:spPr>
            <a:xfrm>
              <a:off x="1832540" y="3942198"/>
              <a:ext cx="692497" cy="276999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14400">
                <a:spcBef>
                  <a:spcPct val="20000"/>
                </a:spcBef>
                <a:defRPr/>
              </a:pPr>
              <a:r>
                <a:rPr lang="zh-CN" altLang="en-US" sz="1800" dirty="0">
                  <a:solidFill>
                    <a:srgbClr val="F3A447"/>
                  </a:solidFill>
                  <a:latin typeface="等线" panose="02010600030101010101" charset="-122"/>
                  <a:ea typeface="等线" panose="02010600030101010101" charset="-122"/>
                </a:rPr>
                <a:t>活性度</a:t>
              </a:r>
              <a:endParaRPr lang="en-US" sz="1800" dirty="0">
                <a:solidFill>
                  <a:srgbClr val="F3A447"/>
                </a:solidFill>
                <a:latin typeface="等线" panose="02010600030101010101" charset="-122"/>
              </a:endParaRPr>
            </a:p>
          </p:txBody>
        </p:sp>
        <p:sp>
          <p:nvSpPr>
            <p:cNvPr id="97" name="Text Placeholder 3"/>
            <p:cNvSpPr txBox="1"/>
            <p:nvPr/>
          </p:nvSpPr>
          <p:spPr>
            <a:xfrm>
              <a:off x="2905881" y="3942555"/>
              <a:ext cx="692497" cy="276999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14400">
                <a:spcBef>
                  <a:spcPct val="20000"/>
                </a:spcBef>
                <a:defRPr/>
              </a:pPr>
              <a:r>
                <a:rPr lang="zh-CN" altLang="en-US" sz="1800" dirty="0">
                  <a:solidFill>
                    <a:srgbClr val="E7BC29"/>
                  </a:solidFill>
                  <a:latin typeface="等线" panose="02010600030101010101" charset="-122"/>
                  <a:ea typeface="等线" panose="02010600030101010101" charset="-122"/>
                </a:rPr>
                <a:t>多维度</a:t>
              </a:r>
              <a:endParaRPr lang="en-US" sz="1800" dirty="0">
                <a:solidFill>
                  <a:srgbClr val="E7BC29"/>
                </a:solidFill>
                <a:latin typeface="等线" panose="02010600030101010101" charset="-122"/>
              </a:endParaRPr>
            </a:p>
          </p:txBody>
        </p:sp>
        <p:sp>
          <p:nvSpPr>
            <p:cNvPr id="98" name="Text Placeholder 3"/>
            <p:cNvSpPr txBox="1"/>
            <p:nvPr/>
          </p:nvSpPr>
          <p:spPr>
            <a:xfrm>
              <a:off x="4015723" y="3942198"/>
              <a:ext cx="692497" cy="276999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14400">
                <a:spcBef>
                  <a:spcPct val="20000"/>
                </a:spcBef>
                <a:defRPr/>
              </a:pPr>
              <a:r>
                <a:rPr lang="zh-CN" altLang="en-US" sz="1800" dirty="0">
                  <a:solidFill>
                    <a:srgbClr val="D092A7"/>
                  </a:solidFill>
                  <a:latin typeface="等线" panose="02010600030101010101" charset="-122"/>
                  <a:ea typeface="等线" panose="02010600030101010101" charset="-122"/>
                </a:rPr>
                <a:t>关联度</a:t>
              </a:r>
              <a:endParaRPr lang="en-US" sz="1800" dirty="0">
                <a:solidFill>
                  <a:srgbClr val="D092A7"/>
                </a:solidFill>
                <a:latin typeface="等线" panose="02010600030101010101" charset="-122"/>
              </a:endParaRPr>
            </a:p>
          </p:txBody>
        </p:sp>
        <p:sp>
          <p:nvSpPr>
            <p:cNvPr id="100" name="Text Placeholder 3"/>
            <p:cNvSpPr txBox="1"/>
            <p:nvPr/>
          </p:nvSpPr>
          <p:spPr>
            <a:xfrm>
              <a:off x="5199375" y="3937345"/>
              <a:ext cx="692497" cy="276999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14400">
                <a:spcBef>
                  <a:spcPct val="20000"/>
                </a:spcBef>
                <a:defRPr/>
              </a:pPr>
              <a:r>
                <a:rPr lang="zh-CN" altLang="en-US" sz="1800" dirty="0">
                  <a:solidFill>
                    <a:srgbClr val="9C85C0"/>
                  </a:solidFill>
                  <a:latin typeface="等线" panose="02010600030101010101" charset="-122"/>
                  <a:ea typeface="等线" panose="02010600030101010101" charset="-122"/>
                </a:rPr>
                <a:t>颗粒度</a:t>
              </a:r>
              <a:endParaRPr lang="en-US" sz="1800" dirty="0">
                <a:solidFill>
                  <a:srgbClr val="9C85C0"/>
                </a:solidFill>
                <a:latin typeface="等线" panose="02010600030101010101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728170" y="1470062"/>
            <a:ext cx="2252710" cy="3179072"/>
            <a:chOff x="8897431" y="1541799"/>
            <a:chExt cx="3003613" cy="4238763"/>
          </a:xfrm>
        </p:grpSpPr>
        <p:grpSp>
          <p:nvGrpSpPr>
            <p:cNvPr id="126" name="Group 125"/>
            <p:cNvGrpSpPr/>
            <p:nvPr/>
          </p:nvGrpSpPr>
          <p:grpSpPr>
            <a:xfrm>
              <a:off x="9789087" y="1616264"/>
              <a:ext cx="2111957" cy="462606"/>
              <a:chOff x="4597685" y="3155872"/>
              <a:chExt cx="1583967" cy="346954"/>
            </a:xfrm>
          </p:grpSpPr>
          <p:sp>
            <p:nvSpPr>
              <p:cNvPr id="127" name="TextBox 126"/>
              <p:cNvSpPr txBox="1"/>
              <p:nvPr/>
            </p:nvSpPr>
            <p:spPr>
              <a:xfrm>
                <a:off x="4597685" y="3155872"/>
                <a:ext cx="154250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685800"/>
                <a:r>
                  <a:rPr lang="zh-CN" altLang="en-US" sz="12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规模度</a:t>
                </a:r>
                <a:endParaRPr lang="en-US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4597686" y="3348938"/>
                <a:ext cx="1583966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914400"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等线" panose="02010600030101010101" charset="-122"/>
                    <a:ea typeface="等线" panose="02010600030101010101" charset="-122"/>
                  </a:rPr>
                  <a:t>数据集的大小</a:t>
                </a:r>
                <a:endPara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等线" panose="02010600030101010101" charset="-122"/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9761445" y="2567168"/>
              <a:ext cx="2056676" cy="462606"/>
              <a:chOff x="6978976" y="3155872"/>
              <a:chExt cx="1542507" cy="346954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6978977" y="3155872"/>
                <a:ext cx="154250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685800"/>
                <a:r>
                  <a:rPr lang="zh-CN" altLang="en-US" sz="12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活性度</a:t>
                </a:r>
                <a:endParaRPr lang="en-US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6978976" y="3348938"/>
                <a:ext cx="154250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914400"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等线" panose="02010600030101010101" charset="-122"/>
                    <a:ea typeface="等线" panose="02010600030101010101" charset="-122"/>
                  </a:rPr>
                  <a:t>数据的时效性</a:t>
                </a:r>
                <a:endPara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等线" panose="02010600030101010101" charset="-122"/>
                </a:endParaRP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9789085" y="3401545"/>
              <a:ext cx="2056676" cy="462609"/>
              <a:chOff x="4597685" y="3914329"/>
              <a:chExt cx="1542507" cy="346956"/>
            </a:xfrm>
          </p:grpSpPr>
          <p:sp>
            <p:nvSpPr>
              <p:cNvPr id="133" name="TextBox 132"/>
              <p:cNvSpPr txBox="1"/>
              <p:nvPr/>
            </p:nvSpPr>
            <p:spPr>
              <a:xfrm>
                <a:off x="4597685" y="3914329"/>
                <a:ext cx="1542506" cy="184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685800"/>
                <a:r>
                  <a:rPr lang="zh-CN" altLang="en-US" sz="12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多维度</a:t>
                </a:r>
                <a:endParaRPr 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4597685" y="4107397"/>
                <a:ext cx="154250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914400"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等线" panose="02010600030101010101" charset="-122"/>
                    <a:ea typeface="等线" panose="02010600030101010101" charset="-122"/>
                  </a:rPr>
                  <a:t>数据集维度的数量</a:t>
                </a:r>
                <a:endPara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等线" panose="02010600030101010101" charset="-122"/>
                </a:endParaRP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9767556" y="4265865"/>
              <a:ext cx="2056676" cy="462606"/>
              <a:chOff x="6978976" y="3914331"/>
              <a:chExt cx="1542507" cy="346954"/>
            </a:xfrm>
          </p:grpSpPr>
          <p:sp>
            <p:nvSpPr>
              <p:cNvPr id="136" name="TextBox 135"/>
              <p:cNvSpPr txBox="1"/>
              <p:nvPr/>
            </p:nvSpPr>
            <p:spPr>
              <a:xfrm>
                <a:off x="6978977" y="3914331"/>
                <a:ext cx="154250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685800"/>
                <a:r>
                  <a:rPr lang="zh-CN" altLang="en-US" sz="12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关联度</a:t>
                </a:r>
                <a:endParaRPr lang="en-US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978976" y="4107397"/>
                <a:ext cx="154250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914400"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等线" panose="02010600030101010101" charset="-122"/>
                    <a:ea typeface="等线" panose="02010600030101010101" charset="-122"/>
                  </a:rPr>
                  <a:t>不同数据之间的内在联系</a:t>
                </a:r>
                <a:endPara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等线" panose="02010600030101010101" charset="-122"/>
                </a:endParaRP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9789085" y="5249797"/>
              <a:ext cx="2056676" cy="462606"/>
              <a:chOff x="4597685" y="3914331"/>
              <a:chExt cx="1542507" cy="346954"/>
            </a:xfrm>
          </p:grpSpPr>
          <p:sp>
            <p:nvSpPr>
              <p:cNvPr id="139" name="TextBox 138"/>
              <p:cNvSpPr txBox="1"/>
              <p:nvPr/>
            </p:nvSpPr>
            <p:spPr>
              <a:xfrm>
                <a:off x="4597686" y="3914331"/>
                <a:ext cx="154250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685800"/>
                <a:r>
                  <a:rPr lang="zh-CN" altLang="en-US" sz="12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颗粒度</a:t>
                </a:r>
                <a:endParaRPr 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4597685" y="4107397"/>
                <a:ext cx="154250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914400"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等线" panose="02010600030101010101" charset="-122"/>
                    <a:ea typeface="等线" panose="02010600030101010101" charset="-122"/>
                  </a:rPr>
                  <a:t>数据的精细化程度</a:t>
                </a:r>
                <a:endPara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等线" panose="02010600030101010101" charset="-122"/>
                </a:endParaRPr>
              </a:p>
            </p:txBody>
          </p:sp>
        </p:grpSp>
        <p:grpSp>
          <p:nvGrpSpPr>
            <p:cNvPr id="109" name="Group 146"/>
            <p:cNvGrpSpPr/>
            <p:nvPr/>
          </p:nvGrpSpPr>
          <p:grpSpPr>
            <a:xfrm>
              <a:off x="8904544" y="3344034"/>
              <a:ext cx="625361" cy="607457"/>
              <a:chOff x="6299532" y="3384456"/>
              <a:chExt cx="469021" cy="455593"/>
            </a:xfrm>
          </p:grpSpPr>
          <p:sp>
            <p:nvSpPr>
              <p:cNvPr id="110" name="Oval 147"/>
              <p:cNvSpPr>
                <a:spLocks noChangeAspect="1"/>
              </p:cNvSpPr>
              <p:nvPr/>
            </p:nvSpPr>
            <p:spPr>
              <a:xfrm>
                <a:off x="6299532" y="3384456"/>
                <a:ext cx="469021" cy="45559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dirty="0">
                  <a:solidFill>
                    <a:prstClr val="white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111" name="Freeform 36"/>
              <p:cNvSpPr>
                <a:spLocks noEditPoints="1"/>
              </p:cNvSpPr>
              <p:nvPr/>
            </p:nvSpPr>
            <p:spPr bwMode="auto">
              <a:xfrm>
                <a:off x="6435895" y="3505670"/>
                <a:ext cx="196295" cy="213164"/>
              </a:xfrm>
              <a:custGeom>
                <a:avLst/>
                <a:gdLst/>
                <a:ahLst/>
                <a:cxnLst>
                  <a:cxn ang="0">
                    <a:pos x="55" y="64"/>
                  </a:cxn>
                  <a:cxn ang="0">
                    <a:pos x="0" y="59"/>
                  </a:cxn>
                  <a:cxn ang="0">
                    <a:pos x="4" y="9"/>
                  </a:cxn>
                  <a:cxn ang="0">
                    <a:pos x="9" y="5"/>
                  </a:cxn>
                  <a:cxn ang="0">
                    <a:pos x="17" y="0"/>
                  </a:cxn>
                  <a:cxn ang="0">
                    <a:pos x="23" y="9"/>
                  </a:cxn>
                  <a:cxn ang="0">
                    <a:pos x="36" y="5"/>
                  </a:cxn>
                  <a:cxn ang="0">
                    <a:pos x="44" y="0"/>
                  </a:cxn>
                  <a:cxn ang="0">
                    <a:pos x="50" y="9"/>
                  </a:cxn>
                  <a:cxn ang="0">
                    <a:pos x="59" y="13"/>
                  </a:cxn>
                  <a:cxn ang="0">
                    <a:pos x="15" y="33"/>
                  </a:cxn>
                  <a:cxn ang="0">
                    <a:pos x="4" y="23"/>
                  </a:cxn>
                  <a:cxn ang="0">
                    <a:pos x="15" y="33"/>
                  </a:cxn>
                  <a:cxn ang="0">
                    <a:pos x="15" y="35"/>
                  </a:cxn>
                  <a:cxn ang="0">
                    <a:pos x="4" y="47"/>
                  </a:cxn>
                  <a:cxn ang="0">
                    <a:pos x="15" y="59"/>
                  </a:cxn>
                  <a:cxn ang="0">
                    <a:pos x="4" y="49"/>
                  </a:cxn>
                  <a:cxn ang="0">
                    <a:pos x="15" y="59"/>
                  </a:cxn>
                  <a:cxn ang="0">
                    <a:pos x="17" y="4"/>
                  </a:cxn>
                  <a:cxn ang="0">
                    <a:pos x="13" y="5"/>
                  </a:cxn>
                  <a:cxn ang="0">
                    <a:pos x="15" y="17"/>
                  </a:cxn>
                  <a:cxn ang="0">
                    <a:pos x="18" y="16"/>
                  </a:cxn>
                  <a:cxn ang="0">
                    <a:pos x="28" y="33"/>
                  </a:cxn>
                  <a:cxn ang="0">
                    <a:pos x="17" y="23"/>
                  </a:cxn>
                  <a:cxn ang="0">
                    <a:pos x="28" y="33"/>
                  </a:cxn>
                  <a:cxn ang="0">
                    <a:pos x="28" y="35"/>
                  </a:cxn>
                  <a:cxn ang="0">
                    <a:pos x="17" y="47"/>
                  </a:cxn>
                  <a:cxn ang="0">
                    <a:pos x="28" y="59"/>
                  </a:cxn>
                  <a:cxn ang="0">
                    <a:pos x="17" y="49"/>
                  </a:cxn>
                  <a:cxn ang="0">
                    <a:pos x="28" y="59"/>
                  </a:cxn>
                  <a:cxn ang="0">
                    <a:pos x="42" y="23"/>
                  </a:cxn>
                  <a:cxn ang="0">
                    <a:pos x="31" y="33"/>
                  </a:cxn>
                  <a:cxn ang="0">
                    <a:pos x="42" y="47"/>
                  </a:cxn>
                  <a:cxn ang="0">
                    <a:pos x="31" y="35"/>
                  </a:cxn>
                  <a:cxn ang="0">
                    <a:pos x="42" y="47"/>
                  </a:cxn>
                  <a:cxn ang="0">
                    <a:pos x="42" y="49"/>
                  </a:cxn>
                  <a:cxn ang="0">
                    <a:pos x="31" y="59"/>
                  </a:cxn>
                  <a:cxn ang="0">
                    <a:pos x="45" y="5"/>
                  </a:cxn>
                  <a:cxn ang="0">
                    <a:pos x="42" y="4"/>
                  </a:cxn>
                  <a:cxn ang="0">
                    <a:pos x="41" y="16"/>
                  </a:cxn>
                  <a:cxn ang="0">
                    <a:pos x="44" y="17"/>
                  </a:cxn>
                  <a:cxn ang="0">
                    <a:pos x="45" y="5"/>
                  </a:cxn>
                  <a:cxn ang="0">
                    <a:pos x="55" y="23"/>
                  </a:cxn>
                  <a:cxn ang="0">
                    <a:pos x="44" y="33"/>
                  </a:cxn>
                  <a:cxn ang="0">
                    <a:pos x="55" y="47"/>
                  </a:cxn>
                  <a:cxn ang="0">
                    <a:pos x="44" y="35"/>
                  </a:cxn>
                  <a:cxn ang="0">
                    <a:pos x="55" y="47"/>
                  </a:cxn>
                  <a:cxn ang="0">
                    <a:pos x="55" y="49"/>
                  </a:cxn>
                  <a:cxn ang="0">
                    <a:pos x="44" y="59"/>
                  </a:cxn>
                </a:cxnLst>
                <a:rect l="0" t="0" r="r" b="b"/>
                <a:pathLst>
                  <a:path w="59" h="64">
                    <a:moveTo>
                      <a:pt x="59" y="59"/>
                    </a:moveTo>
                    <a:cubicBezTo>
                      <a:pt x="59" y="62"/>
                      <a:pt x="57" y="64"/>
                      <a:pt x="55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2" y="64"/>
                      <a:pt x="0" y="62"/>
                      <a:pt x="0" y="5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2" y="9"/>
                      <a:pt x="4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2"/>
                      <a:pt x="11" y="0"/>
                      <a:pt x="15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0" y="0"/>
                      <a:pt x="23" y="2"/>
                      <a:pt x="23" y="5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2"/>
                      <a:pt x="39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50" y="2"/>
                      <a:pt x="50" y="5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7" y="9"/>
                      <a:pt x="59" y="11"/>
                      <a:pt x="59" y="13"/>
                    </a:cubicBezTo>
                    <a:lnTo>
                      <a:pt x="59" y="59"/>
                    </a:lnTo>
                    <a:close/>
                    <a:moveTo>
                      <a:pt x="15" y="33"/>
                    </a:moveTo>
                    <a:cubicBezTo>
                      <a:pt x="15" y="23"/>
                      <a:pt x="15" y="23"/>
                      <a:pt x="15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33"/>
                      <a:pt x="4" y="33"/>
                      <a:pt x="4" y="33"/>
                    </a:cubicBezTo>
                    <a:lnTo>
                      <a:pt x="15" y="33"/>
                    </a:lnTo>
                    <a:close/>
                    <a:moveTo>
                      <a:pt x="15" y="47"/>
                    </a:moveTo>
                    <a:cubicBezTo>
                      <a:pt x="15" y="35"/>
                      <a:pt x="15" y="35"/>
                      <a:pt x="15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47"/>
                      <a:pt x="4" y="47"/>
                      <a:pt x="4" y="47"/>
                    </a:cubicBezTo>
                    <a:lnTo>
                      <a:pt x="15" y="47"/>
                    </a:lnTo>
                    <a:close/>
                    <a:moveTo>
                      <a:pt x="15" y="59"/>
                    </a:moveTo>
                    <a:cubicBezTo>
                      <a:pt x="15" y="49"/>
                      <a:pt x="15" y="49"/>
                      <a:pt x="15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9"/>
                      <a:pt x="4" y="59"/>
                      <a:pt x="4" y="59"/>
                    </a:cubicBezTo>
                    <a:lnTo>
                      <a:pt x="15" y="59"/>
                    </a:lnTo>
                    <a:close/>
                    <a:moveTo>
                      <a:pt x="18" y="5"/>
                    </a:moveTo>
                    <a:cubicBezTo>
                      <a:pt x="18" y="5"/>
                      <a:pt x="18" y="4"/>
                      <a:pt x="17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4"/>
                      <a:pt x="13" y="5"/>
                      <a:pt x="13" y="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4" y="17"/>
                      <a:pt x="15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8" y="17"/>
                      <a:pt x="18" y="16"/>
                      <a:pt x="18" y="16"/>
                    </a:cubicBezTo>
                    <a:lnTo>
                      <a:pt x="18" y="5"/>
                    </a:lnTo>
                    <a:close/>
                    <a:moveTo>
                      <a:pt x="28" y="33"/>
                    </a:moveTo>
                    <a:cubicBezTo>
                      <a:pt x="28" y="23"/>
                      <a:pt x="28" y="23"/>
                      <a:pt x="28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33"/>
                      <a:pt x="17" y="33"/>
                      <a:pt x="17" y="33"/>
                    </a:cubicBezTo>
                    <a:lnTo>
                      <a:pt x="28" y="33"/>
                    </a:lnTo>
                    <a:close/>
                    <a:moveTo>
                      <a:pt x="28" y="47"/>
                    </a:moveTo>
                    <a:cubicBezTo>
                      <a:pt x="28" y="35"/>
                      <a:pt x="28" y="35"/>
                      <a:pt x="28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28" y="47"/>
                    </a:lnTo>
                    <a:close/>
                    <a:moveTo>
                      <a:pt x="28" y="59"/>
                    </a:moveTo>
                    <a:cubicBezTo>
                      <a:pt x="28" y="49"/>
                      <a:pt x="28" y="49"/>
                      <a:pt x="28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59"/>
                      <a:pt x="17" y="59"/>
                      <a:pt x="17" y="59"/>
                    </a:cubicBezTo>
                    <a:lnTo>
                      <a:pt x="28" y="59"/>
                    </a:lnTo>
                    <a:close/>
                    <a:moveTo>
                      <a:pt x="42" y="33"/>
                    </a:moveTo>
                    <a:cubicBezTo>
                      <a:pt x="42" y="23"/>
                      <a:pt x="42" y="23"/>
                      <a:pt x="42" y="23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33"/>
                      <a:pt x="31" y="33"/>
                      <a:pt x="31" y="33"/>
                    </a:cubicBezTo>
                    <a:lnTo>
                      <a:pt x="42" y="33"/>
                    </a:lnTo>
                    <a:close/>
                    <a:moveTo>
                      <a:pt x="42" y="47"/>
                    </a:moveTo>
                    <a:cubicBezTo>
                      <a:pt x="42" y="35"/>
                      <a:pt x="42" y="35"/>
                      <a:pt x="42" y="35"/>
                    </a:cubicBezTo>
                    <a:cubicBezTo>
                      <a:pt x="31" y="35"/>
                      <a:pt x="31" y="35"/>
                      <a:pt x="31" y="35"/>
                    </a:cubicBezTo>
                    <a:cubicBezTo>
                      <a:pt x="31" y="47"/>
                      <a:pt x="31" y="47"/>
                      <a:pt x="31" y="47"/>
                    </a:cubicBezTo>
                    <a:lnTo>
                      <a:pt x="42" y="47"/>
                    </a:lnTo>
                    <a:close/>
                    <a:moveTo>
                      <a:pt x="42" y="59"/>
                    </a:moveTo>
                    <a:cubicBezTo>
                      <a:pt x="42" y="49"/>
                      <a:pt x="42" y="49"/>
                      <a:pt x="42" y="49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31" y="59"/>
                      <a:pt x="31" y="59"/>
                      <a:pt x="31" y="59"/>
                    </a:cubicBezTo>
                    <a:lnTo>
                      <a:pt x="42" y="59"/>
                    </a:lnTo>
                    <a:close/>
                    <a:moveTo>
                      <a:pt x="45" y="5"/>
                    </a:moveTo>
                    <a:cubicBezTo>
                      <a:pt x="45" y="5"/>
                      <a:pt x="45" y="4"/>
                      <a:pt x="44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1" y="4"/>
                      <a:pt x="41" y="5"/>
                      <a:pt x="41" y="5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1" y="16"/>
                      <a:pt x="41" y="17"/>
                      <a:pt x="42" y="1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5" y="17"/>
                      <a:pt x="45" y="16"/>
                      <a:pt x="45" y="16"/>
                    </a:cubicBezTo>
                    <a:lnTo>
                      <a:pt x="45" y="5"/>
                    </a:lnTo>
                    <a:close/>
                    <a:moveTo>
                      <a:pt x="55" y="33"/>
                    </a:moveTo>
                    <a:cubicBezTo>
                      <a:pt x="55" y="23"/>
                      <a:pt x="55" y="23"/>
                      <a:pt x="55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4" y="33"/>
                      <a:pt x="44" y="33"/>
                      <a:pt x="44" y="33"/>
                    </a:cubicBezTo>
                    <a:lnTo>
                      <a:pt x="55" y="33"/>
                    </a:lnTo>
                    <a:close/>
                    <a:moveTo>
                      <a:pt x="55" y="47"/>
                    </a:moveTo>
                    <a:cubicBezTo>
                      <a:pt x="55" y="35"/>
                      <a:pt x="55" y="35"/>
                      <a:pt x="55" y="35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44" y="47"/>
                      <a:pt x="44" y="47"/>
                      <a:pt x="44" y="47"/>
                    </a:cubicBezTo>
                    <a:lnTo>
                      <a:pt x="55" y="47"/>
                    </a:lnTo>
                    <a:close/>
                    <a:moveTo>
                      <a:pt x="55" y="59"/>
                    </a:moveTo>
                    <a:cubicBezTo>
                      <a:pt x="55" y="49"/>
                      <a:pt x="55" y="49"/>
                      <a:pt x="55" y="49"/>
                    </a:cubicBezTo>
                    <a:cubicBezTo>
                      <a:pt x="44" y="49"/>
                      <a:pt x="44" y="49"/>
                      <a:pt x="44" y="49"/>
                    </a:cubicBezTo>
                    <a:cubicBezTo>
                      <a:pt x="44" y="59"/>
                      <a:pt x="44" y="59"/>
                      <a:pt x="44" y="59"/>
                    </a:cubicBezTo>
                    <a:lnTo>
                      <a:pt x="55" y="5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</p:grpSp>
        <p:grpSp>
          <p:nvGrpSpPr>
            <p:cNvPr id="112" name="Group 149"/>
            <p:cNvGrpSpPr/>
            <p:nvPr/>
          </p:nvGrpSpPr>
          <p:grpSpPr>
            <a:xfrm>
              <a:off x="8904544" y="4219554"/>
              <a:ext cx="625361" cy="607457"/>
              <a:chOff x="630683" y="4190009"/>
              <a:chExt cx="469021" cy="455593"/>
            </a:xfrm>
          </p:grpSpPr>
          <p:sp>
            <p:nvSpPr>
              <p:cNvPr id="113" name="Oval 150"/>
              <p:cNvSpPr>
                <a:spLocks noChangeAspect="1"/>
              </p:cNvSpPr>
              <p:nvPr/>
            </p:nvSpPr>
            <p:spPr>
              <a:xfrm>
                <a:off x="630683" y="4190009"/>
                <a:ext cx="469021" cy="45559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dirty="0">
                  <a:solidFill>
                    <a:prstClr val="white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114" name="Freeform 103"/>
              <p:cNvSpPr>
                <a:spLocks noEditPoints="1"/>
              </p:cNvSpPr>
              <p:nvPr/>
            </p:nvSpPr>
            <p:spPr bwMode="auto">
              <a:xfrm>
                <a:off x="765181" y="4270535"/>
                <a:ext cx="200025" cy="294541"/>
              </a:xfrm>
              <a:custGeom>
                <a:avLst/>
                <a:gdLst/>
                <a:ahLst/>
                <a:cxnLst>
                  <a:cxn ang="0">
                    <a:pos x="37" y="29"/>
                  </a:cxn>
                  <a:cxn ang="0">
                    <a:pos x="31" y="41"/>
                  </a:cxn>
                  <a:cxn ang="0">
                    <a:pos x="33" y="44"/>
                  </a:cxn>
                  <a:cxn ang="0">
                    <a:pos x="32" y="47"/>
                  </a:cxn>
                  <a:cxn ang="0">
                    <a:pos x="33" y="49"/>
                  </a:cxn>
                  <a:cxn ang="0">
                    <a:pos x="31" y="53"/>
                  </a:cxn>
                  <a:cxn ang="0">
                    <a:pos x="31" y="54"/>
                  </a:cxn>
                  <a:cxn ang="0">
                    <a:pos x="27" y="58"/>
                  </a:cxn>
                  <a:cxn ang="0">
                    <a:pos x="21" y="62"/>
                  </a:cxn>
                  <a:cxn ang="0">
                    <a:pos x="15" y="58"/>
                  </a:cxn>
                  <a:cxn ang="0">
                    <a:pos x="11" y="54"/>
                  </a:cxn>
                  <a:cxn ang="0">
                    <a:pos x="11" y="53"/>
                  </a:cxn>
                  <a:cxn ang="0">
                    <a:pos x="9" y="49"/>
                  </a:cxn>
                  <a:cxn ang="0">
                    <a:pos x="10" y="47"/>
                  </a:cxn>
                  <a:cxn ang="0">
                    <a:pos x="9" y="44"/>
                  </a:cxn>
                  <a:cxn ang="0">
                    <a:pos x="11" y="41"/>
                  </a:cxn>
                  <a:cxn ang="0">
                    <a:pos x="5" y="29"/>
                  </a:cxn>
                  <a:cxn ang="0">
                    <a:pos x="0" y="18"/>
                  </a:cxn>
                  <a:cxn ang="0">
                    <a:pos x="21" y="0"/>
                  </a:cxn>
                  <a:cxn ang="0">
                    <a:pos x="42" y="18"/>
                  </a:cxn>
                  <a:cxn ang="0">
                    <a:pos x="37" y="29"/>
                  </a:cxn>
                  <a:cxn ang="0">
                    <a:pos x="21" y="6"/>
                  </a:cxn>
                  <a:cxn ang="0">
                    <a:pos x="6" y="18"/>
                  </a:cxn>
                  <a:cxn ang="0">
                    <a:pos x="8" y="26"/>
                  </a:cxn>
                  <a:cxn ang="0">
                    <a:pos x="11" y="28"/>
                  </a:cxn>
                  <a:cxn ang="0">
                    <a:pos x="16" y="40"/>
                  </a:cxn>
                  <a:cxn ang="0">
                    <a:pos x="26" y="40"/>
                  </a:cxn>
                  <a:cxn ang="0">
                    <a:pos x="31" y="28"/>
                  </a:cxn>
                  <a:cxn ang="0">
                    <a:pos x="34" y="26"/>
                  </a:cxn>
                  <a:cxn ang="0">
                    <a:pos x="36" y="18"/>
                  </a:cxn>
                  <a:cxn ang="0">
                    <a:pos x="21" y="6"/>
                  </a:cxn>
                  <a:cxn ang="0">
                    <a:pos x="29" y="20"/>
                  </a:cxn>
                  <a:cxn ang="0">
                    <a:pos x="27" y="18"/>
                  </a:cxn>
                  <a:cxn ang="0">
                    <a:pos x="21" y="15"/>
                  </a:cxn>
                  <a:cxn ang="0">
                    <a:pos x="20" y="13"/>
                  </a:cxn>
                  <a:cxn ang="0">
                    <a:pos x="21" y="12"/>
                  </a:cxn>
                  <a:cxn ang="0">
                    <a:pos x="30" y="18"/>
                  </a:cxn>
                  <a:cxn ang="0">
                    <a:pos x="29" y="20"/>
                  </a:cxn>
                </a:cxnLst>
                <a:rect l="0" t="0" r="r" b="b"/>
                <a:pathLst>
                  <a:path w="42" h="62">
                    <a:moveTo>
                      <a:pt x="37" y="29"/>
                    </a:moveTo>
                    <a:cubicBezTo>
                      <a:pt x="35" y="32"/>
                      <a:pt x="31" y="37"/>
                      <a:pt x="31" y="41"/>
                    </a:cubicBezTo>
                    <a:cubicBezTo>
                      <a:pt x="32" y="42"/>
                      <a:pt x="33" y="43"/>
                      <a:pt x="33" y="44"/>
                    </a:cubicBezTo>
                    <a:cubicBezTo>
                      <a:pt x="33" y="45"/>
                      <a:pt x="32" y="46"/>
                      <a:pt x="32" y="47"/>
                    </a:cubicBezTo>
                    <a:cubicBezTo>
                      <a:pt x="32" y="47"/>
                      <a:pt x="33" y="48"/>
                      <a:pt x="33" y="49"/>
                    </a:cubicBezTo>
                    <a:cubicBezTo>
                      <a:pt x="33" y="51"/>
                      <a:pt x="32" y="52"/>
                      <a:pt x="31" y="53"/>
                    </a:cubicBezTo>
                    <a:cubicBezTo>
                      <a:pt x="31" y="53"/>
                      <a:pt x="31" y="54"/>
                      <a:pt x="31" y="54"/>
                    </a:cubicBezTo>
                    <a:cubicBezTo>
                      <a:pt x="31" y="57"/>
                      <a:pt x="29" y="58"/>
                      <a:pt x="27" y="58"/>
                    </a:cubicBezTo>
                    <a:cubicBezTo>
                      <a:pt x="26" y="61"/>
                      <a:pt x="24" y="62"/>
                      <a:pt x="21" y="62"/>
                    </a:cubicBezTo>
                    <a:cubicBezTo>
                      <a:pt x="19" y="62"/>
                      <a:pt x="16" y="61"/>
                      <a:pt x="15" y="58"/>
                    </a:cubicBezTo>
                    <a:cubicBezTo>
                      <a:pt x="13" y="58"/>
                      <a:pt x="11" y="57"/>
                      <a:pt x="11" y="54"/>
                    </a:cubicBezTo>
                    <a:cubicBezTo>
                      <a:pt x="11" y="54"/>
                      <a:pt x="11" y="53"/>
                      <a:pt x="11" y="53"/>
                    </a:cubicBezTo>
                    <a:cubicBezTo>
                      <a:pt x="10" y="52"/>
                      <a:pt x="9" y="51"/>
                      <a:pt x="9" y="49"/>
                    </a:cubicBezTo>
                    <a:cubicBezTo>
                      <a:pt x="9" y="48"/>
                      <a:pt x="10" y="47"/>
                      <a:pt x="10" y="47"/>
                    </a:cubicBezTo>
                    <a:cubicBezTo>
                      <a:pt x="10" y="46"/>
                      <a:pt x="9" y="45"/>
                      <a:pt x="9" y="44"/>
                    </a:cubicBezTo>
                    <a:cubicBezTo>
                      <a:pt x="9" y="43"/>
                      <a:pt x="10" y="42"/>
                      <a:pt x="11" y="41"/>
                    </a:cubicBezTo>
                    <a:cubicBezTo>
                      <a:pt x="11" y="37"/>
                      <a:pt x="7" y="32"/>
                      <a:pt x="5" y="29"/>
                    </a:cubicBezTo>
                    <a:cubicBezTo>
                      <a:pt x="2" y="26"/>
                      <a:pt x="0" y="23"/>
                      <a:pt x="0" y="18"/>
                    </a:cubicBezTo>
                    <a:cubicBezTo>
                      <a:pt x="0" y="8"/>
                      <a:pt x="11" y="0"/>
                      <a:pt x="21" y="0"/>
                    </a:cubicBezTo>
                    <a:cubicBezTo>
                      <a:pt x="31" y="0"/>
                      <a:pt x="42" y="8"/>
                      <a:pt x="42" y="18"/>
                    </a:cubicBezTo>
                    <a:cubicBezTo>
                      <a:pt x="42" y="23"/>
                      <a:pt x="40" y="26"/>
                      <a:pt x="37" y="29"/>
                    </a:cubicBezTo>
                    <a:close/>
                    <a:moveTo>
                      <a:pt x="21" y="6"/>
                    </a:moveTo>
                    <a:cubicBezTo>
                      <a:pt x="14" y="6"/>
                      <a:pt x="6" y="10"/>
                      <a:pt x="6" y="18"/>
                    </a:cubicBezTo>
                    <a:cubicBezTo>
                      <a:pt x="6" y="21"/>
                      <a:pt x="7" y="24"/>
                      <a:pt x="8" y="26"/>
                    </a:cubicBezTo>
                    <a:cubicBezTo>
                      <a:pt x="9" y="27"/>
                      <a:pt x="10" y="27"/>
                      <a:pt x="11" y="28"/>
                    </a:cubicBezTo>
                    <a:cubicBezTo>
                      <a:pt x="14" y="32"/>
                      <a:pt x="16" y="36"/>
                      <a:pt x="1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36"/>
                      <a:pt x="28" y="32"/>
                      <a:pt x="31" y="28"/>
                    </a:cubicBezTo>
                    <a:cubicBezTo>
                      <a:pt x="32" y="27"/>
                      <a:pt x="33" y="27"/>
                      <a:pt x="34" y="26"/>
                    </a:cubicBezTo>
                    <a:cubicBezTo>
                      <a:pt x="35" y="24"/>
                      <a:pt x="36" y="21"/>
                      <a:pt x="36" y="18"/>
                    </a:cubicBezTo>
                    <a:cubicBezTo>
                      <a:pt x="36" y="10"/>
                      <a:pt x="28" y="6"/>
                      <a:pt x="21" y="6"/>
                    </a:cubicBezTo>
                    <a:close/>
                    <a:moveTo>
                      <a:pt x="29" y="20"/>
                    </a:moveTo>
                    <a:cubicBezTo>
                      <a:pt x="28" y="20"/>
                      <a:pt x="27" y="19"/>
                      <a:pt x="27" y="18"/>
                    </a:cubicBezTo>
                    <a:cubicBezTo>
                      <a:pt x="27" y="16"/>
                      <a:pt x="23" y="15"/>
                      <a:pt x="21" y="15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3"/>
                      <a:pt x="20" y="12"/>
                      <a:pt x="21" y="12"/>
                    </a:cubicBezTo>
                    <a:cubicBezTo>
                      <a:pt x="25" y="12"/>
                      <a:pt x="30" y="14"/>
                      <a:pt x="30" y="18"/>
                    </a:cubicBezTo>
                    <a:cubicBezTo>
                      <a:pt x="30" y="19"/>
                      <a:pt x="29" y="20"/>
                      <a:pt x="29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8898283" y="1541799"/>
              <a:ext cx="625361" cy="607457"/>
              <a:chOff x="8254463" y="1714506"/>
              <a:chExt cx="625361" cy="607457"/>
            </a:xfrm>
          </p:grpSpPr>
          <p:sp>
            <p:nvSpPr>
              <p:cNvPr id="104" name="Oval 141"/>
              <p:cNvSpPr>
                <a:spLocks noChangeAspect="1"/>
              </p:cNvSpPr>
              <p:nvPr/>
            </p:nvSpPr>
            <p:spPr>
              <a:xfrm>
                <a:off x="8254463" y="1714506"/>
                <a:ext cx="625361" cy="60745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dirty="0">
                  <a:solidFill>
                    <a:prstClr val="white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117" name="Freeform 5"/>
              <p:cNvSpPr>
                <a:spLocks noEditPoints="1"/>
              </p:cNvSpPr>
              <p:nvPr/>
            </p:nvSpPr>
            <p:spPr bwMode="auto">
              <a:xfrm>
                <a:off x="8387139" y="1830247"/>
                <a:ext cx="372533" cy="372533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255" y="135"/>
                  </a:cxn>
                  <a:cxn ang="0">
                    <a:pos x="277" y="122"/>
                  </a:cxn>
                  <a:cxn ang="0">
                    <a:pos x="303" y="116"/>
                  </a:cxn>
                  <a:cxn ang="0">
                    <a:pos x="296" y="105"/>
                  </a:cxn>
                  <a:cxn ang="0">
                    <a:pos x="278" y="89"/>
                  </a:cxn>
                  <a:cxn ang="0">
                    <a:pos x="265" y="90"/>
                  </a:cxn>
                  <a:cxn ang="0">
                    <a:pos x="256" y="82"/>
                  </a:cxn>
                  <a:cxn ang="0">
                    <a:pos x="231" y="73"/>
                  </a:cxn>
                  <a:cxn ang="0">
                    <a:pos x="234" y="98"/>
                  </a:cxn>
                  <a:cxn ang="0">
                    <a:pos x="224" y="118"/>
                  </a:cxn>
                  <a:cxn ang="0">
                    <a:pos x="205" y="103"/>
                  </a:cxn>
                  <a:cxn ang="0">
                    <a:pos x="175" y="89"/>
                  </a:cxn>
                  <a:cxn ang="0">
                    <a:pos x="183" y="68"/>
                  </a:cxn>
                  <a:cxn ang="0">
                    <a:pos x="212" y="58"/>
                  </a:cxn>
                  <a:cxn ang="0">
                    <a:pos x="207" y="47"/>
                  </a:cxn>
                  <a:cxn ang="0">
                    <a:pos x="188" y="50"/>
                  </a:cxn>
                  <a:cxn ang="0">
                    <a:pos x="168" y="37"/>
                  </a:cxn>
                  <a:cxn ang="0">
                    <a:pos x="171" y="52"/>
                  </a:cxn>
                  <a:cxn ang="0">
                    <a:pos x="157" y="52"/>
                  </a:cxn>
                  <a:cxn ang="0">
                    <a:pos x="141" y="40"/>
                  </a:cxn>
                  <a:cxn ang="0">
                    <a:pos x="126" y="47"/>
                  </a:cxn>
                  <a:cxn ang="0">
                    <a:pos x="143" y="51"/>
                  </a:cxn>
                  <a:cxn ang="0">
                    <a:pos x="131" y="58"/>
                  </a:cxn>
                  <a:cxn ang="0">
                    <a:pos x="56" y="107"/>
                  </a:cxn>
                  <a:cxn ang="0">
                    <a:pos x="65" y="118"/>
                  </a:cxn>
                  <a:cxn ang="0">
                    <a:pos x="79" y="135"/>
                  </a:cxn>
                  <a:cxn ang="0">
                    <a:pos x="74" y="158"/>
                  </a:cxn>
                  <a:cxn ang="0">
                    <a:pos x="88" y="185"/>
                  </a:cxn>
                  <a:cxn ang="0">
                    <a:pos x="108" y="214"/>
                  </a:cxn>
                  <a:cxn ang="0">
                    <a:pos x="118" y="227"/>
                  </a:cxn>
                  <a:cxn ang="0">
                    <a:pos x="105" y="197"/>
                  </a:cxn>
                  <a:cxn ang="0">
                    <a:pos x="125" y="225"/>
                  </a:cxn>
                  <a:cxn ang="0">
                    <a:pos x="150" y="255"/>
                  </a:cxn>
                  <a:cxn ang="0">
                    <a:pos x="184" y="269"/>
                  </a:cxn>
                  <a:cxn ang="0">
                    <a:pos x="213" y="290"/>
                  </a:cxn>
                  <a:cxn ang="0">
                    <a:pos x="224" y="288"/>
                  </a:cxn>
                  <a:cxn ang="0">
                    <a:pos x="212" y="268"/>
                  </a:cxn>
                  <a:cxn ang="0">
                    <a:pos x="197" y="262"/>
                  </a:cxn>
                  <a:cxn ang="0">
                    <a:pos x="194" y="239"/>
                  </a:cxn>
                  <a:cxn ang="0">
                    <a:pos x="171" y="250"/>
                  </a:cxn>
                  <a:cxn ang="0">
                    <a:pos x="168" y="210"/>
                  </a:cxn>
                  <a:cxn ang="0">
                    <a:pos x="184" y="206"/>
                  </a:cxn>
                  <a:cxn ang="0">
                    <a:pos x="196" y="202"/>
                  </a:cxn>
                  <a:cxn ang="0">
                    <a:pos x="214" y="211"/>
                  </a:cxn>
                  <a:cxn ang="0">
                    <a:pos x="221" y="205"/>
                  </a:cxn>
                  <a:cxn ang="0">
                    <a:pos x="234" y="179"/>
                  </a:cxn>
                  <a:cxn ang="0">
                    <a:pos x="233" y="171"/>
                  </a:cxn>
                  <a:cxn ang="0">
                    <a:pos x="252" y="157"/>
                  </a:cxn>
                  <a:cxn ang="0">
                    <a:pos x="266" y="143"/>
                  </a:cxn>
                  <a:cxn ang="0">
                    <a:pos x="273" y="131"/>
                  </a:cxn>
                  <a:cxn ang="0">
                    <a:pos x="255" y="135"/>
                  </a:cxn>
                  <a:cxn ang="0">
                    <a:pos x="295" y="298"/>
                  </a:cxn>
                  <a:cxn ang="0">
                    <a:pos x="272" y="288"/>
                  </a:cxn>
                  <a:cxn ang="0">
                    <a:pos x="251" y="288"/>
                  </a:cxn>
                  <a:cxn ang="0">
                    <a:pos x="236" y="286"/>
                  </a:cxn>
                  <a:cxn ang="0">
                    <a:pos x="230" y="307"/>
                  </a:cxn>
                  <a:cxn ang="0">
                    <a:pos x="223" y="335"/>
                  </a:cxn>
                  <a:cxn ang="0">
                    <a:pos x="308" y="302"/>
                  </a:cxn>
                </a:cxnLst>
                <a:rect l="0" t="0" r="r" b="b"/>
                <a:pathLst>
                  <a:path w="384" h="384">
                    <a:moveTo>
                      <a:pt x="384" y="192"/>
                    </a:moveTo>
                    <a:cubicBezTo>
                      <a:pt x="384" y="298"/>
                      <a:pt x="298" y="384"/>
                      <a:pt x="192" y="384"/>
                    </a:cubicBezTo>
                    <a:cubicBezTo>
                      <a:pt x="86" y="384"/>
                      <a:pt x="0" y="298"/>
                      <a:pt x="0" y="192"/>
                    </a:cubicBezTo>
                    <a:cubicBezTo>
                      <a:pt x="0" y="86"/>
                      <a:pt x="86" y="0"/>
                      <a:pt x="192" y="0"/>
                    </a:cubicBezTo>
                    <a:cubicBezTo>
                      <a:pt x="298" y="0"/>
                      <a:pt x="384" y="86"/>
                      <a:pt x="384" y="192"/>
                    </a:cubicBezTo>
                    <a:close/>
                    <a:moveTo>
                      <a:pt x="255" y="135"/>
                    </a:moveTo>
                    <a:cubicBezTo>
                      <a:pt x="256" y="135"/>
                      <a:pt x="257" y="130"/>
                      <a:pt x="258" y="129"/>
                    </a:cubicBezTo>
                    <a:cubicBezTo>
                      <a:pt x="260" y="127"/>
                      <a:pt x="262" y="126"/>
                      <a:pt x="264" y="125"/>
                    </a:cubicBezTo>
                    <a:cubicBezTo>
                      <a:pt x="268" y="124"/>
                      <a:pt x="272" y="123"/>
                      <a:pt x="277" y="122"/>
                    </a:cubicBezTo>
                    <a:cubicBezTo>
                      <a:pt x="281" y="121"/>
                      <a:pt x="286" y="121"/>
                      <a:pt x="289" y="125"/>
                    </a:cubicBezTo>
                    <a:cubicBezTo>
                      <a:pt x="289" y="124"/>
                      <a:pt x="295" y="119"/>
                      <a:pt x="295" y="119"/>
                    </a:cubicBezTo>
                    <a:cubicBezTo>
                      <a:pt x="298" y="118"/>
                      <a:pt x="301" y="118"/>
                      <a:pt x="303" y="116"/>
                    </a:cubicBezTo>
                    <a:cubicBezTo>
                      <a:pt x="303" y="115"/>
                      <a:pt x="303" y="110"/>
                      <a:pt x="303" y="110"/>
                    </a:cubicBezTo>
                    <a:cubicBezTo>
                      <a:pt x="299" y="111"/>
                      <a:pt x="298" y="107"/>
                      <a:pt x="297" y="103"/>
                    </a:cubicBezTo>
                    <a:cubicBezTo>
                      <a:pt x="297" y="104"/>
                      <a:pt x="297" y="104"/>
                      <a:pt x="296" y="105"/>
                    </a:cubicBezTo>
                    <a:cubicBezTo>
                      <a:pt x="296" y="102"/>
                      <a:pt x="291" y="104"/>
                      <a:pt x="290" y="104"/>
                    </a:cubicBezTo>
                    <a:cubicBezTo>
                      <a:pt x="284" y="102"/>
                      <a:pt x="285" y="98"/>
                      <a:pt x="283" y="94"/>
                    </a:cubicBezTo>
                    <a:cubicBezTo>
                      <a:pt x="282" y="92"/>
                      <a:pt x="279" y="91"/>
                      <a:pt x="278" y="89"/>
                    </a:cubicBezTo>
                    <a:cubicBezTo>
                      <a:pt x="277" y="87"/>
                      <a:pt x="277" y="84"/>
                      <a:pt x="274" y="84"/>
                    </a:cubicBezTo>
                    <a:cubicBezTo>
                      <a:pt x="273" y="84"/>
                      <a:pt x="270" y="89"/>
                      <a:pt x="270" y="89"/>
                    </a:cubicBezTo>
                    <a:cubicBezTo>
                      <a:pt x="267" y="88"/>
                      <a:pt x="266" y="89"/>
                      <a:pt x="265" y="90"/>
                    </a:cubicBezTo>
                    <a:cubicBezTo>
                      <a:pt x="263" y="91"/>
                      <a:pt x="262" y="91"/>
                      <a:pt x="260" y="92"/>
                    </a:cubicBezTo>
                    <a:cubicBezTo>
                      <a:pt x="265" y="90"/>
                      <a:pt x="258" y="88"/>
                      <a:pt x="256" y="88"/>
                    </a:cubicBezTo>
                    <a:cubicBezTo>
                      <a:pt x="260" y="87"/>
                      <a:pt x="258" y="83"/>
                      <a:pt x="256" y="82"/>
                    </a:cubicBezTo>
                    <a:cubicBezTo>
                      <a:pt x="256" y="82"/>
                      <a:pt x="257" y="82"/>
                      <a:pt x="257" y="82"/>
                    </a:cubicBezTo>
                    <a:cubicBezTo>
                      <a:pt x="257" y="79"/>
                      <a:pt x="250" y="77"/>
                      <a:pt x="247" y="76"/>
                    </a:cubicBezTo>
                    <a:cubicBezTo>
                      <a:pt x="245" y="74"/>
                      <a:pt x="233" y="72"/>
                      <a:pt x="231" y="73"/>
                    </a:cubicBezTo>
                    <a:cubicBezTo>
                      <a:pt x="228" y="75"/>
                      <a:pt x="231" y="80"/>
                      <a:pt x="231" y="83"/>
                    </a:cubicBezTo>
                    <a:cubicBezTo>
                      <a:pt x="232" y="86"/>
                      <a:pt x="228" y="86"/>
                      <a:pt x="228" y="89"/>
                    </a:cubicBezTo>
                    <a:cubicBezTo>
                      <a:pt x="228" y="93"/>
                      <a:pt x="236" y="92"/>
                      <a:pt x="234" y="98"/>
                    </a:cubicBezTo>
                    <a:cubicBezTo>
                      <a:pt x="233" y="102"/>
                      <a:pt x="228" y="102"/>
                      <a:pt x="226" y="105"/>
                    </a:cubicBezTo>
                    <a:cubicBezTo>
                      <a:pt x="224" y="108"/>
                      <a:pt x="227" y="112"/>
                      <a:pt x="229" y="114"/>
                    </a:cubicBezTo>
                    <a:cubicBezTo>
                      <a:pt x="231" y="115"/>
                      <a:pt x="225" y="118"/>
                      <a:pt x="224" y="118"/>
                    </a:cubicBezTo>
                    <a:cubicBezTo>
                      <a:pt x="220" y="120"/>
                      <a:pt x="217" y="114"/>
                      <a:pt x="216" y="110"/>
                    </a:cubicBezTo>
                    <a:cubicBezTo>
                      <a:pt x="215" y="108"/>
                      <a:pt x="215" y="104"/>
                      <a:pt x="212" y="103"/>
                    </a:cubicBezTo>
                    <a:cubicBezTo>
                      <a:pt x="210" y="102"/>
                      <a:pt x="206" y="102"/>
                      <a:pt x="205" y="103"/>
                    </a:cubicBezTo>
                    <a:cubicBezTo>
                      <a:pt x="203" y="99"/>
                      <a:pt x="198" y="98"/>
                      <a:pt x="194" y="97"/>
                    </a:cubicBezTo>
                    <a:cubicBezTo>
                      <a:pt x="189" y="95"/>
                      <a:pt x="185" y="95"/>
                      <a:pt x="180" y="96"/>
                    </a:cubicBezTo>
                    <a:cubicBezTo>
                      <a:pt x="181" y="95"/>
                      <a:pt x="179" y="88"/>
                      <a:pt x="175" y="89"/>
                    </a:cubicBezTo>
                    <a:cubicBezTo>
                      <a:pt x="176" y="86"/>
                      <a:pt x="176" y="84"/>
                      <a:pt x="176" y="81"/>
                    </a:cubicBezTo>
                    <a:cubicBezTo>
                      <a:pt x="177" y="79"/>
                      <a:pt x="178" y="77"/>
                      <a:pt x="179" y="75"/>
                    </a:cubicBezTo>
                    <a:cubicBezTo>
                      <a:pt x="180" y="74"/>
                      <a:pt x="185" y="69"/>
                      <a:pt x="183" y="68"/>
                    </a:cubicBezTo>
                    <a:cubicBezTo>
                      <a:pt x="188" y="69"/>
                      <a:pt x="193" y="69"/>
                      <a:pt x="196" y="66"/>
                    </a:cubicBezTo>
                    <a:cubicBezTo>
                      <a:pt x="198" y="63"/>
                      <a:pt x="199" y="60"/>
                      <a:pt x="202" y="57"/>
                    </a:cubicBezTo>
                    <a:cubicBezTo>
                      <a:pt x="205" y="53"/>
                      <a:pt x="209" y="58"/>
                      <a:pt x="212" y="58"/>
                    </a:cubicBezTo>
                    <a:cubicBezTo>
                      <a:pt x="217" y="59"/>
                      <a:pt x="217" y="53"/>
                      <a:pt x="214" y="51"/>
                    </a:cubicBezTo>
                    <a:cubicBezTo>
                      <a:pt x="218" y="51"/>
                      <a:pt x="215" y="45"/>
                      <a:pt x="213" y="44"/>
                    </a:cubicBezTo>
                    <a:cubicBezTo>
                      <a:pt x="211" y="43"/>
                      <a:pt x="202" y="46"/>
                      <a:pt x="207" y="47"/>
                    </a:cubicBezTo>
                    <a:cubicBezTo>
                      <a:pt x="206" y="47"/>
                      <a:pt x="200" y="59"/>
                      <a:pt x="196" y="53"/>
                    </a:cubicBezTo>
                    <a:cubicBezTo>
                      <a:pt x="195" y="52"/>
                      <a:pt x="195" y="47"/>
                      <a:pt x="193" y="46"/>
                    </a:cubicBezTo>
                    <a:cubicBezTo>
                      <a:pt x="190" y="46"/>
                      <a:pt x="189" y="49"/>
                      <a:pt x="188" y="50"/>
                    </a:cubicBezTo>
                    <a:cubicBezTo>
                      <a:pt x="190" y="47"/>
                      <a:pt x="181" y="45"/>
                      <a:pt x="180" y="44"/>
                    </a:cubicBezTo>
                    <a:cubicBezTo>
                      <a:pt x="183" y="42"/>
                      <a:pt x="180" y="39"/>
                      <a:pt x="178" y="38"/>
                    </a:cubicBezTo>
                    <a:cubicBezTo>
                      <a:pt x="176" y="36"/>
                      <a:pt x="169" y="35"/>
                      <a:pt x="168" y="37"/>
                    </a:cubicBezTo>
                    <a:cubicBezTo>
                      <a:pt x="163" y="43"/>
                      <a:pt x="173" y="44"/>
                      <a:pt x="175" y="45"/>
                    </a:cubicBezTo>
                    <a:cubicBezTo>
                      <a:pt x="176" y="46"/>
                      <a:pt x="179" y="48"/>
                      <a:pt x="177" y="49"/>
                    </a:cubicBezTo>
                    <a:cubicBezTo>
                      <a:pt x="176" y="50"/>
                      <a:pt x="171" y="51"/>
                      <a:pt x="171" y="52"/>
                    </a:cubicBezTo>
                    <a:cubicBezTo>
                      <a:pt x="169" y="54"/>
                      <a:pt x="172" y="57"/>
                      <a:pt x="170" y="59"/>
                    </a:cubicBezTo>
                    <a:cubicBezTo>
                      <a:pt x="168" y="57"/>
                      <a:pt x="168" y="53"/>
                      <a:pt x="166" y="50"/>
                    </a:cubicBezTo>
                    <a:cubicBezTo>
                      <a:pt x="168" y="53"/>
                      <a:pt x="157" y="52"/>
                      <a:pt x="157" y="52"/>
                    </a:cubicBezTo>
                    <a:cubicBezTo>
                      <a:pt x="154" y="52"/>
                      <a:pt x="148" y="54"/>
                      <a:pt x="145" y="50"/>
                    </a:cubicBezTo>
                    <a:cubicBezTo>
                      <a:pt x="144" y="49"/>
                      <a:pt x="144" y="44"/>
                      <a:pt x="146" y="45"/>
                    </a:cubicBezTo>
                    <a:cubicBezTo>
                      <a:pt x="144" y="43"/>
                      <a:pt x="142" y="41"/>
                      <a:pt x="141" y="40"/>
                    </a:cubicBezTo>
                    <a:cubicBezTo>
                      <a:pt x="132" y="43"/>
                      <a:pt x="125" y="47"/>
                      <a:pt x="117" y="51"/>
                    </a:cubicBezTo>
                    <a:cubicBezTo>
                      <a:pt x="118" y="51"/>
                      <a:pt x="119" y="51"/>
                      <a:pt x="120" y="50"/>
                    </a:cubicBezTo>
                    <a:cubicBezTo>
                      <a:pt x="122" y="50"/>
                      <a:pt x="124" y="48"/>
                      <a:pt x="126" y="47"/>
                    </a:cubicBezTo>
                    <a:cubicBezTo>
                      <a:pt x="128" y="46"/>
                      <a:pt x="134" y="43"/>
                      <a:pt x="136" y="46"/>
                    </a:cubicBezTo>
                    <a:cubicBezTo>
                      <a:pt x="137" y="45"/>
                      <a:pt x="137" y="45"/>
                      <a:pt x="138" y="44"/>
                    </a:cubicBezTo>
                    <a:cubicBezTo>
                      <a:pt x="139" y="46"/>
                      <a:pt x="141" y="48"/>
                      <a:pt x="143" y="51"/>
                    </a:cubicBezTo>
                    <a:cubicBezTo>
                      <a:pt x="141" y="50"/>
                      <a:pt x="137" y="50"/>
                      <a:pt x="135" y="50"/>
                    </a:cubicBezTo>
                    <a:cubicBezTo>
                      <a:pt x="133" y="51"/>
                      <a:pt x="130" y="51"/>
                      <a:pt x="130" y="53"/>
                    </a:cubicBezTo>
                    <a:cubicBezTo>
                      <a:pt x="130" y="55"/>
                      <a:pt x="131" y="57"/>
                      <a:pt x="131" y="58"/>
                    </a:cubicBezTo>
                    <a:cubicBezTo>
                      <a:pt x="128" y="56"/>
                      <a:pt x="125" y="52"/>
                      <a:pt x="121" y="51"/>
                    </a:cubicBezTo>
                    <a:cubicBezTo>
                      <a:pt x="119" y="51"/>
                      <a:pt x="117" y="51"/>
                      <a:pt x="115" y="52"/>
                    </a:cubicBezTo>
                    <a:cubicBezTo>
                      <a:pt x="91" y="65"/>
                      <a:pt x="71" y="84"/>
                      <a:pt x="56" y="107"/>
                    </a:cubicBezTo>
                    <a:cubicBezTo>
                      <a:pt x="57" y="108"/>
                      <a:pt x="58" y="109"/>
                      <a:pt x="59" y="109"/>
                    </a:cubicBezTo>
                    <a:cubicBezTo>
                      <a:pt x="62" y="110"/>
                      <a:pt x="59" y="117"/>
                      <a:pt x="64" y="113"/>
                    </a:cubicBezTo>
                    <a:cubicBezTo>
                      <a:pt x="66" y="115"/>
                      <a:pt x="66" y="116"/>
                      <a:pt x="65" y="118"/>
                    </a:cubicBezTo>
                    <a:cubicBezTo>
                      <a:pt x="65" y="118"/>
                      <a:pt x="75" y="124"/>
                      <a:pt x="76" y="125"/>
                    </a:cubicBezTo>
                    <a:cubicBezTo>
                      <a:pt x="78" y="126"/>
                      <a:pt x="80" y="128"/>
                      <a:pt x="81" y="130"/>
                    </a:cubicBezTo>
                    <a:cubicBezTo>
                      <a:pt x="82" y="132"/>
                      <a:pt x="80" y="134"/>
                      <a:pt x="79" y="135"/>
                    </a:cubicBezTo>
                    <a:cubicBezTo>
                      <a:pt x="78" y="134"/>
                      <a:pt x="75" y="130"/>
                      <a:pt x="74" y="131"/>
                    </a:cubicBezTo>
                    <a:cubicBezTo>
                      <a:pt x="73" y="133"/>
                      <a:pt x="74" y="139"/>
                      <a:pt x="77" y="139"/>
                    </a:cubicBezTo>
                    <a:cubicBezTo>
                      <a:pt x="73" y="139"/>
                      <a:pt x="75" y="155"/>
                      <a:pt x="74" y="158"/>
                    </a:cubicBezTo>
                    <a:cubicBezTo>
                      <a:pt x="74" y="158"/>
                      <a:pt x="74" y="158"/>
                      <a:pt x="74" y="158"/>
                    </a:cubicBezTo>
                    <a:cubicBezTo>
                      <a:pt x="73" y="161"/>
                      <a:pt x="76" y="173"/>
                      <a:pt x="81" y="172"/>
                    </a:cubicBezTo>
                    <a:cubicBezTo>
                      <a:pt x="78" y="172"/>
                      <a:pt x="87" y="184"/>
                      <a:pt x="88" y="185"/>
                    </a:cubicBezTo>
                    <a:cubicBezTo>
                      <a:pt x="91" y="187"/>
                      <a:pt x="95" y="188"/>
                      <a:pt x="97" y="192"/>
                    </a:cubicBezTo>
                    <a:cubicBezTo>
                      <a:pt x="100" y="195"/>
                      <a:pt x="100" y="201"/>
                      <a:pt x="103" y="203"/>
                    </a:cubicBezTo>
                    <a:cubicBezTo>
                      <a:pt x="102" y="206"/>
                      <a:pt x="108" y="210"/>
                      <a:pt x="108" y="214"/>
                    </a:cubicBezTo>
                    <a:cubicBezTo>
                      <a:pt x="108" y="214"/>
                      <a:pt x="107" y="214"/>
                      <a:pt x="107" y="215"/>
                    </a:cubicBezTo>
                    <a:cubicBezTo>
                      <a:pt x="108" y="218"/>
                      <a:pt x="113" y="218"/>
                      <a:pt x="115" y="221"/>
                    </a:cubicBezTo>
                    <a:cubicBezTo>
                      <a:pt x="116" y="223"/>
                      <a:pt x="115" y="228"/>
                      <a:pt x="118" y="227"/>
                    </a:cubicBezTo>
                    <a:cubicBezTo>
                      <a:pt x="118" y="222"/>
                      <a:pt x="115" y="216"/>
                      <a:pt x="112" y="212"/>
                    </a:cubicBezTo>
                    <a:cubicBezTo>
                      <a:pt x="110" y="209"/>
                      <a:pt x="109" y="207"/>
                      <a:pt x="108" y="204"/>
                    </a:cubicBezTo>
                    <a:cubicBezTo>
                      <a:pt x="106" y="202"/>
                      <a:pt x="106" y="199"/>
                      <a:pt x="105" y="197"/>
                    </a:cubicBezTo>
                    <a:cubicBezTo>
                      <a:pt x="106" y="197"/>
                      <a:pt x="112" y="199"/>
                      <a:pt x="111" y="200"/>
                    </a:cubicBezTo>
                    <a:cubicBezTo>
                      <a:pt x="109" y="205"/>
                      <a:pt x="119" y="214"/>
                      <a:pt x="122" y="217"/>
                    </a:cubicBezTo>
                    <a:cubicBezTo>
                      <a:pt x="123" y="218"/>
                      <a:pt x="128" y="225"/>
                      <a:pt x="125" y="225"/>
                    </a:cubicBezTo>
                    <a:cubicBezTo>
                      <a:pt x="129" y="225"/>
                      <a:pt x="133" y="230"/>
                      <a:pt x="135" y="233"/>
                    </a:cubicBezTo>
                    <a:cubicBezTo>
                      <a:pt x="137" y="236"/>
                      <a:pt x="136" y="241"/>
                      <a:pt x="138" y="245"/>
                    </a:cubicBezTo>
                    <a:cubicBezTo>
                      <a:pt x="139" y="250"/>
                      <a:pt x="146" y="252"/>
                      <a:pt x="150" y="255"/>
                    </a:cubicBezTo>
                    <a:cubicBezTo>
                      <a:pt x="154" y="256"/>
                      <a:pt x="157" y="259"/>
                      <a:pt x="160" y="260"/>
                    </a:cubicBezTo>
                    <a:cubicBezTo>
                      <a:pt x="166" y="262"/>
                      <a:pt x="167" y="260"/>
                      <a:pt x="171" y="260"/>
                    </a:cubicBezTo>
                    <a:cubicBezTo>
                      <a:pt x="178" y="259"/>
                      <a:pt x="179" y="266"/>
                      <a:pt x="184" y="269"/>
                    </a:cubicBezTo>
                    <a:cubicBezTo>
                      <a:pt x="187" y="270"/>
                      <a:pt x="194" y="273"/>
                      <a:pt x="198" y="271"/>
                    </a:cubicBezTo>
                    <a:cubicBezTo>
                      <a:pt x="196" y="272"/>
                      <a:pt x="203" y="282"/>
                      <a:pt x="204" y="283"/>
                    </a:cubicBezTo>
                    <a:cubicBezTo>
                      <a:pt x="206" y="286"/>
                      <a:pt x="210" y="287"/>
                      <a:pt x="213" y="290"/>
                    </a:cubicBezTo>
                    <a:cubicBezTo>
                      <a:pt x="213" y="290"/>
                      <a:pt x="214" y="289"/>
                      <a:pt x="214" y="288"/>
                    </a:cubicBezTo>
                    <a:cubicBezTo>
                      <a:pt x="213" y="291"/>
                      <a:pt x="218" y="296"/>
                      <a:pt x="221" y="296"/>
                    </a:cubicBezTo>
                    <a:cubicBezTo>
                      <a:pt x="223" y="295"/>
                      <a:pt x="224" y="290"/>
                      <a:pt x="224" y="288"/>
                    </a:cubicBezTo>
                    <a:cubicBezTo>
                      <a:pt x="219" y="290"/>
                      <a:pt x="215" y="288"/>
                      <a:pt x="212" y="283"/>
                    </a:cubicBezTo>
                    <a:cubicBezTo>
                      <a:pt x="211" y="282"/>
                      <a:pt x="207" y="275"/>
                      <a:pt x="211" y="275"/>
                    </a:cubicBezTo>
                    <a:cubicBezTo>
                      <a:pt x="216" y="275"/>
                      <a:pt x="212" y="271"/>
                      <a:pt x="212" y="268"/>
                    </a:cubicBezTo>
                    <a:cubicBezTo>
                      <a:pt x="211" y="264"/>
                      <a:pt x="208" y="262"/>
                      <a:pt x="206" y="259"/>
                    </a:cubicBezTo>
                    <a:cubicBezTo>
                      <a:pt x="205" y="262"/>
                      <a:pt x="200" y="261"/>
                      <a:pt x="198" y="259"/>
                    </a:cubicBezTo>
                    <a:cubicBezTo>
                      <a:pt x="198" y="259"/>
                      <a:pt x="197" y="261"/>
                      <a:pt x="197" y="262"/>
                    </a:cubicBezTo>
                    <a:cubicBezTo>
                      <a:pt x="196" y="262"/>
                      <a:pt x="195" y="262"/>
                      <a:pt x="194" y="261"/>
                    </a:cubicBezTo>
                    <a:cubicBezTo>
                      <a:pt x="194" y="258"/>
                      <a:pt x="194" y="255"/>
                      <a:pt x="195" y="251"/>
                    </a:cubicBezTo>
                    <a:cubicBezTo>
                      <a:pt x="196" y="247"/>
                      <a:pt x="205" y="238"/>
                      <a:pt x="194" y="239"/>
                    </a:cubicBezTo>
                    <a:cubicBezTo>
                      <a:pt x="190" y="239"/>
                      <a:pt x="188" y="240"/>
                      <a:pt x="187" y="244"/>
                    </a:cubicBezTo>
                    <a:cubicBezTo>
                      <a:pt x="186" y="247"/>
                      <a:pt x="186" y="249"/>
                      <a:pt x="183" y="251"/>
                    </a:cubicBezTo>
                    <a:cubicBezTo>
                      <a:pt x="181" y="252"/>
                      <a:pt x="173" y="251"/>
                      <a:pt x="171" y="250"/>
                    </a:cubicBezTo>
                    <a:cubicBezTo>
                      <a:pt x="166" y="247"/>
                      <a:pt x="163" y="239"/>
                      <a:pt x="163" y="234"/>
                    </a:cubicBezTo>
                    <a:cubicBezTo>
                      <a:pt x="163" y="227"/>
                      <a:pt x="166" y="221"/>
                      <a:pt x="163" y="215"/>
                    </a:cubicBezTo>
                    <a:cubicBezTo>
                      <a:pt x="164" y="213"/>
                      <a:pt x="166" y="211"/>
                      <a:pt x="168" y="210"/>
                    </a:cubicBezTo>
                    <a:cubicBezTo>
                      <a:pt x="169" y="209"/>
                      <a:pt x="171" y="210"/>
                      <a:pt x="172" y="207"/>
                    </a:cubicBezTo>
                    <a:cubicBezTo>
                      <a:pt x="171" y="207"/>
                      <a:pt x="170" y="206"/>
                      <a:pt x="170" y="206"/>
                    </a:cubicBezTo>
                    <a:cubicBezTo>
                      <a:pt x="173" y="208"/>
                      <a:pt x="180" y="203"/>
                      <a:pt x="184" y="206"/>
                    </a:cubicBezTo>
                    <a:cubicBezTo>
                      <a:pt x="186" y="207"/>
                      <a:pt x="188" y="208"/>
                      <a:pt x="189" y="205"/>
                    </a:cubicBezTo>
                    <a:cubicBezTo>
                      <a:pt x="189" y="205"/>
                      <a:pt x="187" y="202"/>
                      <a:pt x="188" y="200"/>
                    </a:cubicBezTo>
                    <a:cubicBezTo>
                      <a:pt x="189" y="204"/>
                      <a:pt x="192" y="205"/>
                      <a:pt x="196" y="202"/>
                    </a:cubicBezTo>
                    <a:cubicBezTo>
                      <a:pt x="197" y="203"/>
                      <a:pt x="201" y="203"/>
                      <a:pt x="204" y="204"/>
                    </a:cubicBezTo>
                    <a:cubicBezTo>
                      <a:pt x="207" y="206"/>
                      <a:pt x="207" y="209"/>
                      <a:pt x="211" y="205"/>
                    </a:cubicBezTo>
                    <a:cubicBezTo>
                      <a:pt x="213" y="208"/>
                      <a:pt x="213" y="208"/>
                      <a:pt x="214" y="211"/>
                    </a:cubicBezTo>
                    <a:cubicBezTo>
                      <a:pt x="214" y="214"/>
                      <a:pt x="216" y="221"/>
                      <a:pt x="218" y="222"/>
                    </a:cubicBezTo>
                    <a:cubicBezTo>
                      <a:pt x="224" y="225"/>
                      <a:pt x="222" y="217"/>
                      <a:pt x="222" y="214"/>
                    </a:cubicBezTo>
                    <a:cubicBezTo>
                      <a:pt x="222" y="213"/>
                      <a:pt x="222" y="205"/>
                      <a:pt x="221" y="205"/>
                    </a:cubicBezTo>
                    <a:cubicBezTo>
                      <a:pt x="213" y="203"/>
                      <a:pt x="216" y="197"/>
                      <a:pt x="221" y="193"/>
                    </a:cubicBezTo>
                    <a:cubicBezTo>
                      <a:pt x="222" y="192"/>
                      <a:pt x="227" y="190"/>
                      <a:pt x="230" y="188"/>
                    </a:cubicBezTo>
                    <a:cubicBezTo>
                      <a:pt x="232" y="186"/>
                      <a:pt x="235" y="183"/>
                      <a:pt x="234" y="179"/>
                    </a:cubicBezTo>
                    <a:cubicBezTo>
                      <a:pt x="235" y="179"/>
                      <a:pt x="236" y="178"/>
                      <a:pt x="236" y="177"/>
                    </a:cubicBezTo>
                    <a:cubicBezTo>
                      <a:pt x="236" y="177"/>
                      <a:pt x="233" y="174"/>
                      <a:pt x="232" y="175"/>
                    </a:cubicBezTo>
                    <a:cubicBezTo>
                      <a:pt x="234" y="174"/>
                      <a:pt x="234" y="172"/>
                      <a:pt x="233" y="171"/>
                    </a:cubicBezTo>
                    <a:cubicBezTo>
                      <a:pt x="235" y="169"/>
                      <a:pt x="234" y="166"/>
                      <a:pt x="236" y="165"/>
                    </a:cubicBezTo>
                    <a:cubicBezTo>
                      <a:pt x="239" y="169"/>
                      <a:pt x="245" y="165"/>
                      <a:pt x="242" y="162"/>
                    </a:cubicBezTo>
                    <a:cubicBezTo>
                      <a:pt x="244" y="158"/>
                      <a:pt x="250" y="160"/>
                      <a:pt x="252" y="157"/>
                    </a:cubicBezTo>
                    <a:cubicBezTo>
                      <a:pt x="255" y="158"/>
                      <a:pt x="253" y="153"/>
                      <a:pt x="255" y="150"/>
                    </a:cubicBezTo>
                    <a:cubicBezTo>
                      <a:pt x="256" y="148"/>
                      <a:pt x="259" y="148"/>
                      <a:pt x="262" y="147"/>
                    </a:cubicBezTo>
                    <a:cubicBezTo>
                      <a:pt x="262" y="147"/>
                      <a:pt x="268" y="143"/>
                      <a:pt x="266" y="143"/>
                    </a:cubicBezTo>
                    <a:cubicBezTo>
                      <a:pt x="270" y="144"/>
                      <a:pt x="279" y="139"/>
                      <a:pt x="272" y="135"/>
                    </a:cubicBezTo>
                    <a:cubicBezTo>
                      <a:pt x="273" y="133"/>
                      <a:pt x="270" y="132"/>
                      <a:pt x="268" y="132"/>
                    </a:cubicBezTo>
                    <a:cubicBezTo>
                      <a:pt x="269" y="131"/>
                      <a:pt x="272" y="132"/>
                      <a:pt x="273" y="131"/>
                    </a:cubicBezTo>
                    <a:cubicBezTo>
                      <a:pt x="276" y="129"/>
                      <a:pt x="274" y="128"/>
                      <a:pt x="271" y="127"/>
                    </a:cubicBezTo>
                    <a:cubicBezTo>
                      <a:pt x="268" y="126"/>
                      <a:pt x="263" y="128"/>
                      <a:pt x="261" y="130"/>
                    </a:cubicBezTo>
                    <a:cubicBezTo>
                      <a:pt x="259" y="132"/>
                      <a:pt x="257" y="134"/>
                      <a:pt x="255" y="135"/>
                    </a:cubicBezTo>
                    <a:close/>
                    <a:moveTo>
                      <a:pt x="308" y="302"/>
                    </a:moveTo>
                    <a:cubicBezTo>
                      <a:pt x="306" y="301"/>
                      <a:pt x="303" y="301"/>
                      <a:pt x="301" y="300"/>
                    </a:cubicBezTo>
                    <a:cubicBezTo>
                      <a:pt x="299" y="300"/>
                      <a:pt x="298" y="299"/>
                      <a:pt x="295" y="298"/>
                    </a:cubicBezTo>
                    <a:cubicBezTo>
                      <a:pt x="296" y="293"/>
                      <a:pt x="290" y="292"/>
                      <a:pt x="287" y="289"/>
                    </a:cubicBezTo>
                    <a:cubicBezTo>
                      <a:pt x="284" y="287"/>
                      <a:pt x="282" y="284"/>
                      <a:pt x="277" y="285"/>
                    </a:cubicBezTo>
                    <a:cubicBezTo>
                      <a:pt x="276" y="285"/>
                      <a:pt x="271" y="287"/>
                      <a:pt x="272" y="288"/>
                    </a:cubicBezTo>
                    <a:cubicBezTo>
                      <a:pt x="269" y="285"/>
                      <a:pt x="268" y="284"/>
                      <a:pt x="263" y="282"/>
                    </a:cubicBezTo>
                    <a:cubicBezTo>
                      <a:pt x="259" y="281"/>
                      <a:pt x="257" y="276"/>
                      <a:pt x="253" y="281"/>
                    </a:cubicBezTo>
                    <a:cubicBezTo>
                      <a:pt x="251" y="283"/>
                      <a:pt x="252" y="286"/>
                      <a:pt x="251" y="288"/>
                    </a:cubicBezTo>
                    <a:cubicBezTo>
                      <a:pt x="247" y="285"/>
                      <a:pt x="254" y="282"/>
                      <a:pt x="251" y="279"/>
                    </a:cubicBezTo>
                    <a:cubicBezTo>
                      <a:pt x="248" y="275"/>
                      <a:pt x="243" y="281"/>
                      <a:pt x="240" y="282"/>
                    </a:cubicBezTo>
                    <a:cubicBezTo>
                      <a:pt x="239" y="284"/>
                      <a:pt x="237" y="284"/>
                      <a:pt x="236" y="286"/>
                    </a:cubicBezTo>
                    <a:cubicBezTo>
                      <a:pt x="235" y="287"/>
                      <a:pt x="234" y="290"/>
                      <a:pt x="233" y="291"/>
                    </a:cubicBezTo>
                    <a:cubicBezTo>
                      <a:pt x="233" y="289"/>
                      <a:pt x="228" y="290"/>
                      <a:pt x="228" y="288"/>
                    </a:cubicBezTo>
                    <a:cubicBezTo>
                      <a:pt x="229" y="294"/>
                      <a:pt x="229" y="301"/>
                      <a:pt x="230" y="307"/>
                    </a:cubicBezTo>
                    <a:cubicBezTo>
                      <a:pt x="231" y="310"/>
                      <a:pt x="230" y="316"/>
                      <a:pt x="227" y="319"/>
                    </a:cubicBezTo>
                    <a:cubicBezTo>
                      <a:pt x="224" y="321"/>
                      <a:pt x="221" y="324"/>
                      <a:pt x="220" y="329"/>
                    </a:cubicBezTo>
                    <a:cubicBezTo>
                      <a:pt x="220" y="332"/>
                      <a:pt x="220" y="334"/>
                      <a:pt x="223" y="335"/>
                    </a:cubicBezTo>
                    <a:cubicBezTo>
                      <a:pt x="223" y="339"/>
                      <a:pt x="219" y="342"/>
                      <a:pt x="219" y="346"/>
                    </a:cubicBezTo>
                    <a:cubicBezTo>
                      <a:pt x="219" y="346"/>
                      <a:pt x="220" y="348"/>
                      <a:pt x="220" y="350"/>
                    </a:cubicBezTo>
                    <a:cubicBezTo>
                      <a:pt x="254" y="344"/>
                      <a:pt x="285" y="327"/>
                      <a:pt x="308" y="30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8897431" y="5173105"/>
              <a:ext cx="625361" cy="607457"/>
              <a:chOff x="8270361" y="5284432"/>
              <a:chExt cx="625361" cy="607457"/>
            </a:xfrm>
          </p:grpSpPr>
          <p:sp>
            <p:nvSpPr>
              <p:cNvPr id="107" name="Oval 144"/>
              <p:cNvSpPr>
                <a:spLocks noChangeAspect="1"/>
              </p:cNvSpPr>
              <p:nvPr/>
            </p:nvSpPr>
            <p:spPr>
              <a:xfrm>
                <a:off x="8270361" y="5284432"/>
                <a:ext cx="625361" cy="607457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dirty="0">
                  <a:solidFill>
                    <a:prstClr val="white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108" name="Freeform 83"/>
              <p:cNvSpPr>
                <a:spLocks noEditPoints="1"/>
              </p:cNvSpPr>
              <p:nvPr/>
            </p:nvSpPr>
            <p:spPr bwMode="auto">
              <a:xfrm>
                <a:off x="8464817" y="5406405"/>
                <a:ext cx="246184" cy="369276"/>
              </a:xfrm>
              <a:custGeom>
                <a:avLst/>
                <a:gdLst/>
                <a:ahLst/>
                <a:cxnLst>
                  <a:cxn ang="0">
                    <a:pos x="38" y="26"/>
                  </a:cxn>
                  <a:cxn ang="0">
                    <a:pos x="24" y="55"/>
                  </a:cxn>
                  <a:cxn ang="0">
                    <a:pos x="20" y="58"/>
                  </a:cxn>
                  <a:cxn ang="0">
                    <a:pos x="16" y="55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0" y="0"/>
                  </a:cxn>
                  <a:cxn ang="0">
                    <a:pos x="39" y="19"/>
                  </a:cxn>
                  <a:cxn ang="0">
                    <a:pos x="38" y="26"/>
                  </a:cxn>
                  <a:cxn ang="0">
                    <a:pos x="20" y="9"/>
                  </a:cxn>
                  <a:cxn ang="0">
                    <a:pos x="10" y="19"/>
                  </a:cxn>
                  <a:cxn ang="0">
                    <a:pos x="20" y="29"/>
                  </a:cxn>
                  <a:cxn ang="0">
                    <a:pos x="30" y="19"/>
                  </a:cxn>
                  <a:cxn ang="0">
                    <a:pos x="20" y="9"/>
                  </a:cxn>
                </a:cxnLst>
                <a:rect l="0" t="0" r="r" b="b"/>
                <a:pathLst>
                  <a:path w="39" h="58">
                    <a:moveTo>
                      <a:pt x="38" y="26"/>
                    </a:moveTo>
                    <a:cubicBezTo>
                      <a:pt x="24" y="55"/>
                      <a:pt x="24" y="55"/>
                      <a:pt x="24" y="55"/>
                    </a:cubicBezTo>
                    <a:cubicBezTo>
                      <a:pt x="23" y="57"/>
                      <a:pt x="22" y="58"/>
                      <a:pt x="20" y="58"/>
                    </a:cubicBezTo>
                    <a:cubicBezTo>
                      <a:pt x="18" y="58"/>
                      <a:pt x="16" y="57"/>
                      <a:pt x="16" y="5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4"/>
                      <a:pt x="0" y="21"/>
                      <a:pt x="0" y="19"/>
                    </a:cubicBezTo>
                    <a:cubicBezTo>
                      <a:pt x="0" y="8"/>
                      <a:pt x="9" y="0"/>
                      <a:pt x="20" y="0"/>
                    </a:cubicBezTo>
                    <a:cubicBezTo>
                      <a:pt x="31" y="0"/>
                      <a:pt x="39" y="8"/>
                      <a:pt x="39" y="19"/>
                    </a:cubicBezTo>
                    <a:cubicBezTo>
                      <a:pt x="39" y="21"/>
                      <a:pt x="39" y="24"/>
                      <a:pt x="38" y="26"/>
                    </a:cubicBezTo>
                    <a:close/>
                    <a:moveTo>
                      <a:pt x="20" y="9"/>
                    </a:moveTo>
                    <a:cubicBezTo>
                      <a:pt x="15" y="9"/>
                      <a:pt x="10" y="14"/>
                      <a:pt x="10" y="19"/>
                    </a:cubicBezTo>
                    <a:cubicBezTo>
                      <a:pt x="10" y="24"/>
                      <a:pt x="15" y="29"/>
                      <a:pt x="20" y="29"/>
                    </a:cubicBezTo>
                    <a:cubicBezTo>
                      <a:pt x="25" y="29"/>
                      <a:pt x="30" y="24"/>
                      <a:pt x="30" y="19"/>
                    </a:cubicBezTo>
                    <a:cubicBezTo>
                      <a:pt x="30" y="14"/>
                      <a:pt x="25" y="9"/>
                      <a:pt x="20" y="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8897432" y="2492689"/>
              <a:ext cx="625361" cy="607457"/>
              <a:chOff x="8270361" y="2601804"/>
              <a:chExt cx="625361" cy="607457"/>
            </a:xfrm>
          </p:grpSpPr>
          <p:sp>
            <p:nvSpPr>
              <p:cNvPr id="116" name="Oval 153"/>
              <p:cNvSpPr>
                <a:spLocks noChangeAspect="1"/>
              </p:cNvSpPr>
              <p:nvPr/>
            </p:nvSpPr>
            <p:spPr>
              <a:xfrm>
                <a:off x="8270361" y="2601804"/>
                <a:ext cx="625361" cy="60745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dirty="0">
                  <a:solidFill>
                    <a:prstClr val="white"/>
                  </a:solidFill>
                  <a:latin typeface="等线" panose="02010600030101010101" charset="-122"/>
                </a:endParaRPr>
              </a:p>
            </p:txBody>
          </p:sp>
          <p:grpSp>
            <p:nvGrpSpPr>
              <p:cNvPr id="118" name="Group 48"/>
              <p:cNvGrpSpPr/>
              <p:nvPr/>
            </p:nvGrpSpPr>
            <p:grpSpPr>
              <a:xfrm>
                <a:off x="8428440" y="2733536"/>
                <a:ext cx="349565" cy="319905"/>
                <a:chOff x="6726389" y="1486674"/>
                <a:chExt cx="411805" cy="376863"/>
              </a:xfrm>
              <a:solidFill>
                <a:schemeClr val="bg1"/>
              </a:solidFill>
            </p:grpSpPr>
            <p:sp>
              <p:nvSpPr>
                <p:cNvPr id="119" name="Oval 52"/>
                <p:cNvSpPr>
                  <a:spLocks noChangeArrowheads="1"/>
                </p:cNvSpPr>
                <p:nvPr/>
              </p:nvSpPr>
              <p:spPr bwMode="auto">
                <a:xfrm>
                  <a:off x="6773808" y="1786168"/>
                  <a:ext cx="44924" cy="4242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en-US">
                    <a:solidFill>
                      <a:prstClr val="black"/>
                    </a:solidFill>
                    <a:latin typeface="等线" panose="02010600030101010101" charset="-122"/>
                  </a:endParaRPr>
                </a:p>
              </p:txBody>
            </p:sp>
            <p:sp>
              <p:nvSpPr>
                <p:cNvPr id="120" name="Oval 53"/>
                <p:cNvSpPr>
                  <a:spLocks noChangeArrowheads="1"/>
                </p:cNvSpPr>
                <p:nvPr/>
              </p:nvSpPr>
              <p:spPr bwMode="auto">
                <a:xfrm>
                  <a:off x="6748851" y="1836083"/>
                  <a:ext cx="24958" cy="27454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en-US">
                    <a:solidFill>
                      <a:prstClr val="black"/>
                    </a:solidFill>
                    <a:latin typeface="等线" panose="02010600030101010101" charset="-122"/>
                  </a:endParaRPr>
                </a:p>
              </p:txBody>
            </p:sp>
            <p:sp>
              <p:nvSpPr>
                <p:cNvPr id="121" name="Freeform 54"/>
                <p:cNvSpPr/>
                <p:nvPr/>
              </p:nvSpPr>
              <p:spPr bwMode="auto">
                <a:xfrm>
                  <a:off x="6726389" y="1486674"/>
                  <a:ext cx="411805" cy="292007"/>
                </a:xfrm>
                <a:custGeom>
                  <a:avLst/>
                  <a:gdLst>
                    <a:gd name="T0" fmla="*/ 124 w 124"/>
                    <a:gd name="T1" fmla="*/ 34 h 88"/>
                    <a:gd name="T2" fmla="*/ 99 w 124"/>
                    <a:gd name="T3" fmla="*/ 9 h 88"/>
                    <a:gd name="T4" fmla="*/ 93 w 124"/>
                    <a:gd name="T5" fmla="*/ 10 h 88"/>
                    <a:gd name="T6" fmla="*/ 74 w 124"/>
                    <a:gd name="T7" fmla="*/ 0 h 88"/>
                    <a:gd name="T8" fmla="*/ 60 w 124"/>
                    <a:gd name="T9" fmla="*/ 5 h 88"/>
                    <a:gd name="T10" fmla="*/ 46 w 124"/>
                    <a:gd name="T11" fmla="*/ 0 h 88"/>
                    <a:gd name="T12" fmla="*/ 31 w 124"/>
                    <a:gd name="T13" fmla="*/ 5 h 88"/>
                    <a:gd name="T14" fmla="*/ 25 w 124"/>
                    <a:gd name="T15" fmla="*/ 5 h 88"/>
                    <a:gd name="T16" fmla="*/ 0 w 124"/>
                    <a:gd name="T17" fmla="*/ 30 h 88"/>
                    <a:gd name="T18" fmla="*/ 3 w 124"/>
                    <a:gd name="T19" fmla="*/ 43 h 88"/>
                    <a:gd name="T20" fmla="*/ 0 w 124"/>
                    <a:gd name="T21" fmla="*/ 55 h 88"/>
                    <a:gd name="T22" fmla="*/ 25 w 124"/>
                    <a:gd name="T23" fmla="*/ 80 h 88"/>
                    <a:gd name="T24" fmla="*/ 28 w 124"/>
                    <a:gd name="T25" fmla="*/ 80 h 88"/>
                    <a:gd name="T26" fmla="*/ 46 w 124"/>
                    <a:gd name="T27" fmla="*/ 88 h 88"/>
                    <a:gd name="T28" fmla="*/ 64 w 124"/>
                    <a:gd name="T29" fmla="*/ 80 h 88"/>
                    <a:gd name="T30" fmla="*/ 79 w 124"/>
                    <a:gd name="T31" fmla="*/ 85 h 88"/>
                    <a:gd name="T32" fmla="*/ 104 w 124"/>
                    <a:gd name="T33" fmla="*/ 60 h 88"/>
                    <a:gd name="T34" fmla="*/ 104 w 124"/>
                    <a:gd name="T35" fmla="*/ 59 h 88"/>
                    <a:gd name="T36" fmla="*/ 124 w 124"/>
                    <a:gd name="T37" fmla="*/ 34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24" h="88">
                      <a:moveTo>
                        <a:pt x="124" y="34"/>
                      </a:moveTo>
                      <a:cubicBezTo>
                        <a:pt x="124" y="21"/>
                        <a:pt x="113" y="9"/>
                        <a:pt x="99" y="9"/>
                      </a:cubicBezTo>
                      <a:cubicBezTo>
                        <a:pt x="97" y="9"/>
                        <a:pt x="95" y="10"/>
                        <a:pt x="93" y="10"/>
                      </a:cubicBezTo>
                      <a:cubicBezTo>
                        <a:pt x="89" y="4"/>
                        <a:pt x="82" y="0"/>
                        <a:pt x="74" y="0"/>
                      </a:cubicBezTo>
                      <a:cubicBezTo>
                        <a:pt x="69" y="0"/>
                        <a:pt x="64" y="2"/>
                        <a:pt x="60" y="5"/>
                      </a:cubicBezTo>
                      <a:cubicBezTo>
                        <a:pt x="56" y="2"/>
                        <a:pt x="51" y="0"/>
                        <a:pt x="46" y="0"/>
                      </a:cubicBezTo>
                      <a:cubicBezTo>
                        <a:pt x="40" y="0"/>
                        <a:pt x="35" y="2"/>
                        <a:pt x="31" y="5"/>
                      </a:cubicBezTo>
                      <a:cubicBezTo>
                        <a:pt x="29" y="5"/>
                        <a:pt x="27" y="5"/>
                        <a:pt x="25" y="5"/>
                      </a:cubicBezTo>
                      <a:cubicBezTo>
                        <a:pt x="11" y="5"/>
                        <a:pt x="0" y="16"/>
                        <a:pt x="0" y="30"/>
                      </a:cubicBezTo>
                      <a:cubicBezTo>
                        <a:pt x="0" y="35"/>
                        <a:pt x="1" y="39"/>
                        <a:pt x="3" y="43"/>
                      </a:cubicBezTo>
                      <a:cubicBezTo>
                        <a:pt x="1" y="46"/>
                        <a:pt x="0" y="51"/>
                        <a:pt x="0" y="55"/>
                      </a:cubicBezTo>
                      <a:cubicBezTo>
                        <a:pt x="0" y="69"/>
                        <a:pt x="11" y="80"/>
                        <a:pt x="25" y="80"/>
                      </a:cubicBezTo>
                      <a:cubicBezTo>
                        <a:pt x="26" y="80"/>
                        <a:pt x="27" y="80"/>
                        <a:pt x="28" y="80"/>
                      </a:cubicBezTo>
                      <a:cubicBezTo>
                        <a:pt x="32" y="85"/>
                        <a:pt x="39" y="88"/>
                        <a:pt x="46" y="88"/>
                      </a:cubicBezTo>
                      <a:cubicBezTo>
                        <a:pt x="53" y="88"/>
                        <a:pt x="59" y="85"/>
                        <a:pt x="64" y="80"/>
                      </a:cubicBezTo>
                      <a:cubicBezTo>
                        <a:pt x="68" y="83"/>
                        <a:pt x="73" y="85"/>
                        <a:pt x="79" y="85"/>
                      </a:cubicBezTo>
                      <a:cubicBezTo>
                        <a:pt x="92" y="85"/>
                        <a:pt x="104" y="74"/>
                        <a:pt x="104" y="60"/>
                      </a:cubicBezTo>
                      <a:cubicBezTo>
                        <a:pt x="104" y="60"/>
                        <a:pt x="104" y="59"/>
                        <a:pt x="104" y="59"/>
                      </a:cubicBezTo>
                      <a:cubicBezTo>
                        <a:pt x="115" y="57"/>
                        <a:pt x="124" y="47"/>
                        <a:pt x="124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en-US">
                    <a:solidFill>
                      <a:prstClr val="black"/>
                    </a:solidFill>
                    <a:latin typeface="等线" panose="02010600030101010101" charset="-122"/>
                  </a:endParaRPr>
                </a:p>
              </p:txBody>
            </p:sp>
          </p:grpSp>
        </p:grpSp>
      </p:grpSp>
      <p:sp>
        <p:nvSpPr>
          <p:cNvPr id="123" name="Text Placeholder 5"/>
          <p:cNvSpPr txBox="1"/>
          <p:nvPr/>
        </p:nvSpPr>
        <p:spPr>
          <a:xfrm>
            <a:off x="1512951" y="140464"/>
            <a:ext cx="5147282" cy="125324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ct val="150000"/>
              </a:lnSpc>
              <a:spcBef>
                <a:spcPts val="750"/>
              </a:spcBef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参考北京云基地大数据实验室的</a:t>
            </a:r>
            <a:r>
              <a:rPr lang="zh-CN" altLang="en-US" dirty="0">
                <a:solidFill>
                  <a:srgbClr val="FF9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数据资产价值及评估模型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提出了</a:t>
            </a:r>
            <a:r>
              <a:rPr lang="zh-CN" altLang="en-US" dirty="0">
                <a:solidFill>
                  <a:srgbClr val="12B7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新的数据资产特征划分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 Box 42"/>
          <p:cNvSpPr txBox="1">
            <a:spLocks noChangeArrowheads="1"/>
          </p:cNvSpPr>
          <p:nvPr/>
        </p:nvSpPr>
        <p:spPr bwMode="auto">
          <a:xfrm>
            <a:off x="40350" y="159735"/>
            <a:ext cx="738664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数据资产的</a:t>
            </a:r>
            <a:r>
              <a:rPr lang="zh-CN" altLang="en-US" sz="3600" b="1" dirty="0">
                <a:solidFill>
                  <a:srgbClr val="FF9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lang="en-US" altLang="zh-CN" sz="3600" b="1" dirty="0">
              <a:solidFill>
                <a:srgbClr val="FF91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 Box 43"/>
          <p:cNvSpPr txBox="1">
            <a:spLocks noChangeArrowheads="1"/>
          </p:cNvSpPr>
          <p:nvPr/>
        </p:nvSpPr>
        <p:spPr bwMode="auto">
          <a:xfrm>
            <a:off x="610237" y="857554"/>
            <a:ext cx="369332" cy="192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Characteristics of Data Assets</a:t>
            </a:r>
          </a:p>
        </p:txBody>
      </p:sp>
      <p:cxnSp>
        <p:nvCxnSpPr>
          <p:cNvPr id="76" name="直接连接符 75"/>
          <p:cNvCxnSpPr/>
          <p:nvPr/>
        </p:nvCxnSpPr>
        <p:spPr>
          <a:xfrm flipH="1">
            <a:off x="974258" y="1157288"/>
            <a:ext cx="3838" cy="138169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20563" y="2500417"/>
            <a:ext cx="4517536" cy="112670"/>
            <a:chOff x="281577" y="2505394"/>
            <a:chExt cx="8575803" cy="213886"/>
          </a:xfrm>
        </p:grpSpPr>
        <p:sp>
          <p:nvSpPr>
            <p:cNvPr id="36" name="Rounded Rectangle 54"/>
            <p:cNvSpPr/>
            <p:nvPr/>
          </p:nvSpPr>
          <p:spPr>
            <a:xfrm>
              <a:off x="281577" y="2510855"/>
              <a:ext cx="561758" cy="20691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ounded Rectangle 54"/>
            <p:cNvSpPr/>
            <p:nvPr/>
          </p:nvSpPr>
          <p:spPr>
            <a:xfrm>
              <a:off x="2089041" y="2510855"/>
              <a:ext cx="561758" cy="20691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ounded Rectangle 64"/>
            <p:cNvSpPr/>
            <p:nvPr/>
          </p:nvSpPr>
          <p:spPr>
            <a:xfrm>
              <a:off x="1185309" y="2510855"/>
              <a:ext cx="561758" cy="20691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ounded Rectangle 98"/>
            <p:cNvSpPr/>
            <p:nvPr/>
          </p:nvSpPr>
          <p:spPr>
            <a:xfrm>
              <a:off x="3848169" y="2505394"/>
              <a:ext cx="561758" cy="206915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ounded Rectangle 84"/>
            <p:cNvSpPr/>
            <p:nvPr/>
          </p:nvSpPr>
          <p:spPr>
            <a:xfrm>
              <a:off x="4713650" y="2510854"/>
              <a:ext cx="561758" cy="20691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ounded Rectangle 75"/>
            <p:cNvSpPr/>
            <p:nvPr/>
          </p:nvSpPr>
          <p:spPr>
            <a:xfrm>
              <a:off x="2992774" y="2510854"/>
              <a:ext cx="561758" cy="20691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ounded Rectangle 75"/>
            <p:cNvSpPr/>
            <p:nvPr/>
          </p:nvSpPr>
          <p:spPr>
            <a:xfrm>
              <a:off x="5617382" y="2510854"/>
              <a:ext cx="561758" cy="20691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ounded Rectangle 98"/>
            <p:cNvSpPr/>
            <p:nvPr/>
          </p:nvSpPr>
          <p:spPr>
            <a:xfrm>
              <a:off x="6516071" y="2505733"/>
              <a:ext cx="561758" cy="206915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ounded Rectangle 64"/>
            <p:cNvSpPr/>
            <p:nvPr/>
          </p:nvSpPr>
          <p:spPr>
            <a:xfrm>
              <a:off x="7425289" y="2506228"/>
              <a:ext cx="561758" cy="20691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ounded Rectangle 84"/>
            <p:cNvSpPr/>
            <p:nvPr/>
          </p:nvSpPr>
          <p:spPr>
            <a:xfrm>
              <a:off x="8295622" y="2512365"/>
              <a:ext cx="561758" cy="20691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203483" y="3580203"/>
            <a:ext cx="1130412" cy="1020479"/>
            <a:chOff x="1338819" y="174183"/>
            <a:chExt cx="1507216" cy="1360638"/>
          </a:xfrm>
        </p:grpSpPr>
        <p:sp>
          <p:nvSpPr>
            <p:cNvPr id="47" name="Rounded Rectangle 54"/>
            <p:cNvSpPr/>
            <p:nvPr/>
          </p:nvSpPr>
          <p:spPr>
            <a:xfrm>
              <a:off x="1348013" y="174183"/>
              <a:ext cx="749011" cy="27588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ounded Rectangle 54"/>
            <p:cNvSpPr/>
            <p:nvPr/>
          </p:nvSpPr>
          <p:spPr>
            <a:xfrm>
              <a:off x="2097024" y="174183"/>
              <a:ext cx="749011" cy="27588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ounded Rectangle 64"/>
            <p:cNvSpPr/>
            <p:nvPr/>
          </p:nvSpPr>
          <p:spPr>
            <a:xfrm>
              <a:off x="1348012" y="442939"/>
              <a:ext cx="749011" cy="27588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ounded Rectangle 64"/>
            <p:cNvSpPr/>
            <p:nvPr/>
          </p:nvSpPr>
          <p:spPr>
            <a:xfrm>
              <a:off x="2097024" y="441924"/>
              <a:ext cx="749011" cy="27588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ounded Rectangle 75"/>
            <p:cNvSpPr/>
            <p:nvPr/>
          </p:nvSpPr>
          <p:spPr>
            <a:xfrm>
              <a:off x="1348012" y="711695"/>
              <a:ext cx="749011" cy="27588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ounded Rectangle 75"/>
            <p:cNvSpPr/>
            <p:nvPr/>
          </p:nvSpPr>
          <p:spPr>
            <a:xfrm>
              <a:off x="2095789" y="717811"/>
              <a:ext cx="749011" cy="27588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ounded Rectangle 84"/>
            <p:cNvSpPr/>
            <p:nvPr/>
          </p:nvSpPr>
          <p:spPr>
            <a:xfrm>
              <a:off x="1344830" y="980451"/>
              <a:ext cx="749011" cy="27588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ounded Rectangle 84"/>
            <p:cNvSpPr/>
            <p:nvPr/>
          </p:nvSpPr>
          <p:spPr>
            <a:xfrm>
              <a:off x="2087830" y="985111"/>
              <a:ext cx="749011" cy="27588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ounded Rectangle 99"/>
            <p:cNvSpPr/>
            <p:nvPr/>
          </p:nvSpPr>
          <p:spPr>
            <a:xfrm>
              <a:off x="1338819" y="1258934"/>
              <a:ext cx="749011" cy="27588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ounded Rectangle 99"/>
            <p:cNvSpPr/>
            <p:nvPr/>
          </p:nvSpPr>
          <p:spPr>
            <a:xfrm>
              <a:off x="2089064" y="1258431"/>
              <a:ext cx="749011" cy="27588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452320" y="3579187"/>
            <a:ext cx="658542" cy="1181082"/>
            <a:chOff x="2990521" y="1495372"/>
            <a:chExt cx="1579903" cy="2833524"/>
          </a:xfrm>
        </p:grpSpPr>
        <p:sp>
          <p:nvSpPr>
            <p:cNvPr id="69" name="Rectangle 78"/>
            <p:cNvSpPr/>
            <p:nvPr/>
          </p:nvSpPr>
          <p:spPr>
            <a:xfrm>
              <a:off x="2990521" y="3761576"/>
              <a:ext cx="1576436" cy="567320"/>
            </a:xfrm>
            <a:prstGeom prst="homePlat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颗粒度</a:t>
              </a:r>
              <a:endParaRPr lang="en-US" sz="1000" dirty="0"/>
            </a:p>
          </p:txBody>
        </p:sp>
        <p:sp>
          <p:nvSpPr>
            <p:cNvPr id="70" name="Rectangle 72"/>
            <p:cNvSpPr/>
            <p:nvPr/>
          </p:nvSpPr>
          <p:spPr>
            <a:xfrm>
              <a:off x="2993988" y="1495372"/>
              <a:ext cx="1576436" cy="56732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规模度</a:t>
              </a:r>
              <a:endParaRPr lang="en-US" sz="1000" dirty="0"/>
            </a:p>
          </p:txBody>
        </p:sp>
        <p:sp>
          <p:nvSpPr>
            <p:cNvPr id="71" name="Rectangle 74"/>
            <p:cNvSpPr/>
            <p:nvPr/>
          </p:nvSpPr>
          <p:spPr>
            <a:xfrm>
              <a:off x="2993988" y="2062692"/>
              <a:ext cx="1576436" cy="56732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活性度</a:t>
              </a:r>
              <a:endParaRPr lang="en-US" sz="1000" dirty="0"/>
            </a:p>
          </p:txBody>
        </p:sp>
        <p:sp>
          <p:nvSpPr>
            <p:cNvPr id="72" name="Rectangle 77"/>
            <p:cNvSpPr/>
            <p:nvPr/>
          </p:nvSpPr>
          <p:spPr>
            <a:xfrm>
              <a:off x="2993988" y="2630011"/>
              <a:ext cx="1576436" cy="56732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多维度</a:t>
              </a:r>
              <a:endParaRPr lang="en-US" sz="1000" dirty="0"/>
            </a:p>
          </p:txBody>
        </p:sp>
        <p:sp>
          <p:nvSpPr>
            <p:cNvPr id="73" name="Rectangle 78"/>
            <p:cNvSpPr/>
            <p:nvPr/>
          </p:nvSpPr>
          <p:spPr>
            <a:xfrm>
              <a:off x="2993988" y="3197331"/>
              <a:ext cx="1576436" cy="56732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关联度</a:t>
              </a:r>
              <a:endParaRPr lang="en-US" sz="1000" dirty="0"/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94" y="753219"/>
            <a:ext cx="1004675" cy="1004675"/>
          </a:xfrm>
          <a:prstGeom prst="rect">
            <a:avLst/>
          </a:prstGeom>
        </p:spPr>
      </p:pic>
      <p:sp>
        <p:nvSpPr>
          <p:cNvPr id="75" name="Text Placeholder 3"/>
          <p:cNvSpPr txBox="1"/>
          <p:nvPr/>
        </p:nvSpPr>
        <p:spPr>
          <a:xfrm>
            <a:off x="532877" y="1255557"/>
            <a:ext cx="392054" cy="12311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spcBef>
                <a:spcPct val="20000"/>
              </a:spcBef>
              <a:defRPr/>
            </a:pP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数据量</a:t>
            </a:r>
          </a:p>
        </p:txBody>
      </p:sp>
      <p:sp>
        <p:nvSpPr>
          <p:cNvPr id="76" name="Text Placeholder 3"/>
          <p:cNvSpPr txBox="1"/>
          <p:nvPr/>
        </p:nvSpPr>
        <p:spPr>
          <a:xfrm>
            <a:off x="1487060" y="1194003"/>
            <a:ext cx="380343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spcBef>
                <a:spcPct val="20000"/>
              </a:spcBef>
              <a:defRPr/>
            </a:pP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数据使用范围</a:t>
            </a:r>
          </a:p>
        </p:txBody>
      </p:sp>
      <p:sp>
        <p:nvSpPr>
          <p:cNvPr id="77" name="Text Placeholder 3"/>
          <p:cNvSpPr txBox="1"/>
          <p:nvPr/>
        </p:nvSpPr>
        <p:spPr>
          <a:xfrm>
            <a:off x="1015622" y="1186630"/>
            <a:ext cx="380343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spcBef>
                <a:spcPct val="20000"/>
              </a:spcBef>
              <a:defRPr/>
            </a:pP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数据更新频率</a:t>
            </a:r>
          </a:p>
        </p:txBody>
      </p:sp>
      <p:sp>
        <p:nvSpPr>
          <p:cNvPr id="78" name="Text Placeholder 3"/>
          <p:cNvSpPr txBox="1"/>
          <p:nvPr/>
        </p:nvSpPr>
        <p:spPr>
          <a:xfrm>
            <a:off x="4302497" y="1194003"/>
            <a:ext cx="380343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spcBef>
                <a:spcPct val="20000"/>
              </a:spcBef>
              <a:defRPr/>
            </a:pP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数据访问频率</a:t>
            </a:r>
          </a:p>
        </p:txBody>
      </p:sp>
      <p:sp>
        <p:nvSpPr>
          <p:cNvPr id="79" name="Text Placeholder 3"/>
          <p:cNvSpPr txBox="1"/>
          <p:nvPr/>
        </p:nvSpPr>
        <p:spPr>
          <a:xfrm>
            <a:off x="1974886" y="1194003"/>
            <a:ext cx="380343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spcBef>
                <a:spcPct val="20000"/>
              </a:spcBef>
              <a:defRPr/>
            </a:pP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数据来源数量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0" name="Text Placeholder 3"/>
          <p:cNvSpPr txBox="1"/>
          <p:nvPr/>
        </p:nvSpPr>
        <p:spPr>
          <a:xfrm>
            <a:off x="3350357" y="1194003"/>
            <a:ext cx="380343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spcBef>
                <a:spcPct val="20000"/>
              </a:spcBef>
              <a:defRPr/>
            </a:pP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数据覆盖范围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1" name="Text Placeholder 3"/>
          <p:cNvSpPr txBox="1"/>
          <p:nvPr/>
        </p:nvSpPr>
        <p:spPr>
          <a:xfrm>
            <a:off x="2437497" y="1194003"/>
            <a:ext cx="380343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spcBef>
                <a:spcPct val="20000"/>
              </a:spcBef>
              <a:defRPr/>
            </a:pP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数据属性数量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2" name="Text Placeholder 3"/>
          <p:cNvSpPr txBox="1"/>
          <p:nvPr/>
        </p:nvSpPr>
        <p:spPr>
          <a:xfrm>
            <a:off x="3817065" y="1194003"/>
            <a:ext cx="380343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spcBef>
                <a:spcPct val="20000"/>
              </a:spcBef>
              <a:defRPr/>
            </a:pP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数据属性类型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3" name="Text Placeholder 3"/>
          <p:cNvSpPr txBox="1"/>
          <p:nvPr/>
        </p:nvSpPr>
        <p:spPr>
          <a:xfrm>
            <a:off x="2874288" y="1194003"/>
            <a:ext cx="380343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spcBef>
                <a:spcPct val="20000"/>
              </a:spcBef>
              <a:defRPr/>
            </a:pP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流入数据数量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4" name="Text Placeholder 3"/>
          <p:cNvSpPr txBox="1"/>
          <p:nvPr/>
        </p:nvSpPr>
        <p:spPr>
          <a:xfrm>
            <a:off x="4753572" y="1185963"/>
            <a:ext cx="380343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spcBef>
                <a:spcPct val="20000"/>
              </a:spcBef>
              <a:defRPr/>
            </a:pP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流出数据数量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5" name="Text Placeholder 3"/>
          <p:cNvSpPr txBox="1"/>
          <p:nvPr/>
        </p:nvSpPr>
        <p:spPr>
          <a:xfrm>
            <a:off x="128509" y="1479598"/>
            <a:ext cx="392054" cy="12311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spcBef>
                <a:spcPct val="20000"/>
              </a:spcBef>
              <a:defRPr/>
            </a:pP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01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7" name="组合 56"/>
          <p:cNvGrpSpPr/>
          <p:nvPr/>
        </p:nvGrpSpPr>
        <p:grpSpPr>
          <a:xfrm flipV="1">
            <a:off x="539552" y="1479598"/>
            <a:ext cx="4510861" cy="108999"/>
            <a:chOff x="453637" y="1830096"/>
            <a:chExt cx="11417401" cy="275887"/>
          </a:xfrm>
        </p:grpSpPr>
        <p:grpSp>
          <p:nvGrpSpPr>
            <p:cNvPr id="58" name="组合 57"/>
            <p:cNvGrpSpPr/>
            <p:nvPr/>
          </p:nvGrpSpPr>
          <p:grpSpPr>
            <a:xfrm>
              <a:off x="453637" y="1830096"/>
              <a:ext cx="10273369" cy="275887"/>
              <a:chOff x="892048" y="1817570"/>
              <a:chExt cx="10273369" cy="275887"/>
            </a:xfrm>
          </p:grpSpPr>
          <p:sp>
            <p:nvSpPr>
              <p:cNvPr id="60" name="Rounded Rectangle 56"/>
              <p:cNvSpPr/>
              <p:nvPr/>
            </p:nvSpPr>
            <p:spPr>
              <a:xfrm>
                <a:off x="892048" y="1817570"/>
                <a:ext cx="749011" cy="2758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ounded Rectangle 68"/>
              <p:cNvSpPr/>
              <p:nvPr/>
            </p:nvSpPr>
            <p:spPr>
              <a:xfrm>
                <a:off x="2097024" y="1817570"/>
                <a:ext cx="749011" cy="2758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ounded Rectangle 79"/>
              <p:cNvSpPr/>
              <p:nvPr/>
            </p:nvSpPr>
            <p:spPr>
              <a:xfrm>
                <a:off x="3302000" y="1817570"/>
                <a:ext cx="749011" cy="2758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ounded Rectangle 90"/>
              <p:cNvSpPr/>
              <p:nvPr/>
            </p:nvSpPr>
            <p:spPr>
              <a:xfrm>
                <a:off x="4506976" y="1817570"/>
                <a:ext cx="749011" cy="2758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ounded Rectangle 101"/>
              <p:cNvSpPr/>
              <p:nvPr/>
            </p:nvSpPr>
            <p:spPr>
              <a:xfrm>
                <a:off x="5654227" y="1817570"/>
                <a:ext cx="749011" cy="2758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ounded Rectangle 56"/>
              <p:cNvSpPr/>
              <p:nvPr/>
            </p:nvSpPr>
            <p:spPr>
              <a:xfrm>
                <a:off x="6801478" y="1817570"/>
                <a:ext cx="749011" cy="2758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ounded Rectangle 68"/>
              <p:cNvSpPr/>
              <p:nvPr/>
            </p:nvSpPr>
            <p:spPr>
              <a:xfrm>
                <a:off x="8006454" y="1817570"/>
                <a:ext cx="749011" cy="2758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ounded Rectangle 79"/>
              <p:cNvSpPr/>
              <p:nvPr/>
            </p:nvSpPr>
            <p:spPr>
              <a:xfrm>
                <a:off x="9211430" y="1817570"/>
                <a:ext cx="749011" cy="2758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ounded Rectangle 90"/>
              <p:cNvSpPr/>
              <p:nvPr/>
            </p:nvSpPr>
            <p:spPr>
              <a:xfrm>
                <a:off x="10416406" y="1817570"/>
                <a:ext cx="749011" cy="2758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9" name="Rounded Rectangle 68"/>
            <p:cNvSpPr/>
            <p:nvPr/>
          </p:nvSpPr>
          <p:spPr>
            <a:xfrm>
              <a:off x="11122027" y="1830096"/>
              <a:ext cx="749011" cy="27588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6" name="箭头: 右 85"/>
          <p:cNvSpPr/>
          <p:nvPr/>
        </p:nvSpPr>
        <p:spPr>
          <a:xfrm rot="5400000">
            <a:off x="2532817" y="1981407"/>
            <a:ext cx="502103" cy="195943"/>
          </a:xfrm>
          <a:prstGeom prst="rightArrow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7" name="Rectangle 11"/>
          <p:cNvSpPr>
            <a:spLocks noChangeArrowheads="1"/>
          </p:cNvSpPr>
          <p:nvPr/>
        </p:nvSpPr>
        <p:spPr bwMode="auto">
          <a:xfrm>
            <a:off x="3059832" y="1848054"/>
            <a:ext cx="1928803" cy="4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每一行数据根据字段分类为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适应各自特征的五部分</a:t>
            </a:r>
            <a:endParaRPr lang="zh-CN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箭头: 右 87"/>
          <p:cNvSpPr/>
          <p:nvPr/>
        </p:nvSpPr>
        <p:spPr>
          <a:xfrm rot="5400000">
            <a:off x="2532817" y="2994885"/>
            <a:ext cx="502103" cy="195943"/>
          </a:xfrm>
          <a:prstGeom prst="rightArrow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9" name="Rectangle 11"/>
          <p:cNvSpPr>
            <a:spLocks noChangeArrowheads="1"/>
          </p:cNvSpPr>
          <p:nvPr/>
        </p:nvSpPr>
        <p:spPr bwMode="auto">
          <a:xfrm>
            <a:off x="3232467" y="2953224"/>
            <a:ext cx="1368152" cy="20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将每部分字段重组</a:t>
            </a:r>
            <a:endParaRPr lang="zh-CN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箭头: 右 89"/>
          <p:cNvSpPr/>
          <p:nvPr/>
        </p:nvSpPr>
        <p:spPr>
          <a:xfrm>
            <a:off x="3888757" y="4007581"/>
            <a:ext cx="502103" cy="195943"/>
          </a:xfrm>
          <a:prstGeom prst="rightArrow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1" name="箭头: 右 90"/>
          <p:cNvSpPr/>
          <p:nvPr/>
        </p:nvSpPr>
        <p:spPr>
          <a:xfrm>
            <a:off x="6438835" y="4044582"/>
            <a:ext cx="502103" cy="195943"/>
          </a:xfrm>
          <a:prstGeom prst="rightArrow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2" name="Rectangle 11"/>
          <p:cNvSpPr>
            <a:spLocks noChangeArrowheads="1"/>
          </p:cNvSpPr>
          <p:nvPr/>
        </p:nvSpPr>
        <p:spPr bwMode="auto">
          <a:xfrm>
            <a:off x="4492668" y="4667618"/>
            <a:ext cx="1703353" cy="4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通过卷积神经网络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获得五个维度特征的评分</a:t>
            </a:r>
            <a:endParaRPr lang="zh-CN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4" r="30280"/>
          <a:stretch>
            <a:fillRect/>
          </a:stretch>
        </p:blipFill>
        <p:spPr>
          <a:xfrm>
            <a:off x="4961526" y="3524591"/>
            <a:ext cx="840687" cy="1104131"/>
          </a:xfrm>
          <a:prstGeom prst="rect">
            <a:avLst/>
          </a:prstGeom>
        </p:spPr>
      </p:pic>
      <p:sp>
        <p:nvSpPr>
          <p:cNvPr id="97" name="箭头: 右 96"/>
          <p:cNvSpPr/>
          <p:nvPr/>
        </p:nvSpPr>
        <p:spPr>
          <a:xfrm rot="16200000">
            <a:off x="7463277" y="2884763"/>
            <a:ext cx="502103" cy="195943"/>
          </a:xfrm>
          <a:prstGeom prst="rightArrow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8" name="Rectangle 11"/>
          <p:cNvSpPr>
            <a:spLocks noChangeArrowheads="1"/>
          </p:cNvSpPr>
          <p:nvPr/>
        </p:nvSpPr>
        <p:spPr bwMode="auto">
          <a:xfrm>
            <a:off x="6627406" y="2032582"/>
            <a:ext cx="2173843" cy="4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由五个维度特征的评分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计算获得数据和资产评估建议</a:t>
            </a:r>
            <a:endParaRPr lang="zh-CN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Rectangle 11"/>
          <p:cNvSpPr>
            <a:spLocks noChangeArrowheads="1"/>
          </p:cNvSpPr>
          <p:nvPr/>
        </p:nvSpPr>
        <p:spPr bwMode="auto">
          <a:xfrm>
            <a:off x="6862650" y="1633670"/>
            <a:ext cx="1703353" cy="20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￥？？？？？</a:t>
            </a:r>
            <a:endParaRPr lang="zh-CN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 Box 42"/>
          <p:cNvSpPr txBox="1">
            <a:spLocks noChangeArrowheads="1"/>
          </p:cNvSpPr>
          <p:nvPr/>
        </p:nvSpPr>
        <p:spPr bwMode="auto">
          <a:xfrm>
            <a:off x="3761535" y="71581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  <a:endParaRPr lang="en-US" altLang="zh-CN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Text Box 43"/>
          <p:cNvSpPr txBox="1">
            <a:spLocks noChangeArrowheads="1"/>
          </p:cNvSpPr>
          <p:nvPr/>
        </p:nvSpPr>
        <p:spPr bwMode="auto">
          <a:xfrm>
            <a:off x="3821909" y="511316"/>
            <a:ext cx="15049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Algorithm Innovation</a:t>
            </a:r>
          </a:p>
        </p:txBody>
      </p:sp>
      <p:cxnSp>
        <p:nvCxnSpPr>
          <p:cNvPr id="106" name="直接连接符 105"/>
          <p:cNvCxnSpPr/>
          <p:nvPr/>
        </p:nvCxnSpPr>
        <p:spPr>
          <a:xfrm>
            <a:off x="3557158" y="788315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 flipH="1" flipV="1">
            <a:off x="7076666" y="3343908"/>
            <a:ext cx="1323967" cy="1590688"/>
          </a:xfrm>
          <a:prstGeom prst="rect">
            <a:avLst/>
          </a:prstGeom>
          <a:noFill/>
          <a:ln w="25400">
            <a:solidFill>
              <a:schemeClr val="tx1">
                <a:alpha val="2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 flipH="1" flipV="1">
            <a:off x="4775524" y="3453469"/>
            <a:ext cx="1187010" cy="1197325"/>
          </a:xfrm>
          <a:prstGeom prst="rect">
            <a:avLst/>
          </a:prstGeom>
          <a:noFill/>
          <a:ln w="25400">
            <a:solidFill>
              <a:schemeClr val="tx1">
                <a:alpha val="2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 flipH="1" flipV="1">
            <a:off x="1846243" y="3424047"/>
            <a:ext cx="1800037" cy="1336221"/>
          </a:xfrm>
          <a:prstGeom prst="rect">
            <a:avLst/>
          </a:prstGeom>
          <a:noFill/>
          <a:ln w="25400">
            <a:solidFill>
              <a:schemeClr val="tx1">
                <a:alpha val="2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 flipH="1" flipV="1">
            <a:off x="269664" y="2372429"/>
            <a:ext cx="4878399" cy="379182"/>
          </a:xfrm>
          <a:prstGeom prst="rect">
            <a:avLst/>
          </a:prstGeom>
          <a:noFill/>
          <a:ln w="25400">
            <a:solidFill>
              <a:schemeClr val="tx1">
                <a:alpha val="2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 flipH="1" flipV="1">
            <a:off x="51711" y="1023396"/>
            <a:ext cx="5096352" cy="751509"/>
          </a:xfrm>
          <a:prstGeom prst="rect">
            <a:avLst/>
          </a:prstGeom>
          <a:noFill/>
          <a:ln w="25400">
            <a:solidFill>
              <a:schemeClr val="tx1">
                <a:alpha val="2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 flipH="1" flipV="1">
            <a:off x="6456900" y="649816"/>
            <a:ext cx="2417435" cy="1959587"/>
          </a:xfrm>
          <a:prstGeom prst="rect">
            <a:avLst/>
          </a:prstGeom>
          <a:noFill/>
          <a:ln w="25400">
            <a:solidFill>
              <a:schemeClr val="tx1">
                <a:alpha val="2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EFAEE"/>
      </a:lt2>
      <a:accent1>
        <a:srgbClr val="12B789"/>
      </a:accent1>
      <a:accent2>
        <a:srgbClr val="FF9101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1088</Words>
  <Application>Microsoft Office PowerPoint</Application>
  <PresentationFormat>全屏显示(16:9)</PresentationFormat>
  <Paragraphs>226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FontAwesome</vt:lpstr>
      <vt:lpstr>等线</vt:lpstr>
      <vt:lpstr>微软雅黑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</dc:title>
  <dc:subject>PPT</dc:subject>
  <dc:creator>administrator</dc:creator>
  <cp:keywords>PPT</cp:keywords>
  <dc:description>PPT</dc:description>
  <cp:lastModifiedBy>张 俊豪</cp:lastModifiedBy>
  <cp:revision>254</cp:revision>
  <dcterms:created xsi:type="dcterms:W3CDTF">2016-04-12T08:19:00Z</dcterms:created>
  <dcterms:modified xsi:type="dcterms:W3CDTF">2021-04-07T08:21:44Z</dcterms:modified>
  <cp:category>PPT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39744A453E9B4635B516BE5F5EA017B8</vt:lpwstr>
  </property>
  <property fmtid="{D5CDD505-2E9C-101B-9397-08002B2CF9AE}" pid="3" name="KSOProductBuildVer">
    <vt:lpwstr>2052-11.1.0.10356</vt:lpwstr>
  </property>
</Properties>
</file>