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8" r:id="rId4"/>
    <p:sldId id="449" r:id="rId5"/>
    <p:sldId id="264" r:id="rId6"/>
    <p:sldId id="260" r:id="rId7"/>
    <p:sldId id="452" r:id="rId8"/>
    <p:sldId id="422" r:id="rId9"/>
    <p:sldId id="456" r:id="rId10"/>
    <p:sldId id="447" r:id="rId11"/>
    <p:sldId id="270" r:id="rId12"/>
    <p:sldId id="453" r:id="rId13"/>
    <p:sldId id="457" r:id="rId14"/>
    <p:sldId id="448" r:id="rId15"/>
    <p:sldId id="451" r:id="rId16"/>
    <p:sldId id="297" r:id="rId17"/>
    <p:sldId id="432" r:id="rId18"/>
    <p:sldId id="298" r:id="rId19"/>
    <p:sldId id="454" r:id="rId20"/>
    <p:sldId id="45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858585"/>
    <a:srgbClr val="12B789"/>
    <a:srgbClr val="FF9101"/>
    <a:srgbClr val="8689D0"/>
    <a:srgbClr val="FEFAEE"/>
    <a:srgbClr val="BD3F0D"/>
    <a:srgbClr val="B43918"/>
    <a:srgbClr val="0E8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817" autoAdjust="0"/>
  </p:normalViewPr>
  <p:slideViewPr>
    <p:cSldViewPr showGuides="1">
      <p:cViewPr varScale="1">
        <p:scale>
          <a:sx n="141" d="100"/>
          <a:sy n="141" d="100"/>
        </p:scale>
        <p:origin x="5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损失率优化效果</a:t>
            </a:r>
          </a:p>
        </c:rich>
      </c:tx>
      <c:layout>
        <c:manualLayout>
          <c:xMode val="edge"/>
          <c:yMode val="edge"/>
          <c:x val="0.43740981267441514"/>
          <c:y val="2.2940219654108453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F-CNN模型</c:v>
                </c:pt>
              </c:strCache>
            </c:strRef>
          </c:tx>
          <c:spPr>
            <a:ln w="19050"/>
          </c:spPr>
          <c:marker>
            <c:symbol val="circle"/>
            <c:size val="5"/>
            <c:spPr>
              <a:ln w="19050"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  <c:pt idx="4">
                  <c:v>300</c:v>
                </c:pt>
                <c:pt idx="5">
                  <c:v>360</c:v>
                </c:pt>
                <c:pt idx="6">
                  <c:v>420</c:v>
                </c:pt>
                <c:pt idx="7">
                  <c:v>480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0.56000000000000005</c:v>
                </c:pt>
                <c:pt idx="1">
                  <c:v>0.31</c:v>
                </c:pt>
                <c:pt idx="2">
                  <c:v>0.2</c:v>
                </c:pt>
                <c:pt idx="3">
                  <c:v>0.155</c:v>
                </c:pt>
                <c:pt idx="4">
                  <c:v>0.12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02-4727-B742-2F15554362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CNN模型</c:v>
                </c:pt>
              </c:strCache>
            </c:strRef>
          </c:tx>
          <c:spPr>
            <a:ln w="19050"/>
          </c:spPr>
          <c:marker>
            <c:symbol val="circle"/>
            <c:size val="5"/>
            <c:spPr>
              <a:ln w="19050"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  <c:pt idx="4">
                  <c:v>300</c:v>
                </c:pt>
                <c:pt idx="5">
                  <c:v>360</c:v>
                </c:pt>
                <c:pt idx="6">
                  <c:v>420</c:v>
                </c:pt>
                <c:pt idx="7">
                  <c:v>480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0.42</c:v>
                </c:pt>
                <c:pt idx="2">
                  <c:v>0.28000000000000003</c:v>
                </c:pt>
                <c:pt idx="3">
                  <c:v>0.17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2-4727-B742-2F15554362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RNN模型</c:v>
                </c:pt>
              </c:strCache>
            </c:strRef>
          </c:tx>
          <c:spPr>
            <a:ln w="19050"/>
          </c:spPr>
          <c:marker>
            <c:symbol val="circle"/>
            <c:size val="5"/>
            <c:spPr>
              <a:ln w="19050"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  <c:pt idx="4">
                  <c:v>300</c:v>
                </c:pt>
                <c:pt idx="5">
                  <c:v>360</c:v>
                </c:pt>
                <c:pt idx="6">
                  <c:v>420</c:v>
                </c:pt>
                <c:pt idx="7">
                  <c:v>480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2-4727-B742-2F1555436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770944"/>
        <c:axId val="274508608"/>
      </c:lineChart>
      <c:catAx>
        <c:axId val="282770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/>
                  <a:t>训练</a:t>
                </a:r>
                <a:r>
                  <a:rPr lang="zh-CN" altLang="zh-CN" sz="1000" b="1" i="0" u="none" strike="noStrike" baseline="0" dirty="0">
                    <a:effectLst/>
                  </a:rPr>
                  <a:t>批次</a:t>
                </a:r>
                <a:r>
                  <a:rPr lang="zh-CN" altLang="en-US" dirty="0"/>
                  <a:t>数量</a:t>
                </a:r>
              </a:p>
            </c:rich>
          </c:tx>
          <c:layout>
            <c:manualLayout>
              <c:xMode val="edge"/>
              <c:yMode val="edge"/>
              <c:x val="0.79121576060035725"/>
              <c:y val="0.80726994226109283"/>
            </c:manualLayout>
          </c:layout>
          <c:overlay val="0"/>
        </c:title>
        <c:numFmt formatCode="#\ ?/?" sourceLinked="0"/>
        <c:majorTickMark val="out"/>
        <c:minorTickMark val="none"/>
        <c:tickLblPos val="low"/>
        <c:crossAx val="274508608"/>
        <c:crosses val="autoZero"/>
        <c:auto val="1"/>
        <c:lblAlgn val="ctr"/>
        <c:lblOffset val="100"/>
        <c:noMultiLvlLbl val="0"/>
      </c:catAx>
      <c:valAx>
        <c:axId val="2745086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/>
                  <a:t>损失率</a:t>
                </a:r>
              </a:p>
            </c:rich>
          </c:tx>
          <c:layout>
            <c:manualLayout>
              <c:xMode val="edge"/>
              <c:yMode val="edge"/>
              <c:x val="0.13041252312291784"/>
              <c:y val="0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82770944"/>
        <c:crosses val="autoZero"/>
        <c:crossBetween val="between"/>
      </c:valAx>
      <c:spPr>
        <a:ln w="12700"/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chemeClr val="bg1">
              <a:lumMod val="65000"/>
            </a:schemeClr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zh-CN" altLang="en-US"/>
              <a:t>素材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数据资产估值定价分析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ASSETS PRINCING ANALYSIS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721216" y="3912724"/>
            <a:ext cx="458104" cy="458099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240419" y="3943730"/>
            <a:ext cx="98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221001" y="1354340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21001" y="1540990"/>
            <a:ext cx="691284" cy="26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4" name="Up Arrow Callout 33"/>
          <p:cNvSpPr/>
          <p:nvPr/>
        </p:nvSpPr>
        <p:spPr>
          <a:xfrm>
            <a:off x="3221001" y="1901029"/>
            <a:ext cx="691284" cy="2333662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92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3422372" y="1634053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A5B592">
                    <a:lumMod val="75000"/>
                  </a:srgbClr>
                </a:solidFill>
                <a:latin typeface="等线" panose="02010600030101010101" charset="-122"/>
              </a:rPr>
              <a:t>91%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9678" y="1354341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678" y="2506480"/>
            <a:ext cx="691284" cy="1728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0" name="Up Arrow Callout 39"/>
          <p:cNvSpPr/>
          <p:nvPr/>
        </p:nvSpPr>
        <p:spPr>
          <a:xfrm>
            <a:off x="649678" y="3125173"/>
            <a:ext cx="691284" cy="1109517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844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1" name="Text Placeholder 3"/>
          <p:cNvSpPr txBox="1"/>
          <p:nvPr/>
        </p:nvSpPr>
        <p:spPr>
          <a:xfrm>
            <a:off x="870288" y="2909730"/>
            <a:ext cx="25006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F3A447">
                    <a:lumMod val="50000"/>
                  </a:srgbClr>
                </a:solidFill>
                <a:latin typeface="等线" panose="02010600030101010101" charset="-122"/>
              </a:rPr>
              <a:t>??%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34523" y="1354341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34523" y="1901029"/>
            <a:ext cx="691284" cy="2333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5" name="Up Arrow Callout 44"/>
          <p:cNvSpPr/>
          <p:nvPr/>
        </p:nvSpPr>
        <p:spPr>
          <a:xfrm>
            <a:off x="1934523" y="2362993"/>
            <a:ext cx="691284" cy="1871699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90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2146685" y="2054487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E7BC29">
                    <a:lumMod val="75000"/>
                  </a:srgbClr>
                </a:solidFill>
                <a:latin typeface="等线" panose="02010600030101010101" charset="-122"/>
              </a:rPr>
              <a:t>82%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743" y="4452158"/>
            <a:ext cx="74699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F3A447"/>
                </a:solidFill>
                <a:latin typeface="等线" panose="02010600030101010101" charset="-122"/>
                <a:ea typeface="等线" panose="02010600030101010101" charset="-122"/>
              </a:rPr>
              <a:t>RNN</a:t>
            </a:r>
            <a:r>
              <a:rPr lang="zh-CN" altLang="en-US" sz="1400" b="1" dirty="0">
                <a:solidFill>
                  <a:srgbClr val="F3A447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  <a:endParaRPr lang="en-US" sz="1400" b="1" dirty="0">
              <a:solidFill>
                <a:srgbClr val="F3A447"/>
              </a:solidFill>
              <a:latin typeface="等线" panose="02010600030101010101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01086" y="4452158"/>
            <a:ext cx="74699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E7BC29"/>
                </a:solidFill>
                <a:latin typeface="等线" panose="02010600030101010101" charset="-122"/>
                <a:ea typeface="等线" panose="02010600030101010101" charset="-122"/>
              </a:rPr>
              <a:t>CNN</a:t>
            </a:r>
            <a:r>
              <a:rPr lang="zh-CN" altLang="en-US" sz="1400" b="1" dirty="0">
                <a:solidFill>
                  <a:srgbClr val="E7BC29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  <a:endParaRPr lang="en-US" sz="1400" b="1" dirty="0">
              <a:solidFill>
                <a:srgbClr val="E7BC29"/>
              </a:solidFill>
              <a:latin typeface="等线" panose="02010600030101010101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3374" y="4452158"/>
            <a:ext cx="9265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12B789"/>
                </a:solidFill>
                <a:latin typeface="等线" panose="02010600030101010101" charset="-122"/>
                <a:ea typeface="等线" panose="02010600030101010101" charset="-122"/>
              </a:rPr>
              <a:t>F-CNN</a:t>
            </a:r>
            <a:r>
              <a:rPr lang="zh-CN" altLang="en-US" sz="1400" b="1" dirty="0">
                <a:solidFill>
                  <a:srgbClr val="12B789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633011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优化后的效果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4302800" y="857108"/>
            <a:ext cx="5368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Effect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74">
            <a:extLst>
              <a:ext uri="{FF2B5EF4-FFF2-40B4-BE49-F238E27FC236}">
                <a16:creationId xmlns:a16="http://schemas.microsoft.com/office/drawing/2014/main" id="{35C43CBD-38BA-43BE-B6D5-21DB1FCBB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958720"/>
              </p:ext>
            </p:extLst>
          </p:nvPr>
        </p:nvGraphicFramePr>
        <p:xfrm>
          <a:off x="4427996" y="1338300"/>
          <a:ext cx="4090098" cy="3321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F81E3ADA-9B7E-4C0D-A24F-5BAA784BCAE9}"/>
              </a:ext>
            </a:extLst>
          </p:cNvPr>
          <p:cNvSpPr txBox="1"/>
          <p:nvPr/>
        </p:nvSpPr>
        <p:spPr>
          <a:xfrm>
            <a:off x="-84878" y="4781378"/>
            <a:ext cx="21602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*RNN</a:t>
            </a:r>
            <a:r>
              <a:rPr lang="zh-CN" altLang="en-US" sz="9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模型不适用于非序列化数据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/>
      <p:bldP spid="38" grpId="0" animBg="1"/>
      <p:bldP spid="39" grpId="0" animBg="1"/>
      <p:bldP spid="40" grpId="0" animBg="1"/>
      <p:bldP spid="41" grpId="0"/>
      <p:bldP spid="43" grpId="0" animBg="1"/>
      <p:bldP spid="44" grpId="0" animBg="1"/>
      <p:bldP spid="45" grpId="0" animBg="1"/>
      <p:bldP spid="46" grpId="0"/>
      <p:bldP spid="88" grpId="0"/>
      <p:bldP spid="89" grpId="0"/>
      <p:bldP spid="90" grpId="0"/>
      <p:bldGraphic spid="2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358513" y="1662617"/>
            <a:ext cx="1315519" cy="1315925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/>
          <p:nvPr/>
        </p:nvSpPr>
        <p:spPr bwMode="auto">
          <a:xfrm>
            <a:off x="1043608" y="2331762"/>
            <a:ext cx="204968" cy="465978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539257" y="3088512"/>
            <a:ext cx="465835" cy="205031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/>
          <p:nvPr/>
        </p:nvSpPr>
        <p:spPr bwMode="auto">
          <a:xfrm>
            <a:off x="1043608" y="1843416"/>
            <a:ext cx="204968" cy="465978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/>
          <p:nvPr/>
        </p:nvSpPr>
        <p:spPr bwMode="auto">
          <a:xfrm>
            <a:off x="2025590" y="3088512"/>
            <a:ext cx="463971" cy="205031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/>
          <p:nvPr/>
        </p:nvSpPr>
        <p:spPr bwMode="auto">
          <a:xfrm>
            <a:off x="1539257" y="1347614"/>
            <a:ext cx="465835" cy="203167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/>
          <p:nvPr/>
        </p:nvSpPr>
        <p:spPr bwMode="auto">
          <a:xfrm>
            <a:off x="2025588" y="1347614"/>
            <a:ext cx="467698" cy="203167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/>
          <p:nvPr/>
        </p:nvSpPr>
        <p:spPr bwMode="auto">
          <a:xfrm>
            <a:off x="1179631" y="1483681"/>
            <a:ext cx="385711" cy="385830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/>
          <p:nvPr/>
        </p:nvSpPr>
        <p:spPr bwMode="auto">
          <a:xfrm>
            <a:off x="1179631" y="2771647"/>
            <a:ext cx="385711" cy="385831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/>
          <p:nvPr/>
        </p:nvSpPr>
        <p:spPr bwMode="auto">
          <a:xfrm>
            <a:off x="2463473" y="2771647"/>
            <a:ext cx="387575" cy="385831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/>
          <p:nvPr/>
        </p:nvSpPr>
        <p:spPr bwMode="auto">
          <a:xfrm>
            <a:off x="2782106" y="1843416"/>
            <a:ext cx="203104" cy="465978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/>
          <p:nvPr/>
        </p:nvSpPr>
        <p:spPr bwMode="auto">
          <a:xfrm>
            <a:off x="2782106" y="2331762"/>
            <a:ext cx="203104" cy="465978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/>
          <p:nvPr/>
        </p:nvSpPr>
        <p:spPr bwMode="auto">
          <a:xfrm>
            <a:off x="2463473" y="1483681"/>
            <a:ext cx="387575" cy="385830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314471" y="1685091"/>
            <a:ext cx="1335001" cy="1335412"/>
          </a:xfrm>
          <a:prstGeom prst="ellipse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/>
          <p:nvPr/>
        </p:nvSpPr>
        <p:spPr bwMode="auto">
          <a:xfrm>
            <a:off x="5994902" y="2364146"/>
            <a:ext cx="208003" cy="472879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/>
          <p:nvPr/>
        </p:nvSpPr>
        <p:spPr bwMode="auto">
          <a:xfrm>
            <a:off x="6497891" y="3132103"/>
            <a:ext cx="472734" cy="208067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0" name="Freeform 42"/>
          <p:cNvSpPr/>
          <p:nvPr/>
        </p:nvSpPr>
        <p:spPr bwMode="auto">
          <a:xfrm>
            <a:off x="6993315" y="3132103"/>
            <a:ext cx="470844" cy="208067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/>
          <p:nvPr/>
        </p:nvSpPr>
        <p:spPr bwMode="auto">
          <a:xfrm>
            <a:off x="6497891" y="1365424"/>
            <a:ext cx="472734" cy="206176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/>
          <p:nvPr/>
        </p:nvSpPr>
        <p:spPr bwMode="auto">
          <a:xfrm>
            <a:off x="6993316" y="1365424"/>
            <a:ext cx="472734" cy="206176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4" name="Freeform 46"/>
          <p:cNvSpPr/>
          <p:nvPr/>
        </p:nvSpPr>
        <p:spPr bwMode="auto">
          <a:xfrm>
            <a:off x="6132940" y="2810545"/>
            <a:ext cx="391423" cy="39154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/>
          <p:nvPr/>
        </p:nvSpPr>
        <p:spPr bwMode="auto">
          <a:xfrm>
            <a:off x="7435794" y="2810545"/>
            <a:ext cx="393315" cy="39154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/>
          <p:nvPr/>
        </p:nvSpPr>
        <p:spPr bwMode="auto">
          <a:xfrm>
            <a:off x="7761035" y="1868569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/>
          <p:nvPr/>
        </p:nvSpPr>
        <p:spPr bwMode="auto">
          <a:xfrm>
            <a:off x="7761035" y="2364146"/>
            <a:ext cx="204221" cy="472879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/>
          <p:nvPr/>
        </p:nvSpPr>
        <p:spPr bwMode="auto">
          <a:xfrm>
            <a:off x="7435794" y="1503506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527504" y="212052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378907" y="1998854"/>
            <a:ext cx="1210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计算时间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16835" y="3520074"/>
            <a:ext cx="151288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91%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对于训练集中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的数据，计算的误差在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0.05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训练损失率在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66066" y="3533769"/>
            <a:ext cx="15128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0.02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对于每个评估单例，都能够在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秒内完成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3556350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782786" y="857108"/>
            <a:ext cx="15768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Technical Specification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20"/>
          <p:cNvSpPr/>
          <p:nvPr/>
        </p:nvSpPr>
        <p:spPr bwMode="auto">
          <a:xfrm rot="16200000">
            <a:off x="2467143" y="2771707"/>
            <a:ext cx="385711" cy="385831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13"/>
          <p:cNvSpPr/>
          <p:nvPr/>
        </p:nvSpPr>
        <p:spPr bwMode="auto">
          <a:xfrm rot="12637241">
            <a:off x="2794602" y="2307533"/>
            <a:ext cx="204968" cy="465978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48"/>
          <p:cNvSpPr/>
          <p:nvPr/>
        </p:nvSpPr>
        <p:spPr bwMode="auto">
          <a:xfrm rot="12600589">
            <a:off x="5991122" y="1887943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Freeform 50"/>
          <p:cNvSpPr/>
          <p:nvPr/>
        </p:nvSpPr>
        <p:spPr bwMode="auto">
          <a:xfrm rot="16200000">
            <a:off x="6137583" y="1502620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3860651" y="1689333"/>
            <a:ext cx="1335001" cy="1335412"/>
          </a:xfrm>
          <a:prstGeom prst="ellipse">
            <a:avLst/>
          </a:prstGeom>
          <a:solidFill>
            <a:srgbClr val="0E896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Freeform 39"/>
          <p:cNvSpPr/>
          <p:nvPr/>
        </p:nvSpPr>
        <p:spPr bwMode="auto">
          <a:xfrm>
            <a:off x="3541082" y="2368388"/>
            <a:ext cx="208003" cy="472879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Freeform 40"/>
          <p:cNvSpPr/>
          <p:nvPr/>
        </p:nvSpPr>
        <p:spPr bwMode="auto">
          <a:xfrm>
            <a:off x="4044071" y="3136345"/>
            <a:ext cx="472734" cy="208067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Freeform 42"/>
          <p:cNvSpPr/>
          <p:nvPr/>
        </p:nvSpPr>
        <p:spPr bwMode="auto">
          <a:xfrm>
            <a:off x="4539495" y="3136345"/>
            <a:ext cx="470844" cy="208067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>
            <a:off x="4539496" y="1369666"/>
            <a:ext cx="472734" cy="206176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Freeform 46"/>
          <p:cNvSpPr/>
          <p:nvPr/>
        </p:nvSpPr>
        <p:spPr bwMode="auto">
          <a:xfrm>
            <a:off x="3679120" y="2814787"/>
            <a:ext cx="391423" cy="39154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Freeform 47"/>
          <p:cNvSpPr/>
          <p:nvPr/>
        </p:nvSpPr>
        <p:spPr bwMode="auto">
          <a:xfrm>
            <a:off x="4981974" y="2814787"/>
            <a:ext cx="393315" cy="39154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Freeform 48"/>
          <p:cNvSpPr/>
          <p:nvPr/>
        </p:nvSpPr>
        <p:spPr bwMode="auto">
          <a:xfrm>
            <a:off x="5307215" y="1872811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Freeform 49"/>
          <p:cNvSpPr/>
          <p:nvPr/>
        </p:nvSpPr>
        <p:spPr bwMode="auto">
          <a:xfrm>
            <a:off x="5307215" y="2368388"/>
            <a:ext cx="204221" cy="472879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Freeform 50"/>
          <p:cNvSpPr/>
          <p:nvPr/>
        </p:nvSpPr>
        <p:spPr bwMode="auto">
          <a:xfrm>
            <a:off x="4981974" y="1507748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Freeform 48"/>
          <p:cNvSpPr/>
          <p:nvPr/>
        </p:nvSpPr>
        <p:spPr bwMode="auto">
          <a:xfrm rot="12600589">
            <a:off x="3537302" y="1892185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Freeform 50"/>
          <p:cNvSpPr/>
          <p:nvPr/>
        </p:nvSpPr>
        <p:spPr bwMode="auto">
          <a:xfrm rot="16200000">
            <a:off x="3683763" y="1506862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044071" y="213033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30"/>
          <p:cNvSpPr/>
          <p:nvPr/>
        </p:nvSpPr>
        <p:spPr bwMode="auto">
          <a:xfrm>
            <a:off x="4047034" y="1367567"/>
            <a:ext cx="469692" cy="204033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30934" y="1360136"/>
            <a:ext cx="230492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</a:p>
          <a:p>
            <a:pPr algn="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大量的参数也不会很快导致网络过拟合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42578" y="3386035"/>
            <a:ext cx="21609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400" b="1" dirty="0">
              <a:solidFill>
                <a:srgbClr val="12B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在输入的维度很多时仍能保持很高的效率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43663" y="2582072"/>
            <a:ext cx="23037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E89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极大发挥数据资产特征对于价值评估的作用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6" name="Freeform 14"/>
          <p:cNvSpPr/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/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/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24"/>
          <p:cNvSpPr>
            <a:spLocks noEditPoints="1"/>
          </p:cNvSpPr>
          <p:nvPr/>
        </p:nvSpPr>
        <p:spPr bwMode="auto">
          <a:xfrm>
            <a:off x="5305425" y="2955250"/>
            <a:ext cx="171450" cy="169914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25"/>
          <p:cNvSpPr>
            <a:spLocks noEditPoints="1"/>
          </p:cNvSpPr>
          <p:nvPr/>
        </p:nvSpPr>
        <p:spPr bwMode="auto">
          <a:xfrm>
            <a:off x="4573589" y="2170783"/>
            <a:ext cx="382587" cy="411289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89388" y="3048941"/>
            <a:ext cx="296862" cy="295366"/>
            <a:chOff x="3989388" y="3048941"/>
            <a:chExt cx="296862" cy="295366"/>
          </a:xfrm>
          <a:solidFill>
            <a:schemeClr val="accent1"/>
          </a:solidFill>
        </p:grpSpPr>
        <p:sp>
          <p:nvSpPr>
            <p:cNvPr id="23578" name="Freeform 26"/>
            <p:cNvSpPr>
              <a:spLocks noEditPoints="1"/>
            </p:cNvSpPr>
            <p:nvPr/>
          </p:nvSpPr>
          <p:spPr bwMode="auto">
            <a:xfrm>
              <a:off x="3989388" y="3048941"/>
              <a:ext cx="296862" cy="295366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Freeform 27"/>
            <p:cNvSpPr/>
            <p:nvPr/>
          </p:nvSpPr>
          <p:spPr bwMode="auto">
            <a:xfrm>
              <a:off x="4124325" y="3106108"/>
              <a:ext cx="90488" cy="103220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3556353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3786826" y="857108"/>
            <a:ext cx="15687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Features of the Model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171362" y="29012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数据资产定价方式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22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402189" y="290122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高度可视化的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2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简洁高效的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1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科学高效的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325512" y="290122"/>
            <a:ext cx="2492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3898810" y="857108"/>
            <a:ext cx="13447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Feasibility Analysis</a:t>
            </a: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631096" y="2659537"/>
            <a:ext cx="2079541" cy="179270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6416985" y="1694233"/>
            <a:ext cx="2079541" cy="179270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2502720" y="1620843"/>
            <a:ext cx="2079541" cy="179270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4473963" y="2625274"/>
            <a:ext cx="2079541" cy="179270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16" name="Freeform 211"/>
          <p:cNvSpPr>
            <a:spLocks noEditPoints="1"/>
          </p:cNvSpPr>
          <p:nvPr/>
        </p:nvSpPr>
        <p:spPr bwMode="auto">
          <a:xfrm>
            <a:off x="5272708" y="3097136"/>
            <a:ext cx="482047" cy="478224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51" y="58"/>
              </a:cxn>
              <a:cxn ang="0">
                <a:pos x="7" y="58"/>
              </a:cxn>
              <a:cxn ang="0">
                <a:pos x="0" y="50"/>
              </a:cxn>
              <a:cxn ang="0">
                <a:pos x="0" y="7"/>
              </a:cxn>
              <a:cxn ang="0">
                <a:pos x="7" y="0"/>
              </a:cxn>
              <a:cxn ang="0">
                <a:pos x="51" y="0"/>
              </a:cxn>
              <a:cxn ang="0">
                <a:pos x="58" y="7"/>
              </a:cxn>
              <a:cxn ang="0">
                <a:pos x="58" y="50"/>
              </a:cxn>
              <a:cxn ang="0">
                <a:pos x="51" y="24"/>
              </a:cxn>
              <a:cxn ang="0">
                <a:pos x="46" y="24"/>
              </a:cxn>
              <a:cxn ang="0">
                <a:pos x="47" y="29"/>
              </a:cxn>
              <a:cxn ang="0">
                <a:pos x="29" y="47"/>
              </a:cxn>
              <a:cxn ang="0">
                <a:pos x="11" y="29"/>
              </a:cxn>
              <a:cxn ang="0">
                <a:pos x="12" y="24"/>
              </a:cxn>
              <a:cxn ang="0">
                <a:pos x="6" y="24"/>
              </a:cxn>
              <a:cxn ang="0">
                <a:pos x="6" y="49"/>
              </a:cxn>
              <a:cxn ang="0">
                <a:pos x="9" y="51"/>
              </a:cxn>
              <a:cxn ang="0">
                <a:pos x="49" y="51"/>
              </a:cxn>
              <a:cxn ang="0">
                <a:pos x="51" y="49"/>
              </a:cxn>
              <a:cxn ang="0">
                <a:pos x="51" y="24"/>
              </a:cxn>
              <a:cxn ang="0">
                <a:pos x="29" y="17"/>
              </a:cxn>
              <a:cxn ang="0">
                <a:pos x="17" y="29"/>
              </a:cxn>
              <a:cxn ang="0">
                <a:pos x="29" y="40"/>
              </a:cxn>
              <a:cxn ang="0">
                <a:pos x="41" y="29"/>
              </a:cxn>
              <a:cxn ang="0">
                <a:pos x="29" y="17"/>
              </a:cxn>
              <a:cxn ang="0">
                <a:pos x="51" y="9"/>
              </a:cxn>
              <a:cxn ang="0">
                <a:pos x="49" y="6"/>
              </a:cxn>
              <a:cxn ang="0">
                <a:pos x="42" y="6"/>
              </a:cxn>
              <a:cxn ang="0">
                <a:pos x="40" y="9"/>
              </a:cxn>
              <a:cxn ang="0">
                <a:pos x="40" y="15"/>
              </a:cxn>
              <a:cxn ang="0">
                <a:pos x="42" y="18"/>
              </a:cxn>
              <a:cxn ang="0">
                <a:pos x="49" y="18"/>
              </a:cxn>
              <a:cxn ang="0">
                <a:pos x="51" y="15"/>
              </a:cxn>
              <a:cxn ang="0">
                <a:pos x="51" y="9"/>
              </a:cxn>
            </a:cxnLst>
            <a:rect l="0" t="0" r="r" b="b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1333" y="3734172"/>
            <a:ext cx="1391018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1775" y="2696719"/>
            <a:ext cx="1381426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0160" y="2775019"/>
            <a:ext cx="1381426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3916" y="3701475"/>
            <a:ext cx="1391019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34235" y="2711583"/>
            <a:ext cx="737783" cy="737783"/>
            <a:chOff x="2138721" y="2867884"/>
            <a:chExt cx="616408" cy="616408"/>
          </a:xfrm>
        </p:grpSpPr>
        <p:grpSp>
          <p:nvGrpSpPr>
            <p:cNvPr id="4" name="Group 21"/>
            <p:cNvGrpSpPr/>
            <p:nvPr/>
          </p:nvGrpSpPr>
          <p:grpSpPr>
            <a:xfrm>
              <a:off x="2138721" y="2867884"/>
              <a:ext cx="616408" cy="616408"/>
              <a:chOff x="2786183" y="1189182"/>
              <a:chExt cx="921712" cy="92171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299058" y="2994314"/>
              <a:ext cx="284074" cy="32405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82"/>
                </a:cxn>
                <a:cxn ang="0">
                  <a:pos x="148" y="109"/>
                </a:cxn>
                <a:cxn ang="0">
                  <a:pos x="146" y="84"/>
                </a:cxn>
                <a:cxn ang="0">
                  <a:pos x="100" y="86"/>
                </a:cxn>
                <a:cxn ang="0">
                  <a:pos x="130" y="106"/>
                </a:cxn>
                <a:cxn ang="0">
                  <a:pos x="155" y="113"/>
                </a:cxn>
                <a:cxn ang="0">
                  <a:pos x="192" y="151"/>
                </a:cxn>
                <a:cxn ang="0">
                  <a:pos x="192" y="76"/>
                </a:cxn>
                <a:cxn ang="0">
                  <a:pos x="130" y="190"/>
                </a:cxn>
                <a:cxn ang="0">
                  <a:pos x="130" y="115"/>
                </a:cxn>
                <a:cxn ang="0">
                  <a:pos x="130" y="190"/>
                </a:cxn>
                <a:cxn ang="0">
                  <a:pos x="114" y="193"/>
                </a:cxn>
                <a:cxn ang="0">
                  <a:pos x="66" y="280"/>
                </a:cxn>
                <a:cxn ang="0">
                  <a:pos x="69" y="281"/>
                </a:cxn>
                <a:cxn ang="0">
                  <a:pos x="191" y="281"/>
                </a:cxn>
                <a:cxn ang="0">
                  <a:pos x="194" y="280"/>
                </a:cxn>
                <a:cxn ang="0">
                  <a:pos x="146" y="193"/>
                </a:cxn>
                <a:cxn ang="0">
                  <a:pos x="177" y="154"/>
                </a:cxn>
                <a:cxn ang="0">
                  <a:pos x="203" y="241"/>
                </a:cxn>
                <a:cxn ang="0">
                  <a:pos x="254" y="242"/>
                </a:cxn>
                <a:cxn ang="0">
                  <a:pos x="256" y="241"/>
                </a:cxn>
                <a:cxn ang="0">
                  <a:pos x="208" y="154"/>
                </a:cxn>
                <a:cxn ang="0">
                  <a:pos x="84" y="145"/>
                </a:cxn>
                <a:cxn ang="0">
                  <a:pos x="102" y="114"/>
                </a:cxn>
                <a:cxn ang="0">
                  <a:pos x="27" y="114"/>
                </a:cxn>
                <a:cxn ang="0">
                  <a:pos x="98" y="186"/>
                </a:cxn>
                <a:cxn ang="0">
                  <a:pos x="80" y="154"/>
                </a:cxn>
                <a:cxn ang="0">
                  <a:pos x="0" y="202"/>
                </a:cxn>
                <a:cxn ang="0">
                  <a:pos x="0" y="242"/>
                </a:cxn>
                <a:cxn ang="0">
                  <a:pos x="57" y="253"/>
                </a:cxn>
                <a:cxn ang="0">
                  <a:pos x="98" y="186"/>
                </a:cxn>
                <a:cxn ang="0">
                  <a:pos x="98" y="186"/>
                </a:cxn>
              </a:cxnLst>
              <a:rect l="0" t="0" r="r" b="b"/>
              <a:pathLst>
                <a:path w="256" h="292">
                  <a:moveTo>
                    <a:pt x="87" y="41"/>
                  </a:moveTo>
                  <a:cubicBezTo>
                    <a:pt x="87" y="18"/>
                    <a:pt x="106" y="0"/>
                    <a:pt x="128" y="0"/>
                  </a:cubicBezTo>
                  <a:cubicBezTo>
                    <a:pt x="151" y="0"/>
                    <a:pt x="169" y="18"/>
                    <a:pt x="169" y="41"/>
                  </a:cubicBezTo>
                  <a:cubicBezTo>
                    <a:pt x="169" y="63"/>
                    <a:pt x="151" y="82"/>
                    <a:pt x="128" y="82"/>
                  </a:cubicBezTo>
                  <a:cubicBezTo>
                    <a:pt x="106" y="82"/>
                    <a:pt x="87" y="63"/>
                    <a:pt x="87" y="41"/>
                  </a:cubicBezTo>
                  <a:close/>
                  <a:moveTo>
                    <a:pt x="148" y="109"/>
                  </a:moveTo>
                  <a:cubicBezTo>
                    <a:pt x="148" y="101"/>
                    <a:pt x="151" y="92"/>
                    <a:pt x="156" y="86"/>
                  </a:cubicBezTo>
                  <a:cubicBezTo>
                    <a:pt x="153" y="85"/>
                    <a:pt x="149" y="84"/>
                    <a:pt x="14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07" y="84"/>
                    <a:pt x="104" y="85"/>
                    <a:pt x="100" y="86"/>
                  </a:cubicBezTo>
                  <a:cubicBezTo>
                    <a:pt x="105" y="93"/>
                    <a:pt x="109" y="102"/>
                    <a:pt x="109" y="111"/>
                  </a:cubicBezTo>
                  <a:cubicBezTo>
                    <a:pt x="115" y="108"/>
                    <a:pt x="122" y="106"/>
                    <a:pt x="130" y="106"/>
                  </a:cubicBezTo>
                  <a:cubicBezTo>
                    <a:pt x="136" y="106"/>
                    <a:pt x="142" y="107"/>
                    <a:pt x="148" y="109"/>
                  </a:cubicBezTo>
                  <a:close/>
                  <a:moveTo>
                    <a:pt x="155" y="113"/>
                  </a:moveTo>
                  <a:cubicBezTo>
                    <a:pt x="167" y="121"/>
                    <a:pt x="175" y="133"/>
                    <a:pt x="176" y="148"/>
                  </a:cubicBezTo>
                  <a:cubicBezTo>
                    <a:pt x="181" y="150"/>
                    <a:pt x="187" y="151"/>
                    <a:pt x="192" y="151"/>
                  </a:cubicBezTo>
                  <a:cubicBezTo>
                    <a:pt x="213" y="151"/>
                    <a:pt x="230" y="134"/>
                    <a:pt x="230" y="114"/>
                  </a:cubicBezTo>
                  <a:cubicBezTo>
                    <a:pt x="230" y="93"/>
                    <a:pt x="213" y="76"/>
                    <a:pt x="192" y="76"/>
                  </a:cubicBezTo>
                  <a:cubicBezTo>
                    <a:pt x="172" y="76"/>
                    <a:pt x="155" y="93"/>
                    <a:pt x="155" y="113"/>
                  </a:cubicBezTo>
                  <a:close/>
                  <a:moveTo>
                    <a:pt x="130" y="190"/>
                  </a:moveTo>
                  <a:cubicBezTo>
                    <a:pt x="151" y="190"/>
                    <a:pt x="168" y="173"/>
                    <a:pt x="168" y="152"/>
                  </a:cubicBezTo>
                  <a:cubicBezTo>
                    <a:pt x="168" y="132"/>
                    <a:pt x="151" y="115"/>
                    <a:pt x="130" y="115"/>
                  </a:cubicBezTo>
                  <a:cubicBezTo>
                    <a:pt x="109" y="115"/>
                    <a:pt x="92" y="132"/>
                    <a:pt x="92" y="152"/>
                  </a:cubicBezTo>
                  <a:cubicBezTo>
                    <a:pt x="92" y="173"/>
                    <a:pt x="109" y="190"/>
                    <a:pt x="130" y="190"/>
                  </a:cubicBezTo>
                  <a:close/>
                  <a:moveTo>
                    <a:pt x="146" y="193"/>
                  </a:moveTo>
                  <a:cubicBezTo>
                    <a:pt x="114" y="193"/>
                    <a:pt x="114" y="193"/>
                    <a:pt x="114" y="193"/>
                  </a:cubicBezTo>
                  <a:cubicBezTo>
                    <a:pt x="88" y="193"/>
                    <a:pt x="66" y="214"/>
                    <a:pt x="66" y="241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94" y="289"/>
                    <a:pt x="116" y="292"/>
                    <a:pt x="134" y="292"/>
                  </a:cubicBezTo>
                  <a:cubicBezTo>
                    <a:pt x="170" y="292"/>
                    <a:pt x="190" y="282"/>
                    <a:pt x="191" y="281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41"/>
                    <a:pt x="194" y="241"/>
                    <a:pt x="194" y="241"/>
                  </a:cubicBezTo>
                  <a:cubicBezTo>
                    <a:pt x="194" y="214"/>
                    <a:pt x="173" y="193"/>
                    <a:pt x="146" y="193"/>
                  </a:cubicBezTo>
                  <a:close/>
                  <a:moveTo>
                    <a:pt x="208" y="154"/>
                  </a:moveTo>
                  <a:cubicBezTo>
                    <a:pt x="177" y="154"/>
                    <a:pt x="177" y="154"/>
                    <a:pt x="177" y="154"/>
                  </a:cubicBezTo>
                  <a:cubicBezTo>
                    <a:pt x="176" y="167"/>
                    <a:pt x="171" y="178"/>
                    <a:pt x="162" y="186"/>
                  </a:cubicBezTo>
                  <a:cubicBezTo>
                    <a:pt x="186" y="193"/>
                    <a:pt x="203" y="215"/>
                    <a:pt x="203" y="241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34" y="252"/>
                    <a:pt x="252" y="243"/>
                    <a:pt x="254" y="242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75"/>
                    <a:pt x="235" y="154"/>
                    <a:pt x="208" y="154"/>
                  </a:cubicBezTo>
                  <a:close/>
                  <a:moveTo>
                    <a:pt x="64" y="151"/>
                  </a:moveTo>
                  <a:cubicBezTo>
                    <a:pt x="71" y="151"/>
                    <a:pt x="78" y="149"/>
                    <a:pt x="84" y="145"/>
                  </a:cubicBezTo>
                  <a:cubicBezTo>
                    <a:pt x="86" y="133"/>
                    <a:pt x="92" y="123"/>
                    <a:pt x="102" y="116"/>
                  </a:cubicBezTo>
                  <a:cubicBezTo>
                    <a:pt x="102" y="115"/>
                    <a:pt x="102" y="114"/>
                    <a:pt x="102" y="114"/>
                  </a:cubicBezTo>
                  <a:cubicBezTo>
                    <a:pt x="102" y="93"/>
                    <a:pt x="85" y="76"/>
                    <a:pt x="64" y="76"/>
                  </a:cubicBezTo>
                  <a:cubicBezTo>
                    <a:pt x="43" y="76"/>
                    <a:pt x="27" y="93"/>
                    <a:pt x="27" y="114"/>
                  </a:cubicBezTo>
                  <a:cubicBezTo>
                    <a:pt x="27" y="134"/>
                    <a:pt x="43" y="151"/>
                    <a:pt x="64" y="151"/>
                  </a:cubicBezTo>
                  <a:close/>
                  <a:moveTo>
                    <a:pt x="98" y="186"/>
                  </a:moveTo>
                  <a:cubicBezTo>
                    <a:pt x="89" y="178"/>
                    <a:pt x="84" y="167"/>
                    <a:pt x="84" y="154"/>
                  </a:cubicBezTo>
                  <a:cubicBezTo>
                    <a:pt x="82" y="154"/>
                    <a:pt x="81" y="154"/>
                    <a:pt x="80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22" y="154"/>
                    <a:pt x="0" y="175"/>
                    <a:pt x="0" y="20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3" y="242"/>
                    <a:pt x="3" y="242"/>
                  </a:cubicBezTo>
                  <a:cubicBezTo>
                    <a:pt x="23" y="249"/>
                    <a:pt x="41" y="252"/>
                    <a:pt x="57" y="253"/>
                  </a:cubicBezTo>
                  <a:cubicBezTo>
                    <a:pt x="57" y="241"/>
                    <a:pt x="57" y="241"/>
                    <a:pt x="57" y="241"/>
                  </a:cubicBezTo>
                  <a:cubicBezTo>
                    <a:pt x="57" y="215"/>
                    <a:pt x="74" y="193"/>
                    <a:pt x="98" y="186"/>
                  </a:cubicBezTo>
                  <a:close/>
                  <a:moveTo>
                    <a:pt x="98" y="186"/>
                  </a:moveTo>
                  <a:cubicBezTo>
                    <a:pt x="98" y="186"/>
                    <a:pt x="98" y="186"/>
                    <a:pt x="98" y="186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>
                <a:solidFill>
                  <a:prstClr val="black"/>
                </a:solidFill>
                <a:latin typeface="等线" panose="02010600030101010101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73599" y="1275606"/>
            <a:ext cx="737783" cy="737783"/>
            <a:chOff x="6412691" y="2896967"/>
            <a:chExt cx="616408" cy="616408"/>
          </a:xfrm>
        </p:grpSpPr>
        <p:grpSp>
          <p:nvGrpSpPr>
            <p:cNvPr id="22" name="Group 25"/>
            <p:cNvGrpSpPr/>
            <p:nvPr/>
          </p:nvGrpSpPr>
          <p:grpSpPr>
            <a:xfrm>
              <a:off x="6412691" y="2896967"/>
              <a:ext cx="616408" cy="616408"/>
              <a:chOff x="2786183" y="1189182"/>
              <a:chExt cx="921712" cy="92171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26" name="Group 28"/>
            <p:cNvGrpSpPr/>
            <p:nvPr/>
          </p:nvGrpSpPr>
          <p:grpSpPr>
            <a:xfrm>
              <a:off x="6566423" y="3063819"/>
              <a:ext cx="319678" cy="300106"/>
              <a:chOff x="504825" y="971550"/>
              <a:chExt cx="1089026" cy="1022350"/>
            </a:xfrm>
            <a:solidFill>
              <a:schemeClr val="accent4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782638" y="971550"/>
                <a:ext cx="811213" cy="841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2"/>
                  </a:cxn>
                  <a:cxn ang="0">
                    <a:pos x="286" y="382"/>
                  </a:cxn>
                  <a:cxn ang="0">
                    <a:pos x="420" y="530"/>
                  </a:cxn>
                  <a:cxn ang="0">
                    <a:pos x="420" y="382"/>
                  </a:cxn>
                  <a:cxn ang="0">
                    <a:pos x="511" y="382"/>
                  </a:cxn>
                  <a:cxn ang="0">
                    <a:pos x="51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1" h="530">
                    <a:moveTo>
                      <a:pt x="0" y="0"/>
                    </a:moveTo>
                    <a:lnTo>
                      <a:pt x="0" y="382"/>
                    </a:lnTo>
                    <a:lnTo>
                      <a:pt x="286" y="382"/>
                    </a:lnTo>
                    <a:lnTo>
                      <a:pt x="420" y="530"/>
                    </a:lnTo>
                    <a:lnTo>
                      <a:pt x="420" y="382"/>
                    </a:lnTo>
                    <a:lnTo>
                      <a:pt x="511" y="382"/>
                    </a:lnTo>
                    <a:lnTo>
                      <a:pt x="511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504825" y="1274763"/>
                <a:ext cx="695325" cy="719137"/>
              </a:xfrm>
              <a:custGeom>
                <a:avLst/>
                <a:gdLst/>
                <a:ahLst/>
                <a:cxnLst>
                  <a:cxn ang="0">
                    <a:pos x="426" y="226"/>
                  </a:cxn>
                  <a:cxn ang="0">
                    <a:pos x="139" y="226"/>
                  </a:cxn>
                  <a:cxn ang="0">
                    <a:pos x="139" y="0"/>
                  </a:cxn>
                  <a:cxn ang="0">
                    <a:pos x="0" y="0"/>
                  </a:cxn>
                  <a:cxn ang="0">
                    <a:pos x="0" y="327"/>
                  </a:cxn>
                  <a:cxn ang="0">
                    <a:pos x="79" y="327"/>
                  </a:cxn>
                  <a:cxn ang="0">
                    <a:pos x="79" y="453"/>
                  </a:cxn>
                  <a:cxn ang="0">
                    <a:pos x="192" y="327"/>
                  </a:cxn>
                  <a:cxn ang="0">
                    <a:pos x="438" y="327"/>
                  </a:cxn>
                  <a:cxn ang="0">
                    <a:pos x="438" y="241"/>
                  </a:cxn>
                  <a:cxn ang="0">
                    <a:pos x="426" y="226"/>
                  </a:cxn>
                  <a:cxn ang="0">
                    <a:pos x="426" y="226"/>
                  </a:cxn>
                  <a:cxn ang="0">
                    <a:pos x="426" y="226"/>
                  </a:cxn>
                </a:cxnLst>
                <a:rect l="0" t="0" r="r" b="b"/>
                <a:pathLst>
                  <a:path w="438" h="453">
                    <a:moveTo>
                      <a:pt x="426" y="226"/>
                    </a:moveTo>
                    <a:lnTo>
                      <a:pt x="139" y="226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327"/>
                    </a:lnTo>
                    <a:lnTo>
                      <a:pt x="79" y="327"/>
                    </a:lnTo>
                    <a:lnTo>
                      <a:pt x="79" y="453"/>
                    </a:lnTo>
                    <a:lnTo>
                      <a:pt x="192" y="327"/>
                    </a:lnTo>
                    <a:lnTo>
                      <a:pt x="438" y="327"/>
                    </a:lnTo>
                    <a:lnTo>
                      <a:pt x="438" y="241"/>
                    </a:lnTo>
                    <a:lnTo>
                      <a:pt x="426" y="226"/>
                    </a:lnTo>
                    <a:close/>
                    <a:moveTo>
                      <a:pt x="426" y="226"/>
                    </a:moveTo>
                    <a:lnTo>
                      <a:pt x="426" y="2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144840" y="4039449"/>
            <a:ext cx="737783" cy="737783"/>
            <a:chOff x="5664096" y="2537414"/>
            <a:chExt cx="616408" cy="616408"/>
          </a:xfrm>
        </p:grpSpPr>
        <p:grpSp>
          <p:nvGrpSpPr>
            <p:cNvPr id="34" name="Group 33"/>
            <p:cNvGrpSpPr/>
            <p:nvPr/>
          </p:nvGrpSpPr>
          <p:grpSpPr>
            <a:xfrm>
              <a:off x="5664096" y="2537414"/>
              <a:ext cx="616408" cy="616408"/>
              <a:chOff x="2786183" y="1189182"/>
              <a:chExt cx="921712" cy="92171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28448" y="2733085"/>
              <a:ext cx="308466" cy="233388"/>
              <a:chOff x="6629400" y="2008188"/>
              <a:chExt cx="600075" cy="454025"/>
            </a:xfrm>
            <a:solidFill>
              <a:schemeClr val="accent3"/>
            </a:solidFill>
          </p:grpSpPr>
          <p:sp>
            <p:nvSpPr>
              <p:cNvPr id="38" name="Freeform 17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close/>
                    <a:moveTo>
                      <a:pt x="354" y="262"/>
                    </a:moveTo>
                    <a:lnTo>
                      <a:pt x="354" y="2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9" name="Freeform 18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moveTo>
                      <a:pt x="354" y="262"/>
                    </a:moveTo>
                    <a:lnTo>
                      <a:pt x="354" y="262"/>
                    </a:ln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7042150" y="2084388"/>
                <a:ext cx="111125" cy="112713"/>
              </a:xfrm>
              <a:custGeom>
                <a:avLst/>
                <a:gdLst/>
                <a:ahLst/>
                <a:cxnLst>
                  <a:cxn ang="0">
                    <a:pos x="29" y="15"/>
                  </a:cxn>
                  <a:cxn ang="0">
                    <a:pos x="15" y="29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29" y="15"/>
                  </a:cxn>
                  <a:cxn ang="0">
                    <a:pos x="29" y="15"/>
                  </a:cxn>
                  <a:cxn ang="0">
                    <a:pos x="29" y="15"/>
                  </a:cxn>
                </a:cxnLst>
                <a:rect l="0" t="0" r="r" b="b"/>
                <a:pathLst>
                  <a:path w="29" h="29">
                    <a:moveTo>
                      <a:pt x="29" y="15"/>
                    </a:move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lose/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6705600" y="2122488"/>
                <a:ext cx="455613" cy="266700"/>
              </a:xfrm>
              <a:custGeom>
                <a:avLst/>
                <a:gdLst/>
                <a:ahLst/>
                <a:cxnLst>
                  <a:cxn ang="0">
                    <a:pos x="79" y="29"/>
                  </a:cxn>
                  <a:cxn ang="0">
                    <a:pos x="59" y="48"/>
                  </a:cxn>
                  <a:cxn ang="0">
                    <a:pos x="25" y="0"/>
                  </a:cxn>
                  <a:cxn ang="0">
                    <a:pos x="0" y="69"/>
                  </a:cxn>
                  <a:cxn ang="0">
                    <a:pos x="119" y="69"/>
                  </a:cxn>
                  <a:cxn ang="0">
                    <a:pos x="79" y="29"/>
                  </a:cxn>
                  <a:cxn ang="0">
                    <a:pos x="79" y="29"/>
                  </a:cxn>
                  <a:cxn ang="0">
                    <a:pos x="79" y="29"/>
                  </a:cxn>
                </a:cxnLst>
                <a:rect l="0" t="0" r="r" b="b"/>
                <a:pathLst>
                  <a:path w="119" h="69">
                    <a:moveTo>
                      <a:pt x="79" y="29"/>
                    </a:moveTo>
                    <a:cubicBezTo>
                      <a:pt x="70" y="29"/>
                      <a:pt x="71" y="48"/>
                      <a:pt x="59" y="48"/>
                    </a:cubicBezTo>
                    <a:cubicBezTo>
                      <a:pt x="47" y="48"/>
                      <a:pt x="40" y="0"/>
                      <a:pt x="25" y="0"/>
                    </a:cubicBezTo>
                    <a:cubicBezTo>
                      <a:pt x="10" y="0"/>
                      <a:pt x="0" y="69"/>
                      <a:pt x="0" y="69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69"/>
                      <a:pt x="88" y="29"/>
                      <a:pt x="79" y="29"/>
                    </a:cubicBezTo>
                    <a:close/>
                    <a:moveTo>
                      <a:pt x="79" y="29"/>
                    </a:moveTo>
                    <a:cubicBezTo>
                      <a:pt x="79" y="29"/>
                      <a:pt x="79" y="29"/>
                      <a:pt x="79" y="29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951628" y="1731125"/>
            <a:ext cx="756548" cy="756548"/>
            <a:chOff x="3323671" y="3667874"/>
            <a:chExt cx="632086" cy="632086"/>
          </a:xfrm>
        </p:grpSpPr>
        <p:grpSp>
          <p:nvGrpSpPr>
            <p:cNvPr id="43" name="Group 42"/>
            <p:cNvGrpSpPr/>
            <p:nvPr/>
          </p:nvGrpSpPr>
          <p:grpSpPr>
            <a:xfrm>
              <a:off x="3323671" y="3667874"/>
              <a:ext cx="632086" cy="632086"/>
              <a:chOff x="2786183" y="1189182"/>
              <a:chExt cx="921712" cy="92171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534447" y="3803607"/>
              <a:ext cx="210535" cy="360620"/>
              <a:chOff x="1668463" y="3354388"/>
              <a:chExt cx="641350" cy="1098550"/>
            </a:xfrm>
            <a:solidFill>
              <a:schemeClr val="accent3"/>
            </a:solidFill>
          </p:grpSpPr>
          <p:sp>
            <p:nvSpPr>
              <p:cNvPr id="47" name="Freeform 36"/>
              <p:cNvSpPr>
                <a:spLocks noEditPoints="1"/>
              </p:cNvSpPr>
              <p:nvPr/>
            </p:nvSpPr>
            <p:spPr bwMode="auto">
              <a:xfrm>
                <a:off x="1752600" y="3438526"/>
                <a:ext cx="473075" cy="768350"/>
              </a:xfrm>
              <a:custGeom>
                <a:avLst/>
                <a:gdLst/>
                <a:ahLst/>
                <a:cxnLst>
                  <a:cxn ang="0">
                    <a:pos x="13" y="197"/>
                  </a:cxn>
                  <a:cxn ang="0">
                    <a:pos x="27" y="191"/>
                  </a:cxn>
                  <a:cxn ang="0">
                    <a:pos x="29" y="189"/>
                  </a:cxn>
                  <a:cxn ang="0">
                    <a:pos x="32" y="181"/>
                  </a:cxn>
                  <a:cxn ang="0">
                    <a:pos x="36" y="176"/>
                  </a:cxn>
                  <a:cxn ang="0">
                    <a:pos x="37" y="174"/>
                  </a:cxn>
                  <a:cxn ang="0">
                    <a:pos x="39" y="162"/>
                  </a:cxn>
                  <a:cxn ang="0">
                    <a:pos x="38" y="160"/>
                  </a:cxn>
                  <a:cxn ang="0">
                    <a:pos x="31" y="146"/>
                  </a:cxn>
                  <a:cxn ang="0">
                    <a:pos x="29" y="138"/>
                  </a:cxn>
                  <a:cxn ang="0">
                    <a:pos x="26" y="127"/>
                  </a:cxn>
                  <a:cxn ang="0">
                    <a:pos x="26" y="124"/>
                  </a:cxn>
                  <a:cxn ang="0">
                    <a:pos x="28" y="119"/>
                  </a:cxn>
                  <a:cxn ang="0">
                    <a:pos x="29" y="117"/>
                  </a:cxn>
                  <a:cxn ang="0">
                    <a:pos x="29" y="100"/>
                  </a:cxn>
                  <a:cxn ang="0">
                    <a:pos x="29" y="89"/>
                  </a:cxn>
                  <a:cxn ang="0">
                    <a:pos x="38" y="74"/>
                  </a:cxn>
                  <a:cxn ang="0">
                    <a:pos x="63" y="63"/>
                  </a:cxn>
                  <a:cxn ang="0">
                    <a:pos x="77" y="61"/>
                  </a:cxn>
                  <a:cxn ang="0">
                    <a:pos x="81" y="61"/>
                  </a:cxn>
                  <a:cxn ang="0">
                    <a:pos x="81" y="62"/>
                  </a:cxn>
                  <a:cxn ang="0">
                    <a:pos x="78" y="64"/>
                  </a:cxn>
                  <a:cxn ang="0">
                    <a:pos x="79" y="69"/>
                  </a:cxn>
                  <a:cxn ang="0">
                    <a:pos x="91" y="80"/>
                  </a:cxn>
                  <a:cxn ang="0">
                    <a:pos x="96" y="92"/>
                  </a:cxn>
                  <a:cxn ang="0">
                    <a:pos x="96" y="117"/>
                  </a:cxn>
                  <a:cxn ang="0">
                    <a:pos x="98" y="121"/>
                  </a:cxn>
                  <a:cxn ang="0">
                    <a:pos x="99" y="122"/>
                  </a:cxn>
                  <a:cxn ang="0">
                    <a:pos x="98" y="135"/>
                  </a:cxn>
                  <a:cxn ang="0">
                    <a:pos x="98" y="136"/>
                  </a:cxn>
                  <a:cxn ang="0">
                    <a:pos x="91" y="154"/>
                  </a:cxn>
                  <a:cxn ang="0">
                    <a:pos x="90" y="155"/>
                  </a:cxn>
                  <a:cxn ang="0">
                    <a:pos x="87" y="174"/>
                  </a:cxn>
                  <a:cxn ang="0">
                    <a:pos x="88" y="176"/>
                  </a:cxn>
                  <a:cxn ang="0">
                    <a:pos x="91" y="181"/>
                  </a:cxn>
                  <a:cxn ang="0">
                    <a:pos x="94" y="190"/>
                  </a:cxn>
                  <a:cxn ang="0">
                    <a:pos x="97" y="192"/>
                  </a:cxn>
                  <a:cxn ang="0">
                    <a:pos x="124" y="203"/>
                  </a:cxn>
                  <a:cxn ang="0">
                    <a:pos x="124" y="0"/>
                  </a:cxn>
                  <a:cxn ang="0">
                    <a:pos x="0" y="0"/>
                  </a:cxn>
                  <a:cxn ang="0">
                    <a:pos x="0" y="203"/>
                  </a:cxn>
                  <a:cxn ang="0">
                    <a:pos x="13" y="197"/>
                  </a:cxn>
                  <a:cxn ang="0">
                    <a:pos x="13" y="197"/>
                  </a:cxn>
                  <a:cxn ang="0">
                    <a:pos x="13" y="197"/>
                  </a:cxn>
                </a:cxnLst>
                <a:rect l="0" t="0" r="r" b="b"/>
                <a:pathLst>
                  <a:path w="124" h="203">
                    <a:moveTo>
                      <a:pt x="13" y="197"/>
                    </a:moveTo>
                    <a:cubicBezTo>
                      <a:pt x="17" y="195"/>
                      <a:pt x="22" y="194"/>
                      <a:pt x="27" y="191"/>
                    </a:cubicBezTo>
                    <a:cubicBezTo>
                      <a:pt x="28" y="191"/>
                      <a:pt x="29" y="190"/>
                      <a:pt x="29" y="189"/>
                    </a:cubicBezTo>
                    <a:cubicBezTo>
                      <a:pt x="30" y="187"/>
                      <a:pt x="31" y="184"/>
                      <a:pt x="32" y="181"/>
                    </a:cubicBezTo>
                    <a:cubicBezTo>
                      <a:pt x="33" y="179"/>
                      <a:pt x="33" y="177"/>
                      <a:pt x="36" y="176"/>
                    </a:cubicBezTo>
                    <a:cubicBezTo>
                      <a:pt x="36" y="176"/>
                      <a:pt x="37" y="175"/>
                      <a:pt x="37" y="174"/>
                    </a:cubicBezTo>
                    <a:cubicBezTo>
                      <a:pt x="38" y="170"/>
                      <a:pt x="38" y="166"/>
                      <a:pt x="39" y="162"/>
                    </a:cubicBezTo>
                    <a:cubicBezTo>
                      <a:pt x="39" y="161"/>
                      <a:pt x="38" y="160"/>
                      <a:pt x="38" y="160"/>
                    </a:cubicBezTo>
                    <a:cubicBezTo>
                      <a:pt x="34" y="156"/>
                      <a:pt x="32" y="151"/>
                      <a:pt x="31" y="146"/>
                    </a:cubicBezTo>
                    <a:cubicBezTo>
                      <a:pt x="31" y="143"/>
                      <a:pt x="29" y="141"/>
                      <a:pt x="29" y="138"/>
                    </a:cubicBezTo>
                    <a:cubicBezTo>
                      <a:pt x="28" y="135"/>
                      <a:pt x="27" y="131"/>
                      <a:pt x="26" y="127"/>
                    </a:cubicBezTo>
                    <a:cubicBezTo>
                      <a:pt x="26" y="126"/>
                      <a:pt x="26" y="125"/>
                      <a:pt x="26" y="124"/>
                    </a:cubicBezTo>
                    <a:cubicBezTo>
                      <a:pt x="25" y="122"/>
                      <a:pt x="25" y="120"/>
                      <a:pt x="28" y="119"/>
                    </a:cubicBezTo>
                    <a:cubicBezTo>
                      <a:pt x="28" y="119"/>
                      <a:pt x="29" y="118"/>
                      <a:pt x="29" y="117"/>
                    </a:cubicBezTo>
                    <a:cubicBezTo>
                      <a:pt x="29" y="111"/>
                      <a:pt x="29" y="105"/>
                      <a:pt x="29" y="100"/>
                    </a:cubicBezTo>
                    <a:cubicBezTo>
                      <a:pt x="29" y="96"/>
                      <a:pt x="29" y="93"/>
                      <a:pt x="29" y="89"/>
                    </a:cubicBezTo>
                    <a:cubicBezTo>
                      <a:pt x="30" y="83"/>
                      <a:pt x="34" y="78"/>
                      <a:pt x="38" y="74"/>
                    </a:cubicBezTo>
                    <a:cubicBezTo>
                      <a:pt x="46" y="68"/>
                      <a:pt x="54" y="65"/>
                      <a:pt x="63" y="63"/>
                    </a:cubicBezTo>
                    <a:cubicBezTo>
                      <a:pt x="68" y="62"/>
                      <a:pt x="72" y="62"/>
                      <a:pt x="77" y="61"/>
                    </a:cubicBezTo>
                    <a:cubicBezTo>
                      <a:pt x="78" y="61"/>
                      <a:pt x="79" y="61"/>
                      <a:pt x="81" y="61"/>
                    </a:cubicBezTo>
                    <a:cubicBezTo>
                      <a:pt x="81" y="61"/>
                      <a:pt x="81" y="61"/>
                      <a:pt x="81" y="62"/>
                    </a:cubicBezTo>
                    <a:cubicBezTo>
                      <a:pt x="80" y="62"/>
                      <a:pt x="79" y="63"/>
                      <a:pt x="78" y="64"/>
                    </a:cubicBezTo>
                    <a:cubicBezTo>
                      <a:pt x="77" y="66"/>
                      <a:pt x="77" y="67"/>
                      <a:pt x="79" y="69"/>
                    </a:cubicBezTo>
                    <a:cubicBezTo>
                      <a:pt x="83" y="72"/>
                      <a:pt x="87" y="76"/>
                      <a:pt x="91" y="80"/>
                    </a:cubicBezTo>
                    <a:cubicBezTo>
                      <a:pt x="95" y="83"/>
                      <a:pt x="96" y="87"/>
                      <a:pt x="96" y="92"/>
                    </a:cubicBezTo>
                    <a:cubicBezTo>
                      <a:pt x="96" y="100"/>
                      <a:pt x="96" y="109"/>
                      <a:pt x="96" y="117"/>
                    </a:cubicBezTo>
                    <a:cubicBezTo>
                      <a:pt x="96" y="118"/>
                      <a:pt x="96" y="120"/>
                      <a:pt x="98" y="121"/>
                    </a:cubicBezTo>
                    <a:cubicBezTo>
                      <a:pt x="99" y="121"/>
                      <a:pt x="99" y="122"/>
                      <a:pt x="99" y="122"/>
                    </a:cubicBezTo>
                    <a:cubicBezTo>
                      <a:pt x="99" y="127"/>
                      <a:pt x="98" y="131"/>
                      <a:pt x="98" y="135"/>
                    </a:cubicBezTo>
                    <a:cubicBezTo>
                      <a:pt x="98" y="135"/>
                      <a:pt x="98" y="135"/>
                      <a:pt x="98" y="136"/>
                    </a:cubicBezTo>
                    <a:cubicBezTo>
                      <a:pt x="94" y="141"/>
                      <a:pt x="93" y="148"/>
                      <a:pt x="91" y="154"/>
                    </a:cubicBezTo>
                    <a:cubicBezTo>
                      <a:pt x="91" y="154"/>
                      <a:pt x="91" y="154"/>
                      <a:pt x="90" y="155"/>
                    </a:cubicBezTo>
                    <a:cubicBezTo>
                      <a:pt x="85" y="160"/>
                      <a:pt x="87" y="168"/>
                      <a:pt x="87" y="174"/>
                    </a:cubicBezTo>
                    <a:cubicBezTo>
                      <a:pt x="87" y="175"/>
                      <a:pt x="87" y="176"/>
                      <a:pt x="88" y="176"/>
                    </a:cubicBezTo>
                    <a:cubicBezTo>
                      <a:pt x="90" y="177"/>
                      <a:pt x="91" y="179"/>
                      <a:pt x="91" y="181"/>
                    </a:cubicBezTo>
                    <a:cubicBezTo>
                      <a:pt x="92" y="184"/>
                      <a:pt x="93" y="187"/>
                      <a:pt x="94" y="190"/>
                    </a:cubicBezTo>
                    <a:cubicBezTo>
                      <a:pt x="95" y="191"/>
                      <a:pt x="96" y="191"/>
                      <a:pt x="97" y="192"/>
                    </a:cubicBezTo>
                    <a:cubicBezTo>
                      <a:pt x="106" y="195"/>
                      <a:pt x="115" y="199"/>
                      <a:pt x="124" y="20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4" y="201"/>
                      <a:pt x="8" y="199"/>
                      <a:pt x="13" y="197"/>
                    </a:cubicBezTo>
                    <a:close/>
                    <a:moveTo>
                      <a:pt x="13" y="197"/>
                    </a:moveTo>
                    <a:cubicBezTo>
                      <a:pt x="13" y="197"/>
                      <a:pt x="13" y="197"/>
                      <a:pt x="13" y="19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8" name="Freeform 37"/>
              <p:cNvSpPr>
                <a:spLocks noEditPoints="1"/>
              </p:cNvSpPr>
              <p:nvPr/>
            </p:nvSpPr>
            <p:spPr bwMode="auto">
              <a:xfrm>
                <a:off x="1668463" y="3354388"/>
                <a:ext cx="641350" cy="1098550"/>
              </a:xfrm>
              <a:custGeom>
                <a:avLst/>
                <a:gdLst/>
                <a:ahLst/>
                <a:cxnLst>
                  <a:cxn ang="0">
                    <a:pos x="149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270"/>
                  </a:cxn>
                  <a:cxn ang="0">
                    <a:pos x="20" y="290"/>
                  </a:cxn>
                  <a:cxn ang="0">
                    <a:pos x="149" y="290"/>
                  </a:cxn>
                  <a:cxn ang="0">
                    <a:pos x="168" y="270"/>
                  </a:cxn>
                  <a:cxn ang="0">
                    <a:pos x="168" y="20"/>
                  </a:cxn>
                  <a:cxn ang="0">
                    <a:pos x="149" y="0"/>
                  </a:cxn>
                  <a:cxn ang="0">
                    <a:pos x="55" y="276"/>
                  </a:cxn>
                  <a:cxn ang="0">
                    <a:pos x="39" y="276"/>
                  </a:cxn>
                  <a:cxn ang="0">
                    <a:pos x="33" y="270"/>
                  </a:cxn>
                  <a:cxn ang="0">
                    <a:pos x="39" y="265"/>
                  </a:cxn>
                  <a:cxn ang="0">
                    <a:pos x="55" y="265"/>
                  </a:cxn>
                  <a:cxn ang="0">
                    <a:pos x="61" y="270"/>
                  </a:cxn>
                  <a:cxn ang="0">
                    <a:pos x="55" y="276"/>
                  </a:cxn>
                  <a:cxn ang="0">
                    <a:pos x="84" y="280"/>
                  </a:cxn>
                  <a:cxn ang="0">
                    <a:pos x="74" y="270"/>
                  </a:cxn>
                  <a:cxn ang="0">
                    <a:pos x="84" y="261"/>
                  </a:cxn>
                  <a:cxn ang="0">
                    <a:pos x="94" y="270"/>
                  </a:cxn>
                  <a:cxn ang="0">
                    <a:pos x="84" y="280"/>
                  </a:cxn>
                  <a:cxn ang="0">
                    <a:pos x="129" y="276"/>
                  </a:cxn>
                  <a:cxn ang="0">
                    <a:pos x="113" y="276"/>
                  </a:cxn>
                  <a:cxn ang="0">
                    <a:pos x="107" y="270"/>
                  </a:cxn>
                  <a:cxn ang="0">
                    <a:pos x="113" y="265"/>
                  </a:cxn>
                  <a:cxn ang="0">
                    <a:pos x="129" y="265"/>
                  </a:cxn>
                  <a:cxn ang="0">
                    <a:pos x="135" y="270"/>
                  </a:cxn>
                  <a:cxn ang="0">
                    <a:pos x="129" y="276"/>
                  </a:cxn>
                  <a:cxn ang="0">
                    <a:pos x="155" y="254"/>
                  </a:cxn>
                  <a:cxn ang="0">
                    <a:pos x="14" y="254"/>
                  </a:cxn>
                  <a:cxn ang="0">
                    <a:pos x="14" y="13"/>
                  </a:cxn>
                  <a:cxn ang="0">
                    <a:pos x="155" y="13"/>
                  </a:cxn>
                  <a:cxn ang="0">
                    <a:pos x="155" y="254"/>
                  </a:cxn>
                  <a:cxn ang="0">
                    <a:pos x="155" y="254"/>
                  </a:cxn>
                  <a:cxn ang="0">
                    <a:pos x="155" y="254"/>
                  </a:cxn>
                </a:cxnLst>
                <a:rect l="0" t="0" r="r" b="b"/>
                <a:pathLst>
                  <a:path w="168" h="290">
                    <a:moveTo>
                      <a:pt x="14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81"/>
                      <a:pt x="9" y="290"/>
                      <a:pt x="20" y="290"/>
                    </a:cubicBezTo>
                    <a:cubicBezTo>
                      <a:pt x="149" y="290"/>
                      <a:pt x="149" y="290"/>
                      <a:pt x="149" y="290"/>
                    </a:cubicBezTo>
                    <a:cubicBezTo>
                      <a:pt x="159" y="290"/>
                      <a:pt x="168" y="281"/>
                      <a:pt x="168" y="270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68" y="9"/>
                      <a:pt x="159" y="0"/>
                      <a:pt x="149" y="0"/>
                    </a:cubicBezTo>
                    <a:close/>
                    <a:moveTo>
                      <a:pt x="55" y="276"/>
                    </a:moveTo>
                    <a:cubicBezTo>
                      <a:pt x="39" y="276"/>
                      <a:pt x="39" y="276"/>
                      <a:pt x="39" y="276"/>
                    </a:cubicBezTo>
                    <a:cubicBezTo>
                      <a:pt x="36" y="276"/>
                      <a:pt x="33" y="273"/>
                      <a:pt x="33" y="270"/>
                    </a:cubicBezTo>
                    <a:cubicBezTo>
                      <a:pt x="33" y="267"/>
                      <a:pt x="36" y="265"/>
                      <a:pt x="39" y="265"/>
                    </a:cubicBezTo>
                    <a:cubicBezTo>
                      <a:pt x="55" y="265"/>
                      <a:pt x="55" y="265"/>
                      <a:pt x="55" y="265"/>
                    </a:cubicBezTo>
                    <a:cubicBezTo>
                      <a:pt x="58" y="265"/>
                      <a:pt x="61" y="267"/>
                      <a:pt x="61" y="270"/>
                    </a:cubicBezTo>
                    <a:cubicBezTo>
                      <a:pt x="61" y="273"/>
                      <a:pt x="58" y="276"/>
                      <a:pt x="55" y="276"/>
                    </a:cubicBezTo>
                    <a:close/>
                    <a:moveTo>
                      <a:pt x="84" y="280"/>
                    </a:moveTo>
                    <a:cubicBezTo>
                      <a:pt x="79" y="280"/>
                      <a:pt x="74" y="276"/>
                      <a:pt x="74" y="270"/>
                    </a:cubicBezTo>
                    <a:cubicBezTo>
                      <a:pt x="74" y="265"/>
                      <a:pt x="79" y="261"/>
                      <a:pt x="84" y="261"/>
                    </a:cubicBezTo>
                    <a:cubicBezTo>
                      <a:pt x="90" y="261"/>
                      <a:pt x="94" y="265"/>
                      <a:pt x="94" y="270"/>
                    </a:cubicBezTo>
                    <a:cubicBezTo>
                      <a:pt x="94" y="276"/>
                      <a:pt x="90" y="280"/>
                      <a:pt x="84" y="280"/>
                    </a:cubicBezTo>
                    <a:close/>
                    <a:moveTo>
                      <a:pt x="129" y="276"/>
                    </a:moveTo>
                    <a:cubicBezTo>
                      <a:pt x="113" y="276"/>
                      <a:pt x="113" y="276"/>
                      <a:pt x="113" y="276"/>
                    </a:cubicBezTo>
                    <a:cubicBezTo>
                      <a:pt x="110" y="276"/>
                      <a:pt x="107" y="273"/>
                      <a:pt x="107" y="270"/>
                    </a:cubicBezTo>
                    <a:cubicBezTo>
                      <a:pt x="107" y="267"/>
                      <a:pt x="110" y="265"/>
                      <a:pt x="113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ubicBezTo>
                      <a:pt x="132" y="265"/>
                      <a:pt x="135" y="267"/>
                      <a:pt x="135" y="270"/>
                    </a:cubicBezTo>
                    <a:cubicBezTo>
                      <a:pt x="135" y="273"/>
                      <a:pt x="132" y="276"/>
                      <a:pt x="129" y="276"/>
                    </a:cubicBezTo>
                    <a:close/>
                    <a:moveTo>
                      <a:pt x="155" y="254"/>
                    </a:moveTo>
                    <a:cubicBezTo>
                      <a:pt x="14" y="254"/>
                      <a:pt x="14" y="254"/>
                      <a:pt x="14" y="2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5" y="13"/>
                      <a:pt x="155" y="13"/>
                      <a:pt x="155" y="13"/>
                    </a:cubicBezTo>
                    <a:lnTo>
                      <a:pt x="155" y="254"/>
                    </a:lnTo>
                    <a:close/>
                    <a:moveTo>
                      <a:pt x="155" y="254"/>
                    </a:moveTo>
                    <a:cubicBezTo>
                      <a:pt x="155" y="254"/>
                      <a:pt x="155" y="254"/>
                      <a:pt x="155" y="2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sp>
        <p:nvSpPr>
          <p:cNvPr id="51" name="Text Placeholder 3"/>
          <p:cNvSpPr txBox="1"/>
          <p:nvPr/>
        </p:nvSpPr>
        <p:spPr>
          <a:xfrm>
            <a:off x="2781217" y="3605997"/>
            <a:ext cx="1516019" cy="7514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交互性强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分析可视化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D921CB68-C908-4031-8F2D-5FCDC607BB34}"/>
              </a:ext>
            </a:extLst>
          </p:cNvPr>
          <p:cNvSpPr txBox="1"/>
          <p:nvPr/>
        </p:nvSpPr>
        <p:spPr>
          <a:xfrm>
            <a:off x="751941" y="1753156"/>
            <a:ext cx="1837847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数据资产评估平台空缺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市场广大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BCA971F0-7102-4FF7-A56C-2A3DC252C791}"/>
              </a:ext>
            </a:extLst>
          </p:cNvPr>
          <p:cNvSpPr txBox="1"/>
          <p:nvPr/>
        </p:nvSpPr>
        <p:spPr>
          <a:xfrm>
            <a:off x="4768147" y="1754049"/>
            <a:ext cx="1516019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模型可靠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管理平台技术成熟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8728276D-3BE0-4E0F-A872-FE6BF1ACE633}"/>
              </a:ext>
            </a:extLst>
          </p:cNvPr>
          <p:cNvSpPr txBox="1"/>
          <p:nvPr/>
        </p:nvSpPr>
        <p:spPr>
          <a:xfrm>
            <a:off x="6754338" y="3818947"/>
            <a:ext cx="1516019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遵守法律法规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保护用户隐私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春秋广告/盗版必究">
            <a:extLst>
              <a:ext uri="{FF2B5EF4-FFF2-40B4-BE49-F238E27FC236}">
                <a16:creationId xmlns:a16="http://schemas.microsoft.com/office/drawing/2014/main" id="{69727DA5-F1B2-48C4-AAD0-F34575307A8D}"/>
              </a:ext>
            </a:extLst>
          </p:cNvPr>
          <p:cNvGrpSpPr>
            <a:grpSpLocks noChangeAspect="1"/>
          </p:cNvGrpSpPr>
          <p:nvPr/>
        </p:nvGrpSpPr>
        <p:grpSpPr>
          <a:xfrm>
            <a:off x="3266362" y="2052387"/>
            <a:ext cx="545727" cy="522000"/>
            <a:chOff x="5626101" y="1698625"/>
            <a:chExt cx="292100" cy="279400"/>
          </a:xfrm>
          <a:solidFill>
            <a:schemeClr val="bg1"/>
          </a:solidFill>
        </p:grpSpPr>
        <p:sp>
          <p:nvSpPr>
            <p:cNvPr id="53" name="稻壳儿春秋广告/盗版必究">
              <a:extLst>
                <a:ext uri="{FF2B5EF4-FFF2-40B4-BE49-F238E27FC236}">
                  <a16:creationId xmlns:a16="http://schemas.microsoft.com/office/drawing/2014/main" id="{F48BE58C-FA91-4EB5-B0B1-24B34545D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6101" y="1698625"/>
              <a:ext cx="292100" cy="279400"/>
            </a:xfrm>
            <a:custGeom>
              <a:avLst/>
              <a:gdLst>
                <a:gd name="T0" fmla="*/ 0 w 88"/>
                <a:gd name="T1" fmla="*/ 70 h 84"/>
                <a:gd name="T2" fmla="*/ 2 w 88"/>
                <a:gd name="T3" fmla="*/ 76 h 84"/>
                <a:gd name="T4" fmla="*/ 8 w 88"/>
                <a:gd name="T5" fmla="*/ 82 h 84"/>
                <a:gd name="T6" fmla="*/ 14 w 88"/>
                <a:gd name="T7" fmla="*/ 84 h 84"/>
                <a:gd name="T8" fmla="*/ 20 w 88"/>
                <a:gd name="T9" fmla="*/ 82 h 84"/>
                <a:gd name="T10" fmla="*/ 40 w 88"/>
                <a:gd name="T11" fmla="*/ 62 h 84"/>
                <a:gd name="T12" fmla="*/ 43 w 88"/>
                <a:gd name="T13" fmla="*/ 65 h 84"/>
                <a:gd name="T14" fmla="*/ 49 w 88"/>
                <a:gd name="T15" fmla="*/ 60 h 84"/>
                <a:gd name="T16" fmla="*/ 39 w 88"/>
                <a:gd name="T17" fmla="*/ 50 h 84"/>
                <a:gd name="T18" fmla="*/ 44 w 88"/>
                <a:gd name="T19" fmla="*/ 45 h 84"/>
                <a:gd name="T20" fmla="*/ 62 w 88"/>
                <a:gd name="T21" fmla="*/ 63 h 84"/>
                <a:gd name="T22" fmla="*/ 60 w 88"/>
                <a:gd name="T23" fmla="*/ 70 h 84"/>
                <a:gd name="T24" fmla="*/ 74 w 88"/>
                <a:gd name="T25" fmla="*/ 84 h 84"/>
                <a:gd name="T26" fmla="*/ 79 w 88"/>
                <a:gd name="T27" fmla="*/ 83 h 84"/>
                <a:gd name="T28" fmla="*/ 68 w 88"/>
                <a:gd name="T29" fmla="*/ 72 h 84"/>
                <a:gd name="T30" fmla="*/ 76 w 88"/>
                <a:gd name="T31" fmla="*/ 64 h 84"/>
                <a:gd name="T32" fmla="*/ 87 w 88"/>
                <a:gd name="T33" fmla="*/ 75 h 84"/>
                <a:gd name="T34" fmla="*/ 88 w 88"/>
                <a:gd name="T35" fmla="*/ 70 h 84"/>
                <a:gd name="T36" fmla="*/ 74 w 88"/>
                <a:gd name="T37" fmla="*/ 56 h 84"/>
                <a:gd name="T38" fmla="*/ 68 w 88"/>
                <a:gd name="T39" fmla="*/ 58 h 84"/>
                <a:gd name="T40" fmla="*/ 50 w 88"/>
                <a:gd name="T41" fmla="*/ 40 h 84"/>
                <a:gd name="T42" fmla="*/ 73 w 88"/>
                <a:gd name="T43" fmla="*/ 17 h 84"/>
                <a:gd name="T44" fmla="*/ 78 w 88"/>
                <a:gd name="T45" fmla="*/ 17 h 84"/>
                <a:gd name="T46" fmla="*/ 84 w 88"/>
                <a:gd name="T47" fmla="*/ 6 h 84"/>
                <a:gd name="T48" fmla="*/ 78 w 88"/>
                <a:gd name="T49" fmla="*/ 0 h 84"/>
                <a:gd name="T50" fmla="*/ 67 w 88"/>
                <a:gd name="T51" fmla="*/ 6 h 84"/>
                <a:gd name="T52" fmla="*/ 67 w 88"/>
                <a:gd name="T53" fmla="*/ 11 h 84"/>
                <a:gd name="T54" fmla="*/ 67 w 88"/>
                <a:gd name="T55" fmla="*/ 11 h 84"/>
                <a:gd name="T56" fmla="*/ 34 w 88"/>
                <a:gd name="T57" fmla="*/ 45 h 84"/>
                <a:gd name="T58" fmla="*/ 25 w 88"/>
                <a:gd name="T59" fmla="*/ 36 h 84"/>
                <a:gd name="T60" fmla="*/ 19 w 88"/>
                <a:gd name="T61" fmla="*/ 41 h 84"/>
                <a:gd name="T62" fmla="*/ 22 w 88"/>
                <a:gd name="T63" fmla="*/ 44 h 84"/>
                <a:gd name="T64" fmla="*/ 2 w 88"/>
                <a:gd name="T65" fmla="*/ 64 h 84"/>
                <a:gd name="T66" fmla="*/ 0 w 88"/>
                <a:gd name="T67" fmla="*/ 70 h 84"/>
                <a:gd name="T68" fmla="*/ 28 w 88"/>
                <a:gd name="T69" fmla="*/ 50 h 84"/>
                <a:gd name="T70" fmla="*/ 34 w 88"/>
                <a:gd name="T71" fmla="*/ 56 h 84"/>
                <a:gd name="T72" fmla="*/ 14 w 88"/>
                <a:gd name="T73" fmla="*/ 76 h 84"/>
                <a:gd name="T74" fmla="*/ 8 w 88"/>
                <a:gd name="T75" fmla="*/ 70 h 84"/>
                <a:gd name="T76" fmla="*/ 28 w 88"/>
                <a:gd name="T77" fmla="*/ 5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4">
                  <a:moveTo>
                    <a:pt x="0" y="70"/>
                  </a:moveTo>
                  <a:cubicBezTo>
                    <a:pt x="0" y="72"/>
                    <a:pt x="1" y="74"/>
                    <a:pt x="2" y="76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0" y="83"/>
                    <a:pt x="12" y="84"/>
                    <a:pt x="14" y="84"/>
                  </a:cubicBezTo>
                  <a:cubicBezTo>
                    <a:pt x="16" y="84"/>
                    <a:pt x="18" y="83"/>
                    <a:pt x="20" y="8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1" y="65"/>
                    <a:pt x="60" y="67"/>
                    <a:pt x="60" y="70"/>
                  </a:cubicBezTo>
                  <a:cubicBezTo>
                    <a:pt x="60" y="78"/>
                    <a:pt x="66" y="84"/>
                    <a:pt x="74" y="84"/>
                  </a:cubicBezTo>
                  <a:cubicBezTo>
                    <a:pt x="76" y="84"/>
                    <a:pt x="77" y="84"/>
                    <a:pt x="79" y="83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3"/>
                    <a:pt x="88" y="72"/>
                    <a:pt x="88" y="70"/>
                  </a:cubicBezTo>
                  <a:cubicBezTo>
                    <a:pt x="88" y="62"/>
                    <a:pt x="82" y="56"/>
                    <a:pt x="74" y="56"/>
                  </a:cubicBezTo>
                  <a:cubicBezTo>
                    <a:pt x="72" y="56"/>
                    <a:pt x="70" y="57"/>
                    <a:pt x="68" y="58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6"/>
                    <a:pt x="0" y="68"/>
                    <a:pt x="0" y="70"/>
                  </a:cubicBezTo>
                  <a:close/>
                  <a:moveTo>
                    <a:pt x="28" y="50"/>
                  </a:moveTo>
                  <a:cubicBezTo>
                    <a:pt x="34" y="56"/>
                    <a:pt x="34" y="56"/>
                    <a:pt x="34" y="5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8" y="70"/>
                    <a:pt x="8" y="70"/>
                    <a:pt x="8" y="7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稻壳儿春秋广告/盗版必究">
              <a:extLst>
                <a:ext uri="{FF2B5EF4-FFF2-40B4-BE49-F238E27FC236}">
                  <a16:creationId xmlns:a16="http://schemas.microsoft.com/office/drawing/2014/main" id="{7A805DF1-3FC1-4981-8339-859E3CF9B3D4}"/>
                </a:ext>
              </a:extLst>
            </p:cNvPr>
            <p:cNvSpPr/>
            <p:nvPr/>
          </p:nvSpPr>
          <p:spPr bwMode="auto">
            <a:xfrm>
              <a:off x="5638801" y="1698625"/>
              <a:ext cx="123825" cy="119063"/>
            </a:xfrm>
            <a:custGeom>
              <a:avLst/>
              <a:gdLst>
                <a:gd name="T0" fmla="*/ 1 w 37"/>
                <a:gd name="T1" fmla="*/ 9 h 36"/>
                <a:gd name="T2" fmla="*/ 0 w 37"/>
                <a:gd name="T3" fmla="*/ 14 h 36"/>
                <a:gd name="T4" fmla="*/ 14 w 37"/>
                <a:gd name="T5" fmla="*/ 28 h 36"/>
                <a:gd name="T6" fmla="*/ 21 w 37"/>
                <a:gd name="T7" fmla="*/ 26 h 36"/>
                <a:gd name="T8" fmla="*/ 31 w 37"/>
                <a:gd name="T9" fmla="*/ 36 h 36"/>
                <a:gd name="T10" fmla="*/ 37 w 37"/>
                <a:gd name="T11" fmla="*/ 31 h 36"/>
                <a:gd name="T12" fmla="*/ 26 w 37"/>
                <a:gd name="T13" fmla="*/ 20 h 36"/>
                <a:gd name="T14" fmla="*/ 28 w 37"/>
                <a:gd name="T15" fmla="*/ 14 h 36"/>
                <a:gd name="T16" fmla="*/ 14 w 37"/>
                <a:gd name="T17" fmla="*/ 0 h 36"/>
                <a:gd name="T18" fmla="*/ 9 w 37"/>
                <a:gd name="T19" fmla="*/ 1 h 36"/>
                <a:gd name="T20" fmla="*/ 20 w 37"/>
                <a:gd name="T21" fmla="*/ 12 h 36"/>
                <a:gd name="T22" fmla="*/ 12 w 37"/>
                <a:gd name="T23" fmla="*/ 20 h 36"/>
                <a:gd name="T24" fmla="*/ 1 w 37"/>
                <a:gd name="T25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6">
                  <a:moveTo>
                    <a:pt x="1" y="9"/>
                  </a:moveTo>
                  <a:cubicBezTo>
                    <a:pt x="0" y="11"/>
                    <a:pt x="0" y="12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7" y="28"/>
                    <a:pt x="19" y="27"/>
                    <a:pt x="21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12" y="0"/>
                    <a:pt x="11" y="0"/>
                    <a:pt x="9" y="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稻壳儿春秋广告/盗版必究">
            <a:extLst>
              <a:ext uri="{FF2B5EF4-FFF2-40B4-BE49-F238E27FC236}">
                <a16:creationId xmlns:a16="http://schemas.microsoft.com/office/drawing/2014/main" id="{FD2C2B08-539B-4A56-975F-60D6F089598E}"/>
              </a:ext>
            </a:extLst>
          </p:cNvPr>
          <p:cNvGrpSpPr>
            <a:grpSpLocks noChangeAspect="1"/>
          </p:cNvGrpSpPr>
          <p:nvPr/>
        </p:nvGrpSpPr>
        <p:grpSpPr>
          <a:xfrm>
            <a:off x="1368674" y="2932616"/>
            <a:ext cx="640111" cy="642744"/>
            <a:chOff x="7527926" y="4227513"/>
            <a:chExt cx="319088" cy="319087"/>
          </a:xfrm>
          <a:solidFill>
            <a:schemeClr val="bg1"/>
          </a:solidFill>
        </p:grpSpPr>
        <p:sp>
          <p:nvSpPr>
            <p:cNvPr id="56" name="稻壳儿春秋广告/盗版必究">
              <a:extLst>
                <a:ext uri="{FF2B5EF4-FFF2-40B4-BE49-F238E27FC236}">
                  <a16:creationId xmlns:a16="http://schemas.microsoft.com/office/drawing/2014/main" id="{E5E7CA79-3B02-4C43-A867-0416947EF2D5}"/>
                </a:ext>
              </a:extLst>
            </p:cNvPr>
            <p:cNvSpPr/>
            <p:nvPr/>
          </p:nvSpPr>
          <p:spPr bwMode="auto">
            <a:xfrm>
              <a:off x="7634288" y="4308475"/>
              <a:ext cx="106363" cy="158750"/>
            </a:xfrm>
            <a:custGeom>
              <a:avLst/>
              <a:gdLst>
                <a:gd name="T0" fmla="*/ 12 w 32"/>
                <a:gd name="T1" fmla="*/ 12 h 48"/>
                <a:gd name="T2" fmla="*/ 20 w 32"/>
                <a:gd name="T3" fmla="*/ 12 h 48"/>
                <a:gd name="T4" fmla="*/ 24 w 32"/>
                <a:gd name="T5" fmla="*/ 16 h 48"/>
                <a:gd name="T6" fmla="*/ 32 w 32"/>
                <a:gd name="T7" fmla="*/ 16 h 48"/>
                <a:gd name="T8" fmla="*/ 20 w 32"/>
                <a:gd name="T9" fmla="*/ 4 h 48"/>
                <a:gd name="T10" fmla="*/ 20 w 32"/>
                <a:gd name="T11" fmla="*/ 0 h 48"/>
                <a:gd name="T12" fmla="*/ 12 w 32"/>
                <a:gd name="T13" fmla="*/ 0 h 48"/>
                <a:gd name="T14" fmla="*/ 12 w 32"/>
                <a:gd name="T15" fmla="*/ 4 h 48"/>
                <a:gd name="T16" fmla="*/ 0 w 32"/>
                <a:gd name="T17" fmla="*/ 16 h 48"/>
                <a:gd name="T18" fmla="*/ 12 w 32"/>
                <a:gd name="T19" fmla="*/ 28 h 48"/>
                <a:gd name="T20" fmla="*/ 20 w 32"/>
                <a:gd name="T21" fmla="*/ 28 h 48"/>
                <a:gd name="T22" fmla="*/ 24 w 32"/>
                <a:gd name="T23" fmla="*/ 32 h 48"/>
                <a:gd name="T24" fmla="*/ 20 w 32"/>
                <a:gd name="T25" fmla="*/ 36 h 48"/>
                <a:gd name="T26" fmla="*/ 12 w 32"/>
                <a:gd name="T27" fmla="*/ 36 h 48"/>
                <a:gd name="T28" fmla="*/ 8 w 32"/>
                <a:gd name="T29" fmla="*/ 32 h 48"/>
                <a:gd name="T30" fmla="*/ 0 w 32"/>
                <a:gd name="T31" fmla="*/ 32 h 48"/>
                <a:gd name="T32" fmla="*/ 12 w 32"/>
                <a:gd name="T33" fmla="*/ 44 h 48"/>
                <a:gd name="T34" fmla="*/ 12 w 32"/>
                <a:gd name="T35" fmla="*/ 48 h 48"/>
                <a:gd name="T36" fmla="*/ 20 w 32"/>
                <a:gd name="T37" fmla="*/ 48 h 48"/>
                <a:gd name="T38" fmla="*/ 20 w 32"/>
                <a:gd name="T39" fmla="*/ 44 h 48"/>
                <a:gd name="T40" fmla="*/ 32 w 32"/>
                <a:gd name="T41" fmla="*/ 32 h 48"/>
                <a:gd name="T42" fmla="*/ 20 w 32"/>
                <a:gd name="T43" fmla="*/ 20 h 48"/>
                <a:gd name="T44" fmla="*/ 12 w 32"/>
                <a:gd name="T45" fmla="*/ 20 h 48"/>
                <a:gd name="T46" fmla="*/ 8 w 32"/>
                <a:gd name="T47" fmla="*/ 16 h 48"/>
                <a:gd name="T48" fmla="*/ 12 w 32"/>
                <a:gd name="T4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8">
                  <a:moveTo>
                    <a:pt x="1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4" y="14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9"/>
                    <a:pt x="27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0" y="9"/>
                    <a:pt x="0" y="16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2" y="28"/>
                    <a:pt x="24" y="30"/>
                    <a:pt x="24" y="32"/>
                  </a:cubicBezTo>
                  <a:cubicBezTo>
                    <a:pt x="24" y="34"/>
                    <a:pt x="22" y="36"/>
                    <a:pt x="2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4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5" y="44"/>
                    <a:pt x="12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7" y="44"/>
                    <a:pt x="32" y="39"/>
                    <a:pt x="32" y="32"/>
                  </a:cubicBezTo>
                  <a:cubicBezTo>
                    <a:pt x="32" y="25"/>
                    <a:pt x="27" y="20"/>
                    <a:pt x="20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cubicBezTo>
                    <a:pt x="8" y="14"/>
                    <a:pt x="10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稻壳儿春秋广告/盗版必究">
              <a:extLst>
                <a:ext uri="{FF2B5EF4-FFF2-40B4-BE49-F238E27FC236}">
                  <a16:creationId xmlns:a16="http://schemas.microsoft.com/office/drawing/2014/main" id="{69416993-4B1E-46CD-BA25-AACC179237F4}"/>
                </a:ext>
              </a:extLst>
            </p:cNvPr>
            <p:cNvSpPr/>
            <p:nvPr/>
          </p:nvSpPr>
          <p:spPr bwMode="auto">
            <a:xfrm>
              <a:off x="7527926" y="4227513"/>
              <a:ext cx="319088" cy="160338"/>
            </a:xfrm>
            <a:custGeom>
              <a:avLst/>
              <a:gdLst>
                <a:gd name="T0" fmla="*/ 48 w 96"/>
                <a:gd name="T1" fmla="*/ 8 h 48"/>
                <a:gd name="T2" fmla="*/ 81 w 96"/>
                <a:gd name="T3" fmla="*/ 26 h 48"/>
                <a:gd name="T4" fmla="*/ 72 w 96"/>
                <a:gd name="T5" fmla="*/ 36 h 48"/>
                <a:gd name="T6" fmla="*/ 96 w 96"/>
                <a:gd name="T7" fmla="*/ 36 h 48"/>
                <a:gd name="T8" fmla="*/ 96 w 96"/>
                <a:gd name="T9" fmla="*/ 12 h 48"/>
                <a:gd name="T10" fmla="*/ 87 w 96"/>
                <a:gd name="T11" fmla="*/ 21 h 48"/>
                <a:gd name="T12" fmla="*/ 48 w 96"/>
                <a:gd name="T13" fmla="*/ 0 h 48"/>
                <a:gd name="T14" fmla="*/ 0 w 96"/>
                <a:gd name="T15" fmla="*/ 48 h 48"/>
                <a:gd name="T16" fmla="*/ 8 w 96"/>
                <a:gd name="T17" fmla="*/ 48 h 48"/>
                <a:gd name="T18" fmla="*/ 48 w 96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48" y="8"/>
                  </a:moveTo>
                  <a:cubicBezTo>
                    <a:pt x="62" y="8"/>
                    <a:pt x="74" y="15"/>
                    <a:pt x="81" y="2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78" y="8"/>
                    <a:pt x="6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稻壳儿春秋广告/盗版必究">
              <a:extLst>
                <a:ext uri="{FF2B5EF4-FFF2-40B4-BE49-F238E27FC236}">
                  <a16:creationId xmlns:a16="http://schemas.microsoft.com/office/drawing/2014/main" id="{04597A51-F97E-4CD3-9E1D-0BFCCB8B4A04}"/>
                </a:ext>
              </a:extLst>
            </p:cNvPr>
            <p:cNvSpPr/>
            <p:nvPr/>
          </p:nvSpPr>
          <p:spPr bwMode="auto">
            <a:xfrm>
              <a:off x="7527926" y="4387850"/>
              <a:ext cx="319088" cy="158750"/>
            </a:xfrm>
            <a:custGeom>
              <a:avLst/>
              <a:gdLst>
                <a:gd name="T0" fmla="*/ 48 w 96"/>
                <a:gd name="T1" fmla="*/ 40 h 48"/>
                <a:gd name="T2" fmla="*/ 15 w 96"/>
                <a:gd name="T3" fmla="*/ 22 h 48"/>
                <a:gd name="T4" fmla="*/ 24 w 96"/>
                <a:gd name="T5" fmla="*/ 12 h 48"/>
                <a:gd name="T6" fmla="*/ 0 w 96"/>
                <a:gd name="T7" fmla="*/ 12 h 48"/>
                <a:gd name="T8" fmla="*/ 0 w 96"/>
                <a:gd name="T9" fmla="*/ 36 h 48"/>
                <a:gd name="T10" fmla="*/ 9 w 96"/>
                <a:gd name="T11" fmla="*/ 27 h 48"/>
                <a:gd name="T12" fmla="*/ 48 w 96"/>
                <a:gd name="T13" fmla="*/ 48 h 48"/>
                <a:gd name="T14" fmla="*/ 96 w 96"/>
                <a:gd name="T15" fmla="*/ 0 h 48"/>
                <a:gd name="T16" fmla="*/ 88 w 96"/>
                <a:gd name="T17" fmla="*/ 0 h 48"/>
                <a:gd name="T18" fmla="*/ 48 w 96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48" y="40"/>
                  </a:moveTo>
                  <a:cubicBezTo>
                    <a:pt x="34" y="40"/>
                    <a:pt x="22" y="33"/>
                    <a:pt x="15" y="2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8" y="40"/>
                    <a:pt x="32" y="48"/>
                    <a:pt x="48" y="48"/>
                  </a:cubicBezTo>
                  <a:cubicBezTo>
                    <a:pt x="75" y="48"/>
                    <a:pt x="96" y="26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2"/>
                    <a:pt x="70" y="40"/>
                    <a:pt x="4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稻壳儿春秋广告/盗版必究160149">
            <a:extLst>
              <a:ext uri="{FF2B5EF4-FFF2-40B4-BE49-F238E27FC236}">
                <a16:creationId xmlns:a16="http://schemas.microsoft.com/office/drawing/2014/main" id="{501737BD-7B98-45C3-A57F-AC331DEF6A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49698" y="2087015"/>
            <a:ext cx="546470" cy="522000"/>
          </a:xfrm>
          <a:custGeom>
            <a:avLst/>
            <a:gdLst>
              <a:gd name="T0" fmla="*/ 80 w 96"/>
              <a:gd name="T1" fmla="*/ 12 h 92"/>
              <a:gd name="T2" fmla="*/ 52 w 96"/>
              <a:gd name="T3" fmla="*/ 4 h 92"/>
              <a:gd name="T4" fmla="*/ 44 w 96"/>
              <a:gd name="T5" fmla="*/ 0 h 92"/>
              <a:gd name="T6" fmla="*/ 16 w 96"/>
              <a:gd name="T7" fmla="*/ 4 h 92"/>
              <a:gd name="T8" fmla="*/ 19 w 96"/>
              <a:gd name="T9" fmla="*/ 12 h 92"/>
              <a:gd name="T10" fmla="*/ 0 w 96"/>
              <a:gd name="T11" fmla="*/ 44 h 92"/>
              <a:gd name="T12" fmla="*/ 20 w 96"/>
              <a:gd name="T13" fmla="*/ 68 h 92"/>
              <a:gd name="T14" fmla="*/ 40 w 96"/>
              <a:gd name="T15" fmla="*/ 44 h 92"/>
              <a:gd name="T16" fmla="*/ 21 w 96"/>
              <a:gd name="T17" fmla="*/ 12 h 92"/>
              <a:gd name="T18" fmla="*/ 44 w 96"/>
              <a:gd name="T19" fmla="*/ 72 h 92"/>
              <a:gd name="T20" fmla="*/ 32 w 96"/>
              <a:gd name="T21" fmla="*/ 80 h 92"/>
              <a:gd name="T22" fmla="*/ 28 w 96"/>
              <a:gd name="T23" fmla="*/ 84 h 92"/>
              <a:gd name="T24" fmla="*/ 68 w 96"/>
              <a:gd name="T25" fmla="*/ 92 h 92"/>
              <a:gd name="T26" fmla="*/ 64 w 96"/>
              <a:gd name="T27" fmla="*/ 84 h 92"/>
              <a:gd name="T28" fmla="*/ 56 w 96"/>
              <a:gd name="T29" fmla="*/ 72 h 92"/>
              <a:gd name="T30" fmla="*/ 52 w 96"/>
              <a:gd name="T31" fmla="*/ 12 h 92"/>
              <a:gd name="T32" fmla="*/ 61 w 96"/>
              <a:gd name="T33" fmla="*/ 44 h 92"/>
              <a:gd name="T34" fmla="*/ 56 w 96"/>
              <a:gd name="T35" fmla="*/ 48 h 92"/>
              <a:gd name="T36" fmla="*/ 96 w 96"/>
              <a:gd name="T37" fmla="*/ 48 h 92"/>
              <a:gd name="T38" fmla="*/ 91 w 96"/>
              <a:gd name="T39" fmla="*/ 44 h 92"/>
              <a:gd name="T40" fmla="*/ 20 w 96"/>
              <a:gd name="T41" fmla="*/ 60 h 92"/>
              <a:gd name="T42" fmla="*/ 31 w 96"/>
              <a:gd name="T43" fmla="*/ 52 h 92"/>
              <a:gd name="T44" fmla="*/ 14 w 96"/>
              <a:gd name="T45" fmla="*/ 44 h 92"/>
              <a:gd name="T46" fmla="*/ 26 w 96"/>
              <a:gd name="T47" fmla="*/ 44 h 92"/>
              <a:gd name="T48" fmla="*/ 56 w 96"/>
              <a:gd name="T49" fmla="*/ 80 h 92"/>
              <a:gd name="T50" fmla="*/ 40 w 96"/>
              <a:gd name="T51" fmla="*/ 84 h 92"/>
              <a:gd name="T52" fmla="*/ 44 w 96"/>
              <a:gd name="T53" fmla="*/ 80 h 92"/>
              <a:gd name="T54" fmla="*/ 56 w 96"/>
              <a:gd name="T55" fmla="*/ 80 h 92"/>
              <a:gd name="T56" fmla="*/ 82 w 96"/>
              <a:gd name="T57" fmla="*/ 44 h 92"/>
              <a:gd name="T58" fmla="*/ 76 w 96"/>
              <a:gd name="T59" fmla="*/ 30 h 92"/>
              <a:gd name="T60" fmla="*/ 65 w 96"/>
              <a:gd name="T61" fmla="*/ 52 h 92"/>
              <a:gd name="T62" fmla="*/ 76 w 96"/>
              <a:gd name="T63" fmla="*/ 6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2">
                <a:moveTo>
                  <a:pt x="77" y="12"/>
                </a:moveTo>
                <a:cubicBezTo>
                  <a:pt x="80" y="12"/>
                  <a:pt x="80" y="12"/>
                  <a:pt x="80" y="12"/>
                </a:cubicBezTo>
                <a:cubicBezTo>
                  <a:pt x="80" y="4"/>
                  <a:pt x="80" y="4"/>
                  <a:pt x="80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12"/>
                  <a:pt x="16" y="12"/>
                  <a:pt x="16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9"/>
                  <a:pt x="9" y="68"/>
                  <a:pt x="20" y="68"/>
                </a:cubicBezTo>
                <a:cubicBezTo>
                  <a:pt x="31" y="68"/>
                  <a:pt x="40" y="59"/>
                  <a:pt x="40" y="48"/>
                </a:cubicBezTo>
                <a:cubicBezTo>
                  <a:pt x="40" y="44"/>
                  <a:pt x="40" y="44"/>
                  <a:pt x="40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21" y="12"/>
                  <a:pt x="21" y="12"/>
                  <a:pt x="21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72"/>
                  <a:pt x="44" y="72"/>
                  <a:pt x="44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6" y="72"/>
                  <a:pt x="32" y="76"/>
                  <a:pt x="32" y="80"/>
                </a:cubicBezTo>
                <a:cubicBezTo>
                  <a:pt x="32" y="84"/>
                  <a:pt x="32" y="84"/>
                  <a:pt x="32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92"/>
                  <a:pt x="28" y="92"/>
                  <a:pt x="28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84"/>
                  <a:pt x="68" y="84"/>
                  <a:pt x="68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76"/>
                  <a:pt x="60" y="72"/>
                  <a:pt x="56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12"/>
                  <a:pt x="52" y="12"/>
                  <a:pt x="52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61" y="44"/>
                  <a:pt x="61" y="44"/>
                  <a:pt x="61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9"/>
                  <a:pt x="65" y="68"/>
                  <a:pt x="76" y="68"/>
                </a:cubicBezTo>
                <a:cubicBezTo>
                  <a:pt x="87" y="68"/>
                  <a:pt x="96" y="59"/>
                  <a:pt x="96" y="48"/>
                </a:cubicBezTo>
                <a:cubicBezTo>
                  <a:pt x="96" y="44"/>
                  <a:pt x="96" y="44"/>
                  <a:pt x="96" y="44"/>
                </a:cubicBezTo>
                <a:cubicBezTo>
                  <a:pt x="91" y="44"/>
                  <a:pt x="91" y="44"/>
                  <a:pt x="91" y="44"/>
                </a:cubicBezTo>
                <a:lnTo>
                  <a:pt x="77" y="12"/>
                </a:lnTo>
                <a:close/>
                <a:moveTo>
                  <a:pt x="20" y="60"/>
                </a:moveTo>
                <a:cubicBezTo>
                  <a:pt x="15" y="60"/>
                  <a:pt x="10" y="57"/>
                  <a:pt x="9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7"/>
                  <a:pt x="25" y="60"/>
                  <a:pt x="20" y="60"/>
                </a:cubicBezTo>
                <a:close/>
                <a:moveTo>
                  <a:pt x="14" y="44"/>
                </a:moveTo>
                <a:cubicBezTo>
                  <a:pt x="20" y="30"/>
                  <a:pt x="20" y="30"/>
                  <a:pt x="20" y="30"/>
                </a:cubicBezTo>
                <a:cubicBezTo>
                  <a:pt x="26" y="44"/>
                  <a:pt x="26" y="44"/>
                  <a:pt x="26" y="44"/>
                </a:cubicBezTo>
                <a:lnTo>
                  <a:pt x="14" y="44"/>
                </a:lnTo>
                <a:close/>
                <a:moveTo>
                  <a:pt x="56" y="80"/>
                </a:moveTo>
                <a:cubicBezTo>
                  <a:pt x="56" y="84"/>
                  <a:pt x="56" y="84"/>
                  <a:pt x="56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0" y="80"/>
                  <a:pt x="40" y="80"/>
                  <a:pt x="40" y="80"/>
                </a:cubicBezTo>
                <a:cubicBezTo>
                  <a:pt x="44" y="80"/>
                  <a:pt x="44" y="80"/>
                  <a:pt x="44" y="80"/>
                </a:cubicBezTo>
                <a:cubicBezTo>
                  <a:pt x="52" y="80"/>
                  <a:pt x="52" y="80"/>
                  <a:pt x="52" y="80"/>
                </a:cubicBezTo>
                <a:lnTo>
                  <a:pt x="56" y="80"/>
                </a:lnTo>
                <a:close/>
                <a:moveTo>
                  <a:pt x="76" y="30"/>
                </a:moveTo>
                <a:cubicBezTo>
                  <a:pt x="82" y="44"/>
                  <a:pt x="82" y="44"/>
                  <a:pt x="82" y="44"/>
                </a:cubicBezTo>
                <a:cubicBezTo>
                  <a:pt x="70" y="44"/>
                  <a:pt x="70" y="44"/>
                  <a:pt x="70" y="44"/>
                </a:cubicBezTo>
                <a:lnTo>
                  <a:pt x="76" y="30"/>
                </a:lnTo>
                <a:close/>
                <a:moveTo>
                  <a:pt x="76" y="60"/>
                </a:moveTo>
                <a:cubicBezTo>
                  <a:pt x="71" y="60"/>
                  <a:pt x="66" y="57"/>
                  <a:pt x="65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7"/>
                  <a:pt x="81" y="60"/>
                  <a:pt x="76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4932429" y="1745567"/>
            <a:ext cx="1030017" cy="1020945"/>
          </a:xfrm>
          <a:prstGeom prst="ellipse">
            <a:avLst/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3" name="Oval 14"/>
          <p:cNvSpPr/>
          <p:nvPr/>
        </p:nvSpPr>
        <p:spPr>
          <a:xfrm>
            <a:off x="3176256" y="1745567"/>
            <a:ext cx="1030017" cy="1020945"/>
          </a:xfrm>
          <a:prstGeom prst="ellipse">
            <a:avLst/>
          </a:prstGeom>
          <a:solidFill>
            <a:schemeClr val="accent6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3877606" y="2194292"/>
            <a:ext cx="1383491" cy="2505143"/>
          </a:xfrm>
          <a:custGeom>
            <a:avLst/>
            <a:gdLst/>
            <a:ahLst/>
            <a:cxnLst>
              <a:cxn ang="0">
                <a:pos x="173" y="908"/>
              </a:cxn>
              <a:cxn ang="0">
                <a:pos x="187" y="613"/>
              </a:cxn>
              <a:cxn ang="0">
                <a:pos x="0" y="357"/>
              </a:cxn>
              <a:cxn ang="0">
                <a:pos x="0" y="357"/>
              </a:cxn>
              <a:cxn ang="0">
                <a:pos x="203" y="547"/>
              </a:cxn>
              <a:cxn ang="0">
                <a:pos x="230" y="0"/>
              </a:cxn>
              <a:cxn ang="0">
                <a:pos x="255" y="237"/>
              </a:cxn>
              <a:cxn ang="0">
                <a:pos x="271" y="439"/>
              </a:cxn>
              <a:cxn ang="0">
                <a:pos x="496" y="295"/>
              </a:cxn>
              <a:cxn ang="0">
                <a:pos x="496" y="295"/>
              </a:cxn>
              <a:cxn ang="0">
                <a:pos x="291" y="500"/>
              </a:cxn>
              <a:cxn ang="0">
                <a:pos x="282" y="660"/>
              </a:cxn>
              <a:cxn ang="0">
                <a:pos x="307" y="905"/>
              </a:cxn>
              <a:cxn ang="0">
                <a:pos x="173" y="908"/>
              </a:cxn>
            </a:cxnLst>
            <a:rect l="0" t="0" r="r" b="b"/>
            <a:pathLst>
              <a:path w="496" h="908">
                <a:moveTo>
                  <a:pt x="173" y="908"/>
                </a:moveTo>
                <a:cubicBezTo>
                  <a:pt x="173" y="908"/>
                  <a:pt x="208" y="680"/>
                  <a:pt x="187" y="613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30" y="0"/>
                  <a:pt x="230" y="0"/>
                  <a:pt x="230" y="0"/>
                </a:cubicBezTo>
                <a:cubicBezTo>
                  <a:pt x="255" y="237"/>
                  <a:pt x="255" y="237"/>
                  <a:pt x="255" y="237"/>
                </a:cubicBezTo>
                <a:cubicBezTo>
                  <a:pt x="271" y="439"/>
                  <a:pt x="271" y="439"/>
                  <a:pt x="271" y="439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68" y="500"/>
                  <a:pt x="282" y="660"/>
                </a:cubicBezTo>
                <a:cubicBezTo>
                  <a:pt x="295" y="819"/>
                  <a:pt x="307" y="905"/>
                  <a:pt x="307" y="905"/>
                </a:cubicBezTo>
                <a:lnTo>
                  <a:pt x="173" y="9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" name="Freeform 5"/>
          <p:cNvSpPr/>
          <p:nvPr/>
        </p:nvSpPr>
        <p:spPr bwMode="auto">
          <a:xfrm>
            <a:off x="1" y="4484767"/>
            <a:ext cx="9138700" cy="658733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0" y="700"/>
              </a:cxn>
              <a:cxn ang="0">
                <a:pos x="940" y="320"/>
              </a:cxn>
              <a:cxn ang="0">
                <a:pos x="3842" y="0"/>
              </a:cxn>
              <a:cxn ang="0">
                <a:pos x="6745" y="320"/>
              </a:cxn>
              <a:cxn ang="0">
                <a:pos x="7680" y="696"/>
              </a:cxn>
              <a:cxn ang="0">
                <a:pos x="7680" y="1492"/>
              </a:cxn>
              <a:cxn ang="0">
                <a:pos x="7659" y="1506"/>
              </a:cxn>
              <a:cxn ang="0">
                <a:pos x="25" y="1506"/>
              </a:cxn>
              <a:cxn ang="0">
                <a:pos x="0" y="1489"/>
              </a:cxn>
            </a:cxnLst>
            <a:rect l="0" t="0" r="r" b="b"/>
            <a:pathLst>
              <a:path w="7680" h="1506">
                <a:moveTo>
                  <a:pt x="0" y="1489"/>
                </a:moveTo>
                <a:cubicBezTo>
                  <a:pt x="0" y="700"/>
                  <a:pt x="0" y="700"/>
                  <a:pt x="0" y="700"/>
                </a:cubicBezTo>
                <a:cubicBezTo>
                  <a:pt x="199" y="561"/>
                  <a:pt x="512" y="434"/>
                  <a:pt x="940" y="320"/>
                </a:cubicBezTo>
                <a:cubicBezTo>
                  <a:pt x="1741" y="107"/>
                  <a:pt x="2709" y="0"/>
                  <a:pt x="3842" y="0"/>
                </a:cubicBezTo>
                <a:cubicBezTo>
                  <a:pt x="4976" y="0"/>
                  <a:pt x="5943" y="107"/>
                  <a:pt x="6745" y="320"/>
                </a:cubicBezTo>
                <a:cubicBezTo>
                  <a:pt x="7168" y="433"/>
                  <a:pt x="7480" y="559"/>
                  <a:pt x="7680" y="696"/>
                </a:cubicBezTo>
                <a:cubicBezTo>
                  <a:pt x="7680" y="1492"/>
                  <a:pt x="7680" y="1492"/>
                  <a:pt x="7680" y="1492"/>
                </a:cubicBezTo>
                <a:cubicBezTo>
                  <a:pt x="7673" y="1497"/>
                  <a:pt x="7666" y="1501"/>
                  <a:pt x="7659" y="1506"/>
                </a:cubicBezTo>
                <a:cubicBezTo>
                  <a:pt x="25" y="1506"/>
                  <a:pt x="25" y="1506"/>
                  <a:pt x="25" y="1506"/>
                </a:cubicBezTo>
                <a:cubicBezTo>
                  <a:pt x="16" y="1500"/>
                  <a:pt x="8" y="1494"/>
                  <a:pt x="0" y="14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Oval 11"/>
          <p:cNvSpPr/>
          <p:nvPr/>
        </p:nvSpPr>
        <p:spPr>
          <a:xfrm>
            <a:off x="3877606" y="1519786"/>
            <a:ext cx="1340892" cy="1329084"/>
          </a:xfrm>
          <a:prstGeom prst="ellipse">
            <a:avLst/>
          </a:prstGeom>
          <a:solidFill>
            <a:schemeClr val="accent2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4751513" y="2487236"/>
            <a:ext cx="1094098" cy="1084465"/>
          </a:xfrm>
          <a:prstGeom prst="ellipse">
            <a:avLst/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20"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8" name="Oval 15"/>
          <p:cNvSpPr/>
          <p:nvPr/>
        </p:nvSpPr>
        <p:spPr>
          <a:xfrm>
            <a:off x="3282424" y="2487236"/>
            <a:ext cx="1094098" cy="1084465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9" name="Group 25"/>
          <p:cNvGrpSpPr/>
          <p:nvPr/>
        </p:nvGrpSpPr>
        <p:grpSpPr>
          <a:xfrm>
            <a:off x="6032961" y="1545210"/>
            <a:ext cx="2139439" cy="938273"/>
            <a:chOff x="1662668" y="925229"/>
            <a:chExt cx="1641978" cy="424970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1662668" y="925229"/>
              <a:ext cx="985632" cy="16728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又快又准</a:t>
              </a: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662668" y="1145803"/>
              <a:ext cx="1641978" cy="20439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多通道特征估值网络</a:t>
              </a:r>
              <a:endPara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估值建议准确，评估速度快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28"/>
          <p:cNvGrpSpPr/>
          <p:nvPr/>
        </p:nvGrpSpPr>
        <p:grpSpPr>
          <a:xfrm>
            <a:off x="1113816" y="1494399"/>
            <a:ext cx="1987587" cy="1077347"/>
            <a:chOff x="1253094" y="901820"/>
            <a:chExt cx="1533090" cy="482671"/>
          </a:xfrm>
        </p:grpSpPr>
        <p:sp>
          <p:nvSpPr>
            <p:cNvPr id="13" name="Text Placeholder 3"/>
            <p:cNvSpPr txBox="1"/>
            <p:nvPr/>
          </p:nvSpPr>
          <p:spPr>
            <a:xfrm>
              <a:off x="1989536" y="901820"/>
              <a:ext cx="796646" cy="2141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</a:p>
          </p:txBody>
        </p:sp>
        <p:sp>
          <p:nvSpPr>
            <p:cNvPr id="14" name="Text Placeholder 3"/>
            <p:cNvSpPr txBox="1"/>
            <p:nvPr/>
          </p:nvSpPr>
          <p:spPr>
            <a:xfrm>
              <a:off x="1253094" y="1122888"/>
              <a:ext cx="1533090" cy="26160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en-US" altLang="zh-CN" sz="1335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可视化图表</a:t>
              </a:r>
            </a:p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评价结果更加直观</a:t>
              </a:r>
            </a:p>
          </p:txBody>
        </p:sp>
      </p:grpSp>
      <p:grpSp>
        <p:nvGrpSpPr>
          <p:cNvPr id="15" name="Group 61"/>
          <p:cNvGrpSpPr/>
          <p:nvPr/>
        </p:nvGrpSpPr>
        <p:grpSpPr>
          <a:xfrm>
            <a:off x="5856279" y="3137087"/>
            <a:ext cx="2172105" cy="1064651"/>
            <a:chOff x="1662668" y="895184"/>
            <a:chExt cx="1641978" cy="491728"/>
          </a:xfrm>
        </p:grpSpPr>
        <p:sp>
          <p:nvSpPr>
            <p:cNvPr id="16" name="Text Placeholder 3"/>
            <p:cNvSpPr txBox="1"/>
            <p:nvPr/>
          </p:nvSpPr>
          <p:spPr>
            <a:xfrm>
              <a:off x="1662668" y="895184"/>
              <a:ext cx="520890" cy="22737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Placeholder 3"/>
            <p:cNvSpPr txBox="1"/>
            <p:nvPr/>
          </p:nvSpPr>
          <p:spPr>
            <a:xfrm>
              <a:off x="1662668" y="1109091"/>
              <a:ext cx="1641978" cy="2778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实时更新数据库中的数据</a:t>
              </a:r>
              <a:endPara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保证评估建议的时效性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1071275" y="3100080"/>
            <a:ext cx="2034466" cy="1055827"/>
            <a:chOff x="1253094" y="896261"/>
            <a:chExt cx="1533090" cy="495024"/>
          </a:xfrm>
        </p:grpSpPr>
        <p:sp>
          <p:nvSpPr>
            <p:cNvPr id="19" name="Text Placeholder 3"/>
            <p:cNvSpPr txBox="1"/>
            <p:nvPr/>
          </p:nvSpPr>
          <p:spPr>
            <a:xfrm>
              <a:off x="2275392" y="896261"/>
              <a:ext cx="510791" cy="22521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</a:t>
              </a:r>
            </a:p>
          </p:txBody>
        </p:sp>
        <p:sp>
          <p:nvSpPr>
            <p:cNvPr id="20" name="Text Placeholder 3"/>
            <p:cNvSpPr txBox="1"/>
            <p:nvPr/>
          </p:nvSpPr>
          <p:spPr>
            <a:xfrm>
              <a:off x="1253094" y="1116095"/>
              <a:ext cx="1533090" cy="27519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角色分类 权限管理</a:t>
              </a:r>
            </a:p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更加可靠的管理系统</a:t>
              </a:r>
            </a:p>
          </p:txBody>
        </p:sp>
      </p:grpSp>
      <p:grpSp>
        <p:nvGrpSpPr>
          <p:cNvPr id="21" name="Group 28"/>
          <p:cNvGrpSpPr/>
          <p:nvPr/>
        </p:nvGrpSpPr>
        <p:grpSpPr>
          <a:xfrm>
            <a:off x="3501589" y="610530"/>
            <a:ext cx="2092925" cy="908579"/>
            <a:chOff x="1253094" y="904320"/>
            <a:chExt cx="1533090" cy="465499"/>
          </a:xfrm>
        </p:grpSpPr>
        <p:sp>
          <p:nvSpPr>
            <p:cNvPr id="22" name="Text Placeholder 3"/>
            <p:cNvSpPr txBox="1"/>
            <p:nvPr/>
          </p:nvSpPr>
          <p:spPr>
            <a:xfrm>
              <a:off x="1781005" y="904320"/>
              <a:ext cx="477270" cy="2090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</a:t>
              </a:r>
              <a:endParaRPr 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Placeholder 3"/>
            <p:cNvSpPr txBox="1"/>
            <p:nvPr/>
          </p:nvSpPr>
          <p:spPr>
            <a:xfrm>
              <a:off x="1253094" y="1137559"/>
              <a:ext cx="1533090" cy="23226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依据数据资产自身特征信息进行评估，拒绝主观性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126"/>
          <p:cNvSpPr/>
          <p:nvPr/>
        </p:nvSpPr>
        <p:spPr bwMode="auto">
          <a:xfrm>
            <a:off x="3635791" y="2782386"/>
            <a:ext cx="387364" cy="494163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5" name="Freeform 127"/>
          <p:cNvSpPr/>
          <p:nvPr/>
        </p:nvSpPr>
        <p:spPr bwMode="auto">
          <a:xfrm>
            <a:off x="5116962" y="2831134"/>
            <a:ext cx="363200" cy="396669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6" name="Freeform 56"/>
          <p:cNvSpPr>
            <a:spLocks noEditPoints="1"/>
          </p:cNvSpPr>
          <p:nvPr/>
        </p:nvSpPr>
        <p:spPr bwMode="auto">
          <a:xfrm>
            <a:off x="5266912" y="2077104"/>
            <a:ext cx="361054" cy="357874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3531435" y="2077103"/>
            <a:ext cx="304428" cy="327680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4236917" y="1875932"/>
            <a:ext cx="622272" cy="616793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683266" y="23124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1097744" y="798228"/>
            <a:ext cx="12007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Features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0899" y="107522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556350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915226" y="857108"/>
            <a:ext cx="1311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Commercial Value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457250" y="1762184"/>
            <a:ext cx="2130425" cy="178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为什么此项目适合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投入商业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科学的估值模型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可靠的专家管理系统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可视化图表分析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59632" y="3862233"/>
            <a:ext cx="7348537" cy="80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为企业、政府提供数据资产评估定价服务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为数据集交易平台提供开价建议、价格实时调整建议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分析企业数据，生成分析图表，提供数据存储、更新、流动建议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9033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450841" y="1331761"/>
            <a:ext cx="4358703" cy="317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在大数据时代，数据资产无疑成为了政府、企业重要的资产组成部分。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但数据资产价值的</a:t>
            </a:r>
            <a:r>
              <a:rPr lang="zh-CN" altLang="en-US" sz="20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稀缺性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注定了数据资产无法像普通资产或无形资产一般估值。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期望一种新的估值模型，针对数据资产进行计算，获得科学的估值建议。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520274" y="290122"/>
            <a:ext cx="210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870630" y="857108"/>
            <a:ext cx="140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Background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96"/>
            <a:ext cx="4358704" cy="43587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数据资产估值定价分析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ASSETS PRINCING ANALYSIS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596336" y="4478478"/>
            <a:ext cx="458104" cy="458099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8115539" y="4509484"/>
            <a:ext cx="98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822368" y="3881897"/>
            <a:ext cx="565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更加科学高效的数据资产估值定价系统！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/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/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/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/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7653" y="2653837"/>
            <a:ext cx="673447" cy="675871"/>
            <a:chOff x="1738313" y="2750399"/>
            <a:chExt cx="482600" cy="484337"/>
          </a:xfrm>
        </p:grpSpPr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1738313" y="2750399"/>
              <a:ext cx="482600" cy="4843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3" name="Freeform 35"/>
            <p:cNvSpPr>
              <a:spLocks noEditPoints="1"/>
            </p:cNvSpPr>
            <p:nvPr/>
          </p:nvSpPr>
          <p:spPr bwMode="auto">
            <a:xfrm>
              <a:off x="1863725" y="2894906"/>
              <a:ext cx="223838" cy="195322"/>
            </a:xfrm>
            <a:custGeom>
              <a:avLst/>
              <a:gdLst>
                <a:gd name="T0" fmla="*/ 79 w 84"/>
                <a:gd name="T1" fmla="*/ 52 h 73"/>
                <a:gd name="T2" fmla="*/ 70 w 84"/>
                <a:gd name="T3" fmla="*/ 45 h 73"/>
                <a:gd name="T4" fmla="*/ 60 w 84"/>
                <a:gd name="T5" fmla="*/ 8 h 73"/>
                <a:gd name="T6" fmla="*/ 38 w 84"/>
                <a:gd name="T7" fmla="*/ 0 h 73"/>
                <a:gd name="T8" fmla="*/ 12 w 84"/>
                <a:gd name="T9" fmla="*/ 12 h 73"/>
                <a:gd name="T10" fmla="*/ 16 w 84"/>
                <a:gd name="T11" fmla="*/ 59 h 73"/>
                <a:gd name="T12" fmla="*/ 38 w 84"/>
                <a:gd name="T13" fmla="*/ 67 h 73"/>
                <a:gd name="T14" fmla="*/ 55 w 84"/>
                <a:gd name="T15" fmla="*/ 63 h 73"/>
                <a:gd name="T16" fmla="*/ 63 w 84"/>
                <a:gd name="T17" fmla="*/ 70 h 73"/>
                <a:gd name="T18" fmla="*/ 71 w 84"/>
                <a:gd name="T19" fmla="*/ 73 h 73"/>
                <a:gd name="T20" fmla="*/ 80 w 84"/>
                <a:gd name="T21" fmla="*/ 69 h 73"/>
                <a:gd name="T22" fmla="*/ 79 w 84"/>
                <a:gd name="T23" fmla="*/ 52 h 73"/>
                <a:gd name="T24" fmla="*/ 19 w 84"/>
                <a:gd name="T25" fmla="*/ 35 h 73"/>
                <a:gd name="T26" fmla="*/ 23 w 84"/>
                <a:gd name="T27" fmla="*/ 21 h 73"/>
                <a:gd name="T28" fmla="*/ 38 w 84"/>
                <a:gd name="T29" fmla="*/ 14 h 73"/>
                <a:gd name="T30" fmla="*/ 51 w 84"/>
                <a:gd name="T31" fmla="*/ 19 h 73"/>
                <a:gd name="T32" fmla="*/ 57 w 84"/>
                <a:gd name="T33" fmla="*/ 32 h 73"/>
                <a:gd name="T34" fmla="*/ 53 w 84"/>
                <a:gd name="T35" fmla="*/ 46 h 73"/>
                <a:gd name="T36" fmla="*/ 38 w 84"/>
                <a:gd name="T37" fmla="*/ 53 h 73"/>
                <a:gd name="T38" fmla="*/ 26 w 84"/>
                <a:gd name="T39" fmla="*/ 48 h 73"/>
                <a:gd name="T40" fmla="*/ 19 w 84"/>
                <a:gd name="T4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73">
                  <a:moveTo>
                    <a:pt x="79" y="52"/>
                  </a:moveTo>
                  <a:cubicBezTo>
                    <a:pt x="70" y="45"/>
                    <a:pt x="70" y="45"/>
                    <a:pt x="70" y="45"/>
                  </a:cubicBezTo>
                  <a:cubicBezTo>
                    <a:pt x="75" y="32"/>
                    <a:pt x="71" y="17"/>
                    <a:pt x="60" y="8"/>
                  </a:cubicBezTo>
                  <a:cubicBezTo>
                    <a:pt x="54" y="3"/>
                    <a:pt x="46" y="0"/>
                    <a:pt x="38" y="0"/>
                  </a:cubicBezTo>
                  <a:cubicBezTo>
                    <a:pt x="28" y="0"/>
                    <a:pt x="19" y="4"/>
                    <a:pt x="12" y="12"/>
                  </a:cubicBezTo>
                  <a:cubicBezTo>
                    <a:pt x="0" y="26"/>
                    <a:pt x="2" y="47"/>
                    <a:pt x="16" y="59"/>
                  </a:cubicBezTo>
                  <a:cubicBezTo>
                    <a:pt x="23" y="64"/>
                    <a:pt x="30" y="67"/>
                    <a:pt x="38" y="67"/>
                  </a:cubicBezTo>
                  <a:cubicBezTo>
                    <a:pt x="44" y="67"/>
                    <a:pt x="50" y="66"/>
                    <a:pt x="55" y="63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6" y="72"/>
                    <a:pt x="68" y="73"/>
                    <a:pt x="71" y="73"/>
                  </a:cubicBezTo>
                  <a:cubicBezTo>
                    <a:pt x="75" y="73"/>
                    <a:pt x="78" y="71"/>
                    <a:pt x="80" y="69"/>
                  </a:cubicBezTo>
                  <a:cubicBezTo>
                    <a:pt x="84" y="64"/>
                    <a:pt x="84" y="56"/>
                    <a:pt x="79" y="52"/>
                  </a:cubicBezTo>
                  <a:close/>
                  <a:moveTo>
                    <a:pt x="19" y="35"/>
                  </a:moveTo>
                  <a:cubicBezTo>
                    <a:pt x="18" y="30"/>
                    <a:pt x="20" y="25"/>
                    <a:pt x="23" y="21"/>
                  </a:cubicBezTo>
                  <a:cubicBezTo>
                    <a:pt x="27" y="17"/>
                    <a:pt x="32" y="14"/>
                    <a:pt x="38" y="14"/>
                  </a:cubicBezTo>
                  <a:cubicBezTo>
                    <a:pt x="43" y="14"/>
                    <a:pt x="47" y="16"/>
                    <a:pt x="51" y="19"/>
                  </a:cubicBezTo>
                  <a:cubicBezTo>
                    <a:pt x="55" y="22"/>
                    <a:pt x="57" y="27"/>
                    <a:pt x="57" y="32"/>
                  </a:cubicBezTo>
                  <a:cubicBezTo>
                    <a:pt x="58" y="37"/>
                    <a:pt x="56" y="42"/>
                    <a:pt x="53" y="46"/>
                  </a:cubicBezTo>
                  <a:cubicBezTo>
                    <a:pt x="49" y="50"/>
                    <a:pt x="44" y="53"/>
                    <a:pt x="38" y="53"/>
                  </a:cubicBezTo>
                  <a:cubicBezTo>
                    <a:pt x="34" y="53"/>
                    <a:pt x="29" y="51"/>
                    <a:pt x="26" y="48"/>
                  </a:cubicBezTo>
                  <a:cubicBezTo>
                    <a:pt x="22" y="45"/>
                    <a:pt x="19" y="40"/>
                    <a:pt x="1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583660" y="3808001"/>
            <a:ext cx="2243132" cy="11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对数据的分析和挖掘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明确数据资产特征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选取合理的特征值作为用户输入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10761" y="910006"/>
            <a:ext cx="2536825" cy="11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通过网络爬虫收集相关交易网站中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数据资产商品相关的信息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提取出其中的关键数据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038062" y="3812730"/>
            <a:ext cx="2243126" cy="9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数据估值模型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训练集计算的准确率不低于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最终模型计算的效率不高于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027403" y="1102240"/>
            <a:ext cx="2848851" cy="9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交互模块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端，即时返回建议的数据估值价格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支持单个与批量输入数据资产特征要素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556342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4320" y="857108"/>
            <a:ext cx="1133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Main Objective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51214" y="2635612"/>
            <a:ext cx="700528" cy="698454"/>
            <a:chOff x="3462339" y="2750399"/>
            <a:chExt cx="485775" cy="484337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3462339" y="2750399"/>
              <a:ext cx="485775" cy="484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3582016" y="2824119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28234" y="2641587"/>
            <a:ext cx="662782" cy="662986"/>
            <a:chOff x="6918325" y="2750399"/>
            <a:chExt cx="484188" cy="484337"/>
          </a:xfrm>
        </p:grpSpPr>
        <p:sp>
          <p:nvSpPr>
            <p:cNvPr id="37913" name="Oval 25"/>
            <p:cNvSpPr>
              <a:spLocks noChangeArrowheads="1"/>
            </p:cNvSpPr>
            <p:nvPr/>
          </p:nvSpPr>
          <p:spPr bwMode="auto">
            <a:xfrm>
              <a:off x="6918325" y="2750399"/>
              <a:ext cx="484188" cy="484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010315" y="2890445"/>
              <a:ext cx="311025" cy="202656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82185" y="2644153"/>
            <a:ext cx="697304" cy="695240"/>
            <a:chOff x="5191126" y="2750399"/>
            <a:chExt cx="485775" cy="484337"/>
          </a:xfrm>
        </p:grpSpPr>
        <p:sp>
          <p:nvSpPr>
            <p:cNvPr id="37909" name="Oval 21"/>
            <p:cNvSpPr>
              <a:spLocks noChangeArrowheads="1"/>
            </p:cNvSpPr>
            <p:nvPr/>
          </p:nvSpPr>
          <p:spPr bwMode="auto">
            <a:xfrm>
              <a:off x="5191126" y="2750399"/>
              <a:ext cx="485775" cy="4843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1" name="Group 42"/>
            <p:cNvGrpSpPr/>
            <p:nvPr/>
          </p:nvGrpSpPr>
          <p:grpSpPr bwMode="auto">
            <a:xfrm>
              <a:off x="5315743" y="2894906"/>
              <a:ext cx="230188" cy="209615"/>
              <a:chOff x="0" y="0"/>
              <a:chExt cx="145" cy="132"/>
            </a:xfrm>
            <a:solidFill>
              <a:schemeClr val="bg1"/>
            </a:solidFill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0" y="0"/>
                <a:ext cx="145" cy="132"/>
              </a:xfrm>
              <a:custGeom>
                <a:avLst/>
                <a:gdLst>
                  <a:gd name="T0" fmla="*/ 123 w 145"/>
                  <a:gd name="T1" fmla="*/ 45 h 132"/>
                  <a:gd name="T2" fmla="*/ 123 w 145"/>
                  <a:gd name="T3" fmla="*/ 0 h 132"/>
                  <a:gd name="T4" fmla="*/ 0 w 145"/>
                  <a:gd name="T5" fmla="*/ 0 h 132"/>
                  <a:gd name="T6" fmla="*/ 0 w 145"/>
                  <a:gd name="T7" fmla="*/ 99 h 132"/>
                  <a:gd name="T8" fmla="*/ 31 w 145"/>
                  <a:gd name="T9" fmla="*/ 99 h 132"/>
                  <a:gd name="T10" fmla="*/ 31 w 145"/>
                  <a:gd name="T11" fmla="*/ 132 h 132"/>
                  <a:gd name="T12" fmla="*/ 68 w 145"/>
                  <a:gd name="T13" fmla="*/ 99 h 132"/>
                  <a:gd name="T14" fmla="*/ 70 w 145"/>
                  <a:gd name="T15" fmla="*/ 99 h 132"/>
                  <a:gd name="T16" fmla="*/ 70 w 145"/>
                  <a:gd name="T17" fmla="*/ 120 h 132"/>
                  <a:gd name="T18" fmla="*/ 73 w 145"/>
                  <a:gd name="T19" fmla="*/ 120 h 132"/>
                  <a:gd name="T20" fmla="*/ 145 w 145"/>
                  <a:gd name="T21" fmla="*/ 120 h 132"/>
                  <a:gd name="T22" fmla="*/ 145 w 145"/>
                  <a:gd name="T23" fmla="*/ 52 h 132"/>
                  <a:gd name="T24" fmla="*/ 145 w 145"/>
                  <a:gd name="T25" fmla="*/ 45 h 132"/>
                  <a:gd name="T26" fmla="*/ 123 w 145"/>
                  <a:gd name="T27" fmla="*/ 45 h 132"/>
                  <a:gd name="T28" fmla="*/ 63 w 145"/>
                  <a:gd name="T29" fmla="*/ 88 h 132"/>
                  <a:gd name="T30" fmla="*/ 44 w 145"/>
                  <a:gd name="T31" fmla="*/ 106 h 132"/>
                  <a:gd name="T32" fmla="*/ 44 w 145"/>
                  <a:gd name="T33" fmla="*/ 88 h 132"/>
                  <a:gd name="T34" fmla="*/ 13 w 145"/>
                  <a:gd name="T35" fmla="*/ 88 h 132"/>
                  <a:gd name="T36" fmla="*/ 13 w 145"/>
                  <a:gd name="T37" fmla="*/ 13 h 132"/>
                  <a:gd name="T38" fmla="*/ 110 w 145"/>
                  <a:gd name="T39" fmla="*/ 13 h 132"/>
                  <a:gd name="T40" fmla="*/ 110 w 145"/>
                  <a:gd name="T41" fmla="*/ 45 h 132"/>
                  <a:gd name="T42" fmla="*/ 70 w 145"/>
                  <a:gd name="T43" fmla="*/ 45 h 132"/>
                  <a:gd name="T44" fmla="*/ 70 w 145"/>
                  <a:gd name="T45" fmla="*/ 88 h 132"/>
                  <a:gd name="T46" fmla="*/ 63 w 145"/>
                  <a:gd name="T47" fmla="*/ 88 h 132"/>
                  <a:gd name="T48" fmla="*/ 132 w 145"/>
                  <a:gd name="T49" fmla="*/ 107 h 132"/>
                  <a:gd name="T50" fmla="*/ 83 w 145"/>
                  <a:gd name="T51" fmla="*/ 107 h 132"/>
                  <a:gd name="T52" fmla="*/ 83 w 145"/>
                  <a:gd name="T53" fmla="*/ 58 h 132"/>
                  <a:gd name="T54" fmla="*/ 132 w 145"/>
                  <a:gd name="T55" fmla="*/ 58 h 132"/>
                  <a:gd name="T56" fmla="*/ 132 w 145"/>
                  <a:gd name="T57" fmla="*/ 10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5" h="132">
                    <a:moveTo>
                      <a:pt x="123" y="45"/>
                    </a:moveTo>
                    <a:lnTo>
                      <a:pt x="123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31" y="99"/>
                    </a:lnTo>
                    <a:lnTo>
                      <a:pt x="31" y="132"/>
                    </a:lnTo>
                    <a:lnTo>
                      <a:pt x="68" y="99"/>
                    </a:lnTo>
                    <a:lnTo>
                      <a:pt x="70" y="99"/>
                    </a:lnTo>
                    <a:lnTo>
                      <a:pt x="70" y="120"/>
                    </a:lnTo>
                    <a:lnTo>
                      <a:pt x="73" y="120"/>
                    </a:lnTo>
                    <a:lnTo>
                      <a:pt x="145" y="120"/>
                    </a:lnTo>
                    <a:lnTo>
                      <a:pt x="145" y="52"/>
                    </a:lnTo>
                    <a:lnTo>
                      <a:pt x="145" y="45"/>
                    </a:lnTo>
                    <a:lnTo>
                      <a:pt x="123" y="45"/>
                    </a:lnTo>
                    <a:close/>
                    <a:moveTo>
                      <a:pt x="63" y="88"/>
                    </a:moveTo>
                    <a:lnTo>
                      <a:pt x="44" y="106"/>
                    </a:lnTo>
                    <a:lnTo>
                      <a:pt x="44" y="88"/>
                    </a:lnTo>
                    <a:lnTo>
                      <a:pt x="13" y="88"/>
                    </a:lnTo>
                    <a:lnTo>
                      <a:pt x="13" y="13"/>
                    </a:lnTo>
                    <a:lnTo>
                      <a:pt x="110" y="13"/>
                    </a:lnTo>
                    <a:lnTo>
                      <a:pt x="110" y="45"/>
                    </a:lnTo>
                    <a:lnTo>
                      <a:pt x="70" y="45"/>
                    </a:lnTo>
                    <a:lnTo>
                      <a:pt x="70" y="88"/>
                    </a:lnTo>
                    <a:lnTo>
                      <a:pt x="63" y="88"/>
                    </a:lnTo>
                    <a:close/>
                    <a:moveTo>
                      <a:pt x="132" y="107"/>
                    </a:moveTo>
                    <a:lnTo>
                      <a:pt x="83" y="107"/>
                    </a:lnTo>
                    <a:lnTo>
                      <a:pt x="83" y="58"/>
                    </a:lnTo>
                    <a:lnTo>
                      <a:pt x="132" y="58"/>
                    </a:lnTo>
                    <a:lnTo>
                      <a:pt x="132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93" y="7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auto">
              <a:xfrm>
                <a:off x="110" y="7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0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核心业务流程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84137" y="857108"/>
            <a:ext cx="17741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Business Process Analysis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 15"/>
          <p:cNvSpPr/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17"/>
          <p:cNvSpPr/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reeform 19"/>
          <p:cNvSpPr/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7078664" y="3215680"/>
            <a:ext cx="376237" cy="374766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21"/>
          <p:cNvGrpSpPr/>
          <p:nvPr/>
        </p:nvGrpSpPr>
        <p:grpSpPr bwMode="auto">
          <a:xfrm>
            <a:off x="3471863" y="3237912"/>
            <a:ext cx="374650" cy="330302"/>
            <a:chOff x="0" y="0"/>
            <a:chExt cx="236" cy="208"/>
          </a:xfrm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24"/>
          <p:cNvGrpSpPr/>
          <p:nvPr/>
        </p:nvGrpSpPr>
        <p:grpSpPr bwMode="auto">
          <a:xfrm>
            <a:off x="5307013" y="2183487"/>
            <a:ext cx="379412" cy="376353"/>
            <a:chOff x="0" y="0"/>
            <a:chExt cx="239" cy="237"/>
          </a:xfrm>
        </p:grpSpPr>
        <p:sp>
          <p:nvSpPr>
            <p:cNvPr id="19" name="Freeform 25"/>
            <p:cNvSpPr/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29"/>
          <p:cNvGrpSpPr/>
          <p:nvPr/>
        </p:nvGrpSpPr>
        <p:grpSpPr bwMode="auto">
          <a:xfrm>
            <a:off x="1757363" y="2194602"/>
            <a:ext cx="374650" cy="376354"/>
            <a:chOff x="0" y="0"/>
            <a:chExt cx="236" cy="237"/>
          </a:xfrm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896747" y="3026429"/>
            <a:ext cx="1993108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用户提交工单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用户根据自己的需要，提交不同评估方法的工单。包括 </a:t>
            </a:r>
            <a:r>
              <a:rPr lang="zh-CN" altLang="en-US" sz="11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综合估值法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收益法</a:t>
            </a:r>
            <a:endParaRPr lang="zh-CN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882751" y="1493389"/>
            <a:ext cx="1744851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专家工单打分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专家审批用户提交的工单，对 </a:t>
            </a:r>
            <a:r>
              <a: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综合估值法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收益法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进行打分。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758095" y="2979070"/>
            <a:ext cx="1660689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神经网络模型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工单的估值将由神经网络模型进行评定维度并计算最终价值。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468929" y="1616504"/>
            <a:ext cx="1590848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用户确认工单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用户在通知栏得到工单完成的通知，进入工单详情页面进行确认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556344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949755" y="857108"/>
            <a:ext cx="12429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Structure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554767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 flipV="1">
            <a:off x="374364" y="1277649"/>
            <a:ext cx="568853" cy="365737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738605" y="2785392"/>
            <a:ext cx="2955799" cy="107743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631596" y="3988817"/>
            <a:ext cx="1635214" cy="261610"/>
            <a:chOff x="2388134" y="5857273"/>
            <a:chExt cx="1179282" cy="305428"/>
          </a:xfrm>
        </p:grpSpPr>
        <p:sp>
          <p:nvSpPr>
            <p:cNvPr id="35" name="矩形 34"/>
            <p:cNvSpPr/>
            <p:nvPr/>
          </p:nvSpPr>
          <p:spPr>
            <a:xfrm>
              <a:off x="2388134" y="5860874"/>
              <a:ext cx="193681" cy="276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05900" y="5857273"/>
              <a:ext cx="961516" cy="30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用户业务部分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31595" y="4693774"/>
            <a:ext cx="1621140" cy="261610"/>
            <a:chOff x="2380079" y="6269698"/>
            <a:chExt cx="1181605" cy="308503"/>
          </a:xfrm>
        </p:grpSpPr>
        <p:sp>
          <p:nvSpPr>
            <p:cNvPr id="41" name="矩形 40"/>
            <p:cNvSpPr/>
            <p:nvPr/>
          </p:nvSpPr>
          <p:spPr>
            <a:xfrm>
              <a:off x="2380079" y="6298926"/>
              <a:ext cx="204712" cy="276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00168" y="6269698"/>
              <a:ext cx="961516" cy="30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631598" y="4330563"/>
            <a:ext cx="1334400" cy="269829"/>
            <a:chOff x="2374471" y="4969530"/>
            <a:chExt cx="1482041" cy="300181"/>
          </a:xfrm>
        </p:grpSpPr>
        <p:sp>
          <p:nvSpPr>
            <p:cNvPr id="44" name="矩形 43"/>
            <p:cNvSpPr/>
            <p:nvPr/>
          </p:nvSpPr>
          <p:spPr>
            <a:xfrm>
              <a:off x="2374471" y="4993054"/>
              <a:ext cx="311936" cy="27665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711383" y="4969530"/>
              <a:ext cx="1145129" cy="29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12B78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专家业务部分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1738605" y="1200308"/>
            <a:ext cx="4599932" cy="106631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稻壳儿春秋广告/盗版必究        原创来源：http://chn.docer.com/works?userid=199329941#!/work_time"/>
          <p:cNvSpPr/>
          <p:nvPr/>
        </p:nvSpPr>
        <p:spPr>
          <a:xfrm>
            <a:off x="587246" y="2932367"/>
            <a:ext cx="188696" cy="232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稻壳儿春秋广告/盗版必究        原创来源：http://chn.docer.com/works?userid=199329941#!/work_time"/>
          <p:cNvSpPr/>
          <p:nvPr/>
        </p:nvSpPr>
        <p:spPr>
          <a:xfrm>
            <a:off x="564548" y="4293269"/>
            <a:ext cx="23241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19" y="13838"/>
                </a:move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388" y="14006"/>
                  <a:pt x="4388" y="14006"/>
                </a:cubicBezTo>
                <a:cubicBezTo>
                  <a:pt x="6412" y="16031"/>
                  <a:pt x="6412" y="16031"/>
                  <a:pt x="6412" y="16031"/>
                </a:cubicBezTo>
                <a:cubicBezTo>
                  <a:pt x="6581" y="16200"/>
                  <a:pt x="7088" y="16200"/>
                  <a:pt x="7256" y="16031"/>
                </a:cubicBezTo>
                <a:cubicBezTo>
                  <a:pt x="7425" y="15862"/>
                  <a:pt x="7425" y="15356"/>
                  <a:pt x="7256" y="15188"/>
                </a:cubicBezTo>
                <a:cubicBezTo>
                  <a:pt x="5569" y="13500"/>
                  <a:pt x="5569" y="13500"/>
                  <a:pt x="5569" y="13500"/>
                </a:cubicBezTo>
                <a:cubicBezTo>
                  <a:pt x="7256" y="11812"/>
                  <a:pt x="7256" y="11812"/>
                  <a:pt x="7256" y="11812"/>
                </a:cubicBezTo>
                <a:cubicBezTo>
                  <a:pt x="7425" y="11644"/>
                  <a:pt x="7425" y="11306"/>
                  <a:pt x="7256" y="10969"/>
                </a:cubicBezTo>
                <a:cubicBezTo>
                  <a:pt x="7088" y="10800"/>
                  <a:pt x="6581" y="10800"/>
                  <a:pt x="6412" y="10969"/>
                </a:cubicBezTo>
                <a:cubicBezTo>
                  <a:pt x="4219" y="13162"/>
                  <a:pt x="4219" y="13162"/>
                  <a:pt x="4219" y="13162"/>
                </a:cubicBezTo>
                <a:cubicBezTo>
                  <a:pt x="4050" y="13331"/>
                  <a:pt x="4050" y="13669"/>
                  <a:pt x="4050" y="13838"/>
                </a:cubicBezTo>
                <a:cubicBezTo>
                  <a:pt x="4050" y="13838"/>
                  <a:pt x="4219" y="13838"/>
                  <a:pt x="4219" y="13838"/>
                </a:cubicBezTo>
                <a:close/>
                <a:moveTo>
                  <a:pt x="14344" y="16031"/>
                </a:moveTo>
                <a:cubicBezTo>
                  <a:pt x="14681" y="16200"/>
                  <a:pt x="15019" y="16200"/>
                  <a:pt x="15188" y="16031"/>
                </a:cubicBezTo>
                <a:cubicBezTo>
                  <a:pt x="17213" y="14006"/>
                  <a:pt x="17213" y="14006"/>
                  <a:pt x="17213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3838"/>
                  <a:pt x="17381" y="13838"/>
                  <a:pt x="17381" y="13838"/>
                </a:cubicBezTo>
                <a:cubicBezTo>
                  <a:pt x="17550" y="13838"/>
                  <a:pt x="17550" y="13838"/>
                  <a:pt x="17550" y="13838"/>
                </a:cubicBezTo>
                <a:cubicBezTo>
                  <a:pt x="17550" y="13669"/>
                  <a:pt x="17550" y="13331"/>
                  <a:pt x="17381" y="13162"/>
                </a:cubicBezTo>
                <a:cubicBezTo>
                  <a:pt x="15188" y="10969"/>
                  <a:pt x="15188" y="10969"/>
                  <a:pt x="15188" y="10969"/>
                </a:cubicBezTo>
                <a:cubicBezTo>
                  <a:pt x="15019" y="10800"/>
                  <a:pt x="14681" y="10800"/>
                  <a:pt x="14344" y="10969"/>
                </a:cubicBezTo>
                <a:cubicBezTo>
                  <a:pt x="14175" y="11306"/>
                  <a:pt x="14175" y="11644"/>
                  <a:pt x="14344" y="11812"/>
                </a:cubicBezTo>
                <a:cubicBezTo>
                  <a:pt x="16031" y="13500"/>
                  <a:pt x="16031" y="13500"/>
                  <a:pt x="16031" y="13500"/>
                </a:cubicBezTo>
                <a:cubicBezTo>
                  <a:pt x="14344" y="15188"/>
                  <a:pt x="14344" y="15188"/>
                  <a:pt x="14344" y="15188"/>
                </a:cubicBezTo>
                <a:cubicBezTo>
                  <a:pt x="14175" y="15356"/>
                  <a:pt x="14175" y="15862"/>
                  <a:pt x="14344" y="16031"/>
                </a:cubicBezTo>
                <a:close/>
                <a:moveTo>
                  <a:pt x="3375" y="2700"/>
                </a:moveTo>
                <a:cubicBezTo>
                  <a:pt x="3038" y="2700"/>
                  <a:pt x="2700" y="3037"/>
                  <a:pt x="2700" y="3375"/>
                </a:cubicBezTo>
                <a:cubicBezTo>
                  <a:pt x="2700" y="3712"/>
                  <a:pt x="3038" y="4050"/>
                  <a:pt x="3375" y="4050"/>
                </a:cubicBezTo>
                <a:cubicBezTo>
                  <a:pt x="3713" y="4050"/>
                  <a:pt x="4050" y="3712"/>
                  <a:pt x="4050" y="3375"/>
                </a:cubicBezTo>
                <a:cubicBezTo>
                  <a:pt x="4050" y="3037"/>
                  <a:pt x="3713" y="2700"/>
                  <a:pt x="3375" y="2700"/>
                </a:cubicBezTo>
                <a:close/>
                <a:moveTo>
                  <a:pt x="19575" y="0"/>
                </a:moveTo>
                <a:cubicBezTo>
                  <a:pt x="2025" y="0"/>
                  <a:pt x="2025" y="0"/>
                  <a:pt x="2025" y="0"/>
                </a:cubicBezTo>
                <a:cubicBezTo>
                  <a:pt x="844" y="0"/>
                  <a:pt x="0" y="844"/>
                  <a:pt x="0" y="2025"/>
                </a:cubicBezTo>
                <a:cubicBezTo>
                  <a:pt x="0" y="19575"/>
                  <a:pt x="0" y="19575"/>
                  <a:pt x="0" y="19575"/>
                </a:cubicBezTo>
                <a:cubicBezTo>
                  <a:pt x="0" y="20756"/>
                  <a:pt x="844" y="21600"/>
                  <a:pt x="2025" y="21600"/>
                </a:cubicBezTo>
                <a:cubicBezTo>
                  <a:pt x="19575" y="21600"/>
                  <a:pt x="19575" y="21600"/>
                  <a:pt x="19575" y="21600"/>
                </a:cubicBezTo>
                <a:cubicBezTo>
                  <a:pt x="20756" y="21600"/>
                  <a:pt x="21600" y="20756"/>
                  <a:pt x="21600" y="19575"/>
                </a:cubicBezTo>
                <a:cubicBezTo>
                  <a:pt x="21600" y="2025"/>
                  <a:pt x="21600" y="2025"/>
                  <a:pt x="21600" y="2025"/>
                </a:cubicBezTo>
                <a:cubicBezTo>
                  <a:pt x="21600" y="844"/>
                  <a:pt x="20756" y="0"/>
                  <a:pt x="19575" y="0"/>
                </a:cubicBezTo>
                <a:close/>
                <a:moveTo>
                  <a:pt x="20250" y="18900"/>
                </a:moveTo>
                <a:cubicBezTo>
                  <a:pt x="20250" y="19744"/>
                  <a:pt x="19575" y="20250"/>
                  <a:pt x="18900" y="20250"/>
                </a:cubicBezTo>
                <a:cubicBezTo>
                  <a:pt x="2700" y="20250"/>
                  <a:pt x="2700" y="20250"/>
                  <a:pt x="2700" y="20250"/>
                </a:cubicBezTo>
                <a:cubicBezTo>
                  <a:pt x="2025" y="20250"/>
                  <a:pt x="1350" y="19744"/>
                  <a:pt x="1350" y="18900"/>
                </a:cubicBezTo>
                <a:cubicBezTo>
                  <a:pt x="1350" y="6750"/>
                  <a:pt x="1350" y="6750"/>
                  <a:pt x="1350" y="6750"/>
                </a:cubicBezTo>
                <a:cubicBezTo>
                  <a:pt x="20250" y="6750"/>
                  <a:pt x="20250" y="6750"/>
                  <a:pt x="20250" y="6750"/>
                </a:cubicBezTo>
                <a:cubicBezTo>
                  <a:pt x="20250" y="18900"/>
                  <a:pt x="20250" y="18900"/>
                  <a:pt x="20250" y="18900"/>
                </a:cubicBezTo>
                <a:close/>
                <a:moveTo>
                  <a:pt x="20250" y="5400"/>
                </a:moveTo>
                <a:cubicBezTo>
                  <a:pt x="1350" y="5400"/>
                  <a:pt x="1350" y="5400"/>
                  <a:pt x="1350" y="5400"/>
                </a:cubicBezTo>
                <a:cubicBezTo>
                  <a:pt x="1350" y="2700"/>
                  <a:pt x="1350" y="2700"/>
                  <a:pt x="1350" y="2700"/>
                </a:cubicBezTo>
                <a:cubicBezTo>
                  <a:pt x="1350" y="2025"/>
                  <a:pt x="2025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9575" y="1350"/>
                  <a:pt x="20250" y="2025"/>
                  <a:pt x="20250" y="2700"/>
                </a:cubicBezTo>
                <a:cubicBezTo>
                  <a:pt x="20250" y="5400"/>
                  <a:pt x="20250" y="5400"/>
                  <a:pt x="20250" y="5400"/>
                </a:cubicBezTo>
                <a:close/>
                <a:moveTo>
                  <a:pt x="6075" y="2700"/>
                </a:moveTo>
                <a:cubicBezTo>
                  <a:pt x="5738" y="2700"/>
                  <a:pt x="5400" y="3037"/>
                  <a:pt x="5400" y="3375"/>
                </a:cubicBezTo>
                <a:cubicBezTo>
                  <a:pt x="5400" y="3712"/>
                  <a:pt x="5738" y="4050"/>
                  <a:pt x="6075" y="4050"/>
                </a:cubicBezTo>
                <a:cubicBezTo>
                  <a:pt x="6412" y="4050"/>
                  <a:pt x="6750" y="3712"/>
                  <a:pt x="6750" y="3375"/>
                </a:cubicBezTo>
                <a:cubicBezTo>
                  <a:pt x="6750" y="3037"/>
                  <a:pt x="6412" y="2700"/>
                  <a:pt x="6075" y="2700"/>
                </a:cubicBezTo>
                <a:close/>
                <a:moveTo>
                  <a:pt x="8775" y="2700"/>
                </a:moveTo>
                <a:cubicBezTo>
                  <a:pt x="8438" y="2700"/>
                  <a:pt x="8100" y="3037"/>
                  <a:pt x="8100" y="3375"/>
                </a:cubicBezTo>
                <a:cubicBezTo>
                  <a:pt x="8100" y="3712"/>
                  <a:pt x="8438" y="4050"/>
                  <a:pt x="8775" y="4050"/>
                </a:cubicBezTo>
                <a:cubicBezTo>
                  <a:pt x="9113" y="4050"/>
                  <a:pt x="9450" y="3712"/>
                  <a:pt x="9450" y="3375"/>
                </a:cubicBezTo>
                <a:cubicBezTo>
                  <a:pt x="9450" y="3037"/>
                  <a:pt x="9113" y="2700"/>
                  <a:pt x="8775" y="2700"/>
                </a:cubicBezTo>
                <a:close/>
                <a:moveTo>
                  <a:pt x="9956" y="16031"/>
                </a:moveTo>
                <a:cubicBezTo>
                  <a:pt x="12656" y="11981"/>
                  <a:pt x="12656" y="11981"/>
                  <a:pt x="12656" y="11981"/>
                </a:cubicBezTo>
                <a:cubicBezTo>
                  <a:pt x="12825" y="11644"/>
                  <a:pt x="12825" y="11306"/>
                  <a:pt x="12656" y="10969"/>
                </a:cubicBezTo>
                <a:cubicBezTo>
                  <a:pt x="12319" y="10800"/>
                  <a:pt x="11981" y="10800"/>
                  <a:pt x="11644" y="10969"/>
                </a:cubicBezTo>
                <a:cubicBezTo>
                  <a:pt x="8944" y="15188"/>
                  <a:pt x="8944" y="15188"/>
                  <a:pt x="8944" y="15188"/>
                </a:cubicBezTo>
                <a:cubicBezTo>
                  <a:pt x="8775" y="15356"/>
                  <a:pt x="8775" y="15694"/>
                  <a:pt x="8944" y="16031"/>
                </a:cubicBezTo>
                <a:cubicBezTo>
                  <a:pt x="9281" y="16200"/>
                  <a:pt x="9619" y="16200"/>
                  <a:pt x="9956" y="160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稻壳儿春秋广告/盗版必究        原创来源：http://chn.docer.com/works?userid=199329941#!/work_time"/>
          <p:cNvSpPr/>
          <p:nvPr/>
        </p:nvSpPr>
        <p:spPr>
          <a:xfrm>
            <a:off x="567857" y="1355741"/>
            <a:ext cx="229109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600" extrusionOk="0">
                <a:moveTo>
                  <a:pt x="21221" y="19913"/>
                </a:moveTo>
                <a:cubicBezTo>
                  <a:pt x="20377" y="21262"/>
                  <a:pt x="14977" y="21600"/>
                  <a:pt x="10758" y="21600"/>
                </a:cubicBezTo>
                <a:cubicBezTo>
                  <a:pt x="6539" y="21600"/>
                  <a:pt x="1139" y="21262"/>
                  <a:pt x="127" y="19913"/>
                </a:cubicBezTo>
                <a:cubicBezTo>
                  <a:pt x="-42" y="19575"/>
                  <a:pt x="-42" y="19069"/>
                  <a:pt x="127" y="18731"/>
                </a:cubicBezTo>
                <a:cubicBezTo>
                  <a:pt x="971" y="16200"/>
                  <a:pt x="2658" y="15525"/>
                  <a:pt x="4008" y="15356"/>
                </a:cubicBezTo>
                <a:cubicBezTo>
                  <a:pt x="5189" y="15188"/>
                  <a:pt x="6202" y="14850"/>
                  <a:pt x="6708" y="14512"/>
                </a:cubicBezTo>
                <a:cubicBezTo>
                  <a:pt x="6708" y="14344"/>
                  <a:pt x="6708" y="13331"/>
                  <a:pt x="6708" y="12656"/>
                </a:cubicBezTo>
                <a:cubicBezTo>
                  <a:pt x="5527" y="11306"/>
                  <a:pt x="4683" y="9281"/>
                  <a:pt x="4683" y="7425"/>
                </a:cubicBezTo>
                <a:cubicBezTo>
                  <a:pt x="4683" y="3375"/>
                  <a:pt x="6708" y="0"/>
                  <a:pt x="10758" y="0"/>
                </a:cubicBezTo>
                <a:cubicBezTo>
                  <a:pt x="14808" y="0"/>
                  <a:pt x="16833" y="3375"/>
                  <a:pt x="16833" y="7425"/>
                </a:cubicBezTo>
                <a:cubicBezTo>
                  <a:pt x="16833" y="9281"/>
                  <a:pt x="15989" y="11306"/>
                  <a:pt x="14808" y="12656"/>
                </a:cubicBezTo>
                <a:cubicBezTo>
                  <a:pt x="14808" y="12994"/>
                  <a:pt x="14808" y="13331"/>
                  <a:pt x="14808" y="14512"/>
                </a:cubicBezTo>
                <a:cubicBezTo>
                  <a:pt x="15314" y="14850"/>
                  <a:pt x="16327" y="15188"/>
                  <a:pt x="17508" y="15356"/>
                </a:cubicBezTo>
                <a:cubicBezTo>
                  <a:pt x="18858" y="15525"/>
                  <a:pt x="20546" y="16200"/>
                  <a:pt x="21389" y="18731"/>
                </a:cubicBezTo>
                <a:cubicBezTo>
                  <a:pt x="21558" y="19069"/>
                  <a:pt x="21558" y="19575"/>
                  <a:pt x="21221" y="19913"/>
                </a:cubicBezTo>
                <a:close/>
                <a:moveTo>
                  <a:pt x="15483" y="7425"/>
                </a:moveTo>
                <a:cubicBezTo>
                  <a:pt x="15483" y="4050"/>
                  <a:pt x="13964" y="1350"/>
                  <a:pt x="10758" y="1350"/>
                </a:cubicBezTo>
                <a:cubicBezTo>
                  <a:pt x="7552" y="1350"/>
                  <a:pt x="6033" y="4050"/>
                  <a:pt x="6033" y="7425"/>
                </a:cubicBezTo>
                <a:cubicBezTo>
                  <a:pt x="6033" y="10125"/>
                  <a:pt x="8227" y="13500"/>
                  <a:pt x="10758" y="13500"/>
                </a:cubicBezTo>
                <a:cubicBezTo>
                  <a:pt x="13289" y="13500"/>
                  <a:pt x="15483" y="10125"/>
                  <a:pt x="15483" y="7425"/>
                </a:cubicBezTo>
                <a:close/>
                <a:moveTo>
                  <a:pt x="17171" y="16706"/>
                </a:moveTo>
                <a:cubicBezTo>
                  <a:pt x="15989" y="16537"/>
                  <a:pt x="14808" y="16031"/>
                  <a:pt x="14133" y="15694"/>
                </a:cubicBezTo>
                <a:cubicBezTo>
                  <a:pt x="13458" y="15356"/>
                  <a:pt x="13458" y="15356"/>
                  <a:pt x="13458" y="15356"/>
                </a:cubicBezTo>
                <a:cubicBezTo>
                  <a:pt x="13458" y="15356"/>
                  <a:pt x="13458" y="14512"/>
                  <a:pt x="13458" y="14006"/>
                </a:cubicBezTo>
                <a:cubicBezTo>
                  <a:pt x="12614" y="14512"/>
                  <a:pt x="11771" y="14850"/>
                  <a:pt x="10758" y="14850"/>
                </a:cubicBezTo>
                <a:cubicBezTo>
                  <a:pt x="9746" y="14850"/>
                  <a:pt x="8902" y="14512"/>
                  <a:pt x="8058" y="14006"/>
                </a:cubicBezTo>
                <a:cubicBezTo>
                  <a:pt x="8058" y="14512"/>
                  <a:pt x="8058" y="15356"/>
                  <a:pt x="8058" y="15356"/>
                </a:cubicBezTo>
                <a:cubicBezTo>
                  <a:pt x="7383" y="15694"/>
                  <a:pt x="7383" y="15694"/>
                  <a:pt x="7383" y="15694"/>
                </a:cubicBezTo>
                <a:cubicBezTo>
                  <a:pt x="6708" y="16031"/>
                  <a:pt x="5527" y="16537"/>
                  <a:pt x="4177" y="16706"/>
                </a:cubicBezTo>
                <a:cubicBezTo>
                  <a:pt x="3164" y="16875"/>
                  <a:pt x="2152" y="17213"/>
                  <a:pt x="1308" y="19069"/>
                </a:cubicBezTo>
                <a:cubicBezTo>
                  <a:pt x="1308" y="19237"/>
                  <a:pt x="2489" y="20250"/>
                  <a:pt x="10758" y="20250"/>
                </a:cubicBezTo>
                <a:cubicBezTo>
                  <a:pt x="19027" y="20250"/>
                  <a:pt x="20039" y="19237"/>
                  <a:pt x="20208" y="19069"/>
                </a:cubicBezTo>
                <a:cubicBezTo>
                  <a:pt x="19364" y="17213"/>
                  <a:pt x="18183" y="16875"/>
                  <a:pt x="17171" y="167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498" y="1601952"/>
            <a:ext cx="474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41033" y="3183522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7847" y="4540004"/>
            <a:ext cx="65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箭头: 右 60"/>
          <p:cNvSpPr/>
          <p:nvPr/>
        </p:nvSpPr>
        <p:spPr>
          <a:xfrm>
            <a:off x="1186048" y="1617644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1715" y="1381214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稻壳儿春秋广告/盗版必究        原创来源：http://chn.docer.com/works?userid=199329941#!/work_time"/>
          <p:cNvSpPr/>
          <p:nvPr/>
        </p:nvSpPr>
        <p:spPr>
          <a:xfrm>
            <a:off x="2188443" y="1427873"/>
            <a:ext cx="475154" cy="503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7550"/>
                </a:moveTo>
                <a:cubicBezTo>
                  <a:pt x="18720" y="17550"/>
                  <a:pt x="18720" y="17550"/>
                  <a:pt x="18720" y="17550"/>
                </a:cubicBezTo>
                <a:cubicBezTo>
                  <a:pt x="18720" y="16200"/>
                  <a:pt x="18720" y="16200"/>
                  <a:pt x="18720" y="16200"/>
                </a:cubicBezTo>
                <a:cubicBezTo>
                  <a:pt x="19440" y="16200"/>
                  <a:pt x="20160" y="15694"/>
                  <a:pt x="20160" y="14850"/>
                </a:cubicBezTo>
                <a:cubicBezTo>
                  <a:pt x="20160" y="2700"/>
                  <a:pt x="20160" y="2700"/>
                  <a:pt x="20160" y="2700"/>
                </a:cubicBezTo>
                <a:cubicBezTo>
                  <a:pt x="20160" y="2025"/>
                  <a:pt x="19440" y="1350"/>
                  <a:pt x="18720" y="1350"/>
                </a:cubicBezTo>
                <a:cubicBezTo>
                  <a:pt x="7200" y="1350"/>
                  <a:pt x="7200" y="1350"/>
                  <a:pt x="7200" y="1350"/>
                </a:cubicBezTo>
                <a:cubicBezTo>
                  <a:pt x="6480" y="1350"/>
                  <a:pt x="5760" y="2025"/>
                  <a:pt x="5760" y="2700"/>
                </a:cubicBezTo>
                <a:cubicBezTo>
                  <a:pt x="4320" y="2700"/>
                  <a:pt x="4320" y="2700"/>
                  <a:pt x="4320" y="2700"/>
                </a:cubicBezTo>
                <a:cubicBezTo>
                  <a:pt x="4320" y="2025"/>
                  <a:pt x="4320" y="2025"/>
                  <a:pt x="4320" y="2025"/>
                </a:cubicBezTo>
                <a:cubicBezTo>
                  <a:pt x="4320" y="844"/>
                  <a:pt x="5220" y="0"/>
                  <a:pt x="6480" y="0"/>
                </a:cubicBezTo>
                <a:cubicBezTo>
                  <a:pt x="19440" y="0"/>
                  <a:pt x="19440" y="0"/>
                  <a:pt x="19440" y="0"/>
                </a:cubicBezTo>
                <a:cubicBezTo>
                  <a:pt x="20700" y="0"/>
                  <a:pt x="21600" y="844"/>
                  <a:pt x="21600" y="2025"/>
                </a:cubicBezTo>
                <a:cubicBezTo>
                  <a:pt x="21600" y="15525"/>
                  <a:pt x="21600" y="15525"/>
                  <a:pt x="21600" y="15525"/>
                </a:cubicBezTo>
                <a:cubicBezTo>
                  <a:pt x="21600" y="16706"/>
                  <a:pt x="20700" y="17550"/>
                  <a:pt x="19440" y="17550"/>
                </a:cubicBezTo>
                <a:close/>
                <a:moveTo>
                  <a:pt x="17280" y="6075"/>
                </a:moveTo>
                <a:cubicBezTo>
                  <a:pt x="17280" y="19575"/>
                  <a:pt x="17280" y="19575"/>
                  <a:pt x="17280" y="19575"/>
                </a:cubicBezTo>
                <a:cubicBezTo>
                  <a:pt x="17280" y="20756"/>
                  <a:pt x="16380" y="21600"/>
                  <a:pt x="15120" y="21600"/>
                </a:cubicBezTo>
                <a:cubicBezTo>
                  <a:pt x="2160" y="21600"/>
                  <a:pt x="2160" y="21600"/>
                  <a:pt x="2160" y="21600"/>
                </a:cubicBezTo>
                <a:cubicBezTo>
                  <a:pt x="900" y="21600"/>
                  <a:pt x="0" y="20756"/>
                  <a:pt x="0" y="19575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4894"/>
                  <a:pt x="900" y="4050"/>
                  <a:pt x="2160" y="4050"/>
                </a:cubicBezTo>
                <a:cubicBezTo>
                  <a:pt x="15120" y="4050"/>
                  <a:pt x="15120" y="4050"/>
                  <a:pt x="15120" y="4050"/>
                </a:cubicBezTo>
                <a:cubicBezTo>
                  <a:pt x="16380" y="4050"/>
                  <a:pt x="17280" y="4894"/>
                  <a:pt x="17280" y="6075"/>
                </a:cubicBezTo>
                <a:close/>
                <a:moveTo>
                  <a:pt x="2880" y="5400"/>
                </a:moveTo>
                <a:cubicBezTo>
                  <a:pt x="2160" y="5400"/>
                  <a:pt x="1440" y="6075"/>
                  <a:pt x="1440" y="6750"/>
                </a:cubicBezTo>
                <a:cubicBezTo>
                  <a:pt x="1440" y="18900"/>
                  <a:pt x="1440" y="18900"/>
                  <a:pt x="1440" y="18900"/>
                </a:cubicBezTo>
                <a:cubicBezTo>
                  <a:pt x="1440" y="19744"/>
                  <a:pt x="2160" y="20250"/>
                  <a:pt x="2880" y="20250"/>
                </a:cubicBezTo>
                <a:cubicBezTo>
                  <a:pt x="14400" y="20250"/>
                  <a:pt x="14400" y="20250"/>
                  <a:pt x="14400" y="20250"/>
                </a:cubicBezTo>
                <a:cubicBezTo>
                  <a:pt x="15120" y="20250"/>
                  <a:pt x="15840" y="19744"/>
                  <a:pt x="15840" y="18900"/>
                </a:cubicBezTo>
                <a:cubicBezTo>
                  <a:pt x="15840" y="6750"/>
                  <a:pt x="15840" y="6750"/>
                  <a:pt x="15840" y="6750"/>
                </a:cubicBezTo>
                <a:cubicBezTo>
                  <a:pt x="15840" y="6075"/>
                  <a:pt x="15120" y="5400"/>
                  <a:pt x="14400" y="5400"/>
                </a:cubicBezTo>
                <a:cubicBezTo>
                  <a:pt x="2880" y="5400"/>
                  <a:pt x="2880" y="5400"/>
                  <a:pt x="2880" y="54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909655" y="1991605"/>
            <a:ext cx="103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选择评估方法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箭头: 右 64"/>
          <p:cNvSpPr/>
          <p:nvPr/>
        </p:nvSpPr>
        <p:spPr>
          <a:xfrm>
            <a:off x="2993055" y="1634785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674325" y="1994109"/>
            <a:ext cx="84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生成工单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稻壳儿春秋广告/盗版必究        原创来源：http://chn.docer.com/works?userid=199329941#!/work_time"/>
          <p:cNvSpPr/>
          <p:nvPr/>
        </p:nvSpPr>
        <p:spPr bwMode="auto">
          <a:xfrm>
            <a:off x="3777370" y="1376769"/>
            <a:ext cx="540658" cy="537121"/>
          </a:xfrm>
          <a:custGeom>
            <a:avLst/>
            <a:gdLst>
              <a:gd name="connsiteX0" fmla="*/ 210007 w 344460"/>
              <a:gd name="connsiteY0" fmla="*/ 288541 h 342207"/>
              <a:gd name="connsiteX1" fmla="*/ 295500 w 344460"/>
              <a:gd name="connsiteY1" fmla="*/ 288541 h 342207"/>
              <a:gd name="connsiteX2" fmla="*/ 300843 w 344460"/>
              <a:gd name="connsiteY2" fmla="*/ 294133 h 342207"/>
              <a:gd name="connsiteX3" fmla="*/ 295500 w 344460"/>
              <a:gd name="connsiteY3" fmla="*/ 299725 h 342207"/>
              <a:gd name="connsiteX4" fmla="*/ 210007 w 344460"/>
              <a:gd name="connsiteY4" fmla="*/ 299725 h 342207"/>
              <a:gd name="connsiteX5" fmla="*/ 204663 w 344460"/>
              <a:gd name="connsiteY5" fmla="*/ 294133 h 342207"/>
              <a:gd name="connsiteX6" fmla="*/ 210007 w 344460"/>
              <a:gd name="connsiteY6" fmla="*/ 288541 h 342207"/>
              <a:gd name="connsiteX7" fmla="*/ 91459 w 344460"/>
              <a:gd name="connsiteY7" fmla="*/ 288541 h 342207"/>
              <a:gd name="connsiteX8" fmla="*/ 176952 w 344460"/>
              <a:gd name="connsiteY8" fmla="*/ 288541 h 342207"/>
              <a:gd name="connsiteX9" fmla="*/ 182295 w 344460"/>
              <a:gd name="connsiteY9" fmla="*/ 294133 h 342207"/>
              <a:gd name="connsiteX10" fmla="*/ 176952 w 344460"/>
              <a:gd name="connsiteY10" fmla="*/ 299725 h 342207"/>
              <a:gd name="connsiteX11" fmla="*/ 91459 w 344460"/>
              <a:gd name="connsiteY11" fmla="*/ 299725 h 342207"/>
              <a:gd name="connsiteX12" fmla="*/ 86115 w 344460"/>
              <a:gd name="connsiteY12" fmla="*/ 294133 h 342207"/>
              <a:gd name="connsiteX13" fmla="*/ 91459 w 344460"/>
              <a:gd name="connsiteY13" fmla="*/ 288541 h 342207"/>
              <a:gd name="connsiteX14" fmla="*/ 210007 w 344460"/>
              <a:gd name="connsiteY14" fmla="*/ 257227 h 342207"/>
              <a:gd name="connsiteX15" fmla="*/ 295500 w 344460"/>
              <a:gd name="connsiteY15" fmla="*/ 257227 h 342207"/>
              <a:gd name="connsiteX16" fmla="*/ 300843 w 344460"/>
              <a:gd name="connsiteY16" fmla="*/ 262819 h 342207"/>
              <a:gd name="connsiteX17" fmla="*/ 295500 w 344460"/>
              <a:gd name="connsiteY17" fmla="*/ 268411 h 342207"/>
              <a:gd name="connsiteX18" fmla="*/ 210007 w 344460"/>
              <a:gd name="connsiteY18" fmla="*/ 268411 h 342207"/>
              <a:gd name="connsiteX19" fmla="*/ 204663 w 344460"/>
              <a:gd name="connsiteY19" fmla="*/ 262819 h 342207"/>
              <a:gd name="connsiteX20" fmla="*/ 210007 w 344460"/>
              <a:gd name="connsiteY20" fmla="*/ 257227 h 342207"/>
              <a:gd name="connsiteX21" fmla="*/ 91459 w 344460"/>
              <a:gd name="connsiteY21" fmla="*/ 257227 h 342207"/>
              <a:gd name="connsiteX22" fmla="*/ 176952 w 344460"/>
              <a:gd name="connsiteY22" fmla="*/ 257227 h 342207"/>
              <a:gd name="connsiteX23" fmla="*/ 182295 w 344460"/>
              <a:gd name="connsiteY23" fmla="*/ 262819 h 342207"/>
              <a:gd name="connsiteX24" fmla="*/ 176952 w 344460"/>
              <a:gd name="connsiteY24" fmla="*/ 268411 h 342207"/>
              <a:gd name="connsiteX25" fmla="*/ 91459 w 344460"/>
              <a:gd name="connsiteY25" fmla="*/ 268411 h 342207"/>
              <a:gd name="connsiteX26" fmla="*/ 86115 w 344460"/>
              <a:gd name="connsiteY26" fmla="*/ 262819 h 342207"/>
              <a:gd name="connsiteX27" fmla="*/ 91459 w 344460"/>
              <a:gd name="connsiteY27" fmla="*/ 257227 h 342207"/>
              <a:gd name="connsiteX28" fmla="*/ 210007 w 344460"/>
              <a:gd name="connsiteY28" fmla="*/ 225912 h 342207"/>
              <a:gd name="connsiteX29" fmla="*/ 295500 w 344460"/>
              <a:gd name="connsiteY29" fmla="*/ 225912 h 342207"/>
              <a:gd name="connsiteX30" fmla="*/ 300843 w 344460"/>
              <a:gd name="connsiteY30" fmla="*/ 230386 h 342207"/>
              <a:gd name="connsiteX31" fmla="*/ 295500 w 344460"/>
              <a:gd name="connsiteY31" fmla="*/ 234859 h 342207"/>
              <a:gd name="connsiteX32" fmla="*/ 210007 w 344460"/>
              <a:gd name="connsiteY32" fmla="*/ 234859 h 342207"/>
              <a:gd name="connsiteX33" fmla="*/ 204663 w 344460"/>
              <a:gd name="connsiteY33" fmla="*/ 230386 h 342207"/>
              <a:gd name="connsiteX34" fmla="*/ 210007 w 344460"/>
              <a:gd name="connsiteY34" fmla="*/ 225912 h 342207"/>
              <a:gd name="connsiteX35" fmla="*/ 91459 w 344460"/>
              <a:gd name="connsiteY35" fmla="*/ 225912 h 342207"/>
              <a:gd name="connsiteX36" fmla="*/ 176952 w 344460"/>
              <a:gd name="connsiteY36" fmla="*/ 225912 h 342207"/>
              <a:gd name="connsiteX37" fmla="*/ 182295 w 344460"/>
              <a:gd name="connsiteY37" fmla="*/ 230386 h 342207"/>
              <a:gd name="connsiteX38" fmla="*/ 176952 w 344460"/>
              <a:gd name="connsiteY38" fmla="*/ 234859 h 342207"/>
              <a:gd name="connsiteX39" fmla="*/ 91459 w 344460"/>
              <a:gd name="connsiteY39" fmla="*/ 234859 h 342207"/>
              <a:gd name="connsiteX40" fmla="*/ 86115 w 344460"/>
              <a:gd name="connsiteY40" fmla="*/ 230386 h 342207"/>
              <a:gd name="connsiteX41" fmla="*/ 91459 w 344460"/>
              <a:gd name="connsiteY41" fmla="*/ 225912 h 342207"/>
              <a:gd name="connsiteX42" fmla="*/ 91483 w 344460"/>
              <a:gd name="connsiteY42" fmla="*/ 192361 h 342207"/>
              <a:gd name="connsiteX43" fmla="*/ 295476 w 344460"/>
              <a:gd name="connsiteY43" fmla="*/ 192361 h 342207"/>
              <a:gd name="connsiteX44" fmla="*/ 300844 w 344460"/>
              <a:gd name="connsiteY44" fmla="*/ 197953 h 342207"/>
              <a:gd name="connsiteX45" fmla="*/ 295476 w 344460"/>
              <a:gd name="connsiteY45" fmla="*/ 203545 h 342207"/>
              <a:gd name="connsiteX46" fmla="*/ 91483 w 344460"/>
              <a:gd name="connsiteY46" fmla="*/ 203545 h 342207"/>
              <a:gd name="connsiteX47" fmla="*/ 86115 w 344460"/>
              <a:gd name="connsiteY47" fmla="*/ 197953 h 342207"/>
              <a:gd name="connsiteX48" fmla="*/ 91483 w 344460"/>
              <a:gd name="connsiteY48" fmla="*/ 192361 h 342207"/>
              <a:gd name="connsiteX49" fmla="*/ 91483 w 344460"/>
              <a:gd name="connsiteY49" fmla="*/ 161046 h 342207"/>
              <a:gd name="connsiteX50" fmla="*/ 295476 w 344460"/>
              <a:gd name="connsiteY50" fmla="*/ 161046 h 342207"/>
              <a:gd name="connsiteX51" fmla="*/ 300844 w 344460"/>
              <a:gd name="connsiteY51" fmla="*/ 165520 h 342207"/>
              <a:gd name="connsiteX52" fmla="*/ 295476 w 344460"/>
              <a:gd name="connsiteY52" fmla="*/ 169993 h 342207"/>
              <a:gd name="connsiteX53" fmla="*/ 91483 w 344460"/>
              <a:gd name="connsiteY53" fmla="*/ 169993 h 342207"/>
              <a:gd name="connsiteX54" fmla="*/ 86115 w 344460"/>
              <a:gd name="connsiteY54" fmla="*/ 165520 h 342207"/>
              <a:gd name="connsiteX55" fmla="*/ 91483 w 344460"/>
              <a:gd name="connsiteY55" fmla="*/ 161046 h 342207"/>
              <a:gd name="connsiteX56" fmla="*/ 210007 w 344460"/>
              <a:gd name="connsiteY56" fmla="*/ 127495 h 342207"/>
              <a:gd name="connsiteX57" fmla="*/ 295500 w 344460"/>
              <a:gd name="connsiteY57" fmla="*/ 127495 h 342207"/>
              <a:gd name="connsiteX58" fmla="*/ 300843 w 344460"/>
              <a:gd name="connsiteY58" fmla="*/ 133087 h 342207"/>
              <a:gd name="connsiteX59" fmla="*/ 295500 w 344460"/>
              <a:gd name="connsiteY59" fmla="*/ 138679 h 342207"/>
              <a:gd name="connsiteX60" fmla="*/ 210007 w 344460"/>
              <a:gd name="connsiteY60" fmla="*/ 138679 h 342207"/>
              <a:gd name="connsiteX61" fmla="*/ 204663 w 344460"/>
              <a:gd name="connsiteY61" fmla="*/ 133087 h 342207"/>
              <a:gd name="connsiteX62" fmla="*/ 210007 w 344460"/>
              <a:gd name="connsiteY62" fmla="*/ 127495 h 342207"/>
              <a:gd name="connsiteX63" fmla="*/ 210007 w 344460"/>
              <a:gd name="connsiteY63" fmla="*/ 96180 h 342207"/>
              <a:gd name="connsiteX64" fmla="*/ 295500 w 344460"/>
              <a:gd name="connsiteY64" fmla="*/ 96180 h 342207"/>
              <a:gd name="connsiteX65" fmla="*/ 300843 w 344460"/>
              <a:gd name="connsiteY65" fmla="*/ 101772 h 342207"/>
              <a:gd name="connsiteX66" fmla="*/ 295500 w 344460"/>
              <a:gd name="connsiteY66" fmla="*/ 107364 h 342207"/>
              <a:gd name="connsiteX67" fmla="*/ 210007 w 344460"/>
              <a:gd name="connsiteY67" fmla="*/ 107364 h 342207"/>
              <a:gd name="connsiteX68" fmla="*/ 204663 w 344460"/>
              <a:gd name="connsiteY68" fmla="*/ 101772 h 342207"/>
              <a:gd name="connsiteX69" fmla="*/ 210007 w 344460"/>
              <a:gd name="connsiteY69" fmla="*/ 96180 h 342207"/>
              <a:gd name="connsiteX70" fmla="*/ 107484 w 344460"/>
              <a:gd name="connsiteY70" fmla="*/ 63836 h 342207"/>
              <a:gd name="connsiteX71" fmla="*/ 107484 w 344460"/>
              <a:gd name="connsiteY71" fmla="*/ 117291 h 342207"/>
              <a:gd name="connsiteX72" fmla="*/ 160922 w 344460"/>
              <a:gd name="connsiteY72" fmla="*/ 117291 h 342207"/>
              <a:gd name="connsiteX73" fmla="*/ 160922 w 344460"/>
              <a:gd name="connsiteY73" fmla="*/ 63836 h 342207"/>
              <a:gd name="connsiteX74" fmla="*/ 210007 w 344460"/>
              <a:gd name="connsiteY74" fmla="*/ 62629 h 342207"/>
              <a:gd name="connsiteX75" fmla="*/ 295500 w 344460"/>
              <a:gd name="connsiteY75" fmla="*/ 62629 h 342207"/>
              <a:gd name="connsiteX76" fmla="*/ 300843 w 344460"/>
              <a:gd name="connsiteY76" fmla="*/ 68221 h 342207"/>
              <a:gd name="connsiteX77" fmla="*/ 295500 w 344460"/>
              <a:gd name="connsiteY77" fmla="*/ 73813 h 342207"/>
              <a:gd name="connsiteX78" fmla="*/ 210007 w 344460"/>
              <a:gd name="connsiteY78" fmla="*/ 73813 h 342207"/>
              <a:gd name="connsiteX79" fmla="*/ 204663 w 344460"/>
              <a:gd name="connsiteY79" fmla="*/ 68221 h 342207"/>
              <a:gd name="connsiteX80" fmla="*/ 210007 w 344460"/>
              <a:gd name="connsiteY80" fmla="*/ 62629 h 342207"/>
              <a:gd name="connsiteX81" fmla="*/ 96797 w 344460"/>
              <a:gd name="connsiteY81" fmla="*/ 42498 h 342207"/>
              <a:gd name="connsiteX82" fmla="*/ 171604 w 344460"/>
              <a:gd name="connsiteY82" fmla="*/ 42498 h 342207"/>
              <a:gd name="connsiteX83" fmla="*/ 182295 w 344460"/>
              <a:gd name="connsiteY83" fmla="*/ 53189 h 342207"/>
              <a:gd name="connsiteX84" fmla="*/ 182295 w 344460"/>
              <a:gd name="connsiteY84" fmla="*/ 127982 h 342207"/>
              <a:gd name="connsiteX85" fmla="*/ 171604 w 344460"/>
              <a:gd name="connsiteY85" fmla="*/ 138678 h 342207"/>
              <a:gd name="connsiteX86" fmla="*/ 96797 w 344460"/>
              <a:gd name="connsiteY86" fmla="*/ 138678 h 342207"/>
              <a:gd name="connsiteX87" fmla="*/ 86115 w 344460"/>
              <a:gd name="connsiteY87" fmla="*/ 127982 h 342207"/>
              <a:gd name="connsiteX88" fmla="*/ 86115 w 344460"/>
              <a:gd name="connsiteY88" fmla="*/ 53189 h 342207"/>
              <a:gd name="connsiteX89" fmla="*/ 96797 w 344460"/>
              <a:gd name="connsiteY89" fmla="*/ 42498 h 342207"/>
              <a:gd name="connsiteX90" fmla="*/ 75334 w 344460"/>
              <a:gd name="connsiteY90" fmla="*/ 21389 h 342207"/>
              <a:gd name="connsiteX91" fmla="*/ 64570 w 344460"/>
              <a:gd name="connsiteY91" fmla="*/ 32083 h 342207"/>
              <a:gd name="connsiteX92" fmla="*/ 64570 w 344460"/>
              <a:gd name="connsiteY92" fmla="*/ 288751 h 342207"/>
              <a:gd name="connsiteX93" fmla="*/ 53806 w 344460"/>
              <a:gd name="connsiteY93" fmla="*/ 299445 h 342207"/>
              <a:gd name="connsiteX94" fmla="*/ 43041 w 344460"/>
              <a:gd name="connsiteY94" fmla="*/ 288751 h 342207"/>
              <a:gd name="connsiteX95" fmla="*/ 43041 w 344460"/>
              <a:gd name="connsiteY95" fmla="*/ 74861 h 342207"/>
              <a:gd name="connsiteX96" fmla="*/ 32277 w 344460"/>
              <a:gd name="connsiteY96" fmla="*/ 74861 h 342207"/>
              <a:gd name="connsiteX97" fmla="*/ 21513 w 344460"/>
              <a:gd name="connsiteY97" fmla="*/ 85556 h 342207"/>
              <a:gd name="connsiteX98" fmla="*/ 21513 w 344460"/>
              <a:gd name="connsiteY98" fmla="*/ 299445 h 342207"/>
              <a:gd name="connsiteX99" fmla="*/ 43041 w 344460"/>
              <a:gd name="connsiteY99" fmla="*/ 320818 h 342207"/>
              <a:gd name="connsiteX100" fmla="*/ 301387 w 344460"/>
              <a:gd name="connsiteY100" fmla="*/ 320818 h 342207"/>
              <a:gd name="connsiteX101" fmla="*/ 322916 w 344460"/>
              <a:gd name="connsiteY101" fmla="*/ 299445 h 342207"/>
              <a:gd name="connsiteX102" fmla="*/ 322916 w 344460"/>
              <a:gd name="connsiteY102" fmla="*/ 32083 h 342207"/>
              <a:gd name="connsiteX103" fmla="*/ 312167 w 344460"/>
              <a:gd name="connsiteY103" fmla="*/ 21389 h 342207"/>
              <a:gd name="connsiteX104" fmla="*/ 75334 w 344460"/>
              <a:gd name="connsiteY104" fmla="*/ 0 h 342207"/>
              <a:gd name="connsiteX105" fmla="*/ 312167 w 344460"/>
              <a:gd name="connsiteY105" fmla="*/ 0 h 342207"/>
              <a:gd name="connsiteX106" fmla="*/ 344460 w 344460"/>
              <a:gd name="connsiteY106" fmla="*/ 32083 h 342207"/>
              <a:gd name="connsiteX107" fmla="*/ 344460 w 344460"/>
              <a:gd name="connsiteY107" fmla="*/ 299445 h 342207"/>
              <a:gd name="connsiteX108" fmla="*/ 301387 w 344460"/>
              <a:gd name="connsiteY108" fmla="*/ 342207 h 342207"/>
              <a:gd name="connsiteX109" fmla="*/ 43041 w 344460"/>
              <a:gd name="connsiteY109" fmla="*/ 342207 h 342207"/>
              <a:gd name="connsiteX110" fmla="*/ 0 w 344460"/>
              <a:gd name="connsiteY110" fmla="*/ 299445 h 342207"/>
              <a:gd name="connsiteX111" fmla="*/ 0 w 344460"/>
              <a:gd name="connsiteY111" fmla="*/ 85556 h 342207"/>
              <a:gd name="connsiteX112" fmla="*/ 32277 w 344460"/>
              <a:gd name="connsiteY112" fmla="*/ 53472 h 342207"/>
              <a:gd name="connsiteX113" fmla="*/ 43041 w 344460"/>
              <a:gd name="connsiteY113" fmla="*/ 53472 h 342207"/>
              <a:gd name="connsiteX114" fmla="*/ 43041 w 344460"/>
              <a:gd name="connsiteY114" fmla="*/ 32083 h 342207"/>
              <a:gd name="connsiteX115" fmla="*/ 75334 w 344460"/>
              <a:gd name="connsiteY115" fmla="*/ 0 h 34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44460" h="342207">
                <a:moveTo>
                  <a:pt x="210007" y="288541"/>
                </a:moveTo>
                <a:lnTo>
                  <a:pt x="295500" y="288541"/>
                </a:lnTo>
                <a:cubicBezTo>
                  <a:pt x="298448" y="288541"/>
                  <a:pt x="300843" y="291053"/>
                  <a:pt x="300843" y="294133"/>
                </a:cubicBezTo>
                <a:cubicBezTo>
                  <a:pt x="300843" y="297235"/>
                  <a:pt x="298448" y="299725"/>
                  <a:pt x="295500" y="299725"/>
                </a:cubicBezTo>
                <a:lnTo>
                  <a:pt x="210007" y="299725"/>
                </a:lnTo>
                <a:cubicBezTo>
                  <a:pt x="207054" y="299725"/>
                  <a:pt x="204663" y="297235"/>
                  <a:pt x="204663" y="294133"/>
                </a:cubicBezTo>
                <a:cubicBezTo>
                  <a:pt x="204663" y="291053"/>
                  <a:pt x="207054" y="288541"/>
                  <a:pt x="210007" y="288541"/>
                </a:cubicBezTo>
                <a:close/>
                <a:moveTo>
                  <a:pt x="91459" y="288541"/>
                </a:moveTo>
                <a:lnTo>
                  <a:pt x="176952" y="288541"/>
                </a:lnTo>
                <a:cubicBezTo>
                  <a:pt x="179900" y="288541"/>
                  <a:pt x="182295" y="291053"/>
                  <a:pt x="182295" y="294133"/>
                </a:cubicBezTo>
                <a:cubicBezTo>
                  <a:pt x="182295" y="297235"/>
                  <a:pt x="179900" y="299725"/>
                  <a:pt x="176952" y="299725"/>
                </a:cubicBezTo>
                <a:lnTo>
                  <a:pt x="91459" y="299725"/>
                </a:lnTo>
                <a:cubicBezTo>
                  <a:pt x="88506" y="299725"/>
                  <a:pt x="86115" y="297235"/>
                  <a:pt x="86115" y="294133"/>
                </a:cubicBezTo>
                <a:cubicBezTo>
                  <a:pt x="86115" y="291053"/>
                  <a:pt x="88506" y="288541"/>
                  <a:pt x="91459" y="288541"/>
                </a:cubicBezTo>
                <a:close/>
                <a:moveTo>
                  <a:pt x="210007" y="257227"/>
                </a:moveTo>
                <a:lnTo>
                  <a:pt x="295500" y="257227"/>
                </a:lnTo>
                <a:cubicBezTo>
                  <a:pt x="298448" y="257227"/>
                  <a:pt x="300843" y="259739"/>
                  <a:pt x="300843" y="262819"/>
                </a:cubicBezTo>
                <a:cubicBezTo>
                  <a:pt x="300843" y="265921"/>
                  <a:pt x="298448" y="268411"/>
                  <a:pt x="295500" y="268411"/>
                </a:cubicBezTo>
                <a:lnTo>
                  <a:pt x="210007" y="268411"/>
                </a:lnTo>
                <a:cubicBezTo>
                  <a:pt x="207054" y="268411"/>
                  <a:pt x="204663" y="265921"/>
                  <a:pt x="204663" y="262819"/>
                </a:cubicBezTo>
                <a:cubicBezTo>
                  <a:pt x="204663" y="259739"/>
                  <a:pt x="207054" y="257227"/>
                  <a:pt x="210007" y="257227"/>
                </a:cubicBezTo>
                <a:close/>
                <a:moveTo>
                  <a:pt x="91459" y="257227"/>
                </a:moveTo>
                <a:lnTo>
                  <a:pt x="176952" y="257227"/>
                </a:lnTo>
                <a:cubicBezTo>
                  <a:pt x="179900" y="257227"/>
                  <a:pt x="182295" y="259739"/>
                  <a:pt x="182295" y="262819"/>
                </a:cubicBezTo>
                <a:cubicBezTo>
                  <a:pt x="182295" y="265921"/>
                  <a:pt x="179900" y="268411"/>
                  <a:pt x="176952" y="268411"/>
                </a:cubicBezTo>
                <a:lnTo>
                  <a:pt x="91459" y="268411"/>
                </a:lnTo>
                <a:cubicBezTo>
                  <a:pt x="88506" y="268411"/>
                  <a:pt x="86115" y="265921"/>
                  <a:pt x="86115" y="262819"/>
                </a:cubicBezTo>
                <a:cubicBezTo>
                  <a:pt x="86115" y="259739"/>
                  <a:pt x="88506" y="257227"/>
                  <a:pt x="91459" y="257227"/>
                </a:cubicBezTo>
                <a:close/>
                <a:moveTo>
                  <a:pt x="210007" y="225912"/>
                </a:moveTo>
                <a:lnTo>
                  <a:pt x="295500" y="225912"/>
                </a:lnTo>
                <a:cubicBezTo>
                  <a:pt x="298448" y="225912"/>
                  <a:pt x="300843" y="227921"/>
                  <a:pt x="300843" y="230386"/>
                </a:cubicBezTo>
                <a:cubicBezTo>
                  <a:pt x="300843" y="232867"/>
                  <a:pt x="298448" y="234859"/>
                  <a:pt x="295500" y="234859"/>
                </a:cubicBezTo>
                <a:lnTo>
                  <a:pt x="210007" y="234859"/>
                </a:lnTo>
                <a:cubicBezTo>
                  <a:pt x="207054" y="234859"/>
                  <a:pt x="204663" y="232867"/>
                  <a:pt x="204663" y="230386"/>
                </a:cubicBezTo>
                <a:cubicBezTo>
                  <a:pt x="204663" y="227921"/>
                  <a:pt x="207054" y="225912"/>
                  <a:pt x="210007" y="225912"/>
                </a:cubicBezTo>
                <a:close/>
                <a:moveTo>
                  <a:pt x="91459" y="225912"/>
                </a:moveTo>
                <a:lnTo>
                  <a:pt x="176952" y="225912"/>
                </a:lnTo>
                <a:cubicBezTo>
                  <a:pt x="179900" y="225912"/>
                  <a:pt x="182295" y="227921"/>
                  <a:pt x="182295" y="230386"/>
                </a:cubicBezTo>
                <a:cubicBezTo>
                  <a:pt x="182295" y="232867"/>
                  <a:pt x="179900" y="234859"/>
                  <a:pt x="176952" y="234859"/>
                </a:cubicBezTo>
                <a:lnTo>
                  <a:pt x="91459" y="234859"/>
                </a:lnTo>
                <a:cubicBezTo>
                  <a:pt x="88506" y="234859"/>
                  <a:pt x="86115" y="232867"/>
                  <a:pt x="86115" y="230386"/>
                </a:cubicBezTo>
                <a:cubicBezTo>
                  <a:pt x="86115" y="227921"/>
                  <a:pt x="88506" y="225912"/>
                  <a:pt x="91459" y="225912"/>
                </a:cubicBezTo>
                <a:close/>
                <a:moveTo>
                  <a:pt x="91483" y="192361"/>
                </a:moveTo>
                <a:lnTo>
                  <a:pt x="295476" y="192361"/>
                </a:lnTo>
                <a:cubicBezTo>
                  <a:pt x="298429" y="192361"/>
                  <a:pt x="300844" y="194873"/>
                  <a:pt x="300844" y="197953"/>
                </a:cubicBezTo>
                <a:cubicBezTo>
                  <a:pt x="300844" y="201055"/>
                  <a:pt x="298429" y="203545"/>
                  <a:pt x="295476" y="203545"/>
                </a:cubicBezTo>
                <a:lnTo>
                  <a:pt x="91483" y="203545"/>
                </a:lnTo>
                <a:cubicBezTo>
                  <a:pt x="88521" y="203545"/>
                  <a:pt x="86115" y="201055"/>
                  <a:pt x="86115" y="197953"/>
                </a:cubicBezTo>
                <a:cubicBezTo>
                  <a:pt x="86115" y="194873"/>
                  <a:pt x="88521" y="192361"/>
                  <a:pt x="91483" y="192361"/>
                </a:cubicBezTo>
                <a:close/>
                <a:moveTo>
                  <a:pt x="91483" y="161046"/>
                </a:moveTo>
                <a:lnTo>
                  <a:pt x="295476" y="161046"/>
                </a:lnTo>
                <a:cubicBezTo>
                  <a:pt x="298429" y="161046"/>
                  <a:pt x="300844" y="163055"/>
                  <a:pt x="300844" y="165520"/>
                </a:cubicBezTo>
                <a:cubicBezTo>
                  <a:pt x="300844" y="167992"/>
                  <a:pt x="298429" y="169993"/>
                  <a:pt x="295476" y="169993"/>
                </a:cubicBezTo>
                <a:lnTo>
                  <a:pt x="91483" y="169993"/>
                </a:lnTo>
                <a:cubicBezTo>
                  <a:pt x="88521" y="169993"/>
                  <a:pt x="86115" y="167992"/>
                  <a:pt x="86115" y="165520"/>
                </a:cubicBezTo>
                <a:cubicBezTo>
                  <a:pt x="86115" y="163055"/>
                  <a:pt x="88521" y="161046"/>
                  <a:pt x="91483" y="161046"/>
                </a:cubicBezTo>
                <a:close/>
                <a:moveTo>
                  <a:pt x="210007" y="127495"/>
                </a:moveTo>
                <a:lnTo>
                  <a:pt x="295500" y="127495"/>
                </a:lnTo>
                <a:cubicBezTo>
                  <a:pt x="298448" y="127495"/>
                  <a:pt x="300843" y="129996"/>
                  <a:pt x="300843" y="133087"/>
                </a:cubicBezTo>
                <a:cubicBezTo>
                  <a:pt x="300843" y="136167"/>
                  <a:pt x="298448" y="138679"/>
                  <a:pt x="295500" y="138679"/>
                </a:cubicBezTo>
                <a:lnTo>
                  <a:pt x="210007" y="138679"/>
                </a:lnTo>
                <a:cubicBezTo>
                  <a:pt x="207054" y="138679"/>
                  <a:pt x="204663" y="136167"/>
                  <a:pt x="204663" y="133087"/>
                </a:cubicBezTo>
                <a:cubicBezTo>
                  <a:pt x="204663" y="129996"/>
                  <a:pt x="207054" y="127495"/>
                  <a:pt x="210007" y="127495"/>
                </a:cubicBezTo>
                <a:close/>
                <a:moveTo>
                  <a:pt x="210007" y="96180"/>
                </a:moveTo>
                <a:lnTo>
                  <a:pt x="295500" y="96180"/>
                </a:lnTo>
                <a:cubicBezTo>
                  <a:pt x="298448" y="96180"/>
                  <a:pt x="300843" y="98681"/>
                  <a:pt x="300843" y="101772"/>
                </a:cubicBezTo>
                <a:cubicBezTo>
                  <a:pt x="300843" y="104852"/>
                  <a:pt x="298448" y="107364"/>
                  <a:pt x="295500" y="107364"/>
                </a:cubicBezTo>
                <a:lnTo>
                  <a:pt x="210007" y="107364"/>
                </a:lnTo>
                <a:cubicBezTo>
                  <a:pt x="207054" y="107364"/>
                  <a:pt x="204663" y="104852"/>
                  <a:pt x="204663" y="101772"/>
                </a:cubicBezTo>
                <a:cubicBezTo>
                  <a:pt x="204663" y="98681"/>
                  <a:pt x="207054" y="96180"/>
                  <a:pt x="210007" y="96180"/>
                </a:cubicBezTo>
                <a:close/>
                <a:moveTo>
                  <a:pt x="107484" y="63836"/>
                </a:moveTo>
                <a:cubicBezTo>
                  <a:pt x="107484" y="63836"/>
                  <a:pt x="107484" y="117291"/>
                  <a:pt x="107484" y="117291"/>
                </a:cubicBezTo>
                <a:lnTo>
                  <a:pt x="160922" y="117291"/>
                </a:lnTo>
                <a:lnTo>
                  <a:pt x="160922" y="63836"/>
                </a:lnTo>
                <a:close/>
                <a:moveTo>
                  <a:pt x="210007" y="62629"/>
                </a:moveTo>
                <a:lnTo>
                  <a:pt x="295500" y="62629"/>
                </a:lnTo>
                <a:cubicBezTo>
                  <a:pt x="298448" y="62629"/>
                  <a:pt x="300843" y="65130"/>
                  <a:pt x="300843" y="68221"/>
                </a:cubicBezTo>
                <a:cubicBezTo>
                  <a:pt x="300843" y="71301"/>
                  <a:pt x="298448" y="73813"/>
                  <a:pt x="295500" y="73813"/>
                </a:cubicBezTo>
                <a:lnTo>
                  <a:pt x="210007" y="73813"/>
                </a:lnTo>
                <a:cubicBezTo>
                  <a:pt x="207054" y="73813"/>
                  <a:pt x="204663" y="71301"/>
                  <a:pt x="204663" y="68221"/>
                </a:cubicBezTo>
                <a:cubicBezTo>
                  <a:pt x="204663" y="65130"/>
                  <a:pt x="207054" y="62629"/>
                  <a:pt x="210007" y="62629"/>
                </a:cubicBezTo>
                <a:close/>
                <a:moveTo>
                  <a:pt x="96797" y="42498"/>
                </a:moveTo>
                <a:lnTo>
                  <a:pt x="171604" y="42498"/>
                </a:lnTo>
                <a:cubicBezTo>
                  <a:pt x="177517" y="42498"/>
                  <a:pt x="182295" y="47289"/>
                  <a:pt x="182295" y="53189"/>
                </a:cubicBezTo>
                <a:lnTo>
                  <a:pt x="182295" y="127982"/>
                </a:lnTo>
                <a:cubicBezTo>
                  <a:pt x="182295" y="133882"/>
                  <a:pt x="177517" y="138678"/>
                  <a:pt x="171604" y="138678"/>
                </a:cubicBezTo>
                <a:lnTo>
                  <a:pt x="96797" y="138678"/>
                </a:lnTo>
                <a:cubicBezTo>
                  <a:pt x="90889" y="138678"/>
                  <a:pt x="86115" y="133882"/>
                  <a:pt x="86115" y="127982"/>
                </a:cubicBezTo>
                <a:lnTo>
                  <a:pt x="86115" y="53189"/>
                </a:lnTo>
                <a:cubicBezTo>
                  <a:pt x="86115" y="47289"/>
                  <a:pt x="90889" y="42498"/>
                  <a:pt x="96797" y="42498"/>
                </a:cubicBezTo>
                <a:close/>
                <a:moveTo>
                  <a:pt x="75334" y="21389"/>
                </a:moveTo>
                <a:cubicBezTo>
                  <a:pt x="69402" y="21389"/>
                  <a:pt x="64570" y="26174"/>
                  <a:pt x="64570" y="32083"/>
                </a:cubicBezTo>
                <a:lnTo>
                  <a:pt x="64570" y="288751"/>
                </a:lnTo>
                <a:cubicBezTo>
                  <a:pt x="64570" y="294660"/>
                  <a:pt x="59770" y="299445"/>
                  <a:pt x="53806" y="299445"/>
                </a:cubicBezTo>
                <a:cubicBezTo>
                  <a:pt x="47857" y="299445"/>
                  <a:pt x="43041" y="294660"/>
                  <a:pt x="43041" y="288751"/>
                </a:cubicBezTo>
                <a:lnTo>
                  <a:pt x="43041" y="74861"/>
                </a:lnTo>
                <a:lnTo>
                  <a:pt x="32277" y="74861"/>
                </a:lnTo>
                <a:cubicBezTo>
                  <a:pt x="26345" y="74861"/>
                  <a:pt x="21513" y="79646"/>
                  <a:pt x="21513" y="85556"/>
                </a:cubicBezTo>
                <a:lnTo>
                  <a:pt x="21513" y="299445"/>
                </a:lnTo>
                <a:cubicBezTo>
                  <a:pt x="21513" y="311217"/>
                  <a:pt x="31177" y="320818"/>
                  <a:pt x="43041" y="320818"/>
                </a:cubicBezTo>
                <a:lnTo>
                  <a:pt x="301387" y="320818"/>
                </a:lnTo>
                <a:cubicBezTo>
                  <a:pt x="313267" y="320818"/>
                  <a:pt x="322916" y="311217"/>
                  <a:pt x="322916" y="299445"/>
                </a:cubicBezTo>
                <a:cubicBezTo>
                  <a:pt x="322916" y="299445"/>
                  <a:pt x="322916" y="32083"/>
                  <a:pt x="322916" y="32083"/>
                </a:cubicBezTo>
                <a:cubicBezTo>
                  <a:pt x="322916" y="26174"/>
                  <a:pt x="318099" y="21389"/>
                  <a:pt x="312167" y="21389"/>
                </a:cubicBezTo>
                <a:close/>
                <a:moveTo>
                  <a:pt x="75334" y="0"/>
                </a:moveTo>
                <a:lnTo>
                  <a:pt x="312167" y="0"/>
                </a:lnTo>
                <a:cubicBezTo>
                  <a:pt x="329996" y="0"/>
                  <a:pt x="344460" y="14338"/>
                  <a:pt x="344460" y="32083"/>
                </a:cubicBezTo>
                <a:lnTo>
                  <a:pt x="344460" y="299445"/>
                </a:lnTo>
                <a:cubicBezTo>
                  <a:pt x="344460" y="323068"/>
                  <a:pt x="325180" y="342207"/>
                  <a:pt x="301387" y="342207"/>
                </a:cubicBezTo>
                <a:lnTo>
                  <a:pt x="43041" y="342207"/>
                </a:lnTo>
                <a:cubicBezTo>
                  <a:pt x="19264" y="342207"/>
                  <a:pt x="0" y="323068"/>
                  <a:pt x="0" y="299445"/>
                </a:cubicBezTo>
                <a:lnTo>
                  <a:pt x="0" y="85556"/>
                </a:lnTo>
                <a:cubicBezTo>
                  <a:pt x="0" y="67811"/>
                  <a:pt x="14448" y="53472"/>
                  <a:pt x="32277" y="53472"/>
                </a:cubicBezTo>
                <a:lnTo>
                  <a:pt x="43041" y="53472"/>
                </a:lnTo>
                <a:lnTo>
                  <a:pt x="43041" y="32083"/>
                </a:lnTo>
                <a:cubicBezTo>
                  <a:pt x="43041" y="14338"/>
                  <a:pt x="57505" y="0"/>
                  <a:pt x="7533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箭头: 右 67"/>
          <p:cNvSpPr/>
          <p:nvPr/>
        </p:nvSpPr>
        <p:spPr>
          <a:xfrm>
            <a:off x="1167847" y="3182677"/>
            <a:ext cx="502103" cy="1817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9016" y="2925812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948872" y="4664699"/>
            <a:ext cx="1211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数据库信息存储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右 71"/>
          <p:cNvSpPr/>
          <p:nvPr/>
        </p:nvSpPr>
        <p:spPr>
          <a:xfrm rot="5400000">
            <a:off x="3805643" y="2479546"/>
            <a:ext cx="454707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稻壳儿春秋广告/盗版必究        原创来源：http://chn.docer.com/works?userid=199329941#!/work_time"/>
          <p:cNvSpPr/>
          <p:nvPr/>
        </p:nvSpPr>
        <p:spPr>
          <a:xfrm>
            <a:off x="2159511" y="2953059"/>
            <a:ext cx="501955" cy="501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12825"/>
                  <a:pt x="0" y="12825"/>
                  <a:pt x="0" y="128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2869" y="844"/>
                  <a:pt x="3375" y="0"/>
                  <a:pt x="4050" y="0"/>
                </a:cubicBezTo>
                <a:cubicBezTo>
                  <a:pt x="16875" y="0"/>
                  <a:pt x="16875" y="0"/>
                  <a:pt x="16875" y="0"/>
                </a:cubicBezTo>
                <a:cubicBezTo>
                  <a:pt x="17550" y="0"/>
                  <a:pt x="18056" y="844"/>
                  <a:pt x="18225" y="1350"/>
                </a:cubicBezTo>
                <a:cubicBezTo>
                  <a:pt x="21600" y="12825"/>
                  <a:pt x="21600" y="12825"/>
                  <a:pt x="21600" y="1282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16875" y="2025"/>
                </a:moveTo>
                <a:cubicBezTo>
                  <a:pt x="16875" y="1687"/>
                  <a:pt x="16538" y="1350"/>
                  <a:pt x="16200" y="1350"/>
                </a:cubicBezTo>
                <a:cubicBezTo>
                  <a:pt x="4725" y="1350"/>
                  <a:pt x="4725" y="1350"/>
                  <a:pt x="4725" y="1350"/>
                </a:cubicBezTo>
                <a:cubicBezTo>
                  <a:pt x="4388" y="1350"/>
                  <a:pt x="4050" y="1687"/>
                  <a:pt x="4050" y="2025"/>
                </a:cubicBezTo>
                <a:cubicBezTo>
                  <a:pt x="1519" y="12150"/>
                  <a:pt x="1519" y="12150"/>
                  <a:pt x="1519" y="12150"/>
                </a:cubicBezTo>
                <a:cubicBezTo>
                  <a:pt x="6075" y="12150"/>
                  <a:pt x="6075" y="12150"/>
                  <a:pt x="6075" y="12150"/>
                </a:cubicBezTo>
                <a:cubicBezTo>
                  <a:pt x="6750" y="12150"/>
                  <a:pt x="6750" y="12150"/>
                  <a:pt x="6750" y="12150"/>
                </a:cubicBezTo>
                <a:cubicBezTo>
                  <a:pt x="7425" y="12150"/>
                  <a:pt x="7425" y="12825"/>
                  <a:pt x="7425" y="12825"/>
                </a:cubicBezTo>
                <a:cubicBezTo>
                  <a:pt x="7425" y="14850"/>
                  <a:pt x="7425" y="14850"/>
                  <a:pt x="7425" y="14850"/>
                </a:cubicBezTo>
                <a:cubicBezTo>
                  <a:pt x="7425" y="15188"/>
                  <a:pt x="7762" y="15525"/>
                  <a:pt x="8100" y="15525"/>
                </a:cubicBezTo>
                <a:cubicBezTo>
                  <a:pt x="13500" y="15525"/>
                  <a:pt x="13500" y="15525"/>
                  <a:pt x="13500" y="15525"/>
                </a:cubicBezTo>
                <a:cubicBezTo>
                  <a:pt x="13838" y="15525"/>
                  <a:pt x="14175" y="15188"/>
                  <a:pt x="14175" y="14850"/>
                </a:cubicBezTo>
                <a:cubicBezTo>
                  <a:pt x="14175" y="12825"/>
                  <a:pt x="14175" y="12825"/>
                  <a:pt x="14175" y="12825"/>
                </a:cubicBezTo>
                <a:cubicBezTo>
                  <a:pt x="14175" y="12825"/>
                  <a:pt x="14175" y="12150"/>
                  <a:pt x="14850" y="12150"/>
                </a:cubicBezTo>
                <a:cubicBezTo>
                  <a:pt x="15525" y="12150"/>
                  <a:pt x="15525" y="12150"/>
                  <a:pt x="15525" y="12150"/>
                </a:cubicBezTo>
                <a:cubicBezTo>
                  <a:pt x="20081" y="12150"/>
                  <a:pt x="20081" y="12150"/>
                  <a:pt x="20081" y="12150"/>
                </a:cubicBezTo>
                <a:cubicBezTo>
                  <a:pt x="16875" y="2025"/>
                  <a:pt x="16875" y="2025"/>
                  <a:pt x="16875" y="2025"/>
                </a:cubicBezTo>
                <a:close/>
                <a:moveTo>
                  <a:pt x="20250" y="13500"/>
                </a:moveTo>
                <a:cubicBezTo>
                  <a:pt x="15525" y="13500"/>
                  <a:pt x="15525" y="13500"/>
                  <a:pt x="15525" y="13500"/>
                </a:cubicBezTo>
                <a:cubicBezTo>
                  <a:pt x="15525" y="15525"/>
                  <a:pt x="15525" y="15525"/>
                  <a:pt x="15525" y="15525"/>
                </a:cubicBezTo>
                <a:cubicBezTo>
                  <a:pt x="15525" y="16369"/>
                  <a:pt x="14850" y="16875"/>
                  <a:pt x="14175" y="16875"/>
                </a:cubicBezTo>
                <a:cubicBezTo>
                  <a:pt x="7425" y="16875"/>
                  <a:pt x="7425" y="16875"/>
                  <a:pt x="7425" y="16875"/>
                </a:cubicBezTo>
                <a:cubicBezTo>
                  <a:pt x="6750" y="16875"/>
                  <a:pt x="6075" y="16369"/>
                  <a:pt x="6075" y="15525"/>
                </a:cubicBezTo>
                <a:cubicBezTo>
                  <a:pt x="6075" y="13500"/>
                  <a:pt x="6075" y="13500"/>
                  <a:pt x="6075" y="13500"/>
                </a:cubicBezTo>
                <a:cubicBezTo>
                  <a:pt x="1350" y="13500"/>
                  <a:pt x="1350" y="13500"/>
                  <a:pt x="1350" y="135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18900" y="20250"/>
                  <a:pt x="18900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13500"/>
                  <a:pt x="20250" y="13500"/>
                  <a:pt x="20250" y="13500"/>
                </a:cubicBezTo>
                <a:close/>
                <a:moveTo>
                  <a:pt x="4725" y="9450"/>
                </a:moveTo>
                <a:cubicBezTo>
                  <a:pt x="4725" y="9113"/>
                  <a:pt x="5062" y="8775"/>
                  <a:pt x="5400" y="8775"/>
                </a:cubicBezTo>
                <a:cubicBezTo>
                  <a:pt x="16200" y="8775"/>
                  <a:pt x="16200" y="8775"/>
                  <a:pt x="16200" y="8775"/>
                </a:cubicBezTo>
                <a:cubicBezTo>
                  <a:pt x="16538" y="8775"/>
                  <a:pt x="16875" y="9113"/>
                  <a:pt x="16875" y="9450"/>
                </a:cubicBezTo>
                <a:cubicBezTo>
                  <a:pt x="16875" y="9788"/>
                  <a:pt x="16538" y="10125"/>
                  <a:pt x="16200" y="10125"/>
                </a:cubicBezTo>
                <a:cubicBezTo>
                  <a:pt x="5400" y="10125"/>
                  <a:pt x="5400" y="10125"/>
                  <a:pt x="5400" y="10125"/>
                </a:cubicBezTo>
                <a:cubicBezTo>
                  <a:pt x="5062" y="10125"/>
                  <a:pt x="4725" y="9788"/>
                  <a:pt x="4725" y="9450"/>
                </a:cubicBezTo>
                <a:close/>
                <a:moveTo>
                  <a:pt x="15525" y="7425"/>
                </a:moveTo>
                <a:cubicBezTo>
                  <a:pt x="6075" y="7425"/>
                  <a:pt x="6075" y="7425"/>
                  <a:pt x="6075" y="7425"/>
                </a:cubicBezTo>
                <a:cubicBezTo>
                  <a:pt x="5738" y="7425"/>
                  <a:pt x="5400" y="7088"/>
                  <a:pt x="5400" y="6750"/>
                </a:cubicBezTo>
                <a:cubicBezTo>
                  <a:pt x="5400" y="6412"/>
                  <a:pt x="5738" y="6075"/>
                  <a:pt x="6075" y="6075"/>
                </a:cubicBezTo>
                <a:cubicBezTo>
                  <a:pt x="15525" y="6075"/>
                  <a:pt x="15525" y="6075"/>
                  <a:pt x="15525" y="6075"/>
                </a:cubicBezTo>
                <a:cubicBezTo>
                  <a:pt x="15862" y="6075"/>
                  <a:pt x="16200" y="6412"/>
                  <a:pt x="16200" y="6750"/>
                </a:cubicBezTo>
                <a:cubicBezTo>
                  <a:pt x="16200" y="7088"/>
                  <a:pt x="15862" y="7425"/>
                  <a:pt x="15525" y="7425"/>
                </a:cubicBezTo>
                <a:close/>
                <a:moveTo>
                  <a:pt x="14850" y="4725"/>
                </a:moveTo>
                <a:cubicBezTo>
                  <a:pt x="6750" y="4725"/>
                  <a:pt x="6750" y="4725"/>
                  <a:pt x="6750" y="4725"/>
                </a:cubicBezTo>
                <a:cubicBezTo>
                  <a:pt x="6412" y="4725"/>
                  <a:pt x="6075" y="4388"/>
                  <a:pt x="6075" y="4050"/>
                </a:cubicBezTo>
                <a:cubicBezTo>
                  <a:pt x="6075" y="3713"/>
                  <a:pt x="6412" y="3375"/>
                  <a:pt x="6750" y="3375"/>
                </a:cubicBezTo>
                <a:cubicBezTo>
                  <a:pt x="14850" y="3375"/>
                  <a:pt x="14850" y="3375"/>
                  <a:pt x="14850" y="3375"/>
                </a:cubicBezTo>
                <a:cubicBezTo>
                  <a:pt x="15188" y="3375"/>
                  <a:pt x="15525" y="3713"/>
                  <a:pt x="15525" y="4050"/>
                </a:cubicBezTo>
                <a:cubicBezTo>
                  <a:pt x="15525" y="4388"/>
                  <a:pt x="15188" y="4725"/>
                  <a:pt x="14850" y="47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894123" y="3506002"/>
            <a:ext cx="103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获取工单列表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箭头: 右 78"/>
          <p:cNvSpPr/>
          <p:nvPr/>
        </p:nvSpPr>
        <p:spPr>
          <a:xfrm>
            <a:off x="2972895" y="3168484"/>
            <a:ext cx="502103" cy="1959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0" name="稻壳儿春秋广告/盗版必究        原创来源：http://chn.docer.com/works?userid=199329941#!/work_time"/>
          <p:cNvSpPr/>
          <p:nvPr/>
        </p:nvSpPr>
        <p:spPr>
          <a:xfrm>
            <a:off x="3758375" y="2968672"/>
            <a:ext cx="501954" cy="501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18225" y="21600"/>
                  <a:pt x="18225" y="21600"/>
                  <a:pt x="18225" y="21600"/>
                </a:cubicBezTo>
                <a:cubicBezTo>
                  <a:pt x="17044" y="21600"/>
                  <a:pt x="16200" y="20756"/>
                  <a:pt x="16200" y="19575"/>
                </a:cubicBezTo>
                <a:cubicBezTo>
                  <a:pt x="16200" y="6075"/>
                  <a:pt x="16200" y="6075"/>
                  <a:pt x="16200" y="6075"/>
                </a:cubicBezTo>
                <a:cubicBezTo>
                  <a:pt x="16200" y="4894"/>
                  <a:pt x="17044" y="4050"/>
                  <a:pt x="18225" y="4050"/>
                </a:cubicBezTo>
                <a:cubicBezTo>
                  <a:pt x="19575" y="4050"/>
                  <a:pt x="19575" y="4050"/>
                  <a:pt x="19575" y="4050"/>
                </a:cubicBezTo>
                <a:cubicBezTo>
                  <a:pt x="20756" y="4050"/>
                  <a:pt x="21600" y="4894"/>
                  <a:pt x="21600" y="607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20250" y="6750"/>
                </a:moveTo>
                <a:cubicBezTo>
                  <a:pt x="20250" y="6075"/>
                  <a:pt x="19575" y="5400"/>
                  <a:pt x="18900" y="5400"/>
                </a:cubicBezTo>
                <a:cubicBezTo>
                  <a:pt x="18225" y="5400"/>
                  <a:pt x="17550" y="6075"/>
                  <a:pt x="17550" y="6750"/>
                </a:cubicBezTo>
                <a:cubicBezTo>
                  <a:pt x="17550" y="18900"/>
                  <a:pt x="17550" y="18900"/>
                  <a:pt x="17550" y="18900"/>
                </a:cubicBezTo>
                <a:cubicBezTo>
                  <a:pt x="17550" y="19744"/>
                  <a:pt x="18225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6750"/>
                  <a:pt x="20250" y="6750"/>
                  <a:pt x="20250" y="6750"/>
                </a:cubicBezTo>
                <a:close/>
                <a:moveTo>
                  <a:pt x="11475" y="21600"/>
                </a:moveTo>
                <a:cubicBezTo>
                  <a:pt x="10125" y="21600"/>
                  <a:pt x="10125" y="21600"/>
                  <a:pt x="10125" y="21600"/>
                </a:cubicBezTo>
                <a:cubicBezTo>
                  <a:pt x="8944" y="21600"/>
                  <a:pt x="8100" y="20756"/>
                  <a:pt x="8100" y="19575"/>
                </a:cubicBezTo>
                <a:cubicBezTo>
                  <a:pt x="8100" y="10125"/>
                  <a:pt x="8100" y="10125"/>
                  <a:pt x="8100" y="10125"/>
                </a:cubicBezTo>
                <a:cubicBezTo>
                  <a:pt x="8100" y="8944"/>
                  <a:pt x="8944" y="8100"/>
                  <a:pt x="10125" y="8100"/>
                </a:cubicBezTo>
                <a:cubicBezTo>
                  <a:pt x="11475" y="8100"/>
                  <a:pt x="11475" y="8100"/>
                  <a:pt x="11475" y="8100"/>
                </a:cubicBezTo>
                <a:cubicBezTo>
                  <a:pt x="12656" y="8100"/>
                  <a:pt x="13500" y="8944"/>
                  <a:pt x="13500" y="10125"/>
                </a:cubicBezTo>
                <a:cubicBezTo>
                  <a:pt x="13500" y="19575"/>
                  <a:pt x="13500" y="19575"/>
                  <a:pt x="13500" y="19575"/>
                </a:cubicBezTo>
                <a:cubicBezTo>
                  <a:pt x="13500" y="20756"/>
                  <a:pt x="12656" y="21600"/>
                  <a:pt x="11475" y="21600"/>
                </a:cubicBezTo>
                <a:close/>
                <a:moveTo>
                  <a:pt x="12150" y="10800"/>
                </a:moveTo>
                <a:cubicBezTo>
                  <a:pt x="12150" y="10125"/>
                  <a:pt x="11475" y="9450"/>
                  <a:pt x="10800" y="9450"/>
                </a:cubicBezTo>
                <a:cubicBezTo>
                  <a:pt x="10125" y="9450"/>
                  <a:pt x="9450" y="10125"/>
                  <a:pt x="9450" y="10800"/>
                </a:cubicBezTo>
                <a:cubicBezTo>
                  <a:pt x="9450" y="18900"/>
                  <a:pt x="9450" y="18900"/>
                  <a:pt x="9450" y="18900"/>
                </a:cubicBezTo>
                <a:cubicBezTo>
                  <a:pt x="9450" y="19744"/>
                  <a:pt x="10125" y="20250"/>
                  <a:pt x="10800" y="20250"/>
                </a:cubicBezTo>
                <a:cubicBezTo>
                  <a:pt x="11475" y="20250"/>
                  <a:pt x="12150" y="19744"/>
                  <a:pt x="12150" y="18900"/>
                </a:cubicBezTo>
                <a:cubicBezTo>
                  <a:pt x="12150" y="10800"/>
                  <a:pt x="12150" y="10800"/>
                  <a:pt x="12150" y="10800"/>
                </a:cubicBezTo>
                <a:close/>
                <a:moveTo>
                  <a:pt x="33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2025"/>
                  <a:pt x="0" y="2025"/>
                  <a:pt x="0" y="2025"/>
                </a:cubicBezTo>
                <a:cubicBezTo>
                  <a:pt x="0" y="844"/>
                  <a:pt x="844" y="0"/>
                  <a:pt x="2025" y="0"/>
                </a:cubicBezTo>
                <a:cubicBezTo>
                  <a:pt x="3375" y="0"/>
                  <a:pt x="3375" y="0"/>
                  <a:pt x="3375" y="0"/>
                </a:cubicBezTo>
                <a:cubicBezTo>
                  <a:pt x="4556" y="0"/>
                  <a:pt x="5400" y="844"/>
                  <a:pt x="5400" y="2025"/>
                </a:cubicBezTo>
                <a:cubicBezTo>
                  <a:pt x="5400" y="19575"/>
                  <a:pt x="5400" y="19575"/>
                  <a:pt x="5400" y="19575"/>
                </a:cubicBezTo>
                <a:cubicBezTo>
                  <a:pt x="5400" y="20756"/>
                  <a:pt x="4556" y="21600"/>
                  <a:pt x="3375" y="21600"/>
                </a:cubicBezTo>
                <a:close/>
                <a:moveTo>
                  <a:pt x="4050" y="2700"/>
                </a:moveTo>
                <a:cubicBezTo>
                  <a:pt x="4050" y="2025"/>
                  <a:pt x="3375" y="1350"/>
                  <a:pt x="2700" y="1350"/>
                </a:cubicBezTo>
                <a:cubicBezTo>
                  <a:pt x="2025" y="1350"/>
                  <a:pt x="1350" y="2025"/>
                  <a:pt x="1350" y="27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3375" y="20250"/>
                  <a:pt x="4050" y="19744"/>
                  <a:pt x="4050" y="18900"/>
                </a:cubicBezTo>
                <a:cubicBezTo>
                  <a:pt x="4050" y="2700"/>
                  <a:pt x="4050" y="2700"/>
                  <a:pt x="4050" y="2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385913" y="3523385"/>
            <a:ext cx="142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评分以及算法估值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259023" y="2411404"/>
            <a:ext cx="1684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成本法，收益法，综合估值法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箭头: 右 82"/>
          <p:cNvSpPr/>
          <p:nvPr/>
        </p:nvSpPr>
        <p:spPr>
          <a:xfrm>
            <a:off x="4625500" y="1634784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13762" y="1965891"/>
            <a:ext cx="102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神经网络估值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592998" y="1371120"/>
            <a:ext cx="5555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</a:t>
            </a:r>
            <a:endParaRPr lang="zh-CN" altLang="en-US" sz="900" dirty="0"/>
          </a:p>
        </p:txBody>
      </p:sp>
      <p:sp>
        <p:nvSpPr>
          <p:cNvPr id="87" name="稻壳儿春秋广告/盗版必究        原创来源：http://chn.docer.com/works?userid=199329941#!/work_time"/>
          <p:cNvSpPr/>
          <p:nvPr/>
        </p:nvSpPr>
        <p:spPr bwMode="auto">
          <a:xfrm>
            <a:off x="5546620" y="1343413"/>
            <a:ext cx="540658" cy="540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9" name="箭头: 右 88"/>
          <p:cNvSpPr/>
          <p:nvPr/>
        </p:nvSpPr>
        <p:spPr>
          <a:xfrm rot="5400000">
            <a:off x="5684946" y="2479547"/>
            <a:ext cx="454706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箭头: 右 89"/>
          <p:cNvSpPr/>
          <p:nvPr/>
        </p:nvSpPr>
        <p:spPr>
          <a:xfrm>
            <a:off x="4607924" y="3182676"/>
            <a:ext cx="473927" cy="1959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72059" y="2846096"/>
            <a:ext cx="1488174" cy="93890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稻壳儿春秋广告/盗版必究        原创来源：http://chn.docer.com/works?userid=199329941#!/work_time"/>
          <p:cNvSpPr/>
          <p:nvPr/>
        </p:nvSpPr>
        <p:spPr>
          <a:xfrm>
            <a:off x="5639230" y="2948011"/>
            <a:ext cx="546143" cy="54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extrusionOk="0">
                <a:moveTo>
                  <a:pt x="20925" y="15525"/>
                </a:moveTo>
                <a:cubicBezTo>
                  <a:pt x="20250" y="15525"/>
                  <a:pt x="20250" y="15525"/>
                  <a:pt x="20250" y="15525"/>
                </a:cubicBezTo>
                <a:cubicBezTo>
                  <a:pt x="20250" y="1350"/>
                  <a:pt x="20250" y="1350"/>
                  <a:pt x="20250" y="1350"/>
                </a:cubicBezTo>
                <a:cubicBezTo>
                  <a:pt x="20925" y="1350"/>
                  <a:pt x="20925" y="1350"/>
                  <a:pt x="20925" y="1350"/>
                </a:cubicBezTo>
                <a:cubicBezTo>
                  <a:pt x="21263" y="1350"/>
                  <a:pt x="21600" y="1012"/>
                  <a:pt x="21600" y="675"/>
                </a:cubicBezTo>
                <a:cubicBezTo>
                  <a:pt x="21600" y="337"/>
                  <a:pt x="21263" y="0"/>
                  <a:pt x="20925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337" y="0"/>
                  <a:pt x="0" y="337"/>
                  <a:pt x="0" y="675"/>
                </a:cubicBezTo>
                <a:cubicBezTo>
                  <a:pt x="0" y="1012"/>
                  <a:pt x="337" y="1350"/>
                  <a:pt x="675" y="1350"/>
                </a:cubicBezTo>
                <a:cubicBezTo>
                  <a:pt x="1350" y="1350"/>
                  <a:pt x="1350" y="1350"/>
                  <a:pt x="1350" y="1350"/>
                </a:cubicBezTo>
                <a:cubicBezTo>
                  <a:pt x="1350" y="15525"/>
                  <a:pt x="1350" y="15525"/>
                  <a:pt x="1350" y="15525"/>
                </a:cubicBezTo>
                <a:cubicBezTo>
                  <a:pt x="675" y="15525"/>
                  <a:pt x="675" y="15525"/>
                  <a:pt x="675" y="15525"/>
                </a:cubicBezTo>
                <a:cubicBezTo>
                  <a:pt x="337" y="15525"/>
                  <a:pt x="0" y="15862"/>
                  <a:pt x="0" y="16200"/>
                </a:cubicBezTo>
                <a:cubicBezTo>
                  <a:pt x="0" y="16537"/>
                  <a:pt x="337" y="16875"/>
                  <a:pt x="675" y="16875"/>
                </a:cubicBezTo>
                <a:cubicBezTo>
                  <a:pt x="7088" y="16875"/>
                  <a:pt x="7088" y="16875"/>
                  <a:pt x="7088" y="16875"/>
                </a:cubicBezTo>
                <a:cubicBezTo>
                  <a:pt x="3544" y="20419"/>
                  <a:pt x="3544" y="20419"/>
                  <a:pt x="3544" y="20419"/>
                </a:cubicBezTo>
                <a:cubicBezTo>
                  <a:pt x="3375" y="20588"/>
                  <a:pt x="3375" y="21094"/>
                  <a:pt x="3544" y="21431"/>
                </a:cubicBezTo>
                <a:cubicBezTo>
                  <a:pt x="3881" y="21600"/>
                  <a:pt x="4219" y="21600"/>
                  <a:pt x="4556" y="21431"/>
                </a:cubicBezTo>
                <a:cubicBezTo>
                  <a:pt x="9113" y="16875"/>
                  <a:pt x="9113" y="16875"/>
                  <a:pt x="9113" y="16875"/>
                </a:cubicBezTo>
                <a:cubicBezTo>
                  <a:pt x="10125" y="16875"/>
                  <a:pt x="10125" y="16875"/>
                  <a:pt x="10125" y="16875"/>
                </a:cubicBezTo>
                <a:cubicBezTo>
                  <a:pt x="10125" y="19575"/>
                  <a:pt x="10125" y="19575"/>
                  <a:pt x="10125" y="19575"/>
                </a:cubicBezTo>
                <a:cubicBezTo>
                  <a:pt x="10125" y="19913"/>
                  <a:pt x="10462" y="20250"/>
                  <a:pt x="10800" y="20250"/>
                </a:cubicBezTo>
                <a:cubicBezTo>
                  <a:pt x="11138" y="20250"/>
                  <a:pt x="11475" y="19913"/>
                  <a:pt x="11475" y="19575"/>
                </a:cubicBezTo>
                <a:cubicBezTo>
                  <a:pt x="11475" y="16875"/>
                  <a:pt x="11475" y="16875"/>
                  <a:pt x="11475" y="16875"/>
                </a:cubicBezTo>
                <a:cubicBezTo>
                  <a:pt x="12488" y="16875"/>
                  <a:pt x="12488" y="16875"/>
                  <a:pt x="12488" y="16875"/>
                </a:cubicBezTo>
                <a:cubicBezTo>
                  <a:pt x="17044" y="21431"/>
                  <a:pt x="17044" y="21431"/>
                  <a:pt x="17044" y="21431"/>
                </a:cubicBezTo>
                <a:cubicBezTo>
                  <a:pt x="17381" y="21600"/>
                  <a:pt x="17719" y="21600"/>
                  <a:pt x="18056" y="21431"/>
                </a:cubicBezTo>
                <a:cubicBezTo>
                  <a:pt x="18225" y="21094"/>
                  <a:pt x="18225" y="20588"/>
                  <a:pt x="18056" y="20419"/>
                </a:cubicBezTo>
                <a:cubicBezTo>
                  <a:pt x="14513" y="16875"/>
                  <a:pt x="14513" y="16875"/>
                  <a:pt x="14513" y="16875"/>
                </a:cubicBezTo>
                <a:cubicBezTo>
                  <a:pt x="20925" y="16875"/>
                  <a:pt x="20925" y="16875"/>
                  <a:pt x="20925" y="16875"/>
                </a:cubicBezTo>
                <a:cubicBezTo>
                  <a:pt x="21263" y="16875"/>
                  <a:pt x="21600" y="16537"/>
                  <a:pt x="21600" y="16200"/>
                </a:cubicBezTo>
                <a:cubicBezTo>
                  <a:pt x="21600" y="15862"/>
                  <a:pt x="21263" y="15525"/>
                  <a:pt x="20925" y="15525"/>
                </a:cubicBezTo>
                <a:close/>
                <a:moveTo>
                  <a:pt x="18900" y="15525"/>
                </a:moveTo>
                <a:cubicBezTo>
                  <a:pt x="12825" y="15525"/>
                  <a:pt x="12825" y="15525"/>
                  <a:pt x="12825" y="15525"/>
                </a:cubicBezTo>
                <a:cubicBezTo>
                  <a:pt x="12825" y="15525"/>
                  <a:pt x="12825" y="15525"/>
                  <a:pt x="1282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2700" y="15525"/>
                  <a:pt x="2700" y="15525"/>
                  <a:pt x="2700" y="155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8900" y="15525"/>
                  <a:pt x="18900" y="15525"/>
                  <a:pt x="18900" y="15525"/>
                </a:cubicBezTo>
                <a:close/>
                <a:moveTo>
                  <a:pt x="7256" y="9956"/>
                </a:moveTo>
                <a:cubicBezTo>
                  <a:pt x="8775" y="8437"/>
                  <a:pt x="8775" y="8437"/>
                  <a:pt x="8775" y="8437"/>
                </a:cubicBezTo>
                <a:cubicBezTo>
                  <a:pt x="10969" y="10631"/>
                  <a:pt x="10969" y="10631"/>
                  <a:pt x="10969" y="10631"/>
                </a:cubicBezTo>
                <a:cubicBezTo>
                  <a:pt x="11138" y="10800"/>
                  <a:pt x="11306" y="10800"/>
                  <a:pt x="11475" y="10800"/>
                </a:cubicBezTo>
                <a:cubicBezTo>
                  <a:pt x="11644" y="10800"/>
                  <a:pt x="11813" y="10800"/>
                  <a:pt x="11981" y="10631"/>
                </a:cubicBezTo>
                <a:cubicBezTo>
                  <a:pt x="15356" y="7256"/>
                  <a:pt x="15356" y="7256"/>
                  <a:pt x="15356" y="7256"/>
                </a:cubicBezTo>
                <a:cubicBezTo>
                  <a:pt x="15525" y="6919"/>
                  <a:pt x="15525" y="6581"/>
                  <a:pt x="15356" y="6244"/>
                </a:cubicBezTo>
                <a:cubicBezTo>
                  <a:pt x="15019" y="6075"/>
                  <a:pt x="14681" y="6075"/>
                  <a:pt x="14344" y="6244"/>
                </a:cubicBezTo>
                <a:cubicBezTo>
                  <a:pt x="11475" y="9112"/>
                  <a:pt x="11475" y="9112"/>
                  <a:pt x="11475" y="9112"/>
                </a:cubicBezTo>
                <a:cubicBezTo>
                  <a:pt x="9281" y="6919"/>
                  <a:pt x="9281" y="6919"/>
                  <a:pt x="9281" y="6919"/>
                </a:cubicBezTo>
                <a:cubicBezTo>
                  <a:pt x="9281" y="6919"/>
                  <a:pt x="9113" y="6919"/>
                  <a:pt x="9113" y="6750"/>
                </a:cubicBezTo>
                <a:cubicBezTo>
                  <a:pt x="8775" y="6750"/>
                  <a:pt x="8438" y="6750"/>
                  <a:pt x="8269" y="6919"/>
                </a:cubicBezTo>
                <a:cubicBezTo>
                  <a:pt x="6244" y="8944"/>
                  <a:pt x="6244" y="8944"/>
                  <a:pt x="6244" y="8944"/>
                </a:cubicBezTo>
                <a:cubicBezTo>
                  <a:pt x="6075" y="9112"/>
                  <a:pt x="6075" y="9619"/>
                  <a:pt x="6244" y="9956"/>
                </a:cubicBezTo>
                <a:cubicBezTo>
                  <a:pt x="6581" y="10125"/>
                  <a:pt x="6919" y="10125"/>
                  <a:pt x="7256" y="99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150103" y="3523385"/>
            <a:ext cx="1654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工单结果的可视化呈现</a:t>
            </a:r>
          </a:p>
        </p:txBody>
      </p:sp>
      <p:sp>
        <p:nvSpPr>
          <p:cNvPr id="98" name="稻壳儿春秋广告/盗版必究        原创来源：http://chn.docer.com/works?userid=199329941#!/work_time"/>
          <p:cNvSpPr/>
          <p:nvPr/>
        </p:nvSpPr>
        <p:spPr bwMode="auto">
          <a:xfrm>
            <a:off x="7683404" y="1762300"/>
            <a:ext cx="792088" cy="82164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B43918"/>
          </a:solidFill>
          <a:ln>
            <a:noFill/>
          </a:ln>
        </p:spPr>
        <p:txBody>
          <a:bodyPr lIns="121920" tIns="60960" rIns="121920" bIns="60960"/>
          <a:lstStyle/>
          <a:p>
            <a:pPr>
              <a:defRPr/>
            </a:pPr>
            <a:endParaRPr 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618936" y="268596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确认工单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8294" y="4172244"/>
            <a:ext cx="1213727" cy="473699"/>
            <a:chOff x="3301957" y="4139168"/>
            <a:chExt cx="1213727" cy="473699"/>
          </a:xfrm>
        </p:grpSpPr>
        <p:sp>
          <p:nvSpPr>
            <p:cNvPr id="103" name="稻壳儿春秋广告/盗版必究        原创来源：http://chn.docer.com/works?userid=199329941#!/work_time"/>
            <p:cNvSpPr/>
            <p:nvPr/>
          </p:nvSpPr>
          <p:spPr bwMode="auto">
            <a:xfrm>
              <a:off x="4109970" y="4142434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" name="稻壳儿春秋广告/盗版必究        原创来源：http://chn.docer.com/works?userid=199329941#!/work_time"/>
            <p:cNvSpPr/>
            <p:nvPr/>
          </p:nvSpPr>
          <p:spPr bwMode="auto">
            <a:xfrm>
              <a:off x="3301957" y="4139168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5" name="稻壳儿春秋广告/盗版必究        原创来源：http://chn.docer.com/works?userid=199329941#!/work_time"/>
            <p:cNvSpPr/>
            <p:nvPr/>
          </p:nvSpPr>
          <p:spPr bwMode="auto">
            <a:xfrm>
              <a:off x="3703065" y="4148332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373923" y="4074526"/>
            <a:ext cx="6286309" cy="85710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箭头: 直角上 5"/>
          <p:cNvSpPr/>
          <p:nvPr/>
        </p:nvSpPr>
        <p:spPr>
          <a:xfrm>
            <a:off x="6984314" y="3051171"/>
            <a:ext cx="1085578" cy="279480"/>
          </a:xfrm>
          <a:prstGeom prst="bentUpArrow">
            <a:avLst/>
          </a:prstGeom>
          <a:solidFill>
            <a:srgbClr val="86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691680" y="4432431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1528047" y="1419622"/>
            <a:ext cx="2019401" cy="2479814"/>
          </a:xfrm>
          <a:prstGeom prst="rect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3546790" y="1419622"/>
            <a:ext cx="2019401" cy="24798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5564876" y="1419622"/>
            <a:ext cx="2019401" cy="2479814"/>
          </a:xfrm>
          <a:prstGeom prst="rect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49" name="Group 17"/>
          <p:cNvGrpSpPr/>
          <p:nvPr/>
        </p:nvGrpSpPr>
        <p:grpSpPr bwMode="auto">
          <a:xfrm>
            <a:off x="4311331" y="1740628"/>
            <a:ext cx="490320" cy="737802"/>
            <a:chOff x="0" y="0"/>
            <a:chExt cx="206" cy="305"/>
          </a:xfrm>
        </p:grpSpPr>
        <p:sp>
          <p:nvSpPr>
            <p:cNvPr id="18450" name="Freeform 18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2" name="Freeform 20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119149" y="2664070"/>
            <a:ext cx="932532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6235752" y="1800088"/>
            <a:ext cx="800790" cy="729093"/>
            <a:chOff x="0" y="0"/>
            <a:chExt cx="346" cy="301"/>
          </a:xfrm>
        </p:grpSpPr>
        <p:sp>
          <p:nvSpPr>
            <p:cNvPr id="18460" name="Freeform 28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1" name="Freeform 29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111029" y="2675619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094676" y="290122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核心难点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576223" y="857108"/>
            <a:ext cx="19899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Key Difficulties of the Project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822179" y="2759782"/>
            <a:ext cx="14542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数据资产特征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不明显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5627679" y="2759782"/>
            <a:ext cx="18774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数据资产交易数据样本量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47080" y="1760094"/>
            <a:ext cx="2018501" cy="1894488"/>
            <a:chOff x="6700800" y="1805965"/>
            <a:chExt cx="2018501" cy="1894488"/>
          </a:xfrm>
        </p:grpSpPr>
        <p:grpSp>
          <p:nvGrpSpPr>
            <p:cNvPr id="18453" name="Group 21"/>
            <p:cNvGrpSpPr/>
            <p:nvPr/>
          </p:nvGrpSpPr>
          <p:grpSpPr bwMode="auto">
            <a:xfrm>
              <a:off x="7329169" y="1805965"/>
              <a:ext cx="760438" cy="718582"/>
              <a:chOff x="0" y="0"/>
              <a:chExt cx="303" cy="305"/>
            </a:xfrm>
          </p:grpSpPr>
          <p:sp>
            <p:nvSpPr>
              <p:cNvPr id="18454" name="Freeform 22"/>
              <p:cNvSpPr>
                <a:spLocks noEditPoints="1"/>
              </p:cNvSpPr>
              <p:nvPr/>
            </p:nvSpPr>
            <p:spPr bwMode="auto">
              <a:xfrm>
                <a:off x="0" y="0"/>
                <a:ext cx="303" cy="305"/>
              </a:xfrm>
              <a:custGeom>
                <a:avLst/>
                <a:gdLst>
                  <a:gd name="T0" fmla="*/ 209 w 224"/>
                  <a:gd name="T1" fmla="*/ 57 h 224"/>
                  <a:gd name="T2" fmla="*/ 209 w 224"/>
                  <a:gd name="T3" fmla="*/ 56 h 224"/>
                  <a:gd name="T4" fmla="*/ 208 w 224"/>
                  <a:gd name="T5" fmla="*/ 55 h 224"/>
                  <a:gd name="T6" fmla="*/ 169 w 224"/>
                  <a:gd name="T7" fmla="*/ 16 h 224"/>
                  <a:gd name="T8" fmla="*/ 168 w 224"/>
                  <a:gd name="T9" fmla="*/ 15 h 224"/>
                  <a:gd name="T10" fmla="*/ 167 w 224"/>
                  <a:gd name="T11" fmla="*/ 15 h 224"/>
                  <a:gd name="T12" fmla="*/ 112 w 224"/>
                  <a:gd name="T13" fmla="*/ 0 h 224"/>
                  <a:gd name="T14" fmla="*/ 57 w 224"/>
                  <a:gd name="T15" fmla="*/ 15 h 224"/>
                  <a:gd name="T16" fmla="*/ 56 w 224"/>
                  <a:gd name="T17" fmla="*/ 15 h 224"/>
                  <a:gd name="T18" fmla="*/ 55 w 224"/>
                  <a:gd name="T19" fmla="*/ 16 h 224"/>
                  <a:gd name="T20" fmla="*/ 16 w 224"/>
                  <a:gd name="T21" fmla="*/ 55 h 224"/>
                  <a:gd name="T22" fmla="*/ 15 w 224"/>
                  <a:gd name="T23" fmla="*/ 56 h 224"/>
                  <a:gd name="T24" fmla="*/ 14 w 224"/>
                  <a:gd name="T25" fmla="*/ 57 h 224"/>
                  <a:gd name="T26" fmla="*/ 0 w 224"/>
                  <a:gd name="T27" fmla="*/ 112 h 224"/>
                  <a:gd name="T28" fmla="*/ 112 w 224"/>
                  <a:gd name="T29" fmla="*/ 224 h 224"/>
                  <a:gd name="T30" fmla="*/ 224 w 224"/>
                  <a:gd name="T31" fmla="*/ 112 h 224"/>
                  <a:gd name="T32" fmla="*/ 209 w 224"/>
                  <a:gd name="T33" fmla="*/ 57 h 224"/>
                  <a:gd name="T34" fmla="*/ 112 w 224"/>
                  <a:gd name="T35" fmla="*/ 205 h 224"/>
                  <a:gd name="T36" fmla="*/ 20 w 224"/>
                  <a:gd name="T37" fmla="*/ 122 h 224"/>
                  <a:gd name="T38" fmla="*/ 30 w 224"/>
                  <a:gd name="T39" fmla="*/ 122 h 224"/>
                  <a:gd name="T40" fmla="*/ 39 w 224"/>
                  <a:gd name="T41" fmla="*/ 112 h 224"/>
                  <a:gd name="T42" fmla="*/ 30 w 224"/>
                  <a:gd name="T43" fmla="*/ 102 h 224"/>
                  <a:gd name="T44" fmla="*/ 20 w 224"/>
                  <a:gd name="T45" fmla="*/ 102 h 224"/>
                  <a:gd name="T46" fmla="*/ 27 w 224"/>
                  <a:gd name="T47" fmla="*/ 74 h 224"/>
                  <a:gd name="T48" fmla="*/ 36 w 224"/>
                  <a:gd name="T49" fmla="*/ 79 h 224"/>
                  <a:gd name="T50" fmla="*/ 41 w 224"/>
                  <a:gd name="T51" fmla="*/ 80 h 224"/>
                  <a:gd name="T52" fmla="*/ 49 w 224"/>
                  <a:gd name="T53" fmla="*/ 76 h 224"/>
                  <a:gd name="T54" fmla="*/ 45 w 224"/>
                  <a:gd name="T55" fmla="*/ 62 h 224"/>
                  <a:gd name="T56" fmla="*/ 37 w 224"/>
                  <a:gd name="T57" fmla="*/ 58 h 224"/>
                  <a:gd name="T58" fmla="*/ 57 w 224"/>
                  <a:gd name="T59" fmla="*/ 37 h 224"/>
                  <a:gd name="T60" fmla="*/ 62 w 224"/>
                  <a:gd name="T61" fmla="*/ 46 h 224"/>
                  <a:gd name="T62" fmla="*/ 71 w 224"/>
                  <a:gd name="T63" fmla="*/ 50 h 224"/>
                  <a:gd name="T64" fmla="*/ 76 w 224"/>
                  <a:gd name="T65" fmla="*/ 49 h 224"/>
                  <a:gd name="T66" fmla="*/ 79 w 224"/>
                  <a:gd name="T67" fmla="*/ 36 h 224"/>
                  <a:gd name="T68" fmla="*/ 74 w 224"/>
                  <a:gd name="T69" fmla="*/ 27 h 224"/>
                  <a:gd name="T70" fmla="*/ 102 w 224"/>
                  <a:gd name="T71" fmla="*/ 20 h 224"/>
                  <a:gd name="T72" fmla="*/ 102 w 224"/>
                  <a:gd name="T73" fmla="*/ 30 h 224"/>
                  <a:gd name="T74" fmla="*/ 112 w 224"/>
                  <a:gd name="T75" fmla="*/ 39 h 224"/>
                  <a:gd name="T76" fmla="*/ 121 w 224"/>
                  <a:gd name="T77" fmla="*/ 30 h 224"/>
                  <a:gd name="T78" fmla="*/ 121 w 224"/>
                  <a:gd name="T79" fmla="*/ 20 h 224"/>
                  <a:gd name="T80" fmla="*/ 150 w 224"/>
                  <a:gd name="T81" fmla="*/ 27 h 224"/>
                  <a:gd name="T82" fmla="*/ 145 w 224"/>
                  <a:gd name="T83" fmla="*/ 36 h 224"/>
                  <a:gd name="T84" fmla="*/ 148 w 224"/>
                  <a:gd name="T85" fmla="*/ 49 h 224"/>
                  <a:gd name="T86" fmla="*/ 153 w 224"/>
                  <a:gd name="T87" fmla="*/ 50 h 224"/>
                  <a:gd name="T88" fmla="*/ 161 w 224"/>
                  <a:gd name="T89" fmla="*/ 46 h 224"/>
                  <a:gd name="T90" fmla="*/ 166 w 224"/>
                  <a:gd name="T91" fmla="*/ 37 h 224"/>
                  <a:gd name="T92" fmla="*/ 187 w 224"/>
                  <a:gd name="T93" fmla="*/ 58 h 224"/>
                  <a:gd name="T94" fmla="*/ 178 w 224"/>
                  <a:gd name="T95" fmla="*/ 62 h 224"/>
                  <a:gd name="T96" fmla="*/ 175 w 224"/>
                  <a:gd name="T97" fmla="*/ 76 h 224"/>
                  <a:gd name="T98" fmla="*/ 183 w 224"/>
                  <a:gd name="T99" fmla="*/ 80 h 224"/>
                  <a:gd name="T100" fmla="*/ 188 w 224"/>
                  <a:gd name="T101" fmla="*/ 79 h 224"/>
                  <a:gd name="T102" fmla="*/ 196 w 224"/>
                  <a:gd name="T103" fmla="*/ 74 h 224"/>
                  <a:gd name="T104" fmla="*/ 204 w 224"/>
                  <a:gd name="T105" fmla="*/ 102 h 224"/>
                  <a:gd name="T106" fmla="*/ 194 w 224"/>
                  <a:gd name="T107" fmla="*/ 102 h 224"/>
                  <a:gd name="T108" fmla="*/ 184 w 224"/>
                  <a:gd name="T109" fmla="*/ 112 h 224"/>
                  <a:gd name="T110" fmla="*/ 194 w 224"/>
                  <a:gd name="T111" fmla="*/ 122 h 224"/>
                  <a:gd name="T112" fmla="*/ 204 w 224"/>
                  <a:gd name="T113" fmla="*/ 122 h 224"/>
                  <a:gd name="T114" fmla="*/ 112 w 224"/>
                  <a:gd name="T115" fmla="*/ 20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4" h="224">
                    <a:moveTo>
                      <a:pt x="209" y="57"/>
                    </a:moveTo>
                    <a:cubicBezTo>
                      <a:pt x="209" y="57"/>
                      <a:pt x="209" y="56"/>
                      <a:pt x="209" y="56"/>
                    </a:cubicBezTo>
                    <a:cubicBezTo>
                      <a:pt x="209" y="55"/>
                      <a:pt x="208" y="55"/>
                      <a:pt x="208" y="55"/>
                    </a:cubicBezTo>
                    <a:cubicBezTo>
                      <a:pt x="198" y="39"/>
                      <a:pt x="185" y="25"/>
                      <a:pt x="169" y="16"/>
                    </a:cubicBezTo>
                    <a:cubicBezTo>
                      <a:pt x="169" y="16"/>
                      <a:pt x="168" y="15"/>
                      <a:pt x="168" y="15"/>
                    </a:cubicBezTo>
                    <a:cubicBezTo>
                      <a:pt x="168" y="15"/>
                      <a:pt x="167" y="15"/>
                      <a:pt x="167" y="15"/>
                    </a:cubicBezTo>
                    <a:cubicBezTo>
                      <a:pt x="151" y="5"/>
                      <a:pt x="132" y="0"/>
                      <a:pt x="112" y="0"/>
                    </a:cubicBezTo>
                    <a:cubicBezTo>
                      <a:pt x="92" y="0"/>
                      <a:pt x="73" y="5"/>
                      <a:pt x="57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5"/>
                      <a:pt x="55" y="16"/>
                      <a:pt x="55" y="16"/>
                    </a:cubicBezTo>
                    <a:cubicBezTo>
                      <a:pt x="39" y="25"/>
                      <a:pt x="25" y="39"/>
                      <a:pt x="16" y="55"/>
                    </a:cubicBez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5" y="73"/>
                      <a:pt x="0" y="92"/>
                      <a:pt x="0" y="112"/>
                    </a:cubicBezTo>
                    <a:cubicBezTo>
                      <a:pt x="0" y="174"/>
                      <a:pt x="50" y="224"/>
                      <a:pt x="112" y="224"/>
                    </a:cubicBezTo>
                    <a:cubicBezTo>
                      <a:pt x="174" y="224"/>
                      <a:pt x="224" y="174"/>
                      <a:pt x="224" y="112"/>
                    </a:cubicBezTo>
                    <a:cubicBezTo>
                      <a:pt x="224" y="92"/>
                      <a:pt x="218" y="73"/>
                      <a:pt x="209" y="57"/>
                    </a:cubicBezTo>
                    <a:close/>
                    <a:moveTo>
                      <a:pt x="112" y="205"/>
                    </a:moveTo>
                    <a:cubicBezTo>
                      <a:pt x="64" y="205"/>
                      <a:pt x="24" y="168"/>
                      <a:pt x="2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5" y="122"/>
                      <a:pt x="39" y="117"/>
                      <a:pt x="39" y="112"/>
                    </a:cubicBezTo>
                    <a:cubicBezTo>
                      <a:pt x="39" y="107"/>
                      <a:pt x="35" y="102"/>
                      <a:pt x="30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92"/>
                      <a:pt x="23" y="83"/>
                      <a:pt x="27" y="7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7" y="80"/>
                      <a:pt x="39" y="80"/>
                      <a:pt x="41" y="80"/>
                    </a:cubicBezTo>
                    <a:cubicBezTo>
                      <a:pt x="44" y="80"/>
                      <a:pt x="47" y="79"/>
                      <a:pt x="49" y="76"/>
                    </a:cubicBezTo>
                    <a:cubicBezTo>
                      <a:pt x="52" y="71"/>
                      <a:pt x="50" y="65"/>
                      <a:pt x="45" y="62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0"/>
                      <a:pt x="50" y="43"/>
                      <a:pt x="57" y="37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4" y="49"/>
                      <a:pt x="67" y="50"/>
                      <a:pt x="71" y="50"/>
                    </a:cubicBezTo>
                    <a:cubicBezTo>
                      <a:pt x="72" y="50"/>
                      <a:pt x="74" y="50"/>
                      <a:pt x="76" y="49"/>
                    </a:cubicBezTo>
                    <a:cubicBezTo>
                      <a:pt x="80" y="46"/>
                      <a:pt x="82" y="41"/>
                      <a:pt x="79" y="3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83" y="23"/>
                      <a:pt x="92" y="21"/>
                      <a:pt x="102" y="20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7" y="39"/>
                      <a:pt x="112" y="39"/>
                    </a:cubicBezTo>
                    <a:cubicBezTo>
                      <a:pt x="117" y="39"/>
                      <a:pt x="121" y="35"/>
                      <a:pt x="121" y="30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131" y="21"/>
                      <a:pt x="141" y="23"/>
                      <a:pt x="150" y="27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2" y="41"/>
                      <a:pt x="144" y="46"/>
                      <a:pt x="148" y="49"/>
                    </a:cubicBezTo>
                    <a:cubicBezTo>
                      <a:pt x="150" y="50"/>
                      <a:pt x="151" y="50"/>
                      <a:pt x="153" y="50"/>
                    </a:cubicBezTo>
                    <a:cubicBezTo>
                      <a:pt x="156" y="50"/>
                      <a:pt x="159" y="49"/>
                      <a:pt x="161" y="46"/>
                    </a:cubicBezTo>
                    <a:cubicBezTo>
                      <a:pt x="166" y="37"/>
                      <a:pt x="166" y="37"/>
                      <a:pt x="166" y="37"/>
                    </a:cubicBezTo>
                    <a:cubicBezTo>
                      <a:pt x="174" y="43"/>
                      <a:pt x="181" y="50"/>
                      <a:pt x="187" y="58"/>
                    </a:cubicBezTo>
                    <a:cubicBezTo>
                      <a:pt x="178" y="62"/>
                      <a:pt x="178" y="62"/>
                      <a:pt x="178" y="62"/>
                    </a:cubicBezTo>
                    <a:cubicBezTo>
                      <a:pt x="174" y="65"/>
                      <a:pt x="172" y="71"/>
                      <a:pt x="175" y="76"/>
                    </a:cubicBezTo>
                    <a:cubicBezTo>
                      <a:pt x="177" y="79"/>
                      <a:pt x="180" y="80"/>
                      <a:pt x="183" y="80"/>
                    </a:cubicBezTo>
                    <a:cubicBezTo>
                      <a:pt x="185" y="80"/>
                      <a:pt x="186" y="80"/>
                      <a:pt x="188" y="79"/>
                    </a:cubicBezTo>
                    <a:cubicBezTo>
                      <a:pt x="196" y="74"/>
                      <a:pt x="196" y="74"/>
                      <a:pt x="196" y="74"/>
                    </a:cubicBezTo>
                    <a:cubicBezTo>
                      <a:pt x="200" y="83"/>
                      <a:pt x="203" y="92"/>
                      <a:pt x="204" y="102"/>
                    </a:cubicBezTo>
                    <a:cubicBezTo>
                      <a:pt x="194" y="102"/>
                      <a:pt x="194" y="102"/>
                      <a:pt x="194" y="102"/>
                    </a:cubicBezTo>
                    <a:cubicBezTo>
                      <a:pt x="189" y="102"/>
                      <a:pt x="184" y="107"/>
                      <a:pt x="184" y="112"/>
                    </a:cubicBezTo>
                    <a:cubicBezTo>
                      <a:pt x="184" y="117"/>
                      <a:pt x="189" y="122"/>
                      <a:pt x="194" y="122"/>
                    </a:cubicBezTo>
                    <a:cubicBezTo>
                      <a:pt x="204" y="122"/>
                      <a:pt x="204" y="122"/>
                      <a:pt x="204" y="122"/>
                    </a:cubicBezTo>
                    <a:cubicBezTo>
                      <a:pt x="199" y="168"/>
                      <a:pt x="160" y="205"/>
                      <a:pt x="112" y="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55" name="Freeform 23"/>
              <p:cNvSpPr>
                <a:spLocks noEditPoints="1"/>
              </p:cNvSpPr>
              <p:nvPr/>
            </p:nvSpPr>
            <p:spPr bwMode="auto">
              <a:xfrm>
                <a:off x="114" y="102"/>
                <a:ext cx="77" cy="106"/>
              </a:xfrm>
              <a:custGeom>
                <a:avLst/>
                <a:gdLst>
                  <a:gd name="T0" fmla="*/ 55 w 57"/>
                  <a:gd name="T1" fmla="*/ 41 h 78"/>
                  <a:gd name="T2" fmla="*/ 36 w 57"/>
                  <a:gd name="T3" fmla="*/ 6 h 78"/>
                  <a:gd name="T4" fmla="*/ 21 w 57"/>
                  <a:gd name="T5" fmla="*/ 6 h 78"/>
                  <a:gd name="T6" fmla="*/ 2 w 57"/>
                  <a:gd name="T7" fmla="*/ 41 h 78"/>
                  <a:gd name="T8" fmla="*/ 1 w 57"/>
                  <a:gd name="T9" fmla="*/ 44 h 78"/>
                  <a:gd name="T10" fmla="*/ 0 w 57"/>
                  <a:gd name="T11" fmla="*/ 50 h 78"/>
                  <a:gd name="T12" fmla="*/ 28 w 57"/>
                  <a:gd name="T13" fmla="*/ 78 h 78"/>
                  <a:gd name="T14" fmla="*/ 57 w 57"/>
                  <a:gd name="T15" fmla="*/ 50 h 78"/>
                  <a:gd name="T16" fmla="*/ 56 w 57"/>
                  <a:gd name="T17" fmla="*/ 44 h 78"/>
                  <a:gd name="T18" fmla="*/ 55 w 57"/>
                  <a:gd name="T19" fmla="*/ 41 h 78"/>
                  <a:gd name="T20" fmla="*/ 28 w 57"/>
                  <a:gd name="T21" fmla="*/ 59 h 78"/>
                  <a:gd name="T22" fmla="*/ 27 w 57"/>
                  <a:gd name="T23" fmla="*/ 59 h 78"/>
                  <a:gd name="T24" fmla="*/ 19 w 57"/>
                  <a:gd name="T25" fmla="*/ 50 h 78"/>
                  <a:gd name="T26" fmla="*/ 28 w 57"/>
                  <a:gd name="T27" fmla="*/ 41 h 78"/>
                  <a:gd name="T28" fmla="*/ 38 w 57"/>
                  <a:gd name="T29" fmla="*/ 50 h 78"/>
                  <a:gd name="T30" fmla="*/ 30 w 57"/>
                  <a:gd name="T31" fmla="*/ 59 h 78"/>
                  <a:gd name="T32" fmla="*/ 28 w 57"/>
                  <a:gd name="T33" fmla="*/ 5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78">
                    <a:moveTo>
                      <a:pt x="55" y="41"/>
                    </a:moveTo>
                    <a:cubicBezTo>
                      <a:pt x="52" y="29"/>
                      <a:pt x="41" y="13"/>
                      <a:pt x="36" y="6"/>
                    </a:cubicBezTo>
                    <a:cubicBezTo>
                      <a:pt x="33" y="0"/>
                      <a:pt x="24" y="0"/>
                      <a:pt x="21" y="6"/>
                    </a:cubicBezTo>
                    <a:cubicBezTo>
                      <a:pt x="16" y="13"/>
                      <a:pt x="6" y="29"/>
                      <a:pt x="2" y="41"/>
                    </a:cubicBezTo>
                    <a:cubicBezTo>
                      <a:pt x="1" y="42"/>
                      <a:pt x="1" y="43"/>
                      <a:pt x="1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50"/>
                    </a:cubicBezTo>
                    <a:cubicBezTo>
                      <a:pt x="57" y="48"/>
                      <a:pt x="57" y="46"/>
                      <a:pt x="56" y="44"/>
                    </a:cubicBezTo>
                    <a:cubicBezTo>
                      <a:pt x="56" y="43"/>
                      <a:pt x="56" y="42"/>
                      <a:pt x="55" y="41"/>
                    </a:cubicBezTo>
                    <a:close/>
                    <a:moveTo>
                      <a:pt x="28" y="59"/>
                    </a:moveTo>
                    <a:cubicBezTo>
                      <a:pt x="28" y="59"/>
                      <a:pt x="27" y="59"/>
                      <a:pt x="27" y="59"/>
                    </a:cubicBezTo>
                    <a:cubicBezTo>
                      <a:pt x="22" y="58"/>
                      <a:pt x="19" y="54"/>
                      <a:pt x="19" y="50"/>
                    </a:cubicBezTo>
                    <a:cubicBezTo>
                      <a:pt x="19" y="45"/>
                      <a:pt x="23" y="41"/>
                      <a:pt x="28" y="41"/>
                    </a:cubicBezTo>
                    <a:cubicBezTo>
                      <a:pt x="34" y="41"/>
                      <a:pt x="38" y="45"/>
                      <a:pt x="38" y="50"/>
                    </a:cubicBezTo>
                    <a:cubicBezTo>
                      <a:pt x="38" y="54"/>
                      <a:pt x="34" y="58"/>
                      <a:pt x="30" y="59"/>
                    </a:cubicBezTo>
                    <a:cubicBezTo>
                      <a:pt x="30" y="59"/>
                      <a:pt x="29" y="59"/>
                      <a:pt x="28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222859" y="2708349"/>
              <a:ext cx="923925" cy="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6700800" y="2792512"/>
              <a:ext cx="2018501" cy="90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实时更新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对市场交易数据获取的实时性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很高要求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171352" y="29012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实时更新的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数据采集器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43546" y="1682946"/>
            <a:ext cx="30956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采集的网站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通过管理员上传的个性化代码，在集成框架下，进行对不同网站的数据爬取，丰富训练数据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897930" y="2232323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1310680" y="2414941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480542" y="3709154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 flipV="1">
            <a:off x="2107604" y="2414941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321918" y="2248202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3782417" y="2179918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>
            <a:off x="2761655" y="3112069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3745905" y="3126360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742354" y="2775415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1691680" y="1789273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156818" y="3517006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969743" y="3683745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864592" y="3350267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3264892" y="2559449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4091979" y="1755925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374054" y="2272022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8"/>
          <p:cNvGrpSpPr/>
          <p:nvPr/>
        </p:nvGrpSpPr>
        <p:grpSpPr bwMode="auto">
          <a:xfrm>
            <a:off x="4285654" y="1930604"/>
            <a:ext cx="165100" cy="203263"/>
            <a:chOff x="0" y="0"/>
            <a:chExt cx="134" cy="163"/>
          </a:xfrm>
        </p:grpSpPr>
        <p:sp>
          <p:nvSpPr>
            <p:cNvPr id="24" name="Freeform 29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32"/>
          <p:cNvGrpSpPr/>
          <p:nvPr/>
        </p:nvGrpSpPr>
        <p:grpSpPr bwMode="auto">
          <a:xfrm>
            <a:off x="3469680" y="2792882"/>
            <a:ext cx="250825" cy="196911"/>
            <a:chOff x="0" y="0"/>
            <a:chExt cx="164" cy="128"/>
          </a:xfrm>
        </p:grpSpPr>
        <p:sp>
          <p:nvSpPr>
            <p:cNvPr id="28" name="Freeform 33"/>
            <p:cNvSpPr>
              <a:spLocks noEditPoints="1"/>
            </p:cNvSpPr>
            <p:nvPr/>
          </p:nvSpPr>
          <p:spPr bwMode="auto">
            <a:xfrm>
              <a:off x="0" y="0"/>
              <a:ext cx="106" cy="128"/>
            </a:xfrm>
            <a:custGeom>
              <a:avLst/>
              <a:gdLst>
                <a:gd name="T0" fmla="*/ 96 w 103"/>
                <a:gd name="T1" fmla="*/ 0 h 125"/>
                <a:gd name="T2" fmla="*/ 47 w 103"/>
                <a:gd name="T3" fmla="*/ 0 h 125"/>
                <a:gd name="T4" fmla="*/ 41 w 103"/>
                <a:gd name="T5" fmla="*/ 7 h 125"/>
                <a:gd name="T6" fmla="*/ 41 w 103"/>
                <a:gd name="T7" fmla="*/ 20 h 125"/>
                <a:gd name="T8" fmla="*/ 5 w 103"/>
                <a:gd name="T9" fmla="*/ 32 h 125"/>
                <a:gd name="T10" fmla="*/ 0 w 103"/>
                <a:gd name="T11" fmla="*/ 39 h 125"/>
                <a:gd name="T12" fmla="*/ 0 w 103"/>
                <a:gd name="T13" fmla="*/ 86 h 125"/>
                <a:gd name="T14" fmla="*/ 5 w 103"/>
                <a:gd name="T15" fmla="*/ 93 h 125"/>
                <a:gd name="T16" fmla="*/ 41 w 103"/>
                <a:gd name="T17" fmla="*/ 105 h 125"/>
                <a:gd name="T18" fmla="*/ 41 w 103"/>
                <a:gd name="T19" fmla="*/ 118 h 125"/>
                <a:gd name="T20" fmla="*/ 47 w 103"/>
                <a:gd name="T21" fmla="*/ 125 h 125"/>
                <a:gd name="T22" fmla="*/ 96 w 103"/>
                <a:gd name="T23" fmla="*/ 125 h 125"/>
                <a:gd name="T24" fmla="*/ 103 w 103"/>
                <a:gd name="T25" fmla="*/ 118 h 125"/>
                <a:gd name="T26" fmla="*/ 103 w 103"/>
                <a:gd name="T27" fmla="*/ 7 h 125"/>
                <a:gd name="T28" fmla="*/ 96 w 103"/>
                <a:gd name="T29" fmla="*/ 0 h 125"/>
                <a:gd name="T30" fmla="*/ 14 w 103"/>
                <a:gd name="T31" fmla="*/ 81 h 125"/>
                <a:gd name="T32" fmla="*/ 14 w 103"/>
                <a:gd name="T33" fmla="*/ 44 h 125"/>
                <a:gd name="T34" fmla="*/ 41 w 103"/>
                <a:gd name="T35" fmla="*/ 34 h 125"/>
                <a:gd name="T36" fmla="*/ 41 w 103"/>
                <a:gd name="T37" fmla="*/ 91 h 125"/>
                <a:gd name="T38" fmla="*/ 14 w 103"/>
                <a:gd name="T39" fmla="*/ 81 h 125"/>
                <a:gd name="T40" fmla="*/ 89 w 103"/>
                <a:gd name="T41" fmla="*/ 111 h 125"/>
                <a:gd name="T42" fmla="*/ 54 w 103"/>
                <a:gd name="T43" fmla="*/ 111 h 125"/>
                <a:gd name="T44" fmla="*/ 54 w 103"/>
                <a:gd name="T45" fmla="*/ 100 h 125"/>
                <a:gd name="T46" fmla="*/ 54 w 103"/>
                <a:gd name="T47" fmla="*/ 25 h 125"/>
                <a:gd name="T48" fmla="*/ 54 w 103"/>
                <a:gd name="T49" fmla="*/ 14 h 125"/>
                <a:gd name="T50" fmla="*/ 89 w 103"/>
                <a:gd name="T51" fmla="*/ 14 h 125"/>
                <a:gd name="T52" fmla="*/ 89 w 103"/>
                <a:gd name="T5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121" y="33"/>
              <a:ext cx="13" cy="62"/>
            </a:xfrm>
            <a:custGeom>
              <a:avLst/>
              <a:gdLst>
                <a:gd name="T0" fmla="*/ 7 w 13"/>
                <a:gd name="T1" fmla="*/ 0 h 61"/>
                <a:gd name="T2" fmla="*/ 0 w 13"/>
                <a:gd name="T3" fmla="*/ 7 h 61"/>
                <a:gd name="T4" fmla="*/ 0 w 13"/>
                <a:gd name="T5" fmla="*/ 54 h 61"/>
                <a:gd name="T6" fmla="*/ 7 w 13"/>
                <a:gd name="T7" fmla="*/ 61 h 61"/>
                <a:gd name="T8" fmla="*/ 13 w 13"/>
                <a:gd name="T9" fmla="*/ 54 h 61"/>
                <a:gd name="T10" fmla="*/ 13 w 13"/>
                <a:gd name="T11" fmla="*/ 7 h 61"/>
                <a:gd name="T12" fmla="*/ 7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150" y="23"/>
              <a:ext cx="14" cy="81"/>
            </a:xfrm>
            <a:custGeom>
              <a:avLst/>
              <a:gdLst>
                <a:gd name="T0" fmla="*/ 7 w 14"/>
                <a:gd name="T1" fmla="*/ 0 h 79"/>
                <a:gd name="T2" fmla="*/ 0 w 14"/>
                <a:gd name="T3" fmla="*/ 6 h 79"/>
                <a:gd name="T4" fmla="*/ 0 w 14"/>
                <a:gd name="T5" fmla="*/ 73 h 79"/>
                <a:gd name="T6" fmla="*/ 7 w 14"/>
                <a:gd name="T7" fmla="*/ 79 h 79"/>
                <a:gd name="T8" fmla="*/ 14 w 14"/>
                <a:gd name="T9" fmla="*/ 73 h 79"/>
                <a:gd name="T10" fmla="*/ 14 w 14"/>
                <a:gd name="T11" fmla="*/ 6 h 79"/>
                <a:gd name="T12" fmla="*/ 7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6"/>
          <p:cNvGrpSpPr/>
          <p:nvPr/>
        </p:nvGrpSpPr>
        <p:grpSpPr bwMode="auto">
          <a:xfrm>
            <a:off x="4165005" y="3860011"/>
            <a:ext cx="155575" cy="196911"/>
            <a:chOff x="0" y="0"/>
            <a:chExt cx="127" cy="163"/>
          </a:xfrm>
        </p:grpSpPr>
        <p:sp>
          <p:nvSpPr>
            <p:cNvPr id="32" name="Freeform 37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Freeform 39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Freeform 40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Freeform 41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42"/>
          <p:cNvGrpSpPr/>
          <p:nvPr/>
        </p:nvGrpSpPr>
        <p:grpSpPr bwMode="auto">
          <a:xfrm>
            <a:off x="2417167" y="3747265"/>
            <a:ext cx="201612" cy="258842"/>
            <a:chOff x="0" y="0"/>
            <a:chExt cx="127" cy="163"/>
          </a:xfrm>
        </p:grpSpPr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89 w 127"/>
                <a:gd name="T1" fmla="*/ 0 h 163"/>
                <a:gd name="T2" fmla="*/ 0 w 127"/>
                <a:gd name="T3" fmla="*/ 0 h 163"/>
                <a:gd name="T4" fmla="*/ 0 w 127"/>
                <a:gd name="T5" fmla="*/ 163 h 163"/>
                <a:gd name="T6" fmla="*/ 127 w 127"/>
                <a:gd name="T7" fmla="*/ 163 h 163"/>
                <a:gd name="T8" fmla="*/ 127 w 127"/>
                <a:gd name="T9" fmla="*/ 38 h 163"/>
                <a:gd name="T10" fmla="*/ 89 w 127"/>
                <a:gd name="T11" fmla="*/ 0 h 163"/>
                <a:gd name="T12" fmla="*/ 14 w 127"/>
                <a:gd name="T13" fmla="*/ 150 h 163"/>
                <a:gd name="T14" fmla="*/ 14 w 127"/>
                <a:gd name="T15" fmla="*/ 14 h 163"/>
                <a:gd name="T16" fmla="*/ 78 w 127"/>
                <a:gd name="T17" fmla="*/ 14 h 163"/>
                <a:gd name="T18" fmla="*/ 78 w 127"/>
                <a:gd name="T19" fmla="*/ 49 h 163"/>
                <a:gd name="T20" fmla="*/ 112 w 127"/>
                <a:gd name="T21" fmla="*/ 49 h 163"/>
                <a:gd name="T22" fmla="*/ 112 w 127"/>
                <a:gd name="T23" fmla="*/ 150 h 163"/>
                <a:gd name="T24" fmla="*/ 14 w 127"/>
                <a:gd name="T25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Freeform 44"/>
            <p:cNvSpPr/>
            <p:nvPr/>
          </p:nvSpPr>
          <p:spPr bwMode="auto">
            <a:xfrm>
              <a:off x="38" y="55"/>
              <a:ext cx="51" cy="54"/>
            </a:xfrm>
            <a:custGeom>
              <a:avLst/>
              <a:gdLst>
                <a:gd name="T0" fmla="*/ 32 w 51"/>
                <a:gd name="T1" fmla="*/ 27 h 54"/>
                <a:gd name="T2" fmla="*/ 32 w 51"/>
                <a:gd name="T3" fmla="*/ 0 h 54"/>
                <a:gd name="T4" fmla="*/ 18 w 51"/>
                <a:gd name="T5" fmla="*/ 0 h 54"/>
                <a:gd name="T6" fmla="*/ 18 w 51"/>
                <a:gd name="T7" fmla="*/ 27 h 54"/>
                <a:gd name="T8" fmla="*/ 10 w 51"/>
                <a:gd name="T9" fmla="*/ 19 h 54"/>
                <a:gd name="T10" fmla="*/ 0 w 51"/>
                <a:gd name="T11" fmla="*/ 29 h 54"/>
                <a:gd name="T12" fmla="*/ 25 w 51"/>
                <a:gd name="T13" fmla="*/ 54 h 54"/>
                <a:gd name="T14" fmla="*/ 51 w 51"/>
                <a:gd name="T15" fmla="*/ 29 h 54"/>
                <a:gd name="T16" fmla="*/ 40 w 51"/>
                <a:gd name="T17" fmla="*/ 19 h 54"/>
                <a:gd name="T18" fmla="*/ 32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Freeform 46"/>
          <p:cNvSpPr>
            <a:spLocks noEditPoints="1"/>
          </p:cNvSpPr>
          <p:nvPr/>
        </p:nvSpPr>
        <p:spPr bwMode="auto">
          <a:xfrm>
            <a:off x="1075730" y="3599582"/>
            <a:ext cx="238125" cy="161975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Group 47"/>
          <p:cNvGrpSpPr/>
          <p:nvPr/>
        </p:nvGrpSpPr>
        <p:grpSpPr bwMode="auto">
          <a:xfrm>
            <a:off x="580429" y="2451465"/>
            <a:ext cx="139700" cy="193735"/>
            <a:chOff x="0" y="0"/>
            <a:chExt cx="118" cy="163"/>
          </a:xfrm>
        </p:grpSpPr>
        <p:sp>
          <p:nvSpPr>
            <p:cNvPr id="43" name="Freeform 48"/>
            <p:cNvSpPr>
              <a:spLocks noEditPoints="1"/>
            </p:cNvSpPr>
            <p:nvPr/>
          </p:nvSpPr>
          <p:spPr bwMode="auto">
            <a:xfrm>
              <a:off x="0" y="0"/>
              <a:ext cx="118" cy="163"/>
            </a:xfrm>
            <a:custGeom>
              <a:avLst/>
              <a:gdLst>
                <a:gd name="T0" fmla="*/ 93 w 115"/>
                <a:gd name="T1" fmla="*/ 44 h 159"/>
                <a:gd name="T2" fmla="*/ 89 w 115"/>
                <a:gd name="T3" fmla="*/ 44 h 159"/>
                <a:gd name="T4" fmla="*/ 89 w 115"/>
                <a:gd name="T5" fmla="*/ 31 h 159"/>
                <a:gd name="T6" fmla="*/ 58 w 115"/>
                <a:gd name="T7" fmla="*/ 0 h 159"/>
                <a:gd name="T8" fmla="*/ 27 w 115"/>
                <a:gd name="T9" fmla="*/ 31 h 159"/>
                <a:gd name="T10" fmla="*/ 27 w 115"/>
                <a:gd name="T11" fmla="*/ 44 h 159"/>
                <a:gd name="T12" fmla="*/ 22 w 115"/>
                <a:gd name="T13" fmla="*/ 44 h 159"/>
                <a:gd name="T14" fmla="*/ 0 w 115"/>
                <a:gd name="T15" fmla="*/ 66 h 159"/>
                <a:gd name="T16" fmla="*/ 0 w 115"/>
                <a:gd name="T17" fmla="*/ 137 h 159"/>
                <a:gd name="T18" fmla="*/ 22 w 115"/>
                <a:gd name="T19" fmla="*/ 159 h 159"/>
                <a:gd name="T20" fmla="*/ 93 w 115"/>
                <a:gd name="T21" fmla="*/ 159 h 159"/>
                <a:gd name="T22" fmla="*/ 115 w 115"/>
                <a:gd name="T23" fmla="*/ 137 h 159"/>
                <a:gd name="T24" fmla="*/ 115 w 115"/>
                <a:gd name="T25" fmla="*/ 66 h 159"/>
                <a:gd name="T26" fmla="*/ 93 w 115"/>
                <a:gd name="T27" fmla="*/ 44 h 159"/>
                <a:gd name="T28" fmla="*/ 40 w 115"/>
                <a:gd name="T29" fmla="*/ 31 h 159"/>
                <a:gd name="T30" fmla="*/ 58 w 115"/>
                <a:gd name="T31" fmla="*/ 13 h 159"/>
                <a:gd name="T32" fmla="*/ 75 w 115"/>
                <a:gd name="T33" fmla="*/ 31 h 159"/>
                <a:gd name="T34" fmla="*/ 75 w 115"/>
                <a:gd name="T35" fmla="*/ 44 h 159"/>
                <a:gd name="T36" fmla="*/ 40 w 115"/>
                <a:gd name="T37" fmla="*/ 44 h 159"/>
                <a:gd name="T38" fmla="*/ 40 w 115"/>
                <a:gd name="T39" fmla="*/ 31 h 159"/>
                <a:gd name="T40" fmla="*/ 102 w 115"/>
                <a:gd name="T41" fmla="*/ 137 h 159"/>
                <a:gd name="T42" fmla="*/ 93 w 115"/>
                <a:gd name="T43" fmla="*/ 146 h 159"/>
                <a:gd name="T44" fmla="*/ 22 w 115"/>
                <a:gd name="T45" fmla="*/ 146 h 159"/>
                <a:gd name="T46" fmla="*/ 14 w 115"/>
                <a:gd name="T47" fmla="*/ 137 h 159"/>
                <a:gd name="T48" fmla="*/ 14 w 115"/>
                <a:gd name="T49" fmla="*/ 66 h 159"/>
                <a:gd name="T50" fmla="*/ 22 w 115"/>
                <a:gd name="T51" fmla="*/ 58 h 159"/>
                <a:gd name="T52" fmla="*/ 34 w 115"/>
                <a:gd name="T53" fmla="*/ 58 h 159"/>
                <a:gd name="T54" fmla="*/ 82 w 115"/>
                <a:gd name="T55" fmla="*/ 58 h 159"/>
                <a:gd name="T56" fmla="*/ 93 w 115"/>
                <a:gd name="T57" fmla="*/ 58 h 159"/>
                <a:gd name="T58" fmla="*/ 102 w 115"/>
                <a:gd name="T59" fmla="*/ 66 h 159"/>
                <a:gd name="T60" fmla="*/ 102 w 115"/>
                <a:gd name="T61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6" y="108"/>
              <a:ext cx="66" cy="23"/>
            </a:xfrm>
            <a:custGeom>
              <a:avLst/>
              <a:gdLst>
                <a:gd name="T0" fmla="*/ 52 w 64"/>
                <a:gd name="T1" fmla="*/ 2 h 23"/>
                <a:gd name="T2" fmla="*/ 32 w 64"/>
                <a:gd name="T3" fmla="*/ 10 h 23"/>
                <a:gd name="T4" fmla="*/ 12 w 64"/>
                <a:gd name="T5" fmla="*/ 2 h 23"/>
                <a:gd name="T6" fmla="*/ 2 w 64"/>
                <a:gd name="T7" fmla="*/ 3 h 23"/>
                <a:gd name="T8" fmla="*/ 3 w 64"/>
                <a:gd name="T9" fmla="*/ 13 h 23"/>
                <a:gd name="T10" fmla="*/ 32 w 64"/>
                <a:gd name="T11" fmla="*/ 23 h 23"/>
                <a:gd name="T12" fmla="*/ 61 w 64"/>
                <a:gd name="T13" fmla="*/ 13 h 23"/>
                <a:gd name="T14" fmla="*/ 62 w 64"/>
                <a:gd name="T15" fmla="*/ 3 h 23"/>
                <a:gd name="T16" fmla="*/ 52 w 6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Freeform 50"/>
          <p:cNvSpPr>
            <a:spLocks noEditPoints="1"/>
          </p:cNvSpPr>
          <p:nvPr/>
        </p:nvSpPr>
        <p:spPr bwMode="auto">
          <a:xfrm>
            <a:off x="1902817" y="2033823"/>
            <a:ext cx="298450" cy="235023"/>
          </a:xfrm>
          <a:custGeom>
            <a:avLst/>
            <a:gdLst>
              <a:gd name="T0" fmla="*/ 125 w 148"/>
              <a:gd name="T1" fmla="*/ 0 h 119"/>
              <a:gd name="T2" fmla="*/ 24 w 148"/>
              <a:gd name="T3" fmla="*/ 0 h 119"/>
              <a:gd name="T4" fmla="*/ 0 w 148"/>
              <a:gd name="T5" fmla="*/ 24 h 119"/>
              <a:gd name="T6" fmla="*/ 0 w 148"/>
              <a:gd name="T7" fmla="*/ 95 h 119"/>
              <a:gd name="T8" fmla="*/ 24 w 148"/>
              <a:gd name="T9" fmla="*/ 119 h 119"/>
              <a:gd name="T10" fmla="*/ 125 w 148"/>
              <a:gd name="T11" fmla="*/ 119 h 119"/>
              <a:gd name="T12" fmla="*/ 148 w 148"/>
              <a:gd name="T13" fmla="*/ 95 h 119"/>
              <a:gd name="T14" fmla="*/ 148 w 148"/>
              <a:gd name="T15" fmla="*/ 24 h 119"/>
              <a:gd name="T16" fmla="*/ 125 w 148"/>
              <a:gd name="T17" fmla="*/ 0 h 119"/>
              <a:gd name="T18" fmla="*/ 124 w 148"/>
              <a:gd name="T19" fmla="*/ 13 h 119"/>
              <a:gd name="T20" fmla="*/ 74 w 148"/>
              <a:gd name="T21" fmla="*/ 51 h 119"/>
              <a:gd name="T22" fmla="*/ 25 w 148"/>
              <a:gd name="T23" fmla="*/ 13 h 119"/>
              <a:gd name="T24" fmla="*/ 124 w 148"/>
              <a:gd name="T25" fmla="*/ 13 h 119"/>
              <a:gd name="T26" fmla="*/ 135 w 148"/>
              <a:gd name="T27" fmla="*/ 95 h 119"/>
              <a:gd name="T28" fmla="*/ 125 w 148"/>
              <a:gd name="T29" fmla="*/ 106 h 119"/>
              <a:gd name="T30" fmla="*/ 24 w 148"/>
              <a:gd name="T31" fmla="*/ 106 h 119"/>
              <a:gd name="T32" fmla="*/ 13 w 148"/>
              <a:gd name="T33" fmla="*/ 95 h 119"/>
              <a:gd name="T34" fmla="*/ 13 w 148"/>
              <a:gd name="T35" fmla="*/ 24 h 119"/>
              <a:gd name="T36" fmla="*/ 14 w 148"/>
              <a:gd name="T37" fmla="*/ 21 h 119"/>
              <a:gd name="T38" fmla="*/ 70 w 148"/>
              <a:gd name="T39" fmla="*/ 64 h 119"/>
              <a:gd name="T40" fmla="*/ 74 w 148"/>
              <a:gd name="T41" fmla="*/ 66 h 119"/>
              <a:gd name="T42" fmla="*/ 78 w 148"/>
              <a:gd name="T43" fmla="*/ 64 h 119"/>
              <a:gd name="T44" fmla="*/ 135 w 148"/>
              <a:gd name="T45" fmla="*/ 21 h 119"/>
              <a:gd name="T46" fmla="*/ 135 w 148"/>
              <a:gd name="T47" fmla="*/ 24 h 119"/>
              <a:gd name="T48" fmla="*/ 135 w 148"/>
              <a:gd name="T49" fmla="*/ 9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51"/>
          <p:cNvGrpSpPr/>
          <p:nvPr/>
        </p:nvGrpSpPr>
        <p:grpSpPr bwMode="auto">
          <a:xfrm>
            <a:off x="4860032" y="1620548"/>
            <a:ext cx="0" cy="2664647"/>
            <a:chOff x="0" y="0"/>
            <a:chExt cx="0" cy="1678"/>
          </a:xfrm>
        </p:grpSpPr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343546" y="2700779"/>
            <a:ext cx="30956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更新频率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管理员可以任意时刻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343546" y="3562234"/>
            <a:ext cx="3095625" cy="5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与训练模型适配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可直接投入训练中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9289" y="1674272"/>
            <a:ext cx="5184630" cy="2980788"/>
            <a:chOff x="827821" y="1239482"/>
            <a:chExt cx="5184630" cy="2980788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146422" y="2000376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A5B592"/>
                  </a:solidFill>
                  <a:latin typeface="等线" panose="02010600030101010101" charset="-122"/>
                </a:rPr>
                <a:t>3.1</a:t>
              </a:r>
            </a:p>
          </p:txBody>
        </p:sp>
        <p:sp>
          <p:nvSpPr>
            <p:cNvPr id="63" name="Text Placeholder 3"/>
            <p:cNvSpPr txBox="1"/>
            <p:nvPr/>
          </p:nvSpPr>
          <p:spPr>
            <a:xfrm>
              <a:off x="4339304" y="1239482"/>
              <a:ext cx="128240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D092A7"/>
                  </a:solidFill>
                  <a:latin typeface="等线" panose="02010600030101010101" charset="-122"/>
                </a:rPr>
                <a:t>8</a:t>
              </a:r>
            </a:p>
          </p:txBody>
        </p:sp>
        <p:sp>
          <p:nvSpPr>
            <p:cNvPr id="64" name="Text Placeholder 3"/>
            <p:cNvSpPr txBox="1"/>
            <p:nvPr/>
          </p:nvSpPr>
          <p:spPr>
            <a:xfrm>
              <a:off x="2061716" y="1247331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F3A447"/>
                  </a:solidFill>
                  <a:latin typeface="等线" panose="02010600030101010101" charset="-122"/>
                </a:rPr>
                <a:t>7.5</a:t>
              </a:r>
            </a:p>
          </p:txBody>
        </p:sp>
        <p:sp>
          <p:nvSpPr>
            <p:cNvPr id="65" name="Text Placeholder 3"/>
            <p:cNvSpPr txBox="1"/>
            <p:nvPr/>
          </p:nvSpPr>
          <p:spPr>
            <a:xfrm>
              <a:off x="3170394" y="1622028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E7BC29"/>
                  </a:solidFill>
                  <a:latin typeface="等线" panose="02010600030101010101" charset="-122"/>
                </a:rPr>
                <a:t>6.5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689269" y="1943969"/>
              <a:ext cx="1057231" cy="1737320"/>
              <a:chOff x="712331" y="1623831"/>
              <a:chExt cx="1672669" cy="2555930"/>
            </a:xfrm>
          </p:grpSpPr>
          <p:sp>
            <p:nvSpPr>
              <p:cNvPr id="57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58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27821" y="2715068"/>
              <a:ext cx="861447" cy="926382"/>
              <a:chOff x="712331" y="1623831"/>
              <a:chExt cx="1672669" cy="2555930"/>
            </a:xfrm>
          </p:grpSpPr>
          <p:sp>
            <p:nvSpPr>
              <p:cNvPr id="79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0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746499" y="2202602"/>
              <a:ext cx="1055150" cy="1400533"/>
              <a:chOff x="712331" y="1623831"/>
              <a:chExt cx="1672670" cy="2555930"/>
            </a:xfrm>
          </p:grpSpPr>
          <p:sp>
            <p:nvSpPr>
              <p:cNvPr id="82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3" name="Freeform 10"/>
              <p:cNvSpPr/>
              <p:nvPr/>
            </p:nvSpPr>
            <p:spPr bwMode="auto">
              <a:xfrm>
                <a:off x="1436515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833785" y="1865814"/>
              <a:ext cx="1055150" cy="1737320"/>
              <a:chOff x="712331" y="1623831"/>
              <a:chExt cx="1672669" cy="2555930"/>
            </a:xfrm>
          </p:grpSpPr>
          <p:sp>
            <p:nvSpPr>
              <p:cNvPr id="85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6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1161483" y="2362209"/>
              <a:ext cx="230428" cy="23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102795" y="1559978"/>
              <a:ext cx="230428" cy="2304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189708" y="1913240"/>
              <a:ext cx="230428" cy="23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257702" y="1509991"/>
              <a:ext cx="230428" cy="2304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cxnSp>
          <p:nvCxnSpPr>
            <p:cNvPr id="95" name="Straight Connector 94"/>
            <p:cNvCxnSpPr>
              <a:stCxn id="88" idx="7"/>
              <a:endCxn id="89" idx="3"/>
            </p:cNvCxnSpPr>
            <p:nvPr/>
          </p:nvCxnSpPr>
          <p:spPr>
            <a:xfrm flipV="1">
              <a:off x="1358165" y="1756662"/>
              <a:ext cx="778374" cy="6392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6"/>
              <a:endCxn id="91" idx="2"/>
            </p:cNvCxnSpPr>
            <p:nvPr/>
          </p:nvCxnSpPr>
          <p:spPr>
            <a:xfrm flipV="1">
              <a:off x="3420136" y="1625205"/>
              <a:ext cx="837566" cy="4032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89" idx="5"/>
              <a:endCxn id="90" idx="2"/>
            </p:cNvCxnSpPr>
            <p:nvPr/>
          </p:nvCxnSpPr>
          <p:spPr>
            <a:xfrm>
              <a:off x="2299478" y="1756662"/>
              <a:ext cx="890230" cy="2717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957301" y="2202602"/>
              <a:ext cx="1055150" cy="1400533"/>
              <a:chOff x="712331" y="1623831"/>
              <a:chExt cx="1672670" cy="2555930"/>
            </a:xfrm>
          </p:grpSpPr>
          <p:sp>
            <p:nvSpPr>
              <p:cNvPr id="157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58" name="Freeform 10"/>
              <p:cNvSpPr/>
              <p:nvPr/>
            </p:nvSpPr>
            <p:spPr bwMode="auto">
              <a:xfrm>
                <a:off x="1436515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159" name="Text Placeholder 3"/>
            <p:cNvSpPr txBox="1"/>
            <p:nvPr/>
          </p:nvSpPr>
          <p:spPr>
            <a:xfrm>
              <a:off x="5346008" y="1546289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9C85C0"/>
                  </a:solidFill>
                  <a:latin typeface="等线" panose="02010600030101010101" charset="-122"/>
                </a:rPr>
                <a:t>6.6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5391896" y="1840165"/>
              <a:ext cx="230428" cy="2304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cxnSp>
          <p:nvCxnSpPr>
            <p:cNvPr id="163" name="Straight Connector 162"/>
            <p:cNvCxnSpPr>
              <a:stCxn id="91" idx="6"/>
              <a:endCxn id="161" idx="2"/>
            </p:cNvCxnSpPr>
            <p:nvPr/>
          </p:nvCxnSpPr>
          <p:spPr>
            <a:xfrm>
              <a:off x="4488130" y="1625204"/>
              <a:ext cx="903766" cy="3301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Placeholder 3"/>
            <p:cNvSpPr txBox="1"/>
            <p:nvPr/>
          </p:nvSpPr>
          <p:spPr>
            <a:xfrm>
              <a:off x="912429" y="3943271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A5B592"/>
                  </a:solidFill>
                  <a:latin typeface="等线" panose="02010600030101010101" charset="-122"/>
                  <a:ea typeface="等线" panose="02010600030101010101" charset="-122"/>
                </a:rPr>
                <a:t>规模度</a:t>
              </a:r>
              <a:endParaRPr lang="en-US" sz="1800" dirty="0">
                <a:solidFill>
                  <a:srgbClr val="A5B592"/>
                </a:solidFill>
                <a:latin typeface="等线" panose="02010600030101010101" charset="-122"/>
              </a:endParaRPr>
            </a:p>
          </p:txBody>
        </p:sp>
        <p:sp>
          <p:nvSpPr>
            <p:cNvPr id="96" name="Text Placeholder 3"/>
            <p:cNvSpPr txBox="1"/>
            <p:nvPr/>
          </p:nvSpPr>
          <p:spPr>
            <a:xfrm>
              <a:off x="1832540" y="3942198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F3A447"/>
                  </a:solidFill>
                  <a:latin typeface="等线" panose="02010600030101010101" charset="-122"/>
                  <a:ea typeface="等线" panose="02010600030101010101" charset="-122"/>
                </a:rPr>
                <a:t>活性度</a:t>
              </a:r>
              <a:endParaRPr lang="en-US" sz="1800" dirty="0">
                <a:solidFill>
                  <a:srgbClr val="F3A447"/>
                </a:solidFill>
                <a:latin typeface="等线" panose="02010600030101010101" charset="-122"/>
              </a:endParaRPr>
            </a:p>
          </p:txBody>
        </p:sp>
        <p:sp>
          <p:nvSpPr>
            <p:cNvPr id="97" name="Text Placeholder 3"/>
            <p:cNvSpPr txBox="1"/>
            <p:nvPr/>
          </p:nvSpPr>
          <p:spPr>
            <a:xfrm>
              <a:off x="2905881" y="3942555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E7BC29"/>
                  </a:solidFill>
                  <a:latin typeface="等线" panose="02010600030101010101" charset="-122"/>
                  <a:ea typeface="等线" panose="02010600030101010101" charset="-122"/>
                </a:rPr>
                <a:t>多维度</a:t>
              </a:r>
              <a:endParaRPr lang="en-US" sz="1800" dirty="0">
                <a:solidFill>
                  <a:srgbClr val="E7BC29"/>
                </a:solidFill>
                <a:latin typeface="等线" panose="02010600030101010101" charset="-122"/>
              </a:endParaRPr>
            </a:p>
          </p:txBody>
        </p:sp>
        <p:sp>
          <p:nvSpPr>
            <p:cNvPr id="98" name="Text Placeholder 3"/>
            <p:cNvSpPr txBox="1"/>
            <p:nvPr/>
          </p:nvSpPr>
          <p:spPr>
            <a:xfrm>
              <a:off x="4015723" y="3942198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D092A7"/>
                  </a:solidFill>
                  <a:latin typeface="等线" panose="02010600030101010101" charset="-122"/>
                  <a:ea typeface="等线" panose="02010600030101010101" charset="-122"/>
                </a:rPr>
                <a:t>关联度</a:t>
              </a:r>
              <a:endParaRPr lang="en-US" sz="1800" dirty="0">
                <a:solidFill>
                  <a:srgbClr val="D092A7"/>
                </a:solidFill>
                <a:latin typeface="等线" panose="02010600030101010101" charset="-122"/>
              </a:endParaRPr>
            </a:p>
          </p:txBody>
        </p:sp>
        <p:sp>
          <p:nvSpPr>
            <p:cNvPr id="100" name="Text Placeholder 3"/>
            <p:cNvSpPr txBox="1"/>
            <p:nvPr/>
          </p:nvSpPr>
          <p:spPr>
            <a:xfrm>
              <a:off x="5199375" y="3937345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9C85C0"/>
                  </a:solidFill>
                  <a:latin typeface="等线" panose="02010600030101010101" charset="-122"/>
                  <a:ea typeface="等线" panose="02010600030101010101" charset="-122"/>
                </a:rPr>
                <a:t>颗粒度</a:t>
              </a:r>
              <a:endParaRPr lang="en-US" sz="1800" dirty="0">
                <a:solidFill>
                  <a:srgbClr val="9C85C0"/>
                </a:solidFill>
                <a:latin typeface="等线" panose="0201060003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28170" y="1470062"/>
            <a:ext cx="2252710" cy="3179072"/>
            <a:chOff x="8897431" y="1541799"/>
            <a:chExt cx="3003613" cy="4238763"/>
          </a:xfrm>
        </p:grpSpPr>
        <p:grpSp>
          <p:nvGrpSpPr>
            <p:cNvPr id="126" name="Group 125"/>
            <p:cNvGrpSpPr/>
            <p:nvPr/>
          </p:nvGrpSpPr>
          <p:grpSpPr>
            <a:xfrm>
              <a:off x="9789087" y="1616264"/>
              <a:ext cx="2111957" cy="462606"/>
              <a:chOff x="4597685" y="3155872"/>
              <a:chExt cx="1583967" cy="346954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597685" y="3155872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597686" y="3348938"/>
                <a:ext cx="15839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数据集的大小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9761445" y="2567168"/>
              <a:ext cx="2056676" cy="462606"/>
              <a:chOff x="6978976" y="3155872"/>
              <a:chExt cx="1542507" cy="346954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6978977" y="3155872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活性度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978976" y="3348938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数据的时效性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9789085" y="3401545"/>
              <a:ext cx="2056676" cy="462609"/>
              <a:chOff x="4597685" y="3914329"/>
              <a:chExt cx="1542507" cy="346956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4597685" y="3914329"/>
                <a:ext cx="1542506" cy="18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多维度</a:t>
                </a:r>
                <a:endPara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97685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数据集维度的数量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9767556" y="4265865"/>
              <a:ext cx="2056676" cy="462606"/>
              <a:chOff x="6978976" y="3914331"/>
              <a:chExt cx="1542507" cy="346954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6978977" y="3914331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978976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不同数据之间的内在联系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9789085" y="5249797"/>
              <a:ext cx="2056676" cy="462606"/>
              <a:chOff x="4597685" y="3914331"/>
              <a:chExt cx="1542507" cy="34695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4597686" y="3914331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颗粒度</a:t>
                </a:r>
                <a:endPara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597685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数据的精细化程度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09" name="Group 146"/>
            <p:cNvGrpSpPr/>
            <p:nvPr/>
          </p:nvGrpSpPr>
          <p:grpSpPr>
            <a:xfrm>
              <a:off x="8904544" y="3344034"/>
              <a:ext cx="625361" cy="607457"/>
              <a:chOff x="6299532" y="3384456"/>
              <a:chExt cx="469021" cy="455593"/>
            </a:xfrm>
          </p:grpSpPr>
          <p:sp>
            <p:nvSpPr>
              <p:cNvPr id="110" name="Oval 147"/>
              <p:cNvSpPr>
                <a:spLocks noChangeAspect="1"/>
              </p:cNvSpPr>
              <p:nvPr/>
            </p:nvSpPr>
            <p:spPr>
              <a:xfrm>
                <a:off x="6299532" y="3384456"/>
                <a:ext cx="469021" cy="45559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1" name="Freeform 36"/>
              <p:cNvSpPr>
                <a:spLocks noEditPoints="1"/>
              </p:cNvSpPr>
              <p:nvPr/>
            </p:nvSpPr>
            <p:spPr bwMode="auto">
              <a:xfrm>
                <a:off x="6435895" y="3505670"/>
                <a:ext cx="196295" cy="213164"/>
              </a:xfrm>
              <a:custGeom>
                <a:avLst/>
                <a:gdLst/>
                <a:ahLst/>
                <a:cxnLst>
                  <a:cxn ang="0">
                    <a:pos x="55" y="64"/>
                  </a:cxn>
                  <a:cxn ang="0">
                    <a:pos x="0" y="59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3" y="9"/>
                  </a:cxn>
                  <a:cxn ang="0">
                    <a:pos x="36" y="5"/>
                  </a:cxn>
                  <a:cxn ang="0">
                    <a:pos x="44" y="0"/>
                  </a:cxn>
                  <a:cxn ang="0">
                    <a:pos x="50" y="9"/>
                  </a:cxn>
                  <a:cxn ang="0">
                    <a:pos x="59" y="13"/>
                  </a:cxn>
                  <a:cxn ang="0">
                    <a:pos x="15" y="33"/>
                  </a:cxn>
                  <a:cxn ang="0">
                    <a:pos x="4" y="2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4" y="47"/>
                  </a:cxn>
                  <a:cxn ang="0">
                    <a:pos x="15" y="59"/>
                  </a:cxn>
                  <a:cxn ang="0">
                    <a:pos x="4" y="49"/>
                  </a:cxn>
                  <a:cxn ang="0">
                    <a:pos x="15" y="59"/>
                  </a:cxn>
                  <a:cxn ang="0">
                    <a:pos x="17" y="4"/>
                  </a:cxn>
                  <a:cxn ang="0">
                    <a:pos x="13" y="5"/>
                  </a:cxn>
                  <a:cxn ang="0">
                    <a:pos x="15" y="17"/>
                  </a:cxn>
                  <a:cxn ang="0">
                    <a:pos x="18" y="16"/>
                  </a:cxn>
                  <a:cxn ang="0">
                    <a:pos x="28" y="33"/>
                  </a:cxn>
                  <a:cxn ang="0">
                    <a:pos x="17" y="23"/>
                  </a:cxn>
                  <a:cxn ang="0">
                    <a:pos x="28" y="33"/>
                  </a:cxn>
                  <a:cxn ang="0">
                    <a:pos x="28" y="35"/>
                  </a:cxn>
                  <a:cxn ang="0">
                    <a:pos x="17" y="47"/>
                  </a:cxn>
                  <a:cxn ang="0">
                    <a:pos x="28" y="59"/>
                  </a:cxn>
                  <a:cxn ang="0">
                    <a:pos x="17" y="49"/>
                  </a:cxn>
                  <a:cxn ang="0">
                    <a:pos x="28" y="59"/>
                  </a:cxn>
                  <a:cxn ang="0">
                    <a:pos x="42" y="23"/>
                  </a:cxn>
                  <a:cxn ang="0">
                    <a:pos x="31" y="33"/>
                  </a:cxn>
                  <a:cxn ang="0">
                    <a:pos x="42" y="47"/>
                  </a:cxn>
                  <a:cxn ang="0">
                    <a:pos x="31" y="35"/>
                  </a:cxn>
                  <a:cxn ang="0">
                    <a:pos x="42" y="47"/>
                  </a:cxn>
                  <a:cxn ang="0">
                    <a:pos x="42" y="49"/>
                  </a:cxn>
                  <a:cxn ang="0">
                    <a:pos x="31" y="59"/>
                  </a:cxn>
                  <a:cxn ang="0">
                    <a:pos x="45" y="5"/>
                  </a:cxn>
                  <a:cxn ang="0">
                    <a:pos x="42" y="4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5" y="5"/>
                  </a:cxn>
                  <a:cxn ang="0">
                    <a:pos x="55" y="23"/>
                  </a:cxn>
                  <a:cxn ang="0">
                    <a:pos x="44" y="33"/>
                  </a:cxn>
                  <a:cxn ang="0">
                    <a:pos x="55" y="47"/>
                  </a:cxn>
                  <a:cxn ang="0">
                    <a:pos x="44" y="35"/>
                  </a:cxn>
                  <a:cxn ang="0">
                    <a:pos x="55" y="47"/>
                  </a:cxn>
                  <a:cxn ang="0">
                    <a:pos x="55" y="49"/>
                  </a:cxn>
                  <a:cxn ang="0">
                    <a:pos x="44" y="59"/>
                  </a:cxn>
                </a:cxnLst>
                <a:rect l="0" t="0" r="r" b="b"/>
                <a:pathLst>
                  <a:path w="59" h="64">
                    <a:moveTo>
                      <a:pt x="59" y="59"/>
                    </a:moveTo>
                    <a:cubicBezTo>
                      <a:pt x="59" y="62"/>
                      <a:pt x="57" y="64"/>
                      <a:pt x="55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5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11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3" y="2"/>
                      <a:pt x="23" y="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"/>
                      <a:pt x="39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50" y="2"/>
                      <a:pt x="50" y="5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9" y="11"/>
                      <a:pt x="59" y="13"/>
                    </a:cubicBezTo>
                    <a:lnTo>
                      <a:pt x="59" y="59"/>
                    </a:lnTo>
                    <a:close/>
                    <a:moveTo>
                      <a:pt x="15" y="3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15" y="33"/>
                    </a:lnTo>
                    <a:close/>
                    <a:moveTo>
                      <a:pt x="15" y="47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4" y="47"/>
                      <a:pt x="4" y="47"/>
                    </a:cubicBezTo>
                    <a:lnTo>
                      <a:pt x="15" y="47"/>
                    </a:lnTo>
                    <a:close/>
                    <a:moveTo>
                      <a:pt x="15" y="5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9"/>
                      <a:pt x="4" y="59"/>
                      <a:pt x="4" y="59"/>
                    </a:cubicBezTo>
                    <a:lnTo>
                      <a:pt x="15" y="59"/>
                    </a:lnTo>
                    <a:close/>
                    <a:moveTo>
                      <a:pt x="18" y="5"/>
                    </a:moveTo>
                    <a:cubicBezTo>
                      <a:pt x="18" y="5"/>
                      <a:pt x="18" y="4"/>
                      <a:pt x="1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5"/>
                      <a:pt x="13" y="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7"/>
                      <a:pt x="15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6"/>
                    </a:cubicBezTo>
                    <a:lnTo>
                      <a:pt x="18" y="5"/>
                    </a:lnTo>
                    <a:close/>
                    <a:moveTo>
                      <a:pt x="28" y="3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lnTo>
                      <a:pt x="28" y="33"/>
                    </a:lnTo>
                    <a:close/>
                    <a:moveTo>
                      <a:pt x="28" y="47"/>
                    </a:moveTo>
                    <a:cubicBezTo>
                      <a:pt x="28" y="35"/>
                      <a:pt x="28" y="35"/>
                      <a:pt x="2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28" y="47"/>
                    </a:lnTo>
                    <a:close/>
                    <a:moveTo>
                      <a:pt x="28" y="59"/>
                    </a:moveTo>
                    <a:cubicBezTo>
                      <a:pt x="28" y="49"/>
                      <a:pt x="28" y="49"/>
                      <a:pt x="28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9"/>
                      <a:pt x="17" y="59"/>
                      <a:pt x="17" y="59"/>
                    </a:cubicBezTo>
                    <a:lnTo>
                      <a:pt x="28" y="59"/>
                    </a:lnTo>
                    <a:close/>
                    <a:moveTo>
                      <a:pt x="42" y="3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42" y="33"/>
                    </a:lnTo>
                    <a:close/>
                    <a:moveTo>
                      <a:pt x="42" y="47"/>
                    </a:moveTo>
                    <a:cubicBezTo>
                      <a:pt x="42" y="35"/>
                      <a:pt x="42" y="35"/>
                      <a:pt x="4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47"/>
                      <a:pt x="31" y="47"/>
                      <a:pt x="31" y="47"/>
                    </a:cubicBezTo>
                    <a:lnTo>
                      <a:pt x="42" y="47"/>
                    </a:lnTo>
                    <a:close/>
                    <a:moveTo>
                      <a:pt x="42" y="59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42" y="59"/>
                    </a:lnTo>
                    <a:close/>
                    <a:moveTo>
                      <a:pt x="45" y="5"/>
                    </a:moveTo>
                    <a:cubicBezTo>
                      <a:pt x="45" y="5"/>
                      <a:pt x="45" y="4"/>
                      <a:pt x="44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5"/>
                      <a:pt x="41" y="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6"/>
                      <a:pt x="45" y="16"/>
                    </a:cubicBezTo>
                    <a:lnTo>
                      <a:pt x="45" y="5"/>
                    </a:lnTo>
                    <a:close/>
                    <a:moveTo>
                      <a:pt x="55" y="3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33"/>
                      <a:pt x="44" y="33"/>
                      <a:pt x="44" y="33"/>
                    </a:cubicBezTo>
                    <a:lnTo>
                      <a:pt x="55" y="33"/>
                    </a:lnTo>
                    <a:close/>
                    <a:moveTo>
                      <a:pt x="55" y="47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55" y="47"/>
                    </a:lnTo>
                    <a:close/>
                    <a:moveTo>
                      <a:pt x="55" y="59"/>
                    </a:move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59"/>
                      <a:pt x="44" y="59"/>
                      <a:pt x="44" y="59"/>
                    </a:cubicBezTo>
                    <a:lnTo>
                      <a:pt x="55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12" name="Group 149"/>
            <p:cNvGrpSpPr/>
            <p:nvPr/>
          </p:nvGrpSpPr>
          <p:grpSpPr>
            <a:xfrm>
              <a:off x="8904544" y="4219554"/>
              <a:ext cx="625361" cy="607457"/>
              <a:chOff x="630683" y="4190009"/>
              <a:chExt cx="469021" cy="455593"/>
            </a:xfrm>
          </p:grpSpPr>
          <p:sp>
            <p:nvSpPr>
              <p:cNvPr id="113" name="Oval 150"/>
              <p:cNvSpPr>
                <a:spLocks noChangeAspect="1"/>
              </p:cNvSpPr>
              <p:nvPr/>
            </p:nvSpPr>
            <p:spPr>
              <a:xfrm>
                <a:off x="630683" y="4190009"/>
                <a:ext cx="469021" cy="45559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4" name="Freeform 103"/>
              <p:cNvSpPr>
                <a:spLocks noEditPoints="1"/>
              </p:cNvSpPr>
              <p:nvPr/>
            </p:nvSpPr>
            <p:spPr bwMode="auto">
              <a:xfrm>
                <a:off x="765181" y="4270535"/>
                <a:ext cx="200025" cy="29454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898283" y="1541799"/>
              <a:ext cx="625361" cy="607457"/>
              <a:chOff x="8254463" y="1714506"/>
              <a:chExt cx="625361" cy="607457"/>
            </a:xfrm>
          </p:grpSpPr>
          <p:sp>
            <p:nvSpPr>
              <p:cNvPr id="104" name="Oval 141"/>
              <p:cNvSpPr>
                <a:spLocks noChangeAspect="1"/>
              </p:cNvSpPr>
              <p:nvPr/>
            </p:nvSpPr>
            <p:spPr>
              <a:xfrm>
                <a:off x="8254463" y="1714506"/>
                <a:ext cx="625361" cy="6074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7" name="Freeform 5"/>
              <p:cNvSpPr>
                <a:spLocks noEditPoints="1"/>
              </p:cNvSpPr>
              <p:nvPr/>
            </p:nvSpPr>
            <p:spPr bwMode="auto">
              <a:xfrm>
                <a:off x="8387139" y="1830247"/>
                <a:ext cx="372533" cy="37253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897431" y="5173105"/>
              <a:ext cx="625361" cy="607457"/>
              <a:chOff x="8270361" y="5284432"/>
              <a:chExt cx="625361" cy="607457"/>
            </a:xfrm>
          </p:grpSpPr>
          <p:sp>
            <p:nvSpPr>
              <p:cNvPr id="107" name="Oval 144"/>
              <p:cNvSpPr>
                <a:spLocks noChangeAspect="1"/>
              </p:cNvSpPr>
              <p:nvPr/>
            </p:nvSpPr>
            <p:spPr>
              <a:xfrm>
                <a:off x="8270361" y="5284432"/>
                <a:ext cx="625361" cy="60745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08" name="Freeform 83"/>
              <p:cNvSpPr>
                <a:spLocks noEditPoints="1"/>
              </p:cNvSpPr>
              <p:nvPr/>
            </p:nvSpPr>
            <p:spPr bwMode="auto">
              <a:xfrm>
                <a:off x="8464817" y="5406405"/>
                <a:ext cx="246184" cy="369276"/>
              </a:xfrm>
              <a:custGeom>
                <a:avLst/>
                <a:gdLst/>
                <a:ahLst/>
                <a:cxnLst>
                  <a:cxn ang="0">
                    <a:pos x="38" y="26"/>
                  </a:cxn>
                  <a:cxn ang="0">
                    <a:pos x="24" y="55"/>
                  </a:cxn>
                  <a:cxn ang="0">
                    <a:pos x="20" y="58"/>
                  </a:cxn>
                  <a:cxn ang="0">
                    <a:pos x="16" y="55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0" y="0"/>
                  </a:cxn>
                  <a:cxn ang="0">
                    <a:pos x="39" y="19"/>
                  </a:cxn>
                  <a:cxn ang="0">
                    <a:pos x="38" y="26"/>
                  </a:cxn>
                  <a:cxn ang="0">
                    <a:pos x="20" y="9"/>
                  </a:cxn>
                  <a:cxn ang="0">
                    <a:pos x="10" y="19"/>
                  </a:cxn>
                  <a:cxn ang="0">
                    <a:pos x="20" y="29"/>
                  </a:cxn>
                  <a:cxn ang="0">
                    <a:pos x="30" y="19"/>
                  </a:cxn>
                  <a:cxn ang="0">
                    <a:pos x="20" y="9"/>
                  </a:cxn>
                </a:cxnLst>
                <a:rect l="0" t="0" r="r" b="b"/>
                <a:pathLst>
                  <a:path w="39" h="58">
                    <a:moveTo>
                      <a:pt x="38" y="26"/>
                    </a:moveTo>
                    <a:cubicBezTo>
                      <a:pt x="24" y="55"/>
                      <a:pt x="24" y="55"/>
                      <a:pt x="24" y="55"/>
                    </a:cubicBezTo>
                    <a:cubicBezTo>
                      <a:pt x="23" y="57"/>
                      <a:pt x="22" y="58"/>
                      <a:pt x="20" y="58"/>
                    </a:cubicBezTo>
                    <a:cubicBezTo>
                      <a:pt x="18" y="58"/>
                      <a:pt x="16" y="57"/>
                      <a:pt x="16" y="5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4"/>
                      <a:pt x="0" y="21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31" y="0"/>
                      <a:pt x="39" y="8"/>
                      <a:pt x="39" y="19"/>
                    </a:cubicBezTo>
                    <a:cubicBezTo>
                      <a:pt x="39" y="21"/>
                      <a:pt x="39" y="24"/>
                      <a:pt x="38" y="26"/>
                    </a:cubicBezTo>
                    <a:close/>
                    <a:moveTo>
                      <a:pt x="20" y="9"/>
                    </a:moveTo>
                    <a:cubicBezTo>
                      <a:pt x="15" y="9"/>
                      <a:pt x="10" y="14"/>
                      <a:pt x="10" y="19"/>
                    </a:cubicBezTo>
                    <a:cubicBezTo>
                      <a:pt x="10" y="24"/>
                      <a:pt x="15" y="29"/>
                      <a:pt x="20" y="29"/>
                    </a:cubicBezTo>
                    <a:cubicBezTo>
                      <a:pt x="25" y="29"/>
                      <a:pt x="30" y="24"/>
                      <a:pt x="30" y="19"/>
                    </a:cubicBezTo>
                    <a:cubicBezTo>
                      <a:pt x="30" y="14"/>
                      <a:pt x="25" y="9"/>
                      <a:pt x="2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897432" y="2492689"/>
              <a:ext cx="625361" cy="607457"/>
              <a:chOff x="8270361" y="2601804"/>
              <a:chExt cx="625361" cy="607457"/>
            </a:xfrm>
          </p:grpSpPr>
          <p:sp>
            <p:nvSpPr>
              <p:cNvPr id="116" name="Oval 153"/>
              <p:cNvSpPr>
                <a:spLocks noChangeAspect="1"/>
              </p:cNvSpPr>
              <p:nvPr/>
            </p:nvSpPr>
            <p:spPr>
              <a:xfrm>
                <a:off x="8270361" y="2601804"/>
                <a:ext cx="625361" cy="6074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grpSp>
            <p:nvGrpSpPr>
              <p:cNvPr id="118" name="Group 48"/>
              <p:cNvGrpSpPr/>
              <p:nvPr/>
            </p:nvGrpSpPr>
            <p:grpSpPr>
              <a:xfrm>
                <a:off x="8428440" y="2733536"/>
                <a:ext cx="349565" cy="319905"/>
                <a:chOff x="6726389" y="1486674"/>
                <a:chExt cx="411805" cy="376863"/>
              </a:xfrm>
              <a:solidFill>
                <a:schemeClr val="bg1"/>
              </a:solidFill>
            </p:grpSpPr>
            <p:sp>
              <p:nvSpPr>
                <p:cNvPr id="119" name="Oval 52"/>
                <p:cNvSpPr>
                  <a:spLocks noChangeArrowheads="1"/>
                </p:cNvSpPr>
                <p:nvPr/>
              </p:nvSpPr>
              <p:spPr bwMode="auto">
                <a:xfrm>
                  <a:off x="6773808" y="1786168"/>
                  <a:ext cx="44924" cy="4242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  <p:sp>
              <p:nvSpPr>
                <p:cNvPr id="120" name="Oval 53"/>
                <p:cNvSpPr>
                  <a:spLocks noChangeArrowheads="1"/>
                </p:cNvSpPr>
                <p:nvPr/>
              </p:nvSpPr>
              <p:spPr bwMode="auto">
                <a:xfrm>
                  <a:off x="6748851" y="1836083"/>
                  <a:ext cx="24958" cy="2745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  <p:sp>
              <p:nvSpPr>
                <p:cNvPr id="121" name="Freeform 54"/>
                <p:cNvSpPr/>
                <p:nvPr/>
              </p:nvSpPr>
              <p:spPr bwMode="auto">
                <a:xfrm>
                  <a:off x="6726389" y="1486674"/>
                  <a:ext cx="411805" cy="292007"/>
                </a:xfrm>
                <a:custGeom>
                  <a:avLst/>
                  <a:gdLst>
                    <a:gd name="T0" fmla="*/ 124 w 124"/>
                    <a:gd name="T1" fmla="*/ 34 h 88"/>
                    <a:gd name="T2" fmla="*/ 99 w 124"/>
                    <a:gd name="T3" fmla="*/ 9 h 88"/>
                    <a:gd name="T4" fmla="*/ 93 w 124"/>
                    <a:gd name="T5" fmla="*/ 10 h 88"/>
                    <a:gd name="T6" fmla="*/ 74 w 124"/>
                    <a:gd name="T7" fmla="*/ 0 h 88"/>
                    <a:gd name="T8" fmla="*/ 60 w 124"/>
                    <a:gd name="T9" fmla="*/ 5 h 88"/>
                    <a:gd name="T10" fmla="*/ 46 w 124"/>
                    <a:gd name="T11" fmla="*/ 0 h 88"/>
                    <a:gd name="T12" fmla="*/ 31 w 124"/>
                    <a:gd name="T13" fmla="*/ 5 h 88"/>
                    <a:gd name="T14" fmla="*/ 25 w 124"/>
                    <a:gd name="T15" fmla="*/ 5 h 88"/>
                    <a:gd name="T16" fmla="*/ 0 w 124"/>
                    <a:gd name="T17" fmla="*/ 30 h 88"/>
                    <a:gd name="T18" fmla="*/ 3 w 124"/>
                    <a:gd name="T19" fmla="*/ 43 h 88"/>
                    <a:gd name="T20" fmla="*/ 0 w 124"/>
                    <a:gd name="T21" fmla="*/ 55 h 88"/>
                    <a:gd name="T22" fmla="*/ 25 w 124"/>
                    <a:gd name="T23" fmla="*/ 80 h 88"/>
                    <a:gd name="T24" fmla="*/ 28 w 124"/>
                    <a:gd name="T25" fmla="*/ 80 h 88"/>
                    <a:gd name="T26" fmla="*/ 46 w 124"/>
                    <a:gd name="T27" fmla="*/ 88 h 88"/>
                    <a:gd name="T28" fmla="*/ 64 w 124"/>
                    <a:gd name="T29" fmla="*/ 80 h 88"/>
                    <a:gd name="T30" fmla="*/ 79 w 124"/>
                    <a:gd name="T31" fmla="*/ 85 h 88"/>
                    <a:gd name="T32" fmla="*/ 104 w 124"/>
                    <a:gd name="T33" fmla="*/ 60 h 88"/>
                    <a:gd name="T34" fmla="*/ 104 w 124"/>
                    <a:gd name="T35" fmla="*/ 59 h 88"/>
                    <a:gd name="T36" fmla="*/ 124 w 124"/>
                    <a:gd name="T3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88">
                      <a:moveTo>
                        <a:pt x="124" y="34"/>
                      </a:moveTo>
                      <a:cubicBezTo>
                        <a:pt x="124" y="21"/>
                        <a:pt x="113" y="9"/>
                        <a:pt x="99" y="9"/>
                      </a:cubicBezTo>
                      <a:cubicBezTo>
                        <a:pt x="97" y="9"/>
                        <a:pt x="95" y="10"/>
                        <a:pt x="93" y="10"/>
                      </a:cubicBezTo>
                      <a:cubicBezTo>
                        <a:pt x="89" y="4"/>
                        <a:pt x="82" y="0"/>
                        <a:pt x="74" y="0"/>
                      </a:cubicBezTo>
                      <a:cubicBezTo>
                        <a:pt x="69" y="0"/>
                        <a:pt x="64" y="2"/>
                        <a:pt x="60" y="5"/>
                      </a:cubicBezTo>
                      <a:cubicBezTo>
                        <a:pt x="56" y="2"/>
                        <a:pt x="51" y="0"/>
                        <a:pt x="46" y="0"/>
                      </a:cubicBezTo>
                      <a:cubicBezTo>
                        <a:pt x="40" y="0"/>
                        <a:pt x="35" y="2"/>
                        <a:pt x="31" y="5"/>
                      </a:cubicBezTo>
                      <a:cubicBezTo>
                        <a:pt x="29" y="5"/>
                        <a:pt x="27" y="5"/>
                        <a:pt x="25" y="5"/>
                      </a:cubicBezTo>
                      <a:cubicBezTo>
                        <a:pt x="11" y="5"/>
                        <a:pt x="0" y="16"/>
                        <a:pt x="0" y="30"/>
                      </a:cubicBezTo>
                      <a:cubicBezTo>
                        <a:pt x="0" y="35"/>
                        <a:pt x="1" y="39"/>
                        <a:pt x="3" y="43"/>
                      </a:cubicBezTo>
                      <a:cubicBezTo>
                        <a:pt x="1" y="46"/>
                        <a:pt x="0" y="51"/>
                        <a:pt x="0" y="55"/>
                      </a:cubicBezTo>
                      <a:cubicBezTo>
                        <a:pt x="0" y="69"/>
                        <a:pt x="11" y="80"/>
                        <a:pt x="25" y="80"/>
                      </a:cubicBezTo>
                      <a:cubicBezTo>
                        <a:pt x="26" y="80"/>
                        <a:pt x="27" y="80"/>
                        <a:pt x="28" y="80"/>
                      </a:cubicBezTo>
                      <a:cubicBezTo>
                        <a:pt x="32" y="85"/>
                        <a:pt x="39" y="88"/>
                        <a:pt x="46" y="88"/>
                      </a:cubicBezTo>
                      <a:cubicBezTo>
                        <a:pt x="53" y="88"/>
                        <a:pt x="59" y="85"/>
                        <a:pt x="64" y="80"/>
                      </a:cubicBezTo>
                      <a:cubicBezTo>
                        <a:pt x="68" y="83"/>
                        <a:pt x="73" y="85"/>
                        <a:pt x="79" y="85"/>
                      </a:cubicBezTo>
                      <a:cubicBezTo>
                        <a:pt x="92" y="85"/>
                        <a:pt x="104" y="74"/>
                        <a:pt x="104" y="60"/>
                      </a:cubicBezTo>
                      <a:cubicBezTo>
                        <a:pt x="104" y="60"/>
                        <a:pt x="104" y="59"/>
                        <a:pt x="104" y="59"/>
                      </a:cubicBezTo>
                      <a:cubicBezTo>
                        <a:pt x="115" y="57"/>
                        <a:pt x="124" y="47"/>
                        <a:pt x="12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</p:grpSp>
        </p:grpSp>
      </p:grpSp>
      <p:sp>
        <p:nvSpPr>
          <p:cNvPr id="123" name="Text Placeholder 5"/>
          <p:cNvSpPr txBox="1"/>
          <p:nvPr/>
        </p:nvSpPr>
        <p:spPr>
          <a:xfrm>
            <a:off x="1512951" y="140464"/>
            <a:ext cx="5147282" cy="125324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参考北京云基地大数据实验室的</a:t>
            </a:r>
            <a:r>
              <a:rPr lang="zh-CN" altLang="en-US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数据资产价值及评估模型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zh-CN" altLang="en-US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新的数据资产特征划分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40350" y="159735"/>
            <a:ext cx="7386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数据资产的</a:t>
            </a:r>
            <a:r>
              <a:rPr lang="zh-CN" altLang="en-US" sz="36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3600" b="1" dirty="0">
              <a:solidFill>
                <a:srgbClr val="FF9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610237" y="857554"/>
            <a:ext cx="369332" cy="19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Characteristics of Data Assets</a:t>
            </a: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4258" y="1157288"/>
            <a:ext cx="3838" cy="1381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0563" y="2500417"/>
            <a:ext cx="4517536" cy="112670"/>
            <a:chOff x="281577" y="2505394"/>
            <a:chExt cx="8575803" cy="213886"/>
          </a:xfrm>
        </p:grpSpPr>
        <p:sp>
          <p:nvSpPr>
            <p:cNvPr id="36" name="Rounded Rectangle 54"/>
            <p:cNvSpPr/>
            <p:nvPr/>
          </p:nvSpPr>
          <p:spPr>
            <a:xfrm>
              <a:off x="281577" y="2510855"/>
              <a:ext cx="561758" cy="2069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54"/>
            <p:cNvSpPr/>
            <p:nvPr/>
          </p:nvSpPr>
          <p:spPr>
            <a:xfrm>
              <a:off x="2089041" y="2510855"/>
              <a:ext cx="561758" cy="2069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64"/>
            <p:cNvSpPr/>
            <p:nvPr/>
          </p:nvSpPr>
          <p:spPr>
            <a:xfrm>
              <a:off x="1185309" y="2510855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8"/>
            <p:cNvSpPr/>
            <p:nvPr/>
          </p:nvSpPr>
          <p:spPr>
            <a:xfrm>
              <a:off x="3848169" y="2505394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84"/>
            <p:cNvSpPr/>
            <p:nvPr/>
          </p:nvSpPr>
          <p:spPr>
            <a:xfrm>
              <a:off x="4713650" y="2510854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2992774" y="251085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617382" y="251085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8"/>
            <p:cNvSpPr/>
            <p:nvPr/>
          </p:nvSpPr>
          <p:spPr>
            <a:xfrm>
              <a:off x="6516071" y="2505733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7425289" y="2506228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84"/>
            <p:cNvSpPr/>
            <p:nvPr/>
          </p:nvSpPr>
          <p:spPr>
            <a:xfrm>
              <a:off x="8295622" y="2512365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03483" y="3580203"/>
            <a:ext cx="1130412" cy="1020479"/>
            <a:chOff x="1338819" y="174183"/>
            <a:chExt cx="1507216" cy="1360638"/>
          </a:xfrm>
        </p:grpSpPr>
        <p:sp>
          <p:nvSpPr>
            <p:cNvPr id="47" name="Rounded Rectangle 54"/>
            <p:cNvSpPr/>
            <p:nvPr/>
          </p:nvSpPr>
          <p:spPr>
            <a:xfrm>
              <a:off x="1348013" y="174183"/>
              <a:ext cx="749011" cy="2758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54"/>
            <p:cNvSpPr/>
            <p:nvPr/>
          </p:nvSpPr>
          <p:spPr>
            <a:xfrm>
              <a:off x="2097024" y="174183"/>
              <a:ext cx="749011" cy="2758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64"/>
            <p:cNvSpPr/>
            <p:nvPr/>
          </p:nvSpPr>
          <p:spPr>
            <a:xfrm>
              <a:off x="1348012" y="442939"/>
              <a:ext cx="749011" cy="2758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64"/>
            <p:cNvSpPr/>
            <p:nvPr/>
          </p:nvSpPr>
          <p:spPr>
            <a:xfrm>
              <a:off x="2097024" y="441924"/>
              <a:ext cx="749011" cy="2758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75"/>
            <p:cNvSpPr/>
            <p:nvPr/>
          </p:nvSpPr>
          <p:spPr>
            <a:xfrm>
              <a:off x="1348012" y="711695"/>
              <a:ext cx="749011" cy="27588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75"/>
            <p:cNvSpPr/>
            <p:nvPr/>
          </p:nvSpPr>
          <p:spPr>
            <a:xfrm>
              <a:off x="2095789" y="717811"/>
              <a:ext cx="749011" cy="27588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84"/>
            <p:cNvSpPr/>
            <p:nvPr/>
          </p:nvSpPr>
          <p:spPr>
            <a:xfrm>
              <a:off x="1344830" y="980451"/>
              <a:ext cx="749011" cy="2758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84"/>
            <p:cNvSpPr/>
            <p:nvPr/>
          </p:nvSpPr>
          <p:spPr>
            <a:xfrm>
              <a:off x="2087830" y="985111"/>
              <a:ext cx="749011" cy="2758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99"/>
            <p:cNvSpPr/>
            <p:nvPr/>
          </p:nvSpPr>
          <p:spPr>
            <a:xfrm>
              <a:off x="1338819" y="1258934"/>
              <a:ext cx="749011" cy="2758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99"/>
            <p:cNvSpPr/>
            <p:nvPr/>
          </p:nvSpPr>
          <p:spPr>
            <a:xfrm>
              <a:off x="2089064" y="1258431"/>
              <a:ext cx="749011" cy="2758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52320" y="3579187"/>
            <a:ext cx="658542" cy="1181082"/>
            <a:chOff x="2990521" y="1495372"/>
            <a:chExt cx="1579903" cy="2833524"/>
          </a:xfrm>
        </p:grpSpPr>
        <p:sp>
          <p:nvSpPr>
            <p:cNvPr id="69" name="Rectangle 78"/>
            <p:cNvSpPr/>
            <p:nvPr/>
          </p:nvSpPr>
          <p:spPr>
            <a:xfrm>
              <a:off x="2990521" y="3761576"/>
              <a:ext cx="1576436" cy="56732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颗粒度</a:t>
              </a:r>
              <a:endParaRPr lang="en-US" sz="1000" dirty="0"/>
            </a:p>
          </p:txBody>
        </p:sp>
        <p:sp>
          <p:nvSpPr>
            <p:cNvPr id="70" name="Rectangle 72"/>
            <p:cNvSpPr/>
            <p:nvPr/>
          </p:nvSpPr>
          <p:spPr>
            <a:xfrm>
              <a:off x="2993988" y="1495372"/>
              <a:ext cx="1576436" cy="56732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规模度</a:t>
              </a:r>
              <a:endParaRPr lang="en-US" sz="1000" dirty="0"/>
            </a:p>
          </p:txBody>
        </p:sp>
        <p:sp>
          <p:nvSpPr>
            <p:cNvPr id="71" name="Rectangle 74"/>
            <p:cNvSpPr/>
            <p:nvPr/>
          </p:nvSpPr>
          <p:spPr>
            <a:xfrm>
              <a:off x="2993988" y="2062692"/>
              <a:ext cx="1576436" cy="5673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活性度</a:t>
              </a:r>
              <a:endParaRPr lang="en-US" sz="1000" dirty="0"/>
            </a:p>
          </p:txBody>
        </p:sp>
        <p:sp>
          <p:nvSpPr>
            <p:cNvPr id="72" name="Rectangle 77"/>
            <p:cNvSpPr/>
            <p:nvPr/>
          </p:nvSpPr>
          <p:spPr>
            <a:xfrm>
              <a:off x="2993988" y="2630011"/>
              <a:ext cx="1576436" cy="56732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多维度</a:t>
              </a:r>
              <a:endParaRPr lang="en-US" sz="1000" dirty="0"/>
            </a:p>
          </p:txBody>
        </p:sp>
        <p:sp>
          <p:nvSpPr>
            <p:cNvPr id="73" name="Rectangle 78"/>
            <p:cNvSpPr/>
            <p:nvPr/>
          </p:nvSpPr>
          <p:spPr>
            <a:xfrm>
              <a:off x="2993988" y="3197331"/>
              <a:ext cx="1576436" cy="56732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关联度</a:t>
              </a:r>
              <a:endParaRPr lang="en-US" sz="1000" dirty="0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94" y="753219"/>
            <a:ext cx="1004675" cy="1004675"/>
          </a:xfrm>
          <a:prstGeom prst="rect">
            <a:avLst/>
          </a:prstGeom>
        </p:spPr>
      </p:pic>
      <p:sp>
        <p:nvSpPr>
          <p:cNvPr id="75" name="Text Placeholder 3"/>
          <p:cNvSpPr txBox="1"/>
          <p:nvPr/>
        </p:nvSpPr>
        <p:spPr>
          <a:xfrm>
            <a:off x="532877" y="1255557"/>
            <a:ext cx="392054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数据量</a:t>
            </a:r>
          </a:p>
        </p:txBody>
      </p:sp>
      <p:sp>
        <p:nvSpPr>
          <p:cNvPr id="76" name="Text Placeholder 3"/>
          <p:cNvSpPr txBox="1"/>
          <p:nvPr/>
        </p:nvSpPr>
        <p:spPr>
          <a:xfrm>
            <a:off x="1487060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数据使用范围</a:t>
            </a:r>
          </a:p>
        </p:txBody>
      </p:sp>
      <p:sp>
        <p:nvSpPr>
          <p:cNvPr id="77" name="Text Placeholder 3"/>
          <p:cNvSpPr txBox="1"/>
          <p:nvPr/>
        </p:nvSpPr>
        <p:spPr>
          <a:xfrm>
            <a:off x="1015622" y="1186630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数据更新频率</a:t>
            </a:r>
          </a:p>
        </p:txBody>
      </p:sp>
      <p:sp>
        <p:nvSpPr>
          <p:cNvPr id="78" name="Text Placeholder 3"/>
          <p:cNvSpPr txBox="1"/>
          <p:nvPr/>
        </p:nvSpPr>
        <p:spPr>
          <a:xfrm>
            <a:off x="430249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数据访问频率</a:t>
            </a:r>
          </a:p>
        </p:txBody>
      </p:sp>
      <p:sp>
        <p:nvSpPr>
          <p:cNvPr id="79" name="Text Placeholder 3"/>
          <p:cNvSpPr txBox="1"/>
          <p:nvPr/>
        </p:nvSpPr>
        <p:spPr>
          <a:xfrm>
            <a:off x="1974886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数据来源数量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35035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数据覆盖范围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" name="Text Placeholder 3"/>
          <p:cNvSpPr txBox="1"/>
          <p:nvPr/>
        </p:nvSpPr>
        <p:spPr>
          <a:xfrm>
            <a:off x="243749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数据属性数量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2" name="Text Placeholder 3"/>
          <p:cNvSpPr txBox="1"/>
          <p:nvPr/>
        </p:nvSpPr>
        <p:spPr>
          <a:xfrm>
            <a:off x="3817065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数据属性类型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" name="Text Placeholder 3"/>
          <p:cNvSpPr txBox="1"/>
          <p:nvPr/>
        </p:nvSpPr>
        <p:spPr>
          <a:xfrm>
            <a:off x="2874288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流入数据数量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4" name="Text Placeholder 3"/>
          <p:cNvSpPr txBox="1"/>
          <p:nvPr/>
        </p:nvSpPr>
        <p:spPr>
          <a:xfrm>
            <a:off x="4753572" y="118596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流出数据数量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5" name="Text Placeholder 3"/>
          <p:cNvSpPr txBox="1"/>
          <p:nvPr/>
        </p:nvSpPr>
        <p:spPr>
          <a:xfrm>
            <a:off x="128509" y="1479598"/>
            <a:ext cx="392054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7" name="组合 56"/>
          <p:cNvGrpSpPr/>
          <p:nvPr/>
        </p:nvGrpSpPr>
        <p:grpSpPr>
          <a:xfrm flipV="1">
            <a:off x="539552" y="1479598"/>
            <a:ext cx="4510861" cy="108999"/>
            <a:chOff x="453637" y="1830096"/>
            <a:chExt cx="11417401" cy="275887"/>
          </a:xfrm>
        </p:grpSpPr>
        <p:grpSp>
          <p:nvGrpSpPr>
            <p:cNvPr id="58" name="组合 57"/>
            <p:cNvGrpSpPr/>
            <p:nvPr/>
          </p:nvGrpSpPr>
          <p:grpSpPr>
            <a:xfrm>
              <a:off x="453637" y="1830096"/>
              <a:ext cx="10273369" cy="275887"/>
              <a:chOff x="892048" y="1817570"/>
              <a:chExt cx="10273369" cy="275887"/>
            </a:xfrm>
          </p:grpSpPr>
          <p:sp>
            <p:nvSpPr>
              <p:cNvPr id="60" name="Rounded Rectangle 56"/>
              <p:cNvSpPr/>
              <p:nvPr/>
            </p:nvSpPr>
            <p:spPr>
              <a:xfrm>
                <a:off x="892048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ounded Rectangle 68"/>
              <p:cNvSpPr/>
              <p:nvPr/>
            </p:nvSpPr>
            <p:spPr>
              <a:xfrm>
                <a:off x="2097024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79"/>
              <p:cNvSpPr/>
              <p:nvPr/>
            </p:nvSpPr>
            <p:spPr>
              <a:xfrm>
                <a:off x="3302000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90"/>
              <p:cNvSpPr/>
              <p:nvPr/>
            </p:nvSpPr>
            <p:spPr>
              <a:xfrm>
                <a:off x="4506976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ounded Rectangle 101"/>
              <p:cNvSpPr/>
              <p:nvPr/>
            </p:nvSpPr>
            <p:spPr>
              <a:xfrm>
                <a:off x="5654227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56"/>
              <p:cNvSpPr/>
              <p:nvPr/>
            </p:nvSpPr>
            <p:spPr>
              <a:xfrm>
                <a:off x="6801478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ounded Rectangle 68"/>
              <p:cNvSpPr/>
              <p:nvPr/>
            </p:nvSpPr>
            <p:spPr>
              <a:xfrm>
                <a:off x="8006454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ounded Rectangle 79"/>
              <p:cNvSpPr/>
              <p:nvPr/>
            </p:nvSpPr>
            <p:spPr>
              <a:xfrm>
                <a:off x="9211430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ounded Rectangle 90"/>
              <p:cNvSpPr/>
              <p:nvPr/>
            </p:nvSpPr>
            <p:spPr>
              <a:xfrm>
                <a:off x="10416406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ounded Rectangle 68"/>
            <p:cNvSpPr/>
            <p:nvPr/>
          </p:nvSpPr>
          <p:spPr>
            <a:xfrm>
              <a:off x="11122027" y="1830096"/>
              <a:ext cx="749011" cy="2758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箭头: 右 85"/>
          <p:cNvSpPr/>
          <p:nvPr/>
        </p:nvSpPr>
        <p:spPr>
          <a:xfrm rot="5400000">
            <a:off x="2532817" y="1981407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3059832" y="1848054"/>
            <a:ext cx="192880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每一行数据根据字段分类为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适应各自特征的五部分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箭头: 右 87"/>
          <p:cNvSpPr/>
          <p:nvPr/>
        </p:nvSpPr>
        <p:spPr>
          <a:xfrm rot="5400000">
            <a:off x="2532817" y="2994885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>
            <a:off x="3232467" y="2953224"/>
            <a:ext cx="1368152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将每部分字段重组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箭头: 右 89"/>
          <p:cNvSpPr/>
          <p:nvPr/>
        </p:nvSpPr>
        <p:spPr>
          <a:xfrm>
            <a:off x="3888757" y="4007581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1" name="箭头: 右 90"/>
          <p:cNvSpPr/>
          <p:nvPr/>
        </p:nvSpPr>
        <p:spPr>
          <a:xfrm>
            <a:off x="6438835" y="4044582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4492668" y="4667618"/>
            <a:ext cx="170335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通过卷积神经网络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获得五个维度特征的评分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4" r="30280"/>
          <a:stretch>
            <a:fillRect/>
          </a:stretch>
        </p:blipFill>
        <p:spPr>
          <a:xfrm>
            <a:off x="4961526" y="3524591"/>
            <a:ext cx="840687" cy="1104131"/>
          </a:xfrm>
          <a:prstGeom prst="rect">
            <a:avLst/>
          </a:prstGeom>
        </p:spPr>
      </p:pic>
      <p:sp>
        <p:nvSpPr>
          <p:cNvPr id="97" name="箭头: 右 96"/>
          <p:cNvSpPr/>
          <p:nvPr/>
        </p:nvSpPr>
        <p:spPr>
          <a:xfrm rot="16200000">
            <a:off x="7463277" y="2884763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6627406" y="2032582"/>
            <a:ext cx="217384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由五个维度特征的评分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计算获得数据和资产评估建议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6862650" y="1633670"/>
            <a:ext cx="1703353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￥？？？？？</a:t>
            </a: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577171" y="71581"/>
            <a:ext cx="7989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基于数据资产特征的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多通道模型（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F-CNN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3821909" y="511316"/>
            <a:ext cx="15049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Algorithm Innovation</a:t>
            </a:r>
          </a:p>
        </p:txBody>
      </p:sp>
      <p:cxnSp>
        <p:nvCxnSpPr>
          <p:cNvPr id="106" name="直接连接符 105"/>
          <p:cNvCxnSpPr/>
          <p:nvPr/>
        </p:nvCxnSpPr>
        <p:spPr>
          <a:xfrm>
            <a:off x="3557158" y="788315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 flipH="1" flipV="1">
            <a:off x="7076666" y="3343908"/>
            <a:ext cx="1323967" cy="1590688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flipH="1" flipV="1">
            <a:off x="4775524" y="3453469"/>
            <a:ext cx="1187010" cy="1197325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846243" y="3424047"/>
            <a:ext cx="1800037" cy="1336221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flipH="1" flipV="1">
            <a:off x="269664" y="2372429"/>
            <a:ext cx="4878399" cy="379182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flipH="1" flipV="1">
            <a:off x="51711" y="1023396"/>
            <a:ext cx="5096352" cy="751509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flipH="1" flipV="1">
            <a:off x="6456900" y="649816"/>
            <a:ext cx="2417435" cy="1959587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CDCD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1060</Words>
  <Application>Microsoft Office PowerPoint</Application>
  <PresentationFormat>全屏显示(16:9)</PresentationFormat>
  <Paragraphs>224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FontAwesome</vt:lpstr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蒋 贤伟</cp:lastModifiedBy>
  <cp:revision>276</cp:revision>
  <dcterms:created xsi:type="dcterms:W3CDTF">2016-04-12T08:19:00Z</dcterms:created>
  <dcterms:modified xsi:type="dcterms:W3CDTF">2021-04-08T15:54:11Z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39744A453E9B4635B516BE5F5EA017B8</vt:lpwstr>
  </property>
  <property fmtid="{D5CDD505-2E9C-101B-9397-08002B2CF9AE}" pid="3" name="KSOProductBuildVer">
    <vt:lpwstr>2052-11.1.0.10356</vt:lpwstr>
  </property>
</Properties>
</file>