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382" r:id="rId3"/>
    <p:sldId id="383" r:id="rId4"/>
    <p:sldId id="384" r:id="rId5"/>
    <p:sldId id="362" r:id="rId6"/>
    <p:sldId id="385" r:id="rId7"/>
    <p:sldId id="398" r:id="rId8"/>
    <p:sldId id="399" r:id="rId9"/>
    <p:sldId id="387" r:id="rId10"/>
    <p:sldId id="396" r:id="rId11"/>
    <p:sldId id="389" r:id="rId12"/>
    <p:sldId id="390" r:id="rId13"/>
    <p:sldId id="391" r:id="rId14"/>
    <p:sldId id="400" r:id="rId15"/>
    <p:sldId id="393" r:id="rId16"/>
    <p:sldId id="401" r:id="rId17"/>
    <p:sldId id="394" r:id="rId18"/>
  </p:sldIdLst>
  <p:sldSz cx="9144000" cy="6858000" type="screen4x3"/>
  <p:notesSz cx="6797675" cy="9928225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ns, Carolina" initials="" lastIdx="10" clrIdx="0"/>
  <p:cmAuthor id="1" name="Veronique Volders" initials="" lastIdx="4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A8918"/>
    <a:srgbClr val="F29400"/>
    <a:srgbClr val="F65F1C"/>
    <a:srgbClr val="5B7AB5"/>
    <a:srgbClr val="878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84547" autoAdjust="0"/>
  </p:normalViewPr>
  <p:slideViewPr>
    <p:cSldViewPr>
      <p:cViewPr>
        <p:scale>
          <a:sx n="70" d="100"/>
          <a:sy n="70" d="100"/>
        </p:scale>
        <p:origin x="-142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4618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3" tIns="45646" rIns="91293" bIns="45646" numCol="1" anchor="t" anchorCtr="0" compatLnSpc="1">
            <a:prstTxWarp prst="textNoShape">
              <a:avLst/>
            </a:prstTxWarp>
          </a:bodyPr>
          <a:lstStyle>
            <a:lvl1pPr defTabSz="912592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 bwMode="auto">
          <a:xfrm>
            <a:off x="3849899" y="0"/>
            <a:ext cx="294618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3" tIns="45646" rIns="91293" bIns="45646" numCol="1" anchor="t" anchorCtr="0" compatLnSpc="1">
            <a:prstTxWarp prst="textNoShape">
              <a:avLst/>
            </a:prstTxWarp>
          </a:bodyPr>
          <a:lstStyle>
            <a:lvl1pPr algn="r" defTabSz="912592">
              <a:defRPr sz="1200"/>
            </a:lvl1pPr>
          </a:lstStyle>
          <a:p>
            <a:fld id="{B96D1714-DF9F-4F0B-9F05-8E84BBBCB8EB}" type="datetimeFigureOut">
              <a:rPr lang="nl-BE"/>
              <a:pPr/>
              <a:t>12/06/2014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 bwMode="auto">
          <a:xfrm>
            <a:off x="1" y="9430223"/>
            <a:ext cx="294618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3" tIns="45646" rIns="91293" bIns="45646" numCol="1" anchor="b" anchorCtr="0" compatLnSpc="1">
            <a:prstTxWarp prst="textNoShape">
              <a:avLst/>
            </a:prstTxWarp>
          </a:bodyPr>
          <a:lstStyle>
            <a:lvl1pPr defTabSz="912592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 bwMode="auto">
          <a:xfrm>
            <a:off x="3849899" y="9430223"/>
            <a:ext cx="294618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3" tIns="45646" rIns="91293" bIns="45646" numCol="1" anchor="b" anchorCtr="0" compatLnSpc="1">
            <a:prstTxWarp prst="textNoShape">
              <a:avLst/>
            </a:prstTxWarp>
          </a:bodyPr>
          <a:lstStyle>
            <a:lvl1pPr algn="r" defTabSz="912592">
              <a:defRPr sz="1200"/>
            </a:lvl1pPr>
          </a:lstStyle>
          <a:p>
            <a:fld id="{E5EF512D-7A30-44D6-B37E-D2435744ECC3}" type="slidenum">
              <a:rPr lang="nl-BE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478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3" tIns="45646" rIns="91293" bIns="45646" numCol="1" anchor="t" anchorCtr="0" compatLnSpc="1">
            <a:prstTxWarp prst="textNoShape">
              <a:avLst/>
            </a:prstTxWarp>
          </a:bodyPr>
          <a:lstStyle>
            <a:lvl1pPr defTabSz="912592">
              <a:defRPr sz="1200"/>
            </a:lvl1pPr>
          </a:lstStyle>
          <a:p>
            <a:endParaRPr lang="nl-B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99" y="0"/>
            <a:ext cx="294618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3" tIns="45646" rIns="91293" bIns="45646" numCol="1" anchor="t" anchorCtr="0" compatLnSpc="1">
            <a:prstTxWarp prst="textNoShape">
              <a:avLst/>
            </a:prstTxWarp>
          </a:bodyPr>
          <a:lstStyle>
            <a:lvl1pPr algn="r" defTabSz="912592">
              <a:defRPr sz="1200"/>
            </a:lvl1pPr>
          </a:lstStyle>
          <a:p>
            <a:endParaRPr lang="nl-B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3" tIns="45646" rIns="91293" bIns="456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223"/>
            <a:ext cx="294618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3" tIns="45646" rIns="91293" bIns="45646" numCol="1" anchor="b" anchorCtr="0" compatLnSpc="1">
            <a:prstTxWarp prst="textNoShape">
              <a:avLst/>
            </a:prstTxWarp>
          </a:bodyPr>
          <a:lstStyle>
            <a:lvl1pPr defTabSz="912592">
              <a:defRPr sz="1200"/>
            </a:lvl1pPr>
          </a:lstStyle>
          <a:p>
            <a:endParaRPr lang="nl-B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99" y="9430223"/>
            <a:ext cx="294618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3" tIns="45646" rIns="91293" bIns="45646" numCol="1" anchor="b" anchorCtr="0" compatLnSpc="1">
            <a:prstTxWarp prst="textNoShape">
              <a:avLst/>
            </a:prstTxWarp>
          </a:bodyPr>
          <a:lstStyle>
            <a:lvl1pPr algn="r" defTabSz="912592">
              <a:defRPr sz="1200"/>
            </a:lvl1pPr>
          </a:lstStyle>
          <a:p>
            <a:fld id="{58B5E3AD-7597-4984-A50B-ACD29EEBEDEA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998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5E3AD-7597-4984-A50B-ACD29EEBEDEA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71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6674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56675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CE181F-5EC3-46B2-BC0F-FC76D33DFF42}" type="slidenum">
              <a:rPr lang="nl-NL">
                <a:solidFill>
                  <a:srgbClr val="000000"/>
                </a:solidFill>
              </a:rPr>
              <a:pPr/>
              <a:t>10</a:t>
            </a:fld>
            <a:endParaRPr lang="nl-NL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8722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58723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60E31A-3F59-42A0-A128-03C2084BDEAC}" type="slidenum">
              <a:rPr lang="nl-NL">
                <a:solidFill>
                  <a:srgbClr val="000000"/>
                </a:solidFill>
              </a:rPr>
              <a:pPr/>
              <a:t>11</a:t>
            </a:fld>
            <a:endParaRPr lang="nl-NL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0770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BE" dirty="0" smtClean="0"/>
              <a:t>Proces</a:t>
            </a:r>
            <a:r>
              <a:rPr lang="nl-BE" baseline="0" dirty="0" smtClean="0"/>
              <a:t> erkenningen geloofsgemeenschappen ook niet vergeten </a:t>
            </a:r>
            <a:r>
              <a:rPr lang="nl-BE" baseline="0" dirty="0" err="1" smtClean="0"/>
              <a:t>oa</a:t>
            </a:r>
            <a:r>
              <a:rPr lang="nl-BE" baseline="0" dirty="0" smtClean="0"/>
              <a:t> fusies, herbestemmingen</a:t>
            </a:r>
            <a:endParaRPr lang="nl-BE" dirty="0" smtClean="0"/>
          </a:p>
        </p:txBody>
      </p:sp>
      <p:sp>
        <p:nvSpPr>
          <p:cNvPr id="160771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0D758-A8E8-4124-A4DA-61DB1B421B80}" type="slidenum">
              <a:rPr lang="nl-NL">
                <a:solidFill>
                  <a:srgbClr val="000000"/>
                </a:solidFill>
              </a:rPr>
              <a:pPr/>
              <a:t>12</a:t>
            </a:fld>
            <a:endParaRPr lang="nl-NL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0770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BE" dirty="0" smtClean="0"/>
              <a:t>Proces</a:t>
            </a:r>
            <a:r>
              <a:rPr lang="nl-BE" baseline="0" dirty="0" smtClean="0"/>
              <a:t> erkenningen geloofsgemeenschappen ook niet vergeten </a:t>
            </a:r>
            <a:r>
              <a:rPr lang="nl-BE" baseline="0" dirty="0" err="1" smtClean="0"/>
              <a:t>oa</a:t>
            </a:r>
            <a:r>
              <a:rPr lang="nl-BE" baseline="0" dirty="0" smtClean="0"/>
              <a:t> fusies, herbestemmingen</a:t>
            </a:r>
            <a:endParaRPr lang="nl-BE" dirty="0" smtClean="0"/>
          </a:p>
        </p:txBody>
      </p:sp>
      <p:sp>
        <p:nvSpPr>
          <p:cNvPr id="160771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0D758-A8E8-4124-A4DA-61DB1B421B80}" type="slidenum">
              <a:rPr lang="nl-NL">
                <a:solidFill>
                  <a:srgbClr val="000000"/>
                </a:solidFill>
              </a:rPr>
              <a:pPr/>
              <a:t>13</a:t>
            </a:fld>
            <a:endParaRPr lang="nl-NL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2818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BE" dirty="0" err="1" smtClean="0"/>
              <a:t>cfr</a:t>
            </a:r>
            <a:r>
              <a:rPr lang="nl-BE" dirty="0" smtClean="0"/>
              <a:t>. vorige</a:t>
            </a:r>
            <a:r>
              <a:rPr lang="nl-BE" baseline="0" dirty="0" smtClean="0"/>
              <a:t> opmerking = mag weg of nog te bespreken met Jo?</a:t>
            </a:r>
            <a:endParaRPr lang="nl-BE" dirty="0" smtClean="0"/>
          </a:p>
        </p:txBody>
      </p:sp>
      <p:sp>
        <p:nvSpPr>
          <p:cNvPr id="162819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2323E-E1EF-4DF8-B964-804D1D17C51C}" type="slidenum">
              <a:rPr lang="nl-NL">
                <a:solidFill>
                  <a:srgbClr val="000000"/>
                </a:solidFill>
              </a:rPr>
              <a:pPr/>
              <a:t>14</a:t>
            </a:fld>
            <a:endParaRPr lang="nl-NL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2818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BE" dirty="0" err="1" smtClean="0"/>
              <a:t>cfr</a:t>
            </a:r>
            <a:r>
              <a:rPr lang="nl-BE" dirty="0" smtClean="0"/>
              <a:t>. vorige</a:t>
            </a:r>
            <a:r>
              <a:rPr lang="nl-BE" baseline="0" dirty="0" smtClean="0"/>
              <a:t> opmerking = mag weg of nog te bespreken met Jo?</a:t>
            </a:r>
            <a:endParaRPr lang="nl-BE" dirty="0" smtClean="0"/>
          </a:p>
        </p:txBody>
      </p:sp>
      <p:sp>
        <p:nvSpPr>
          <p:cNvPr id="162819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2323E-E1EF-4DF8-B964-804D1D17C51C}" type="slidenum">
              <a:rPr lang="nl-NL">
                <a:solidFill>
                  <a:srgbClr val="000000"/>
                </a:solidFill>
              </a:rPr>
              <a:pPr/>
              <a:t>15</a:t>
            </a:fld>
            <a:endParaRPr lang="nl-NL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4866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64867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08976-6FAB-477F-A6EB-D2C4BA2F3FF5}" type="slidenum">
              <a:rPr lang="nl-NL">
                <a:solidFill>
                  <a:srgbClr val="000000"/>
                </a:solidFill>
              </a:rPr>
              <a:pPr/>
              <a:t>16</a:t>
            </a:fld>
            <a:endParaRPr lang="nl-NL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5E3AD-7597-4984-A50B-ACD29EEBEDEA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71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5E3AD-7597-4984-A50B-ACD29EEBEDEA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456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67587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45983D-F2C8-406A-9A67-60EE58177F83}" type="slidenum">
              <a:rPr lang="nl-NL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8482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BE" baseline="0" dirty="0" smtClean="0"/>
              <a:t> Stefanie nog contacteren over formulering – mail Cathy – </a:t>
            </a:r>
            <a:r>
              <a:rPr lang="nl-BE" baseline="0" dirty="0" err="1" smtClean="0"/>
              <a:t>lnk</a:t>
            </a:r>
            <a:r>
              <a:rPr lang="nl-BE" baseline="0" dirty="0" smtClean="0"/>
              <a:t> kabinet is Stefanie</a:t>
            </a:r>
          </a:p>
        </p:txBody>
      </p:sp>
      <p:sp>
        <p:nvSpPr>
          <p:cNvPr id="148483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2714DF-E83A-4595-B9A4-C08BCA1E08BE}" type="slidenum">
              <a:rPr lang="nl-NL">
                <a:solidFill>
                  <a:srgbClr val="000000"/>
                </a:solidFill>
              </a:rPr>
              <a:pPr/>
              <a:t>5</a:t>
            </a:fld>
            <a:endParaRPr lang="nl-NL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8482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BE" baseline="0" dirty="0" smtClean="0"/>
              <a:t> Stefanie nog contacteren over formulering – mail Cathy – </a:t>
            </a:r>
            <a:r>
              <a:rPr lang="nl-BE" baseline="0" dirty="0" err="1" smtClean="0"/>
              <a:t>lnk</a:t>
            </a:r>
            <a:r>
              <a:rPr lang="nl-BE" baseline="0" dirty="0" smtClean="0"/>
              <a:t> kabinet is Stefanie</a:t>
            </a:r>
          </a:p>
        </p:txBody>
      </p:sp>
      <p:sp>
        <p:nvSpPr>
          <p:cNvPr id="148483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2714DF-E83A-4595-B9A4-C08BCA1E08BE}" type="slidenum">
              <a:rPr lang="nl-NL">
                <a:solidFill>
                  <a:srgbClr val="000000"/>
                </a:solidFill>
              </a:rPr>
              <a:pPr/>
              <a:t>6</a:t>
            </a:fld>
            <a:endParaRPr lang="nl-NL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2578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l-BE" dirty="0" smtClean="0"/>
          </a:p>
        </p:txBody>
      </p:sp>
      <p:sp>
        <p:nvSpPr>
          <p:cNvPr id="152579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FE05E-8A65-415B-9119-7068532643E1}" type="slidenum">
              <a:rPr lang="nl-NL">
                <a:solidFill>
                  <a:srgbClr val="000000"/>
                </a:solidFill>
              </a:rPr>
              <a:pPr/>
              <a:t>7</a:t>
            </a:fld>
            <a:endParaRPr lang="nl-NL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2578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l-BE" dirty="0" smtClean="0"/>
          </a:p>
        </p:txBody>
      </p:sp>
      <p:sp>
        <p:nvSpPr>
          <p:cNvPr id="152579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FE05E-8A65-415B-9119-7068532643E1}" type="slidenum">
              <a:rPr lang="nl-NL">
                <a:solidFill>
                  <a:srgbClr val="000000"/>
                </a:solidFill>
              </a:rPr>
              <a:pPr/>
              <a:t>8</a:t>
            </a:fld>
            <a:endParaRPr lang="nl-NL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2578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5772" eaLnBrk="1" hangingPunct="1">
              <a:defRPr/>
            </a:pPr>
            <a:endParaRPr lang="nl-BE" sz="1600" dirty="0"/>
          </a:p>
          <a:p>
            <a:pPr eaLnBrk="1" hangingPunct="1"/>
            <a:r>
              <a:rPr lang="nl-BE" dirty="0" smtClean="0"/>
              <a:t>burgemeesters</a:t>
            </a:r>
            <a:r>
              <a:rPr lang="nl-BE" baseline="0" dirty="0" smtClean="0"/>
              <a:t> =&gt; moet dit eerst besproken worden met Jo voordat dit helemaal uit de </a:t>
            </a:r>
            <a:r>
              <a:rPr lang="nl-BE" baseline="0" dirty="0" err="1" smtClean="0"/>
              <a:t>roadmap</a:t>
            </a:r>
            <a:r>
              <a:rPr lang="nl-BE" baseline="0" dirty="0" smtClean="0"/>
              <a:t> verdwijnt?</a:t>
            </a:r>
            <a:endParaRPr lang="nl-BE" dirty="0" smtClean="0"/>
          </a:p>
        </p:txBody>
      </p:sp>
      <p:sp>
        <p:nvSpPr>
          <p:cNvPr id="152579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FE05E-8A65-415B-9119-7068532643E1}" type="slidenum">
              <a:rPr lang="nl-NL">
                <a:solidFill>
                  <a:srgbClr val="000000"/>
                </a:solidFill>
              </a:rPr>
              <a:pPr/>
              <a:t>9</a:t>
            </a:fld>
            <a:endParaRPr lang="nl-NL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0" y="1484313"/>
            <a:ext cx="9144000" cy="0"/>
          </a:xfrm>
          <a:prstGeom prst="line">
            <a:avLst/>
          </a:prstGeom>
          <a:noFill/>
          <a:ln w="28575">
            <a:solidFill>
              <a:srgbClr val="87888A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nl-BE"/>
          </a:p>
        </p:txBody>
      </p:sp>
      <p:pic>
        <p:nvPicPr>
          <p:cNvPr id="5" name="Picture 13" descr="logovoorpowerpointvoorka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14313"/>
            <a:ext cx="44434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leeu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3888" y="6216650"/>
            <a:ext cx="5969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5B7AB5"/>
                </a:solidFill>
              </a:defRPr>
            </a:lvl1pPr>
          </a:lstStyle>
          <a:p>
            <a:pPr lvl="0"/>
            <a:r>
              <a:rPr lang="nl-NL" noProof="0" smtClean="0"/>
              <a:t>Klik om het opmaakprofiel te bewerken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088187" cy="11985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noProof="0" smtClean="0"/>
              <a:t>Klik om het opmaakprofiel van de modelondertitel te bewerken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621E9-0969-4038-86AE-4881FDF43A6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121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121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2895-95B6-4BD3-9C7C-C297007D67C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5B7AB5"/>
                </a:solidFill>
              </a:defRPr>
            </a:lvl1pPr>
          </a:lstStyle>
          <a:p>
            <a:pPr lvl="0"/>
            <a:r>
              <a:rPr lang="nl-NL" noProof="0" smtClean="0"/>
              <a:t>Klik om het opmaakprofiel te bewerken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088187" cy="11985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noProof="0" smtClean="0"/>
              <a:t>Klik om het opmaakprofiel van de modelondertitel te bewerken</a:t>
            </a: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0" y="1484313"/>
            <a:ext cx="9144000" cy="0"/>
          </a:xfrm>
          <a:prstGeom prst="line">
            <a:avLst/>
          </a:prstGeom>
          <a:noFill/>
          <a:ln w="28575">
            <a:solidFill>
              <a:srgbClr val="8788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>
              <a:solidFill>
                <a:srgbClr val="000000"/>
              </a:solidFill>
            </a:endParaRPr>
          </a:p>
        </p:txBody>
      </p:sp>
      <p:pic>
        <p:nvPicPr>
          <p:cNvPr id="3085" name="Picture 13" descr="logovoorpowerpointvoorka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4313"/>
            <a:ext cx="4443413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leeu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16650"/>
            <a:ext cx="5969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42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589AC-E6FA-475A-950D-D5033BEB8435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5637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677F9-E746-46E9-8155-6BF09AB3AC34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727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13E8A-7516-4991-9135-7AC3168F68E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8492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7FE8C-2C94-4B3B-9CD0-9A52E3800942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240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3B871-1AC4-4D83-856E-DAB0644C9B2E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793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EA5CD-AC23-4D09-94D8-9238F12F0E0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244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B1571-1C30-4F6E-9945-FBA5509A53C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9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7D24B-F541-4678-A5A6-5D760863841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B0458-359E-445D-B497-8FC9122A1E11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1100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2AAFA-FACC-4A65-B766-75588C569E6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2062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121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121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ADA26-5FB9-44F8-975C-FCD0EC5FD071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5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C3030-1A84-4AD9-B2F9-4EF04488E43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87F4D-FB97-4FC5-A749-E47EFCB492A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7ED19-0F1F-46DA-AAE5-375CA934753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F8F60-86EE-4B53-857D-19A0F6E0FFB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54BE9-846B-4152-9835-3249D1DB4BE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706E-8ED7-467B-8041-BFD61D61351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828F2-394A-4690-885E-5A78F22C7EE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74638"/>
            <a:ext cx="82184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381750"/>
            <a:ext cx="1906587" cy="339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7888A"/>
                </a:solidFill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381750"/>
            <a:ext cx="3176587" cy="339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7888A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1619250" cy="339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7888A"/>
                </a:solidFill>
                <a:latin typeface="+mn-lt"/>
              </a:defRPr>
            </a:lvl1pPr>
          </a:lstStyle>
          <a:p>
            <a:pPr>
              <a:defRPr/>
            </a:pPr>
            <a:fld id="{E45E226A-CE39-44DD-99EE-DBBE4E514E2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28575">
            <a:solidFill>
              <a:srgbClr val="87888A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nl-BE"/>
          </a:p>
        </p:txBody>
      </p:sp>
      <p:pic>
        <p:nvPicPr>
          <p:cNvPr id="2" name="Picture 9" descr="abb_logo_rgbvoorpowerpoin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7950" y="6237288"/>
            <a:ext cx="504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leeuw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43888" y="6216650"/>
            <a:ext cx="5969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74638"/>
            <a:ext cx="821848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381750"/>
            <a:ext cx="19065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7888A"/>
                </a:solidFill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381750"/>
            <a:ext cx="31765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7888A"/>
                </a:solidFill>
                <a:latin typeface="+mn-lt"/>
              </a:defRPr>
            </a:lvl1pPr>
          </a:lstStyle>
          <a:p>
            <a:r>
              <a:rPr lang="nl-BE"/>
              <a:t>Agentschap voor Binnenlands Bestuur</a:t>
            </a:r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1619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7888A"/>
                </a:solidFill>
                <a:latin typeface="+mn-lt"/>
              </a:defRPr>
            </a:lvl1pPr>
          </a:lstStyle>
          <a:p>
            <a:fld id="{5D32B28A-6FD6-4BC1-9724-C01B18246981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28575">
            <a:solidFill>
              <a:srgbClr val="8788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>
              <a:solidFill>
                <a:srgbClr val="000000"/>
              </a:solidFill>
            </a:endParaRPr>
          </a:p>
        </p:txBody>
      </p:sp>
      <p:pic>
        <p:nvPicPr>
          <p:cNvPr id="1033" name="Picture 9" descr="abb_logo_rgbvoorpowerpoin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237288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eeuw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16650"/>
            <a:ext cx="5969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87888A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BE" sz="4000" dirty="0" err="1"/>
              <a:t>Roadmap</a:t>
            </a:r>
            <a:r>
              <a:rPr lang="nl-BE" sz="4000" dirty="0"/>
              <a:t> programma tot 2019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BE" dirty="0" smtClean="0"/>
              <a:t>Programma digitalisering</a:t>
            </a:r>
            <a:endParaRPr lang="nl-BE" dirty="0"/>
          </a:p>
        </p:txBody>
      </p:sp>
      <p:sp>
        <p:nvSpPr>
          <p:cNvPr id="2" name="Tekstvak 1"/>
          <p:cNvSpPr txBox="1"/>
          <p:nvPr/>
        </p:nvSpPr>
        <p:spPr>
          <a:xfrm>
            <a:off x="5940152" y="602656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 smtClean="0"/>
              <a:t>SgDig</a:t>
            </a:r>
            <a:r>
              <a:rPr lang="nl-BE" sz="1200" dirty="0" smtClean="0"/>
              <a:t> 11 juni  2014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5305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mtClean="0">
                <a:solidFill>
                  <a:schemeClr val="bg2"/>
                </a:solidFill>
              </a:rPr>
              <a:t>Digitaliseringsprojecten 2016 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3" y="1268413"/>
            <a:ext cx="8013700" cy="5184775"/>
          </a:xfrm>
        </p:spPr>
        <p:txBody>
          <a:bodyPr/>
          <a:lstStyle/>
          <a:p>
            <a:pPr lvl="1" eaLnBrk="1" hangingPunct="1">
              <a:defRPr/>
            </a:pPr>
            <a:r>
              <a:rPr lang="nl-BE" sz="1600" dirty="0" smtClean="0"/>
              <a:t>Digitaal </a:t>
            </a:r>
            <a:r>
              <a:rPr lang="nl-BE" sz="1600" dirty="0" smtClean="0"/>
              <a:t>kenniscentrum – </a:t>
            </a:r>
            <a:r>
              <a:rPr lang="nl-BE" sz="1600" b="1" dirty="0" smtClean="0"/>
              <a:t>Mandatendatabank</a:t>
            </a:r>
            <a:r>
              <a:rPr lang="nl-BE" sz="1600" dirty="0" smtClean="0"/>
              <a:t> * </a:t>
            </a:r>
            <a:r>
              <a:rPr lang="nl-BE" sz="1600" dirty="0" smtClean="0">
                <a:solidFill>
                  <a:schemeClr val="accent2"/>
                </a:solidFill>
              </a:rPr>
              <a:t>(architectuurstudie)</a:t>
            </a:r>
            <a:endParaRPr lang="nl-BE" sz="1600" dirty="0" smtClean="0"/>
          </a:p>
          <a:p>
            <a:pPr lvl="2" eaLnBrk="1" hangingPunct="1">
              <a:defRPr/>
            </a:pPr>
            <a:r>
              <a:rPr lang="nl-BE" b="1" u="sng" dirty="0" smtClean="0"/>
              <a:t>Opstart</a:t>
            </a:r>
            <a:r>
              <a:rPr lang="nl-BE" dirty="0" smtClean="0"/>
              <a:t> project met business case (integratie ABB-databank en/of loket) &gt; op tijd starten </a:t>
            </a:r>
            <a:r>
              <a:rPr lang="nl-BE" dirty="0" err="1" smtClean="0"/>
              <a:t>i.f.v</a:t>
            </a:r>
            <a:r>
              <a:rPr lang="nl-BE" dirty="0" smtClean="0"/>
              <a:t>. start nieuwe legislatuur eind 2018</a:t>
            </a:r>
          </a:p>
          <a:p>
            <a:pPr lvl="1" eaLnBrk="1" hangingPunct="1">
              <a:defRPr/>
            </a:pPr>
            <a:r>
              <a:rPr lang="nl-BE" sz="1600" dirty="0"/>
              <a:t>Digitaal kenniscentrum – </a:t>
            </a:r>
            <a:r>
              <a:rPr lang="nl-BE" sz="1600" b="1" dirty="0"/>
              <a:t>Databank </a:t>
            </a:r>
            <a:r>
              <a:rPr lang="nl-BE" sz="1600" b="1" dirty="0" smtClean="0"/>
              <a:t>Fiscaliteit</a:t>
            </a:r>
            <a:r>
              <a:rPr lang="nl-BE" sz="1600" dirty="0" smtClean="0"/>
              <a:t> * </a:t>
            </a:r>
            <a:r>
              <a:rPr lang="nl-BE" sz="1600" dirty="0">
                <a:solidFill>
                  <a:schemeClr val="accent2"/>
                </a:solidFill>
              </a:rPr>
              <a:t>(architectuurstudie</a:t>
            </a:r>
            <a:r>
              <a:rPr lang="nl-BE" sz="1600" dirty="0" smtClean="0">
                <a:solidFill>
                  <a:schemeClr val="accent2"/>
                </a:solidFill>
              </a:rPr>
              <a:t>)</a:t>
            </a:r>
            <a:endParaRPr lang="nl-BE" sz="1600" dirty="0"/>
          </a:p>
          <a:p>
            <a:pPr lvl="2" eaLnBrk="1" hangingPunct="1">
              <a:defRPr/>
            </a:pPr>
            <a:r>
              <a:rPr lang="nl-BE" b="1" u="sng" dirty="0"/>
              <a:t>opstart</a:t>
            </a:r>
            <a:r>
              <a:rPr lang="nl-BE" dirty="0"/>
              <a:t> project met </a:t>
            </a:r>
            <a:r>
              <a:rPr lang="nl-BE" dirty="0" smtClean="0"/>
              <a:t>business-luik</a:t>
            </a:r>
          </a:p>
          <a:p>
            <a:pPr lvl="1" eaLnBrk="1" hangingPunct="1">
              <a:defRPr/>
            </a:pPr>
            <a:r>
              <a:rPr lang="nl-BE" sz="1600" dirty="0" smtClean="0"/>
              <a:t>Digitaal kenniscentrum – </a:t>
            </a:r>
            <a:r>
              <a:rPr lang="nl-BE" sz="1600" b="1" dirty="0" smtClean="0"/>
              <a:t>Personeelsdatabank</a:t>
            </a:r>
            <a:r>
              <a:rPr lang="nl-BE" sz="1600" dirty="0" smtClean="0"/>
              <a:t> * </a:t>
            </a:r>
            <a:r>
              <a:rPr lang="nl-BE" sz="1600" dirty="0" smtClean="0">
                <a:solidFill>
                  <a:schemeClr val="accent2"/>
                </a:solidFill>
              </a:rPr>
              <a:t>(</a:t>
            </a:r>
            <a:r>
              <a:rPr lang="nl-BE" sz="1600" dirty="0">
                <a:solidFill>
                  <a:schemeClr val="accent2"/>
                </a:solidFill>
              </a:rPr>
              <a:t>architectuurstudie</a:t>
            </a:r>
            <a:r>
              <a:rPr lang="nl-BE" sz="1600" dirty="0" smtClean="0">
                <a:solidFill>
                  <a:schemeClr val="accent2"/>
                </a:solidFill>
              </a:rPr>
              <a:t>)</a:t>
            </a:r>
            <a:endParaRPr lang="nl-BE" sz="1600" dirty="0" smtClean="0"/>
          </a:p>
          <a:p>
            <a:pPr lvl="2" eaLnBrk="1" hangingPunct="1">
              <a:defRPr/>
            </a:pPr>
            <a:r>
              <a:rPr lang="nl-BE" b="1" u="sng" dirty="0" smtClean="0"/>
              <a:t>opstart</a:t>
            </a:r>
            <a:r>
              <a:rPr lang="nl-BE" dirty="0" smtClean="0"/>
              <a:t> </a:t>
            </a:r>
            <a:r>
              <a:rPr lang="nl-BE" dirty="0"/>
              <a:t>project met business-luik</a:t>
            </a:r>
          </a:p>
          <a:p>
            <a:pPr marL="0" lvl="1" indent="0">
              <a:spcBef>
                <a:spcPct val="25000"/>
              </a:spcBef>
              <a:spcAft>
                <a:spcPct val="25000"/>
              </a:spcAft>
              <a:buNone/>
              <a:defRPr/>
            </a:pPr>
            <a:r>
              <a:rPr lang="nl-BE" sz="1400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nl-BE" sz="1400" dirty="0" err="1" smtClean="0">
                <a:latin typeface="Arial" pitchFamily="34" charset="0"/>
                <a:cs typeface="Arial" pitchFamily="34" charset="0"/>
              </a:rPr>
              <a:t>cfr</a:t>
            </a:r>
            <a:r>
              <a:rPr lang="nl-BE" sz="1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nl-BE" sz="1400" dirty="0" smtClean="0">
                <a:latin typeface="Arial" pitchFamily="34" charset="0"/>
                <a:cs typeface="Arial" pitchFamily="34" charset="0"/>
              </a:rPr>
              <a:t>portaalfunctie</a:t>
            </a:r>
          </a:p>
          <a:p>
            <a:pPr marL="0" lvl="1" indent="0">
              <a:spcBef>
                <a:spcPct val="25000"/>
              </a:spcBef>
              <a:spcAft>
                <a:spcPct val="25000"/>
              </a:spcAft>
              <a:buNone/>
              <a:defRPr/>
            </a:pPr>
            <a:endParaRPr lang="nl-BE" sz="1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nl-BE" sz="1600" i="1" dirty="0"/>
              <a:t>Onteigeningen digitaal van A-Z</a:t>
            </a:r>
          </a:p>
          <a:p>
            <a:pPr lvl="2" eaLnBrk="1" hangingPunct="1">
              <a:defRPr/>
            </a:pPr>
            <a:r>
              <a:rPr lang="nl-BE" b="1" i="1" u="sng" dirty="0"/>
              <a:t>opstart</a:t>
            </a:r>
            <a:r>
              <a:rPr lang="nl-BE" i="1" dirty="0"/>
              <a:t> project met business fase (</a:t>
            </a:r>
            <a:r>
              <a:rPr lang="nl-BE" i="1" dirty="0" err="1"/>
              <a:t>ifv</a:t>
            </a:r>
            <a:r>
              <a:rPr lang="nl-BE" i="1" dirty="0"/>
              <a:t> nieuwe onteigeningsdecreet- ?</a:t>
            </a:r>
            <a:r>
              <a:rPr lang="nl-BE" i="1" dirty="0">
                <a:solidFill>
                  <a:schemeClr val="accent2"/>
                </a:solidFill>
              </a:rPr>
              <a:t>noodzaak</a:t>
            </a:r>
            <a:r>
              <a:rPr lang="nl-BE" i="1" dirty="0" smtClean="0">
                <a:solidFill>
                  <a:schemeClr val="accent2"/>
                </a:solidFill>
              </a:rPr>
              <a:t>?)</a:t>
            </a:r>
          </a:p>
          <a:p>
            <a:pPr lvl="2" eaLnBrk="1" hangingPunct="1">
              <a:defRPr/>
            </a:pPr>
            <a:endParaRPr lang="nl-BE" i="1" dirty="0">
              <a:solidFill>
                <a:schemeClr val="accent2"/>
              </a:solidFill>
            </a:endParaRPr>
          </a:p>
          <a:p>
            <a:pPr lvl="1" eaLnBrk="1" hangingPunct="1">
              <a:defRPr/>
            </a:pPr>
            <a:r>
              <a:rPr lang="nl-BE" sz="1600" b="1" dirty="0" smtClean="0"/>
              <a:t>Digitaal </a:t>
            </a:r>
            <a:r>
              <a:rPr lang="nl-BE" sz="1600" b="1" dirty="0"/>
              <a:t>Archief</a:t>
            </a:r>
          </a:p>
          <a:p>
            <a:pPr lvl="2" eaLnBrk="1" hangingPunct="1">
              <a:defRPr/>
            </a:pPr>
            <a:r>
              <a:rPr lang="nl-BE" b="1" u="sng" dirty="0"/>
              <a:t>opstart</a:t>
            </a:r>
            <a:r>
              <a:rPr lang="nl-BE" dirty="0"/>
              <a:t> met </a:t>
            </a:r>
            <a:r>
              <a:rPr lang="nl-BE" dirty="0" smtClean="0"/>
              <a:t>business-luik</a:t>
            </a:r>
          </a:p>
          <a:p>
            <a:pPr lvl="2" eaLnBrk="1" hangingPunct="1">
              <a:defRPr/>
            </a:pPr>
            <a:endParaRPr lang="nl-BE" dirty="0" smtClean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nl-BE" sz="1600" dirty="0" smtClean="0"/>
              <a:t>Digitaal </a:t>
            </a:r>
            <a:r>
              <a:rPr lang="nl-BE" sz="1600" dirty="0"/>
              <a:t>kenniscentrum</a:t>
            </a:r>
            <a:r>
              <a:rPr lang="nl-BE" sz="1600" b="1" dirty="0"/>
              <a:t> – Structureel klantenbeheer</a:t>
            </a:r>
          </a:p>
          <a:p>
            <a:pPr lvl="2" eaLnBrk="1" hangingPunct="1">
              <a:defRPr/>
            </a:pPr>
            <a:r>
              <a:rPr lang="nl-BE" b="1" u="sng" dirty="0"/>
              <a:t>Start</a:t>
            </a:r>
            <a:r>
              <a:rPr lang="nl-BE" dirty="0"/>
              <a:t> Fase 2 (Binnenland -  einde 31/12/2019)</a:t>
            </a:r>
            <a:endParaRPr lang="nl-BE" i="1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FontTx/>
              <a:buNone/>
              <a:defRPr/>
            </a:pPr>
            <a:endParaRPr lang="nl-BE" sz="1600" dirty="0"/>
          </a:p>
          <a:p>
            <a:pPr marL="285750" lvl="1">
              <a:spcBef>
                <a:spcPct val="25000"/>
              </a:spcBef>
              <a:spcAft>
                <a:spcPct val="25000"/>
              </a:spcAft>
              <a:buFont typeface="Arial" charset="0"/>
              <a:buChar char="•"/>
              <a:defRPr/>
            </a:pPr>
            <a:endParaRPr lang="nl-B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469A50-29F7-4A71-A859-55957716EF56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sp>
        <p:nvSpPr>
          <p:cNvPr id="155652" name="Tekstvak 4"/>
          <p:cNvSpPr txBox="1">
            <a:spLocks noChangeArrowheads="1"/>
          </p:cNvSpPr>
          <p:nvPr/>
        </p:nvSpPr>
        <p:spPr bwMode="auto">
          <a:xfrm>
            <a:off x="5903913" y="374650"/>
            <a:ext cx="2879725" cy="5222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1400">
                <a:solidFill>
                  <a:srgbClr val="000000"/>
                </a:solidFill>
              </a:rPr>
              <a:t>Pensionering </a:t>
            </a:r>
            <a:br>
              <a:rPr lang="nl-BE" sz="1400">
                <a:solidFill>
                  <a:srgbClr val="000000"/>
                </a:solidFill>
              </a:rPr>
            </a:br>
            <a:r>
              <a:rPr lang="nl-BE" sz="1400">
                <a:solidFill>
                  <a:srgbClr val="000000"/>
                </a:solidFill>
              </a:rPr>
              <a:t>Administrateur-Generaal</a:t>
            </a:r>
            <a:endParaRPr lang="nl-BE" sz="1200">
              <a:solidFill>
                <a:srgbClr val="000000"/>
              </a:solidFill>
            </a:endParaRPr>
          </a:p>
        </p:txBody>
      </p:sp>
      <p:sp>
        <p:nvSpPr>
          <p:cNvPr id="7" name="5-puntige ster 6"/>
          <p:cNvSpPr/>
          <p:nvPr/>
        </p:nvSpPr>
        <p:spPr>
          <a:xfrm>
            <a:off x="5170488" y="198438"/>
            <a:ext cx="554037" cy="66833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mtClean="0">
                <a:solidFill>
                  <a:schemeClr val="bg2"/>
                </a:solidFill>
              </a:rPr>
              <a:t>Digitaliseringsprojecten 2016 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3" y="1268413"/>
            <a:ext cx="8013700" cy="5184775"/>
          </a:xfrm>
        </p:spPr>
        <p:txBody>
          <a:bodyPr/>
          <a:lstStyle/>
          <a:p>
            <a:pPr lvl="1" eaLnBrk="1" hangingPunct="1">
              <a:defRPr/>
            </a:pPr>
            <a:endParaRPr lang="nl-BE" sz="1600" dirty="0" smtClean="0"/>
          </a:p>
          <a:p>
            <a:pPr lvl="1" eaLnBrk="1" hangingPunct="1">
              <a:defRPr/>
            </a:pPr>
            <a:r>
              <a:rPr lang="nl-BE" sz="1600" dirty="0"/>
              <a:t>Invoeren documentmanagementsysteem</a:t>
            </a:r>
          </a:p>
          <a:p>
            <a:pPr lvl="2" eaLnBrk="1" hangingPunct="1">
              <a:defRPr/>
            </a:pPr>
            <a:r>
              <a:rPr lang="nl-BE" dirty="0"/>
              <a:t>loopt </a:t>
            </a:r>
            <a:r>
              <a:rPr lang="nl-BE" dirty="0" smtClean="0"/>
              <a:t>door</a:t>
            </a:r>
          </a:p>
          <a:p>
            <a:pPr lvl="2" eaLnBrk="1" hangingPunct="1">
              <a:defRPr/>
            </a:pPr>
            <a:endParaRPr lang="nl-BE" dirty="0" smtClean="0"/>
          </a:p>
          <a:p>
            <a:pPr lvl="1" eaLnBrk="1" hangingPunct="1">
              <a:defRPr/>
            </a:pPr>
            <a:r>
              <a:rPr lang="nl-BE" sz="1600" dirty="0" smtClean="0"/>
              <a:t>Subsidies </a:t>
            </a:r>
            <a:r>
              <a:rPr lang="nl-BE" sz="1600" dirty="0" smtClean="0"/>
              <a:t>digitaal en geautomatiseerd van A-Z</a:t>
            </a:r>
          </a:p>
          <a:p>
            <a:pPr lvl="2" eaLnBrk="1" hangingPunct="1">
              <a:defRPr/>
            </a:pPr>
            <a:r>
              <a:rPr lang="nl-BE" dirty="0" smtClean="0"/>
              <a:t>Loopt door (</a:t>
            </a:r>
            <a:r>
              <a:rPr lang="nl-BE" dirty="0" smtClean="0">
                <a:solidFill>
                  <a:schemeClr val="accent2"/>
                </a:solidFill>
              </a:rPr>
              <a:t>werkingssubsidies</a:t>
            </a:r>
            <a:r>
              <a:rPr lang="nl-BE" dirty="0" smtClean="0"/>
              <a:t>)</a:t>
            </a:r>
            <a:br>
              <a:rPr lang="nl-BE" dirty="0" smtClean="0"/>
            </a:br>
            <a:r>
              <a:rPr lang="nl-BE" dirty="0" smtClean="0">
                <a:solidFill>
                  <a:schemeClr val="accent2"/>
                </a:solidFill>
              </a:rPr>
              <a:t>(aanvragen via portaal =&gt; studie</a:t>
            </a:r>
            <a:r>
              <a:rPr lang="nl-BE" dirty="0" smtClean="0">
                <a:solidFill>
                  <a:schemeClr val="accent2"/>
                </a:solidFill>
              </a:rPr>
              <a:t>)</a:t>
            </a:r>
          </a:p>
          <a:p>
            <a:pPr lvl="2" eaLnBrk="1" hangingPunct="1">
              <a:defRPr/>
            </a:pPr>
            <a:endParaRPr lang="nl-BE" dirty="0" smtClean="0">
              <a:solidFill>
                <a:schemeClr val="accent2"/>
              </a:solidFill>
            </a:endParaRPr>
          </a:p>
          <a:p>
            <a:pPr lvl="1" eaLnBrk="1" hangingPunct="1">
              <a:defRPr/>
            </a:pPr>
            <a:r>
              <a:rPr lang="nl-BE" sz="1600" dirty="0"/>
              <a:t>Bestuurlijk toezicht digitaal van A-Z</a:t>
            </a:r>
          </a:p>
          <a:p>
            <a:pPr lvl="2" eaLnBrk="1" hangingPunct="1">
              <a:defRPr/>
            </a:pPr>
            <a:r>
              <a:rPr lang="nl-BE" dirty="0"/>
              <a:t>einde project – alles digitaal</a:t>
            </a:r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  <a:buFont typeface="Arial" charset="0"/>
              <a:buChar char="•"/>
              <a:defRPr/>
            </a:pPr>
            <a:endParaRPr lang="nl-BE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619D0-9FE4-408E-8141-AEEE06FD674E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sp>
        <p:nvSpPr>
          <p:cNvPr id="157700" name="Tekstvak 4"/>
          <p:cNvSpPr txBox="1">
            <a:spLocks noChangeArrowheads="1"/>
          </p:cNvSpPr>
          <p:nvPr/>
        </p:nvSpPr>
        <p:spPr bwMode="auto">
          <a:xfrm>
            <a:off x="5903913" y="374650"/>
            <a:ext cx="2879725" cy="5222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1400">
                <a:solidFill>
                  <a:srgbClr val="000000"/>
                </a:solidFill>
              </a:rPr>
              <a:t>Pensionering </a:t>
            </a:r>
            <a:br>
              <a:rPr lang="nl-BE" sz="1400">
                <a:solidFill>
                  <a:srgbClr val="000000"/>
                </a:solidFill>
              </a:rPr>
            </a:br>
            <a:r>
              <a:rPr lang="nl-BE" sz="1400">
                <a:solidFill>
                  <a:srgbClr val="000000"/>
                </a:solidFill>
              </a:rPr>
              <a:t>Administrateur-Generaal</a:t>
            </a:r>
            <a:endParaRPr lang="nl-BE" sz="1200">
              <a:solidFill>
                <a:srgbClr val="000000"/>
              </a:solidFill>
            </a:endParaRPr>
          </a:p>
        </p:txBody>
      </p:sp>
      <p:sp>
        <p:nvSpPr>
          <p:cNvPr id="7" name="5-puntige ster 6"/>
          <p:cNvSpPr/>
          <p:nvPr/>
        </p:nvSpPr>
        <p:spPr>
          <a:xfrm>
            <a:off x="5170488" y="198438"/>
            <a:ext cx="554037" cy="66833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4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3200" smtClean="0">
                <a:solidFill>
                  <a:schemeClr val="bg2"/>
                </a:solidFill>
              </a:rPr>
              <a:t>Digitaliseringsprojecten 2017</a:t>
            </a:r>
            <a:r>
              <a:rPr lang="nl-BE" smtClean="0">
                <a:solidFill>
                  <a:schemeClr val="bg2"/>
                </a:solidFill>
              </a:rPr>
              <a:t> 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EEB0B-EC4B-404B-8280-071C94F0A16F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3" y="1053232"/>
            <a:ext cx="8013700" cy="5472112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nl-BE" sz="1200" dirty="0"/>
          </a:p>
          <a:p>
            <a:pPr lvl="1" eaLnBrk="1" hangingPunct="1">
              <a:defRPr/>
            </a:pPr>
            <a:r>
              <a:rPr lang="nl-BE" sz="1600" b="1" dirty="0" smtClean="0"/>
              <a:t>Erkenningen </a:t>
            </a:r>
            <a:r>
              <a:rPr lang="nl-BE" sz="1600" b="1" dirty="0" smtClean="0"/>
              <a:t>geloofsgemeenschappen </a:t>
            </a:r>
            <a:r>
              <a:rPr lang="nl-BE" sz="1600" dirty="0" smtClean="0"/>
              <a:t>digitaal van A-Z</a:t>
            </a:r>
          </a:p>
          <a:p>
            <a:pPr lvl="2" eaLnBrk="1" hangingPunct="1">
              <a:defRPr/>
            </a:pPr>
            <a:r>
              <a:rPr lang="nl-BE" b="1" u="sng" dirty="0"/>
              <a:t>opstart</a:t>
            </a:r>
            <a:r>
              <a:rPr lang="nl-BE" dirty="0"/>
              <a:t> project met </a:t>
            </a:r>
            <a:r>
              <a:rPr lang="nl-BE" dirty="0" smtClean="0"/>
              <a:t>business-luik</a:t>
            </a:r>
          </a:p>
          <a:p>
            <a:pPr lvl="2" eaLnBrk="1" hangingPunct="1">
              <a:defRPr/>
            </a:pPr>
            <a:endParaRPr lang="nl-BE" dirty="0"/>
          </a:p>
          <a:p>
            <a:pPr lvl="1" eaLnBrk="1" hangingPunct="1">
              <a:defRPr/>
            </a:pPr>
            <a:r>
              <a:rPr lang="nl-BE" sz="1600" b="1" dirty="0"/>
              <a:t>Tuchtprocedures van lokale mandatarissen </a:t>
            </a:r>
            <a:r>
              <a:rPr lang="nl-BE" sz="1600" dirty="0"/>
              <a:t>behandelen digitaal van A-Z </a:t>
            </a:r>
          </a:p>
          <a:p>
            <a:pPr lvl="2" eaLnBrk="1" hangingPunct="1">
              <a:defRPr/>
            </a:pPr>
            <a:r>
              <a:rPr lang="nl-BE" b="1" u="sng" dirty="0"/>
              <a:t>opstart</a:t>
            </a:r>
            <a:r>
              <a:rPr lang="nl-BE" dirty="0"/>
              <a:t> project met </a:t>
            </a:r>
            <a:r>
              <a:rPr lang="nl-BE" dirty="0" smtClean="0"/>
              <a:t>business-luik</a:t>
            </a:r>
          </a:p>
          <a:p>
            <a:pPr lvl="2" eaLnBrk="1" hangingPunct="1">
              <a:defRPr/>
            </a:pPr>
            <a:endParaRPr lang="nl-BE" dirty="0" smtClean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nl-BE" sz="1600" dirty="0" smtClean="0"/>
              <a:t>Digitaal </a:t>
            </a:r>
            <a:r>
              <a:rPr lang="nl-BE" sz="1600" dirty="0"/>
              <a:t>kenniscentrum – </a:t>
            </a:r>
            <a:r>
              <a:rPr lang="nl-BE" sz="1600" b="1" dirty="0"/>
              <a:t>Structureel klantenbeheer</a:t>
            </a:r>
          </a:p>
          <a:p>
            <a:pPr lvl="2" eaLnBrk="1" hangingPunct="1">
              <a:defRPr/>
            </a:pPr>
            <a:r>
              <a:rPr lang="nl-BE" b="1" u="sng" dirty="0"/>
              <a:t>Start</a:t>
            </a:r>
            <a:r>
              <a:rPr lang="nl-BE" dirty="0"/>
              <a:t> Fase 3 (Stedenbeleid</a:t>
            </a:r>
            <a:r>
              <a:rPr lang="nl-BE" dirty="0" smtClean="0"/>
              <a:t>)</a:t>
            </a:r>
          </a:p>
          <a:p>
            <a:pPr lvl="2" eaLnBrk="1" hangingPunct="1">
              <a:defRPr/>
            </a:pPr>
            <a:endParaRPr lang="nl-BE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nl-BE" sz="1600" dirty="0"/>
              <a:t>Digitaal kenniscentrum – </a:t>
            </a:r>
            <a:r>
              <a:rPr lang="nl-BE" sz="1600" b="1" dirty="0"/>
              <a:t>Structureel klantenbeheer</a:t>
            </a:r>
          </a:p>
          <a:p>
            <a:pPr lvl="2" eaLnBrk="1" hangingPunct="1">
              <a:defRPr/>
            </a:pPr>
            <a:r>
              <a:rPr lang="nl-BE" b="1" u="sng" dirty="0"/>
              <a:t>Start</a:t>
            </a:r>
            <a:r>
              <a:rPr lang="nl-BE" dirty="0"/>
              <a:t> Fase 4 (Inburgering en Integratie)</a:t>
            </a:r>
            <a:endParaRPr lang="nl-BE" dirty="0" smtClean="0"/>
          </a:p>
          <a:p>
            <a:pPr marL="457200" lvl="1" indent="0" eaLnBrk="1" hangingPunct="1">
              <a:buNone/>
              <a:defRPr/>
            </a:pPr>
            <a:r>
              <a:rPr lang="nl-BE" sz="1300" dirty="0"/>
              <a:t/>
            </a:r>
            <a:br>
              <a:rPr lang="nl-BE" sz="1300" dirty="0"/>
            </a:br>
            <a:endParaRPr lang="nl-BE" sz="1300" dirty="0"/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  <a:buFont typeface="Arial" charset="0"/>
              <a:buChar char="•"/>
              <a:defRPr/>
            </a:pPr>
            <a:endParaRPr lang="nl-BE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3200" smtClean="0">
                <a:solidFill>
                  <a:schemeClr val="bg2"/>
                </a:solidFill>
              </a:rPr>
              <a:t>Digitaliseringsprojecten 2017</a:t>
            </a:r>
            <a:r>
              <a:rPr lang="nl-BE" smtClean="0">
                <a:solidFill>
                  <a:schemeClr val="bg2"/>
                </a:solidFill>
              </a:rPr>
              <a:t> 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EEB0B-EC4B-404B-8280-071C94F0A16F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3" y="1053232"/>
            <a:ext cx="8013700" cy="5472112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nl-BE" sz="1200" dirty="0"/>
          </a:p>
          <a:p>
            <a:pPr lvl="1" eaLnBrk="1" hangingPunct="1">
              <a:defRPr/>
            </a:pPr>
            <a:r>
              <a:rPr lang="nl-BE" sz="1600" dirty="0" smtClean="0"/>
              <a:t>Digitaal kenniscentrum – Mandatendatabank </a:t>
            </a:r>
            <a:r>
              <a:rPr lang="nl-BE" sz="1600" dirty="0" smtClean="0">
                <a:solidFill>
                  <a:schemeClr val="accent2"/>
                </a:solidFill>
              </a:rPr>
              <a:t>(architectuurstudie)</a:t>
            </a:r>
            <a:endParaRPr lang="nl-BE" sz="1600" dirty="0" smtClean="0"/>
          </a:p>
          <a:p>
            <a:pPr lvl="2" eaLnBrk="1" hangingPunct="1">
              <a:defRPr/>
            </a:pPr>
            <a:r>
              <a:rPr lang="nl-BE" dirty="0" smtClean="0"/>
              <a:t>Loopt door </a:t>
            </a:r>
            <a:endParaRPr lang="nl-BE" dirty="0" smtClean="0"/>
          </a:p>
          <a:p>
            <a:pPr lvl="1" eaLnBrk="1" hangingPunct="1">
              <a:defRPr/>
            </a:pPr>
            <a:r>
              <a:rPr lang="nl-BE" sz="1600" dirty="0"/>
              <a:t>Onteigeningen digitaal van A-Z</a:t>
            </a:r>
          </a:p>
          <a:p>
            <a:pPr lvl="2" eaLnBrk="1" hangingPunct="1">
              <a:defRPr/>
            </a:pPr>
            <a:r>
              <a:rPr lang="nl-BE" dirty="0"/>
              <a:t>loopt door</a:t>
            </a:r>
          </a:p>
          <a:p>
            <a:pPr lvl="1" eaLnBrk="1" hangingPunct="1">
              <a:defRPr/>
            </a:pPr>
            <a:r>
              <a:rPr lang="nl-BE" sz="1600" dirty="0"/>
              <a:t>Digitale ondersteuning beleidsvoorbereidende processen</a:t>
            </a:r>
          </a:p>
          <a:p>
            <a:pPr lvl="2" eaLnBrk="1" hangingPunct="1">
              <a:defRPr/>
            </a:pPr>
            <a:r>
              <a:rPr lang="nl-BE" dirty="0"/>
              <a:t>loopt door (ev. oplevering deelproject)</a:t>
            </a:r>
          </a:p>
          <a:p>
            <a:pPr lvl="1" eaLnBrk="1" hangingPunct="1">
              <a:defRPr/>
            </a:pPr>
            <a:r>
              <a:rPr lang="nl-BE" sz="1600" dirty="0" smtClean="0"/>
              <a:t>Digitaal </a:t>
            </a:r>
            <a:r>
              <a:rPr lang="nl-BE" sz="1600" dirty="0"/>
              <a:t>kenniscentrum – Databank Fiscaliteit</a:t>
            </a:r>
          </a:p>
          <a:p>
            <a:pPr lvl="2" eaLnBrk="1" hangingPunct="1">
              <a:defRPr/>
            </a:pPr>
            <a:r>
              <a:rPr lang="nl-BE" dirty="0"/>
              <a:t>Einde project (oplevering)</a:t>
            </a:r>
          </a:p>
          <a:p>
            <a:pPr lvl="1" eaLnBrk="1" hangingPunct="1">
              <a:defRPr/>
            </a:pPr>
            <a:r>
              <a:rPr lang="nl-BE" sz="1600" dirty="0" smtClean="0"/>
              <a:t>Digitaal </a:t>
            </a:r>
            <a:r>
              <a:rPr lang="nl-BE" sz="1600" dirty="0"/>
              <a:t>kenniscentrum – Personeelsdatabank</a:t>
            </a:r>
            <a:r>
              <a:rPr lang="nl-BE" sz="1600" dirty="0">
                <a:solidFill>
                  <a:schemeClr val="accent2"/>
                </a:solidFill>
              </a:rPr>
              <a:t> (architectuurstudie)</a:t>
            </a:r>
          </a:p>
          <a:p>
            <a:pPr lvl="2" eaLnBrk="1" hangingPunct="1">
              <a:defRPr/>
            </a:pPr>
            <a:r>
              <a:rPr lang="nl-BE" dirty="0" smtClean="0"/>
              <a:t>einde  project (oplevering)</a:t>
            </a:r>
            <a:endParaRPr lang="nl-BE" dirty="0"/>
          </a:p>
          <a:p>
            <a:pPr lvl="1" eaLnBrk="1" hangingPunct="1">
              <a:defRPr/>
            </a:pPr>
            <a:r>
              <a:rPr lang="nl-BE" sz="1600" dirty="0" smtClean="0"/>
              <a:t>Digitaal </a:t>
            </a:r>
            <a:r>
              <a:rPr lang="nl-BE" sz="1600" dirty="0"/>
              <a:t>kenniscentrum - Dashboard beleidsindicatoren en -doelen</a:t>
            </a:r>
          </a:p>
          <a:p>
            <a:pPr lvl="2" eaLnBrk="1" hangingPunct="1">
              <a:defRPr/>
            </a:pPr>
            <a:r>
              <a:rPr lang="nl-BE" dirty="0" smtClean="0"/>
              <a:t>Einde project (Oplevering </a:t>
            </a:r>
            <a:r>
              <a:rPr lang="nl-BE" dirty="0" err="1" smtClean="0"/>
              <a:t>ifv</a:t>
            </a:r>
            <a:r>
              <a:rPr lang="nl-BE" dirty="0" smtClean="0"/>
              <a:t> start voorbereiding nieuwe legislatuur)</a:t>
            </a:r>
          </a:p>
          <a:p>
            <a:pPr marL="914400" lvl="2" indent="0" eaLnBrk="1" hangingPunct="1">
              <a:buNone/>
              <a:defRPr/>
            </a:pPr>
            <a:r>
              <a:rPr lang="nl-BE" dirty="0" smtClean="0">
                <a:solidFill>
                  <a:schemeClr val="accent2"/>
                </a:solidFill>
              </a:rPr>
              <a:t>(architectuurstudie –&gt; processen ‘DOMA’)</a:t>
            </a:r>
            <a:endParaRPr lang="nl-BE" dirty="0">
              <a:solidFill>
                <a:schemeClr val="accent2"/>
              </a:solidFill>
            </a:endParaRPr>
          </a:p>
          <a:p>
            <a:pPr lvl="1" eaLnBrk="1" hangingPunct="1">
              <a:defRPr/>
            </a:pPr>
            <a:r>
              <a:rPr lang="nl-BE" sz="1600" dirty="0" smtClean="0">
                <a:solidFill>
                  <a:srgbClr val="000000"/>
                </a:solidFill>
              </a:rPr>
              <a:t>Invoeren </a:t>
            </a:r>
            <a:r>
              <a:rPr lang="nl-BE" sz="1600" dirty="0">
                <a:solidFill>
                  <a:srgbClr val="000000"/>
                </a:solidFill>
              </a:rPr>
              <a:t>documentmanagementsysteem</a:t>
            </a:r>
          </a:p>
          <a:p>
            <a:pPr lvl="2" eaLnBrk="1" hangingPunct="1">
              <a:defRPr/>
            </a:pPr>
            <a:r>
              <a:rPr lang="nl-BE" dirty="0">
                <a:solidFill>
                  <a:srgbClr val="000000"/>
                </a:solidFill>
              </a:rPr>
              <a:t>einde project (oplevering)</a:t>
            </a:r>
          </a:p>
          <a:p>
            <a:pPr lvl="1" eaLnBrk="1" hangingPunct="1">
              <a:defRPr/>
            </a:pPr>
            <a:r>
              <a:rPr lang="nl-BE" sz="1600" dirty="0">
                <a:solidFill>
                  <a:srgbClr val="000000"/>
                </a:solidFill>
              </a:rPr>
              <a:t>Digitaal Archief</a:t>
            </a:r>
          </a:p>
          <a:p>
            <a:pPr lvl="2" eaLnBrk="1" hangingPunct="1">
              <a:defRPr/>
            </a:pPr>
            <a:r>
              <a:rPr lang="nl-BE" dirty="0">
                <a:solidFill>
                  <a:srgbClr val="000000"/>
                </a:solidFill>
              </a:rPr>
              <a:t>einde project (oplevering)</a:t>
            </a:r>
          </a:p>
          <a:p>
            <a:pPr marL="457200" lvl="1" indent="0" eaLnBrk="1" hangingPunct="1">
              <a:buNone/>
              <a:defRPr/>
            </a:pPr>
            <a:endParaRPr lang="nl-BE" sz="1300" dirty="0"/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  <a:buFont typeface="Arial" charset="0"/>
              <a:buChar char="•"/>
              <a:defRPr/>
            </a:pPr>
            <a:endParaRPr lang="nl-BE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mtClean="0">
                <a:solidFill>
                  <a:schemeClr val="bg2"/>
                </a:solidFill>
              </a:rPr>
              <a:t>Digitaliseringsprojecten 2018 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23427" y="1268760"/>
            <a:ext cx="8013700" cy="5040461"/>
          </a:xfrm>
        </p:spPr>
        <p:txBody>
          <a:bodyPr/>
          <a:lstStyle/>
          <a:p>
            <a:pPr lvl="1" eaLnBrk="1" hangingPunct="1">
              <a:defRPr/>
            </a:pPr>
            <a:endParaRPr lang="nl-BE" sz="1600" b="1" i="1" dirty="0" smtClean="0"/>
          </a:p>
          <a:p>
            <a:pPr lvl="1" eaLnBrk="1" hangingPunct="1">
              <a:defRPr/>
            </a:pPr>
            <a:endParaRPr lang="nl-BE" sz="1600" b="1" i="1" dirty="0"/>
          </a:p>
          <a:p>
            <a:pPr lvl="1" eaLnBrk="1" hangingPunct="1">
              <a:defRPr/>
            </a:pPr>
            <a:r>
              <a:rPr lang="nl-BE" sz="1600" b="1" i="1" dirty="0" smtClean="0"/>
              <a:t>Klachten</a:t>
            </a:r>
            <a:r>
              <a:rPr lang="nl-BE" sz="1600" i="1" dirty="0" smtClean="0"/>
              <a:t> </a:t>
            </a:r>
            <a:r>
              <a:rPr lang="nl-BE" sz="1600" i="1" dirty="0" smtClean="0"/>
              <a:t>(</a:t>
            </a:r>
            <a:r>
              <a:rPr lang="nl-BE" sz="1600" i="1" dirty="0" err="1" smtClean="0"/>
              <a:t>ikv</a:t>
            </a:r>
            <a:r>
              <a:rPr lang="nl-BE" sz="1600" i="1" dirty="0" smtClean="0"/>
              <a:t> klachtendecreet), </a:t>
            </a:r>
            <a:r>
              <a:rPr lang="nl-BE" sz="1600" i="1" dirty="0" err="1" smtClean="0"/>
              <a:t>integr</a:t>
            </a:r>
            <a:r>
              <a:rPr lang="nl-BE" sz="1600" i="1" dirty="0" smtClean="0"/>
              <a:t>. schendingen en vragen openbaarheid van bestuur digitaal van A-Z</a:t>
            </a:r>
          </a:p>
          <a:p>
            <a:pPr lvl="2" eaLnBrk="1" hangingPunct="1">
              <a:defRPr/>
            </a:pPr>
            <a:r>
              <a:rPr lang="nl-BE" b="1" i="1" u="sng" dirty="0"/>
              <a:t>start</a:t>
            </a:r>
            <a:r>
              <a:rPr lang="nl-BE" i="1" dirty="0"/>
              <a:t> project met </a:t>
            </a:r>
            <a:r>
              <a:rPr lang="nl-BE" i="1" dirty="0" smtClean="0"/>
              <a:t>business-luik </a:t>
            </a:r>
            <a:r>
              <a:rPr lang="nl-BE" i="1" dirty="0" smtClean="0">
                <a:solidFill>
                  <a:schemeClr val="accent2"/>
                </a:solidFill>
              </a:rPr>
              <a:t>(register, archief =&gt; portaal </a:t>
            </a:r>
            <a:r>
              <a:rPr lang="nl-BE" i="1" dirty="0" smtClean="0">
                <a:solidFill>
                  <a:schemeClr val="accent2"/>
                </a:solidFill>
              </a:rPr>
              <a:t>?)</a:t>
            </a:r>
          </a:p>
          <a:p>
            <a:pPr lvl="2" eaLnBrk="1" hangingPunct="1">
              <a:defRPr/>
            </a:pPr>
            <a:endParaRPr lang="nl-BE" i="1" dirty="0" smtClean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nl-BE" sz="1600" dirty="0" smtClean="0"/>
              <a:t>Digitaal </a:t>
            </a:r>
            <a:r>
              <a:rPr lang="nl-BE" sz="1600" dirty="0"/>
              <a:t>kenniscentrum – </a:t>
            </a:r>
            <a:r>
              <a:rPr lang="nl-BE" sz="1600" b="1" dirty="0"/>
              <a:t>Structureel klantenbeheer</a:t>
            </a:r>
          </a:p>
          <a:p>
            <a:pPr lvl="2" eaLnBrk="1" hangingPunct="1">
              <a:defRPr/>
            </a:pPr>
            <a:r>
              <a:rPr lang="nl-BE" b="1" u="sng" dirty="0"/>
              <a:t>Start</a:t>
            </a:r>
            <a:r>
              <a:rPr lang="nl-BE" dirty="0"/>
              <a:t> Fase 5  (stroomlijnen procesarchitectuur</a:t>
            </a:r>
            <a:r>
              <a:rPr lang="nl-BE" dirty="0" smtClean="0"/>
              <a:t>)</a:t>
            </a:r>
          </a:p>
          <a:p>
            <a:pPr lvl="2" eaLnBrk="1" hangingPunct="1">
              <a:defRPr/>
            </a:pPr>
            <a:endParaRPr lang="nl-BE" b="1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nl-BE" sz="1600" dirty="0"/>
              <a:t>Digitaal kenniscentrum </a:t>
            </a:r>
            <a:r>
              <a:rPr lang="nl-BE" sz="1600" b="1" dirty="0"/>
              <a:t>– Structureel klantenbeheer</a:t>
            </a:r>
          </a:p>
          <a:p>
            <a:pPr lvl="2" eaLnBrk="1" hangingPunct="1">
              <a:defRPr/>
            </a:pPr>
            <a:r>
              <a:rPr lang="nl-BE" b="1" u="sng" dirty="0"/>
              <a:t>Start</a:t>
            </a:r>
            <a:r>
              <a:rPr lang="nl-BE" dirty="0"/>
              <a:t> Fase 6  (overdracht aan bevoegde afdeling)</a:t>
            </a:r>
            <a:endParaRPr lang="nl-BE" dirty="0">
              <a:latin typeface="Arial" pitchFamily="34" charset="0"/>
              <a:cs typeface="Arial" pitchFamily="34" charset="0"/>
            </a:endParaRPr>
          </a:p>
          <a:p>
            <a:pPr marL="457200" lvl="1" indent="0" eaLnBrk="1" hangingPunct="1">
              <a:buNone/>
              <a:defRPr/>
            </a:pPr>
            <a:endParaRPr lang="nl-BE" sz="1300" dirty="0"/>
          </a:p>
          <a:p>
            <a:pPr marL="0" lvl="1" indent="0">
              <a:spcBef>
                <a:spcPct val="25000"/>
              </a:spcBef>
              <a:spcAft>
                <a:spcPct val="25000"/>
              </a:spcAft>
              <a:buNone/>
              <a:defRPr/>
            </a:pPr>
            <a:endParaRPr lang="nl-BE" sz="14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  <a:buFont typeface="Arial" charset="0"/>
              <a:buChar char="•"/>
              <a:defRPr/>
            </a:pPr>
            <a:endParaRPr lang="nl-BE" sz="14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  <a:buFont typeface="Arial" charset="0"/>
              <a:buChar char="•"/>
              <a:defRPr/>
            </a:pPr>
            <a:endParaRPr lang="nl-B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ABCCD-8376-415F-8C83-4633EDBA471E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sp>
        <p:nvSpPr>
          <p:cNvPr id="161796" name="Tekstvak 4"/>
          <p:cNvSpPr txBox="1">
            <a:spLocks noChangeArrowheads="1"/>
          </p:cNvSpPr>
          <p:nvPr/>
        </p:nvSpPr>
        <p:spPr bwMode="auto">
          <a:xfrm>
            <a:off x="5903913" y="374650"/>
            <a:ext cx="2879725" cy="30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1400">
                <a:solidFill>
                  <a:srgbClr val="000000"/>
                </a:solidFill>
              </a:rPr>
              <a:t>Verkiezingen Lokale Besturen</a:t>
            </a:r>
            <a:endParaRPr lang="nl-BE" sz="1200">
              <a:solidFill>
                <a:srgbClr val="000000"/>
              </a:solidFill>
            </a:endParaRPr>
          </a:p>
        </p:txBody>
      </p:sp>
      <p:sp>
        <p:nvSpPr>
          <p:cNvPr id="7" name="5-puntige ster 6"/>
          <p:cNvSpPr/>
          <p:nvPr/>
        </p:nvSpPr>
        <p:spPr>
          <a:xfrm>
            <a:off x="5170488" y="198438"/>
            <a:ext cx="554037" cy="66833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mtClean="0">
                <a:solidFill>
                  <a:schemeClr val="bg2"/>
                </a:solidFill>
              </a:rPr>
              <a:t>Digitaliseringsprojecten 2018 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188" y="1412875"/>
            <a:ext cx="8013700" cy="5040461"/>
          </a:xfrm>
        </p:spPr>
        <p:txBody>
          <a:bodyPr/>
          <a:lstStyle/>
          <a:p>
            <a:pPr lvl="1" eaLnBrk="1" hangingPunct="1">
              <a:defRPr/>
            </a:pPr>
            <a:endParaRPr lang="nl-BE" sz="1600" dirty="0" smtClean="0"/>
          </a:p>
          <a:p>
            <a:pPr lvl="1" eaLnBrk="1" hangingPunct="1">
              <a:defRPr/>
            </a:pPr>
            <a:r>
              <a:rPr lang="nl-BE" sz="1600" dirty="0"/>
              <a:t>Erkenningen geloofsgemeenschappen digitaal van A-Z</a:t>
            </a:r>
          </a:p>
          <a:p>
            <a:pPr lvl="2" eaLnBrk="1" hangingPunct="1">
              <a:defRPr/>
            </a:pPr>
            <a:r>
              <a:rPr lang="nl-BE" dirty="0"/>
              <a:t>loopt door</a:t>
            </a:r>
          </a:p>
          <a:p>
            <a:pPr lvl="1" eaLnBrk="1" hangingPunct="1">
              <a:defRPr/>
            </a:pPr>
            <a:r>
              <a:rPr lang="nl-BE" sz="1600" dirty="0"/>
              <a:t>Tuchtprocedures van lokale mandatarissen behandelen digitaal van A-Z </a:t>
            </a:r>
          </a:p>
          <a:p>
            <a:pPr lvl="2" eaLnBrk="1" hangingPunct="1">
              <a:defRPr/>
            </a:pPr>
            <a:r>
              <a:rPr lang="nl-BE" dirty="0"/>
              <a:t>Loopt </a:t>
            </a:r>
            <a:r>
              <a:rPr lang="nl-BE" dirty="0" smtClean="0"/>
              <a:t>door</a:t>
            </a:r>
          </a:p>
          <a:p>
            <a:pPr marL="914400" lvl="2" indent="0" eaLnBrk="1" hangingPunct="1">
              <a:buNone/>
              <a:defRPr/>
            </a:pPr>
            <a:endParaRPr lang="nl-BE" dirty="0"/>
          </a:p>
          <a:p>
            <a:pPr lvl="1" eaLnBrk="1" hangingPunct="1">
              <a:defRPr/>
            </a:pPr>
            <a:r>
              <a:rPr lang="nl-BE" sz="1600" dirty="0" smtClean="0"/>
              <a:t>Onteigeningen </a:t>
            </a:r>
            <a:r>
              <a:rPr lang="nl-BE" sz="1600" dirty="0"/>
              <a:t>digitaal van A-Z</a:t>
            </a:r>
          </a:p>
          <a:p>
            <a:pPr lvl="2" eaLnBrk="1" hangingPunct="1">
              <a:defRPr/>
            </a:pPr>
            <a:r>
              <a:rPr lang="nl-BE" dirty="0"/>
              <a:t>einde project (oplevering)</a:t>
            </a:r>
          </a:p>
          <a:p>
            <a:pPr lvl="1" eaLnBrk="1" hangingPunct="1">
              <a:defRPr/>
            </a:pPr>
            <a:r>
              <a:rPr lang="nl-BE" sz="1600" dirty="0" smtClean="0"/>
              <a:t>Digitaal </a:t>
            </a:r>
            <a:r>
              <a:rPr lang="nl-BE" sz="1600" dirty="0"/>
              <a:t>kenniscentrum – Mandatendatabank </a:t>
            </a:r>
          </a:p>
          <a:p>
            <a:pPr lvl="2" eaLnBrk="1" hangingPunct="1">
              <a:defRPr/>
            </a:pPr>
            <a:r>
              <a:rPr lang="nl-BE" dirty="0" smtClean="0"/>
              <a:t>einde project (oplevering) –</a:t>
            </a:r>
            <a:r>
              <a:rPr lang="nl-BE" b="1" dirty="0" smtClean="0"/>
              <a:t> </a:t>
            </a:r>
            <a:r>
              <a:rPr lang="nl-BE" b="1" dirty="0" err="1" smtClean="0"/>
              <a:t>i.f.v</a:t>
            </a:r>
            <a:r>
              <a:rPr lang="nl-BE" b="1" dirty="0" smtClean="0"/>
              <a:t>. nieuwe mandaten</a:t>
            </a:r>
          </a:p>
          <a:p>
            <a:pPr marL="457200" lvl="1" indent="0" eaLnBrk="1" hangingPunct="1">
              <a:buNone/>
              <a:defRPr/>
            </a:pPr>
            <a:endParaRPr lang="nl-BE" sz="1300" dirty="0"/>
          </a:p>
          <a:p>
            <a:pPr marL="0" lvl="1" indent="0">
              <a:spcBef>
                <a:spcPct val="25000"/>
              </a:spcBef>
              <a:spcAft>
                <a:spcPct val="25000"/>
              </a:spcAft>
              <a:buNone/>
              <a:defRPr/>
            </a:pPr>
            <a:endParaRPr lang="nl-BE" sz="14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  <a:buFont typeface="Arial" charset="0"/>
              <a:buChar char="•"/>
              <a:defRPr/>
            </a:pPr>
            <a:endParaRPr lang="nl-BE" sz="14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  <a:buFont typeface="Arial" charset="0"/>
              <a:buChar char="•"/>
              <a:defRPr/>
            </a:pPr>
            <a:endParaRPr lang="nl-B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ABCCD-8376-415F-8C83-4633EDBA471E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  <p:sp>
        <p:nvSpPr>
          <p:cNvPr id="161796" name="Tekstvak 4"/>
          <p:cNvSpPr txBox="1">
            <a:spLocks noChangeArrowheads="1"/>
          </p:cNvSpPr>
          <p:nvPr/>
        </p:nvSpPr>
        <p:spPr bwMode="auto">
          <a:xfrm>
            <a:off x="5903913" y="374650"/>
            <a:ext cx="2879725" cy="30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1400">
                <a:solidFill>
                  <a:srgbClr val="000000"/>
                </a:solidFill>
              </a:rPr>
              <a:t>Verkiezingen Lokale Besturen</a:t>
            </a:r>
            <a:endParaRPr lang="nl-BE" sz="1200">
              <a:solidFill>
                <a:srgbClr val="000000"/>
              </a:solidFill>
            </a:endParaRPr>
          </a:p>
        </p:txBody>
      </p:sp>
      <p:sp>
        <p:nvSpPr>
          <p:cNvPr id="7" name="5-puntige ster 6"/>
          <p:cNvSpPr/>
          <p:nvPr/>
        </p:nvSpPr>
        <p:spPr>
          <a:xfrm>
            <a:off x="5170488" y="198438"/>
            <a:ext cx="554037" cy="66833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3200" smtClean="0">
                <a:solidFill>
                  <a:schemeClr val="bg2"/>
                </a:solidFill>
              </a:rPr>
              <a:t>Digitaliseringsprojecten 2019</a:t>
            </a:r>
            <a:r>
              <a:rPr lang="nl-BE" smtClean="0">
                <a:solidFill>
                  <a:schemeClr val="bg2"/>
                </a:solidFill>
              </a:rPr>
              <a:t>  </a:t>
            </a:r>
          </a:p>
        </p:txBody>
      </p:sp>
      <p:sp>
        <p:nvSpPr>
          <p:cNvPr id="163842" name="Tijdelijke aanduiding voor inhoud 2"/>
          <p:cNvSpPr>
            <a:spLocks noGrp="1"/>
          </p:cNvSpPr>
          <p:nvPr>
            <p:ph idx="1"/>
          </p:nvPr>
        </p:nvSpPr>
        <p:spPr>
          <a:xfrm>
            <a:off x="684213" y="1196752"/>
            <a:ext cx="8013700" cy="5256583"/>
          </a:xfrm>
        </p:spPr>
        <p:txBody>
          <a:bodyPr/>
          <a:lstStyle/>
          <a:p>
            <a:pPr lvl="1" eaLnBrk="1" hangingPunct="1"/>
            <a:r>
              <a:rPr lang="nl-BE" sz="1600" b="1" dirty="0"/>
              <a:t>Dossiers </a:t>
            </a:r>
            <a:r>
              <a:rPr lang="nl-BE" sz="1600" b="1" dirty="0" err="1"/>
              <a:t>i.k.v</a:t>
            </a:r>
            <a:r>
              <a:rPr lang="nl-BE" sz="1600" b="1" dirty="0"/>
              <a:t>. dienstverlening aan andere ent</a:t>
            </a:r>
            <a:r>
              <a:rPr lang="nl-BE" sz="1600" dirty="0"/>
              <a:t>iteiten digitaal van A-Z</a:t>
            </a:r>
          </a:p>
          <a:p>
            <a:pPr lvl="2" eaLnBrk="1" hangingPunct="1"/>
            <a:r>
              <a:rPr lang="nl-BE" b="1" u="sng" dirty="0"/>
              <a:t>start</a:t>
            </a:r>
            <a:r>
              <a:rPr lang="nl-BE" dirty="0"/>
              <a:t> project met </a:t>
            </a:r>
            <a:r>
              <a:rPr lang="nl-BE" dirty="0" smtClean="0"/>
              <a:t>business-luik</a:t>
            </a:r>
          </a:p>
          <a:p>
            <a:pPr lvl="2" eaLnBrk="1" hangingPunct="1"/>
            <a:endParaRPr lang="nl-BE" dirty="0"/>
          </a:p>
          <a:p>
            <a:pPr lvl="1" eaLnBrk="1" hangingPunct="1"/>
            <a:r>
              <a:rPr lang="nl-BE" sz="1600" b="1" dirty="0"/>
              <a:t>Digitale ondersteuning beheer faci</a:t>
            </a:r>
            <a:r>
              <a:rPr lang="nl-BE" sz="1600" dirty="0"/>
              <a:t>lity</a:t>
            </a:r>
          </a:p>
          <a:p>
            <a:pPr lvl="2" eaLnBrk="1" hangingPunct="1"/>
            <a:r>
              <a:rPr lang="nl-BE" b="1" u="sng" dirty="0"/>
              <a:t>start</a:t>
            </a:r>
            <a:r>
              <a:rPr lang="nl-BE" dirty="0"/>
              <a:t> project met </a:t>
            </a:r>
            <a:r>
              <a:rPr lang="nl-BE" dirty="0" smtClean="0"/>
              <a:t>business-luik</a:t>
            </a:r>
          </a:p>
          <a:p>
            <a:pPr lvl="2" eaLnBrk="1" hangingPunct="1"/>
            <a:endParaRPr lang="nl-BE" dirty="0" smtClean="0"/>
          </a:p>
          <a:p>
            <a:pPr lvl="2" eaLnBrk="1" hangingPunct="1"/>
            <a:endParaRPr lang="nl-BE" dirty="0" smtClean="0"/>
          </a:p>
          <a:p>
            <a:pPr lvl="1" eaLnBrk="1" hangingPunct="1"/>
            <a:r>
              <a:rPr lang="nl-BE" sz="1600" dirty="0" smtClean="0"/>
              <a:t>Klachten</a:t>
            </a:r>
            <a:r>
              <a:rPr lang="nl-BE" sz="1600" dirty="0"/>
              <a:t>, </a:t>
            </a:r>
            <a:r>
              <a:rPr lang="nl-BE" sz="1600" dirty="0" err="1"/>
              <a:t>integr</a:t>
            </a:r>
            <a:r>
              <a:rPr lang="nl-BE" sz="1600" dirty="0"/>
              <a:t>. schendingen en vragen openbaarheid van bestuur digitaal van A-Z</a:t>
            </a:r>
          </a:p>
          <a:p>
            <a:pPr lvl="2" eaLnBrk="1" hangingPunct="1"/>
            <a:r>
              <a:rPr lang="nl-BE" dirty="0"/>
              <a:t>Loopt door (ev. oplevering deelproject</a:t>
            </a:r>
            <a:r>
              <a:rPr lang="nl-BE" dirty="0" smtClean="0"/>
              <a:t>)</a:t>
            </a:r>
          </a:p>
          <a:p>
            <a:pPr lvl="2" eaLnBrk="1" hangingPunct="1"/>
            <a:endParaRPr lang="nl-BE" dirty="0"/>
          </a:p>
          <a:p>
            <a:pPr lvl="1" eaLnBrk="1" hangingPunct="1"/>
            <a:r>
              <a:rPr lang="nl-BE" sz="1600" dirty="0" smtClean="0"/>
              <a:t>Tuchtprocedures </a:t>
            </a:r>
            <a:r>
              <a:rPr lang="nl-BE" sz="1600" dirty="0" smtClean="0"/>
              <a:t>van lokale mandatarissen behandelen digitaal van A-Z </a:t>
            </a:r>
          </a:p>
          <a:p>
            <a:pPr lvl="2" eaLnBrk="1" hangingPunct="1"/>
            <a:r>
              <a:rPr lang="nl-BE" dirty="0" smtClean="0"/>
              <a:t>einde  project (oplevering)</a:t>
            </a:r>
          </a:p>
          <a:p>
            <a:pPr lvl="1" eaLnBrk="1" hangingPunct="1"/>
            <a:r>
              <a:rPr lang="nl-BE" sz="1600" dirty="0" smtClean="0"/>
              <a:t>Erkenningen geloofsgemeenschappen digitaal van A-Z</a:t>
            </a:r>
          </a:p>
          <a:p>
            <a:pPr lvl="2" eaLnBrk="1" hangingPunct="1"/>
            <a:r>
              <a:rPr lang="nl-BE" dirty="0" smtClean="0"/>
              <a:t>einde project (oplevering)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nl-BE" sz="1600" dirty="0" smtClean="0"/>
              <a:t>Digitaal </a:t>
            </a:r>
            <a:r>
              <a:rPr lang="nl-BE" sz="1600" dirty="0"/>
              <a:t>kenniscentrum – Structureel klantenbeheer</a:t>
            </a:r>
          </a:p>
          <a:p>
            <a:pPr lvl="2" eaLnBrk="1" hangingPunct="1">
              <a:defRPr/>
            </a:pPr>
            <a:r>
              <a:rPr lang="nl-BE" u="sng" dirty="0" smtClean="0"/>
              <a:t>einde </a:t>
            </a:r>
            <a:r>
              <a:rPr lang="nl-BE" dirty="0" smtClean="0"/>
              <a:t>Fase </a:t>
            </a:r>
            <a:r>
              <a:rPr lang="nl-BE" dirty="0"/>
              <a:t>2</a:t>
            </a:r>
            <a:r>
              <a:rPr lang="nl-BE" dirty="0" smtClean="0"/>
              <a:t>  (Binnenland)</a:t>
            </a:r>
            <a:endParaRPr lang="nl-BE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3B5C6-8728-49B3-8570-2EA9D86E82CA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55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Documentinformatie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Titel: “</a:t>
            </a:r>
            <a:r>
              <a:rPr lang="nl-BE" dirty="0" err="1"/>
              <a:t>Roadmap</a:t>
            </a:r>
            <a:r>
              <a:rPr lang="nl-BE" dirty="0"/>
              <a:t> programma tot </a:t>
            </a:r>
            <a:r>
              <a:rPr lang="nl-BE" dirty="0" smtClean="0"/>
              <a:t>2019”</a:t>
            </a:r>
          </a:p>
          <a:p>
            <a:r>
              <a:rPr lang="nl-BE" dirty="0" smtClean="0"/>
              <a:t>Code: “</a:t>
            </a:r>
            <a:r>
              <a:rPr lang="nl-BE" dirty="0" err="1" smtClean="0"/>
              <a:t>Roadmap</a:t>
            </a:r>
            <a:r>
              <a:rPr lang="nl-BE" dirty="0" smtClean="0"/>
              <a:t>”</a:t>
            </a:r>
          </a:p>
          <a:p>
            <a:r>
              <a:rPr lang="nl-BE" dirty="0" smtClean="0"/>
              <a:t>Eigenaar: </a:t>
            </a:r>
            <a:r>
              <a:rPr lang="nl-BE" dirty="0" err="1" smtClean="0"/>
              <a:t>tbd</a:t>
            </a: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Doel van het document</a:t>
            </a:r>
            <a:br>
              <a:rPr lang="nl-BE" dirty="0" smtClean="0"/>
            </a:br>
            <a:r>
              <a:rPr lang="nl-BE" i="1" dirty="0" smtClean="0"/>
              <a:t>(…)</a:t>
            </a:r>
          </a:p>
          <a:p>
            <a:endParaRPr lang="nl-BE" i="1" dirty="0"/>
          </a:p>
          <a:p>
            <a:r>
              <a:rPr lang="nl-BE" dirty="0" smtClean="0"/>
              <a:t>Glossarium</a:t>
            </a:r>
            <a:r>
              <a:rPr lang="nl-BE" dirty="0"/>
              <a:t/>
            </a:r>
            <a:br>
              <a:rPr lang="nl-BE" dirty="0"/>
            </a:br>
            <a:r>
              <a:rPr lang="nl-BE" i="1" dirty="0"/>
              <a:t>(…)</a:t>
            </a:r>
          </a:p>
          <a:p>
            <a:pPr marL="0" indent="0">
              <a:buNone/>
            </a:pPr>
            <a:endParaRPr lang="nl-BE" i="1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89AC-E6FA-475A-950D-D5033BEB8435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343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Documenthistoriek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89AC-E6FA-475A-950D-D5033BEB8435}" type="slidenum">
              <a:rPr lang="nl-NL" smtClean="0"/>
              <a:pPr/>
              <a:t>3</a:t>
            </a:fld>
            <a:endParaRPr lang="nl-NL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72695"/>
              </p:ext>
            </p:extLst>
          </p:nvPr>
        </p:nvGraphicFramePr>
        <p:xfrm>
          <a:off x="323528" y="1484784"/>
          <a:ext cx="8352928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071"/>
                <a:gridCol w="865393"/>
                <a:gridCol w="2088232"/>
                <a:gridCol w="2088232"/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Aanpassing (wat)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Versie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Wie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Wanneer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Versie</a:t>
                      </a:r>
                      <a:r>
                        <a:rPr lang="nl-BE" baseline="0" dirty="0" smtClean="0"/>
                        <a:t> geagendeerd op DC 25/09/2013 </a:t>
                      </a:r>
                      <a:r>
                        <a:rPr lang="nl-BE" sz="1400" baseline="0" dirty="0" smtClean="0"/>
                        <a:t>(geknipt uit presentatie DC)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Versie Programma Stuurgroep 12 maart 2014 (bijlage</a:t>
                      </a:r>
                      <a:r>
                        <a:rPr lang="nl-BE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presentatie)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Versie Programma</a:t>
                      </a:r>
                      <a:r>
                        <a:rPr lang="nl-BE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nl-B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tuurgroep</a:t>
                      </a:r>
                      <a:r>
                        <a:rPr lang="nl-BE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11juni2014 (bijlage presentatie)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Ontwer</a:t>
                      </a:r>
                      <a:r>
                        <a:rPr lang="nl-BE" baseline="0" dirty="0" smtClean="0"/>
                        <a:t>p herwerking fiche minister 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6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nl-BE" smtClean="0">
                <a:solidFill>
                  <a:srgbClr val="F65F1C"/>
                </a:solidFill>
              </a:rPr>
              <a:t>Prioriteitsbepaling</a:t>
            </a:r>
            <a:r>
              <a:rPr lang="nl-BE" smtClean="0">
                <a:solidFill>
                  <a:srgbClr val="F29400"/>
                </a:solidFill>
              </a:rPr>
              <a:t> </a:t>
            </a:r>
            <a:r>
              <a:rPr lang="nl-BE" smtClean="0">
                <a:solidFill>
                  <a:srgbClr val="F65F1C"/>
                </a:solidFill>
              </a:rPr>
              <a:t>en</a:t>
            </a:r>
            <a:r>
              <a:rPr lang="nl-BE" smtClean="0">
                <a:solidFill>
                  <a:srgbClr val="F29400"/>
                </a:solidFill>
              </a:rPr>
              <a:t> </a:t>
            </a:r>
            <a:r>
              <a:rPr lang="nl-BE" smtClean="0">
                <a:solidFill>
                  <a:srgbClr val="F65F1C"/>
                </a:solidFill>
              </a:rPr>
              <a:t>tijdslijn</a:t>
            </a:r>
            <a:r>
              <a:rPr lang="nl-BE" smtClean="0">
                <a:solidFill>
                  <a:srgbClr val="F29400"/>
                </a:solidFill>
              </a:rPr>
              <a:t> (</a:t>
            </a:r>
            <a:r>
              <a:rPr lang="nl-BE" smtClean="0">
                <a:solidFill>
                  <a:srgbClr val="F65F1C"/>
                </a:solidFill>
              </a:rPr>
              <a:t>afhankelijkheden</a:t>
            </a:r>
            <a:r>
              <a:rPr lang="nl-BE" smtClean="0">
                <a:solidFill>
                  <a:srgbClr val="F29400"/>
                </a:solidFill>
              </a:rPr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140BB1-5554-4736-9CD5-F17D6793FA45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  <p:sp>
        <p:nvSpPr>
          <p:cNvPr id="665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nl-BE" dirty="0" smtClean="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673225"/>
            <a:ext cx="8526462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mtClean="0">
                <a:solidFill>
                  <a:schemeClr val="bg2"/>
                </a:solidFill>
              </a:rPr>
              <a:t>Digitaliseringsprojecten 2014 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363" y="1196752"/>
            <a:ext cx="8713787" cy="5400675"/>
          </a:xfrm>
        </p:spPr>
        <p:txBody>
          <a:bodyPr/>
          <a:lstStyle/>
          <a:p>
            <a:pPr lvl="1" eaLnBrk="1" hangingPunct="1">
              <a:defRPr/>
            </a:pPr>
            <a:endParaRPr lang="nl-BE" sz="1600" dirty="0" smtClean="0"/>
          </a:p>
          <a:p>
            <a:pPr lvl="1" eaLnBrk="1" hangingPunct="1">
              <a:defRPr/>
            </a:pPr>
            <a:r>
              <a:rPr lang="nl-BE" sz="1600" b="1" dirty="0"/>
              <a:t>Digitaal vloeiboek</a:t>
            </a:r>
          </a:p>
          <a:p>
            <a:pPr lvl="2" eaLnBrk="1" hangingPunct="1">
              <a:defRPr/>
            </a:pPr>
            <a:r>
              <a:rPr lang="nl-BE" dirty="0"/>
              <a:t>Onderzoek noodzaak realisatie verplichte digitale communicatie door ABB naar lokale besturen  </a:t>
            </a:r>
            <a:r>
              <a:rPr lang="nl-BE" dirty="0" err="1"/>
              <a:t>i.k.v</a:t>
            </a:r>
            <a:r>
              <a:rPr lang="nl-BE" dirty="0"/>
              <a:t>. bestuurlijk toezicht – </a:t>
            </a:r>
            <a:r>
              <a:rPr lang="nl-BE" b="1" u="sng" dirty="0"/>
              <a:t>voorstudie</a:t>
            </a:r>
            <a:r>
              <a:rPr lang="nl-BE" dirty="0"/>
              <a:t> </a:t>
            </a:r>
            <a:r>
              <a:rPr lang="nl-BE" dirty="0">
                <a:solidFill>
                  <a:schemeClr val="accent2"/>
                </a:solidFill>
              </a:rPr>
              <a:t>(architectuurstudie</a:t>
            </a:r>
            <a:r>
              <a:rPr lang="nl-BE" dirty="0" smtClean="0">
                <a:solidFill>
                  <a:schemeClr val="accent2"/>
                </a:solidFill>
              </a:rPr>
              <a:t>)</a:t>
            </a:r>
          </a:p>
          <a:p>
            <a:pPr lvl="2" eaLnBrk="1" hangingPunct="1">
              <a:defRPr/>
            </a:pPr>
            <a:endParaRPr lang="nl-BE" dirty="0">
              <a:solidFill>
                <a:schemeClr val="accent2"/>
              </a:solidFill>
            </a:endParaRPr>
          </a:p>
          <a:p>
            <a:pPr lvl="1" eaLnBrk="1" hangingPunct="1">
              <a:defRPr/>
            </a:pPr>
            <a:r>
              <a:rPr lang="nl-BE" sz="1600" b="1" dirty="0" smtClean="0"/>
              <a:t>Digitaal </a:t>
            </a:r>
            <a:r>
              <a:rPr lang="nl-BE" sz="1600" b="1" dirty="0"/>
              <a:t>kenniscentrum </a:t>
            </a:r>
            <a:r>
              <a:rPr lang="nl-BE" sz="1600" dirty="0"/>
              <a:t>- Dashboard beleidsindicatoren en –doelen </a:t>
            </a:r>
            <a:r>
              <a:rPr lang="nl-BE" sz="1600" dirty="0">
                <a:solidFill>
                  <a:schemeClr val="accent2"/>
                </a:solidFill>
              </a:rPr>
              <a:t>(architectuurstudie -&gt; processen ‘DOMA’)</a:t>
            </a:r>
          </a:p>
          <a:p>
            <a:pPr lvl="2" eaLnBrk="1" hangingPunct="1">
              <a:defRPr/>
            </a:pPr>
            <a:r>
              <a:rPr lang="nl-BE" b="1" u="sng" dirty="0"/>
              <a:t>opstart</a:t>
            </a:r>
            <a:r>
              <a:rPr lang="nl-BE" dirty="0"/>
              <a:t> project met business-luik  (tijdige start voor opzet dashboard bij nieuwe legislatuur</a:t>
            </a:r>
            <a:r>
              <a:rPr lang="nl-BE" dirty="0" smtClean="0"/>
              <a:t>)</a:t>
            </a:r>
          </a:p>
          <a:p>
            <a:pPr lvl="2" eaLnBrk="1" hangingPunct="1">
              <a:defRPr/>
            </a:pPr>
            <a:endParaRPr lang="nl-BE" dirty="0"/>
          </a:p>
          <a:p>
            <a:pPr lvl="1" eaLnBrk="1" hangingPunct="1">
              <a:defRPr/>
            </a:pPr>
            <a:r>
              <a:rPr lang="nl-BE" sz="1600" b="1" dirty="0"/>
              <a:t>Uniek Vlaams Loket </a:t>
            </a:r>
            <a:r>
              <a:rPr lang="nl-BE" sz="1600" dirty="0"/>
              <a:t>voor lokale besturen en hun partners  - opzetten beheersstructuur rond uitbouw uniek loket  </a:t>
            </a:r>
            <a:r>
              <a:rPr lang="nl-BE" sz="1600" dirty="0">
                <a:solidFill>
                  <a:schemeClr val="accent2"/>
                </a:solidFill>
              </a:rPr>
              <a:t>(architectuurstudie)</a:t>
            </a:r>
          </a:p>
          <a:p>
            <a:pPr lvl="2" eaLnBrk="1" hangingPunct="1">
              <a:defRPr/>
            </a:pPr>
            <a:r>
              <a:rPr lang="nl-BE" sz="1400" dirty="0"/>
              <a:t>kwantitatief </a:t>
            </a:r>
            <a:r>
              <a:rPr lang="nl-BE" sz="1400" b="1" u="sng" dirty="0"/>
              <a:t>onderzoek</a:t>
            </a:r>
            <a:r>
              <a:rPr lang="nl-BE" sz="1400" dirty="0"/>
              <a:t> bij lokale besturen naar de mate van gebruik van digitale toepassingen waarbij officiële stukken digitaal ondertekend worden</a:t>
            </a:r>
          </a:p>
          <a:p>
            <a:pPr lvl="2" eaLnBrk="1" hangingPunct="1">
              <a:defRPr/>
            </a:pPr>
            <a:r>
              <a:rPr lang="nl-BE" sz="1400" dirty="0"/>
              <a:t>gestructureerd uitbouwen van het loket en openstellen voor alle lokale besturen en voor verschillende functionaliteiten</a:t>
            </a:r>
          </a:p>
          <a:p>
            <a:pPr marL="914400" lvl="2" indent="0" eaLnBrk="1" hangingPunct="1">
              <a:buFontTx/>
              <a:buNone/>
              <a:defRPr/>
            </a:pPr>
            <a:endParaRPr lang="nl-BE" dirty="0"/>
          </a:p>
          <a:p>
            <a:pPr marL="0" indent="0" eaLnBrk="1" hangingPunct="1">
              <a:buFontTx/>
              <a:buNone/>
              <a:defRPr/>
            </a:pPr>
            <a:endParaRPr lang="nl-BE" sz="1600" dirty="0"/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  <a:buFont typeface="Arial" charset="0"/>
              <a:buChar char="•"/>
              <a:defRPr/>
            </a:pPr>
            <a:endParaRPr lang="nl-BE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2951D4-D50F-41C5-8CBC-4A90C8F0651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sp>
        <p:nvSpPr>
          <p:cNvPr id="147460" name="Tekstvak 4"/>
          <p:cNvSpPr txBox="1">
            <a:spLocks noChangeArrowheads="1"/>
          </p:cNvSpPr>
          <p:nvPr/>
        </p:nvSpPr>
        <p:spPr bwMode="auto">
          <a:xfrm>
            <a:off x="5903913" y="374650"/>
            <a:ext cx="2879725" cy="5222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1400">
                <a:solidFill>
                  <a:srgbClr val="000000"/>
                </a:solidFill>
              </a:rPr>
              <a:t>Vlaamse verkiezingen in mei 2014</a:t>
            </a:r>
          </a:p>
        </p:txBody>
      </p:sp>
      <p:sp>
        <p:nvSpPr>
          <p:cNvPr id="7" name="5-puntige ster 6"/>
          <p:cNvSpPr/>
          <p:nvPr/>
        </p:nvSpPr>
        <p:spPr>
          <a:xfrm>
            <a:off x="5170488" y="198438"/>
            <a:ext cx="554037" cy="66833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mtClean="0">
                <a:solidFill>
                  <a:schemeClr val="bg2"/>
                </a:solidFill>
              </a:rPr>
              <a:t>Digitaliseringsprojecten 2014 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363" y="1196752"/>
            <a:ext cx="8713787" cy="5400675"/>
          </a:xfrm>
        </p:spPr>
        <p:txBody>
          <a:bodyPr/>
          <a:lstStyle/>
          <a:p>
            <a:pPr lvl="1" eaLnBrk="1" hangingPunct="1">
              <a:defRPr/>
            </a:pPr>
            <a:r>
              <a:rPr lang="nl-BE" sz="1600" dirty="0" smtClean="0"/>
              <a:t>Bestuurlijk </a:t>
            </a:r>
            <a:r>
              <a:rPr lang="nl-BE" sz="1600" dirty="0"/>
              <a:t>toezicht digitaal van </a:t>
            </a:r>
            <a:r>
              <a:rPr lang="nl-BE" sz="1600" dirty="0" smtClean="0"/>
              <a:t>A-Z </a:t>
            </a:r>
            <a:r>
              <a:rPr lang="nl-BE" sz="1600" dirty="0" smtClean="0">
                <a:solidFill>
                  <a:srgbClr val="00B050"/>
                </a:solidFill>
              </a:rPr>
              <a:t>(incl. adviesvragen) – Project Digitaal Loket</a:t>
            </a:r>
          </a:p>
          <a:p>
            <a:pPr lvl="2" eaLnBrk="1" hangingPunct="1">
              <a:defRPr/>
            </a:pPr>
            <a:r>
              <a:rPr lang="nl-BE" dirty="0" smtClean="0"/>
              <a:t>Oplevering </a:t>
            </a:r>
            <a:r>
              <a:rPr lang="nl-BE" dirty="0" err="1" smtClean="0"/>
              <a:t>i.f.v</a:t>
            </a:r>
            <a:r>
              <a:rPr lang="nl-BE" dirty="0" smtClean="0"/>
              <a:t>. verplichte digitale communicatie </a:t>
            </a:r>
            <a:r>
              <a:rPr lang="nl-BE" dirty="0" err="1" smtClean="0"/>
              <a:t>cfr</a:t>
            </a:r>
            <a:r>
              <a:rPr lang="nl-BE" dirty="0" smtClean="0"/>
              <a:t>. BVR en MB </a:t>
            </a:r>
            <a:r>
              <a:rPr lang="nl-BE" dirty="0" err="1" smtClean="0"/>
              <a:t>terzake</a:t>
            </a:r>
            <a:r>
              <a:rPr lang="nl-BE" dirty="0" smtClean="0">
                <a:solidFill>
                  <a:schemeClr val="accent2"/>
                </a:solidFill>
              </a:rPr>
              <a:t>*</a:t>
            </a:r>
            <a:endParaRPr lang="nl-BE" dirty="0" smtClean="0">
              <a:solidFill>
                <a:srgbClr val="7030A0"/>
              </a:solidFill>
            </a:endParaRPr>
          </a:p>
          <a:p>
            <a:pPr lvl="1" eaLnBrk="1" hangingPunct="1">
              <a:defRPr/>
            </a:pPr>
            <a:r>
              <a:rPr lang="nl-BE" sz="1600" dirty="0" smtClean="0"/>
              <a:t>Bestuurlijk </a:t>
            </a:r>
            <a:r>
              <a:rPr lang="nl-BE" sz="1600" dirty="0"/>
              <a:t>toezicht digitaal van A-Z </a:t>
            </a:r>
            <a:r>
              <a:rPr lang="nl-BE" sz="1600" dirty="0">
                <a:solidFill>
                  <a:srgbClr val="00B050"/>
                </a:solidFill>
              </a:rPr>
              <a:t>(incl. adviesvragen) – </a:t>
            </a:r>
            <a:r>
              <a:rPr lang="nl-BE" sz="1600" dirty="0" smtClean="0">
                <a:solidFill>
                  <a:srgbClr val="00B050"/>
                </a:solidFill>
              </a:rPr>
              <a:t>Optimalisatie </a:t>
            </a:r>
            <a:r>
              <a:rPr lang="nl-BE" sz="1600" dirty="0" err="1" smtClean="0">
                <a:solidFill>
                  <a:srgbClr val="00B050"/>
                </a:solidFill>
              </a:rPr>
              <a:t>back-office</a:t>
            </a:r>
            <a:endParaRPr lang="nl-BE" sz="1600" dirty="0" smtClean="0">
              <a:solidFill>
                <a:srgbClr val="00B050"/>
              </a:solidFill>
            </a:endParaRPr>
          </a:p>
          <a:p>
            <a:pPr lvl="2" eaLnBrk="1" hangingPunct="1">
              <a:defRPr/>
            </a:pPr>
            <a:r>
              <a:rPr lang="nl-BE" dirty="0"/>
              <a:t>Verderzetting optimalisatie back office</a:t>
            </a:r>
          </a:p>
          <a:p>
            <a:pPr lvl="3" eaLnBrk="1" hangingPunct="1">
              <a:defRPr/>
            </a:pPr>
            <a:r>
              <a:rPr lang="nl-BE" dirty="0">
                <a:solidFill>
                  <a:srgbClr val="00B050"/>
                </a:solidFill>
              </a:rPr>
              <a:t>Financiële dossiers: business analyse en start </a:t>
            </a:r>
            <a:r>
              <a:rPr lang="nl-BE" dirty="0" smtClean="0">
                <a:solidFill>
                  <a:srgbClr val="00B050"/>
                </a:solidFill>
              </a:rPr>
              <a:t>IT-fase</a:t>
            </a:r>
          </a:p>
          <a:p>
            <a:pPr lvl="1" eaLnBrk="1" hangingPunct="1">
              <a:defRPr/>
            </a:pPr>
            <a:r>
              <a:rPr lang="nl-BE" sz="1600" dirty="0"/>
              <a:t>Mini-link aansluiting Loket</a:t>
            </a:r>
          </a:p>
          <a:p>
            <a:pPr lvl="2" eaLnBrk="1" hangingPunct="1">
              <a:defRPr/>
            </a:pPr>
            <a:r>
              <a:rPr lang="nl-BE" dirty="0" smtClean="0"/>
              <a:t>Uitvoering </a:t>
            </a:r>
            <a:r>
              <a:rPr lang="nl-BE" dirty="0"/>
              <a:t>en implementatie =&gt; vanaf 2015 volledige automatische integratie</a:t>
            </a:r>
          </a:p>
          <a:p>
            <a:pPr marL="457200" lvl="1" indent="0" eaLnBrk="1" hangingPunct="1">
              <a:buNone/>
              <a:defRPr/>
            </a:pPr>
            <a:r>
              <a:rPr lang="nl-BE" sz="1600" dirty="0" smtClean="0">
                <a:solidFill>
                  <a:schemeClr val="accent2"/>
                </a:solidFill>
              </a:rPr>
              <a:t>*(</a:t>
            </a:r>
            <a:r>
              <a:rPr lang="nl-BE" sz="1600" dirty="0" smtClean="0">
                <a:solidFill>
                  <a:schemeClr val="accent2"/>
                </a:solidFill>
              </a:rPr>
              <a:t>in functie van beslissing VR (MB) – </a:t>
            </a:r>
            <a:r>
              <a:rPr lang="nl-BE" sz="1600" dirty="0" err="1" smtClean="0">
                <a:solidFill>
                  <a:schemeClr val="accent2"/>
                </a:solidFill>
              </a:rPr>
              <a:t>stvz</a:t>
            </a:r>
            <a:r>
              <a:rPr lang="nl-BE" sz="1600" dirty="0" smtClean="0">
                <a:solidFill>
                  <a:schemeClr val="accent2"/>
                </a:solidFill>
              </a:rPr>
              <a:t>. MB momenteel bij IF</a:t>
            </a:r>
            <a:r>
              <a:rPr lang="nl-BE" sz="1600" dirty="0" smtClean="0">
                <a:solidFill>
                  <a:schemeClr val="accent2"/>
                </a:solidFill>
              </a:rPr>
              <a:t>)</a:t>
            </a:r>
          </a:p>
          <a:p>
            <a:pPr marL="457200" lvl="1" indent="0" eaLnBrk="1" hangingPunct="1">
              <a:buNone/>
              <a:defRPr/>
            </a:pPr>
            <a:endParaRPr lang="nl-BE" sz="1600" dirty="0" smtClean="0">
              <a:solidFill>
                <a:schemeClr val="accent2"/>
              </a:solidFill>
            </a:endParaRPr>
          </a:p>
          <a:p>
            <a:pPr lvl="1" eaLnBrk="1" hangingPunct="1">
              <a:defRPr/>
            </a:pPr>
            <a:r>
              <a:rPr lang="nl-BE" sz="1600" dirty="0" smtClean="0"/>
              <a:t>Digitaal </a:t>
            </a:r>
            <a:r>
              <a:rPr lang="nl-BE" sz="1600" dirty="0"/>
              <a:t>kenniscentrum </a:t>
            </a:r>
            <a:r>
              <a:rPr lang="nl-BE" sz="1600" dirty="0" smtClean="0"/>
              <a:t>– Regioscreening </a:t>
            </a:r>
            <a:r>
              <a:rPr lang="nl-BE" sz="1600" dirty="0" smtClean="0">
                <a:solidFill>
                  <a:schemeClr val="accent2"/>
                </a:solidFill>
              </a:rPr>
              <a:t>(architectuurstudie)</a:t>
            </a:r>
            <a:endParaRPr lang="nl-BE" sz="1600" dirty="0"/>
          </a:p>
          <a:p>
            <a:pPr lvl="2" eaLnBrk="1" hangingPunct="1">
              <a:defRPr/>
            </a:pPr>
            <a:r>
              <a:rPr lang="nl-BE" dirty="0" smtClean="0"/>
              <a:t>Einde project: FA + </a:t>
            </a:r>
            <a:r>
              <a:rPr lang="nl-BE" dirty="0" err="1" smtClean="0"/>
              <a:t>cognosrapport</a:t>
            </a:r>
            <a:r>
              <a:rPr lang="nl-BE" dirty="0" smtClean="0"/>
              <a:t> + </a:t>
            </a:r>
            <a:r>
              <a:rPr lang="nl-BE" dirty="0"/>
              <a:t>uitbreiding naar bredere context loopt </a:t>
            </a:r>
            <a:r>
              <a:rPr lang="nl-BE" dirty="0" smtClean="0"/>
              <a:t>door (SVR</a:t>
            </a:r>
            <a:r>
              <a:rPr lang="nl-BE" dirty="0" smtClean="0"/>
              <a:t>)</a:t>
            </a:r>
          </a:p>
          <a:p>
            <a:pPr lvl="2" eaLnBrk="1" hangingPunct="1">
              <a:defRPr/>
            </a:pPr>
            <a:endParaRPr lang="nl-BE" dirty="0"/>
          </a:p>
          <a:p>
            <a:pPr lvl="1" eaLnBrk="1" hangingPunct="1">
              <a:defRPr/>
            </a:pPr>
            <a:r>
              <a:rPr lang="nl-BE" sz="1600" dirty="0">
                <a:solidFill>
                  <a:srgbClr val="000000"/>
                </a:solidFill>
              </a:rPr>
              <a:t>Digitale ondersteuning beleidsondersteunende processen – gestructureerde digitale opmaak beleidsdocumenten – beslissing PITA/MODO DC 25/9/2013 te bekijken of dit de volledige lading dekt </a:t>
            </a:r>
            <a:r>
              <a:rPr lang="nl-BE" sz="1600" dirty="0">
                <a:solidFill>
                  <a:srgbClr val="333399"/>
                </a:solidFill>
              </a:rPr>
              <a:t>(on </a:t>
            </a:r>
            <a:r>
              <a:rPr lang="nl-BE" sz="1600" dirty="0" err="1">
                <a:solidFill>
                  <a:srgbClr val="333399"/>
                </a:solidFill>
              </a:rPr>
              <a:t>hold</a:t>
            </a:r>
            <a:r>
              <a:rPr lang="nl-BE" sz="1600" dirty="0">
                <a:solidFill>
                  <a:srgbClr val="333399"/>
                </a:solidFill>
              </a:rPr>
              <a:t> – CAG nieuwe beslissing)</a:t>
            </a:r>
          </a:p>
          <a:p>
            <a:pPr lvl="1" eaLnBrk="1" hangingPunct="1">
              <a:defRPr/>
            </a:pPr>
            <a:r>
              <a:rPr lang="nl-BE" sz="1600" dirty="0">
                <a:solidFill>
                  <a:srgbClr val="000000"/>
                </a:solidFill>
              </a:rPr>
              <a:t>Digitale ondersteuning </a:t>
            </a:r>
            <a:r>
              <a:rPr lang="nl-BE" sz="1600" dirty="0" err="1">
                <a:solidFill>
                  <a:srgbClr val="000000"/>
                </a:solidFill>
              </a:rPr>
              <a:t>organisatiesturende</a:t>
            </a:r>
            <a:r>
              <a:rPr lang="nl-BE" sz="1600" dirty="0">
                <a:solidFill>
                  <a:srgbClr val="000000"/>
                </a:solidFill>
              </a:rPr>
              <a:t> processen – gestructureerde digitale opmaak </a:t>
            </a:r>
            <a:r>
              <a:rPr lang="nl-BE" sz="1600" dirty="0" err="1">
                <a:solidFill>
                  <a:srgbClr val="000000"/>
                </a:solidFill>
              </a:rPr>
              <a:t>beheersdocumenten</a:t>
            </a:r>
            <a:r>
              <a:rPr lang="nl-BE" sz="1600" dirty="0">
                <a:solidFill>
                  <a:srgbClr val="000000"/>
                </a:solidFill>
              </a:rPr>
              <a:t>, cf. hernieuwde OP-actietool </a:t>
            </a:r>
          </a:p>
          <a:p>
            <a:pPr lvl="2" eaLnBrk="1" hangingPunct="1">
              <a:defRPr/>
            </a:pPr>
            <a:r>
              <a:rPr lang="nl-BE" dirty="0">
                <a:solidFill>
                  <a:srgbClr val="000000"/>
                </a:solidFill>
              </a:rPr>
              <a:t>– beslissing PITA/MODO DC 25/9/2013 </a:t>
            </a:r>
            <a:r>
              <a:rPr lang="nl-BE" dirty="0">
                <a:solidFill>
                  <a:srgbClr val="333399"/>
                </a:solidFill>
              </a:rPr>
              <a:t>(on </a:t>
            </a:r>
            <a:r>
              <a:rPr lang="nl-BE" dirty="0" err="1">
                <a:solidFill>
                  <a:srgbClr val="333399"/>
                </a:solidFill>
              </a:rPr>
              <a:t>hold</a:t>
            </a:r>
            <a:r>
              <a:rPr lang="nl-BE" dirty="0">
                <a:solidFill>
                  <a:srgbClr val="333399"/>
                </a:solidFill>
              </a:rPr>
              <a:t> – CAG nieuwe beslissing)</a:t>
            </a:r>
            <a:endParaRPr lang="nl-BE" dirty="0">
              <a:solidFill>
                <a:srgbClr val="000000"/>
              </a:solidFill>
            </a:endParaRPr>
          </a:p>
          <a:p>
            <a:pPr marL="914400" lvl="2" indent="0" eaLnBrk="1" hangingPunct="1">
              <a:buFontTx/>
              <a:buNone/>
              <a:defRPr/>
            </a:pPr>
            <a:endParaRPr lang="nl-BE" dirty="0"/>
          </a:p>
          <a:p>
            <a:pPr marL="0" indent="0" eaLnBrk="1" hangingPunct="1">
              <a:buFontTx/>
              <a:buNone/>
              <a:defRPr/>
            </a:pPr>
            <a:endParaRPr lang="nl-BE" sz="1600" dirty="0"/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  <a:buFont typeface="Arial" charset="0"/>
              <a:buChar char="•"/>
              <a:defRPr/>
            </a:pPr>
            <a:endParaRPr lang="nl-BE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2951D4-D50F-41C5-8CBC-4A90C8F0651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sp>
        <p:nvSpPr>
          <p:cNvPr id="147460" name="Tekstvak 4"/>
          <p:cNvSpPr txBox="1">
            <a:spLocks noChangeArrowheads="1"/>
          </p:cNvSpPr>
          <p:nvPr/>
        </p:nvSpPr>
        <p:spPr bwMode="auto">
          <a:xfrm>
            <a:off x="5903913" y="374650"/>
            <a:ext cx="2879725" cy="5222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1400">
                <a:solidFill>
                  <a:srgbClr val="000000"/>
                </a:solidFill>
              </a:rPr>
              <a:t>Vlaamse verkiezingen in mei 2014</a:t>
            </a:r>
          </a:p>
        </p:txBody>
      </p:sp>
      <p:sp>
        <p:nvSpPr>
          <p:cNvPr id="7" name="5-puntige ster 6"/>
          <p:cNvSpPr/>
          <p:nvPr/>
        </p:nvSpPr>
        <p:spPr>
          <a:xfrm>
            <a:off x="5170488" y="198438"/>
            <a:ext cx="554037" cy="66833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9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itel 1"/>
          <p:cNvSpPr>
            <a:spLocks noGrp="1"/>
          </p:cNvSpPr>
          <p:nvPr>
            <p:ph type="title"/>
          </p:nvPr>
        </p:nvSpPr>
        <p:spPr>
          <a:xfrm>
            <a:off x="565150" y="252413"/>
            <a:ext cx="8218488" cy="561975"/>
          </a:xfrm>
        </p:spPr>
        <p:txBody>
          <a:bodyPr/>
          <a:lstStyle/>
          <a:p>
            <a:pPr eaLnBrk="1" hangingPunct="1"/>
            <a:r>
              <a:rPr lang="nl-BE" smtClean="0">
                <a:solidFill>
                  <a:schemeClr val="bg2"/>
                </a:solidFill>
              </a:rPr>
              <a:t>Digitaliseringsprojecten 2015 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412776"/>
            <a:ext cx="8013700" cy="5040560"/>
          </a:xfrm>
        </p:spPr>
        <p:txBody>
          <a:bodyPr/>
          <a:lstStyle/>
          <a:p>
            <a:pPr lvl="1" eaLnBrk="1" hangingPunct="1">
              <a:defRPr/>
            </a:pPr>
            <a:r>
              <a:rPr lang="nl-BE" sz="1600" b="1" dirty="0" smtClean="0"/>
              <a:t>Digitaal </a:t>
            </a:r>
            <a:r>
              <a:rPr lang="nl-BE" sz="1600" b="1" dirty="0"/>
              <a:t>kenniscentrum – Uitbouw van een </a:t>
            </a:r>
            <a:r>
              <a:rPr lang="nl-BE" sz="1600" b="1" dirty="0" err="1"/>
              <a:t>portaalframework</a:t>
            </a:r>
            <a:r>
              <a:rPr lang="nl-BE" sz="1600" b="1" dirty="0"/>
              <a:t> </a:t>
            </a:r>
            <a:r>
              <a:rPr lang="nl-BE" sz="1600" dirty="0"/>
              <a:t>voor dataverkeer tussen de lokale besturen en Vlaanderen</a:t>
            </a:r>
          </a:p>
          <a:p>
            <a:pPr lvl="2" eaLnBrk="1" hangingPunct="1">
              <a:defRPr/>
            </a:pPr>
            <a:r>
              <a:rPr lang="nl-BE" sz="1400" b="1" u="sng" dirty="0">
                <a:solidFill>
                  <a:schemeClr val="accent2"/>
                </a:solidFill>
              </a:rPr>
              <a:t>Opstart</a:t>
            </a:r>
            <a:r>
              <a:rPr lang="nl-BE" sz="1400" dirty="0">
                <a:solidFill>
                  <a:schemeClr val="accent2"/>
                </a:solidFill>
              </a:rPr>
              <a:t> studie-informatie eventueel samenloop met </a:t>
            </a:r>
            <a:r>
              <a:rPr lang="nl-BE" sz="1400" dirty="0" smtClean="0">
                <a:solidFill>
                  <a:schemeClr val="accent2"/>
                </a:solidFill>
              </a:rPr>
              <a:t>loket</a:t>
            </a:r>
          </a:p>
          <a:p>
            <a:pPr lvl="1" eaLnBrk="1" hangingPunct="1">
              <a:defRPr/>
            </a:pPr>
            <a:r>
              <a:rPr lang="nl-BE" sz="1600" b="1" dirty="0" smtClean="0"/>
              <a:t>Digitaal </a:t>
            </a:r>
            <a:r>
              <a:rPr lang="nl-BE" sz="1600" b="1" dirty="0"/>
              <a:t>kenniscentrum -</a:t>
            </a:r>
            <a:r>
              <a:rPr lang="nl-BE" sz="1600" dirty="0"/>
              <a:t> Dashboard beleidsindicatoren en -doelen</a:t>
            </a:r>
          </a:p>
          <a:p>
            <a:pPr lvl="2" eaLnBrk="1" hangingPunct="1">
              <a:defRPr/>
            </a:pPr>
            <a:r>
              <a:rPr lang="nl-BE" b="1" u="sng" dirty="0"/>
              <a:t>Voorstudie</a:t>
            </a:r>
            <a:r>
              <a:rPr lang="nl-BE" dirty="0"/>
              <a:t> bepalen indicatoren en </a:t>
            </a:r>
            <a:r>
              <a:rPr lang="nl-BE" dirty="0" err="1"/>
              <a:t>SLA’s</a:t>
            </a:r>
            <a:r>
              <a:rPr lang="nl-BE" dirty="0"/>
              <a:t> en uitvoeren nulmeting</a:t>
            </a:r>
            <a:br>
              <a:rPr lang="nl-BE" dirty="0"/>
            </a:br>
            <a:r>
              <a:rPr lang="nl-BE" sz="1400" dirty="0">
                <a:solidFill>
                  <a:schemeClr val="accent2"/>
                </a:solidFill>
              </a:rPr>
              <a:t>(architectuurstudie -&gt; processen ‘DOMA’ </a:t>
            </a:r>
            <a:r>
              <a:rPr lang="nl-BE" sz="1400" dirty="0" err="1">
                <a:solidFill>
                  <a:schemeClr val="accent2"/>
                </a:solidFill>
              </a:rPr>
              <a:t>cfr</a:t>
            </a:r>
            <a:r>
              <a:rPr lang="nl-BE" sz="1400" dirty="0">
                <a:solidFill>
                  <a:schemeClr val="accent2"/>
                </a:solidFill>
              </a:rPr>
              <a:t>. 2014)</a:t>
            </a:r>
          </a:p>
          <a:p>
            <a:pPr lvl="1" eaLnBrk="1" hangingPunct="1">
              <a:defRPr/>
            </a:pPr>
            <a:r>
              <a:rPr lang="nl-BE" sz="1600" b="1" dirty="0" smtClean="0"/>
              <a:t>Digitale </a:t>
            </a:r>
            <a:r>
              <a:rPr lang="nl-BE" sz="1600" b="1" dirty="0"/>
              <a:t>post  </a:t>
            </a:r>
            <a:r>
              <a:rPr lang="nl-BE" sz="1600" dirty="0">
                <a:solidFill>
                  <a:schemeClr val="accent2"/>
                </a:solidFill>
              </a:rPr>
              <a:t>(architectuurstudie)</a:t>
            </a:r>
            <a:endParaRPr lang="nl-BE" sz="1600" dirty="0"/>
          </a:p>
          <a:p>
            <a:pPr lvl="2" eaLnBrk="1" hangingPunct="1">
              <a:defRPr/>
            </a:pPr>
            <a:r>
              <a:rPr lang="nl-BE" u="sng" dirty="0">
                <a:solidFill>
                  <a:schemeClr val="accent2"/>
                </a:solidFill>
              </a:rPr>
              <a:t>opstart</a:t>
            </a:r>
            <a:r>
              <a:rPr lang="nl-BE" dirty="0">
                <a:solidFill>
                  <a:schemeClr val="accent2"/>
                </a:solidFill>
              </a:rPr>
              <a:t> business case begin 2015.</a:t>
            </a:r>
          </a:p>
          <a:p>
            <a:pPr lvl="1" eaLnBrk="1" hangingPunct="1">
              <a:defRPr/>
            </a:pPr>
            <a:r>
              <a:rPr lang="nl-BE" sz="1600" b="1" dirty="0"/>
              <a:t>Subsidies digitaal en geautomatiseerd van A-Z</a:t>
            </a:r>
          </a:p>
          <a:p>
            <a:pPr lvl="2" eaLnBrk="1" hangingPunct="1">
              <a:defRPr/>
            </a:pPr>
            <a:r>
              <a:rPr lang="nl-BE" b="1" u="sng" dirty="0"/>
              <a:t>Start</a:t>
            </a:r>
            <a:r>
              <a:rPr lang="nl-BE" dirty="0"/>
              <a:t> project met business analyse </a:t>
            </a:r>
            <a:r>
              <a:rPr lang="nl-BE" dirty="0">
                <a:solidFill>
                  <a:schemeClr val="accent2"/>
                </a:solidFill>
              </a:rPr>
              <a:t>(‘harde’ investeringssubsidies…)</a:t>
            </a:r>
            <a:br>
              <a:rPr lang="nl-BE" dirty="0">
                <a:solidFill>
                  <a:schemeClr val="accent2"/>
                </a:solidFill>
              </a:rPr>
            </a:br>
            <a:r>
              <a:rPr lang="nl-BE" dirty="0">
                <a:solidFill>
                  <a:schemeClr val="accent2"/>
                </a:solidFill>
              </a:rPr>
              <a:t>(aanvragen via portaal =&gt; studie)</a:t>
            </a:r>
            <a:endParaRPr lang="nl-BE" dirty="0"/>
          </a:p>
          <a:p>
            <a:pPr lvl="1" eaLnBrk="1" hangingPunct="1">
              <a:defRPr/>
            </a:pPr>
            <a:r>
              <a:rPr lang="nl-BE" sz="1600" b="1" dirty="0"/>
              <a:t>Invoeren documentmanagementsysteem </a:t>
            </a:r>
            <a:r>
              <a:rPr lang="nl-BE" sz="1600" dirty="0"/>
              <a:t>(cf. IT-plan)</a:t>
            </a:r>
          </a:p>
          <a:p>
            <a:pPr lvl="2" eaLnBrk="1" hangingPunct="1">
              <a:defRPr/>
            </a:pPr>
            <a:r>
              <a:rPr lang="nl-BE" b="1" u="sng" dirty="0"/>
              <a:t>Opstart</a:t>
            </a:r>
            <a:r>
              <a:rPr lang="nl-BE" dirty="0"/>
              <a:t> project met business-luik + uitrol 1</a:t>
            </a:r>
            <a:r>
              <a:rPr lang="nl-BE" baseline="30000" dirty="0"/>
              <a:t>ste</a:t>
            </a:r>
            <a:r>
              <a:rPr lang="nl-BE" dirty="0"/>
              <a:t> afdeling midden 2015</a:t>
            </a:r>
          </a:p>
          <a:p>
            <a:pPr lvl="1" eaLnBrk="1" hangingPunct="1">
              <a:defRPr/>
            </a:pPr>
            <a:r>
              <a:rPr lang="nl-BE" sz="1600" b="1" dirty="0" smtClean="0"/>
              <a:t>Digitaal </a:t>
            </a:r>
            <a:r>
              <a:rPr lang="nl-BE" sz="1600" b="1" dirty="0"/>
              <a:t>vloeiboek</a:t>
            </a:r>
          </a:p>
          <a:p>
            <a:pPr lvl="2" eaLnBrk="1" hangingPunct="1">
              <a:defRPr/>
            </a:pPr>
            <a:r>
              <a:rPr lang="nl-BE" dirty="0" err="1">
                <a:solidFill>
                  <a:schemeClr val="accent2"/>
                </a:solidFill>
              </a:rPr>
              <a:t>cfr</a:t>
            </a:r>
            <a:r>
              <a:rPr lang="nl-BE" dirty="0">
                <a:solidFill>
                  <a:schemeClr val="accent2"/>
                </a:solidFill>
              </a:rPr>
              <a:t>. onderzoek 2014 </a:t>
            </a:r>
            <a:r>
              <a:rPr lang="nl-BE" dirty="0"/>
              <a:t>=&gt; Indien nodig voor realiseren verplichte digitale communicatie door ABB naar lokale besturen  </a:t>
            </a:r>
            <a:r>
              <a:rPr lang="nl-BE" dirty="0" err="1"/>
              <a:t>i.k.v</a:t>
            </a:r>
            <a:r>
              <a:rPr lang="nl-BE" dirty="0"/>
              <a:t>. bestuurlijk toezicht – </a:t>
            </a:r>
            <a:r>
              <a:rPr lang="nl-BE" b="1" u="sng" dirty="0"/>
              <a:t>doorstart</a:t>
            </a:r>
            <a:r>
              <a:rPr lang="nl-BE" dirty="0"/>
              <a:t> </a:t>
            </a:r>
            <a:r>
              <a:rPr lang="nl-BE" dirty="0">
                <a:solidFill>
                  <a:schemeClr val="accent2"/>
                </a:solidFill>
              </a:rPr>
              <a:t>(architectuurstudie)</a:t>
            </a:r>
          </a:p>
          <a:p>
            <a:pPr marL="0" indent="0" eaLnBrk="1" hangingPunct="1">
              <a:buFontTx/>
              <a:buNone/>
              <a:defRPr/>
            </a:pPr>
            <a:endParaRPr lang="nl-BE" sz="1600" dirty="0"/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  <a:buFont typeface="Arial" charset="0"/>
              <a:buChar char="•"/>
              <a:defRPr/>
            </a:pPr>
            <a:endParaRPr lang="nl-BE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57F79-819A-4545-A499-734B8CEB78C6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sp>
        <p:nvSpPr>
          <p:cNvPr id="151556" name="Tekstvak 4"/>
          <p:cNvSpPr txBox="1">
            <a:spLocks noChangeArrowheads="1"/>
          </p:cNvSpPr>
          <p:nvPr/>
        </p:nvSpPr>
        <p:spPr bwMode="auto">
          <a:xfrm>
            <a:off x="5724525" y="374650"/>
            <a:ext cx="3059113" cy="30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1400">
                <a:solidFill>
                  <a:srgbClr val="000000"/>
                </a:solidFill>
              </a:rPr>
              <a:t>Beheersovereenkomst 2015 - 2019</a:t>
            </a:r>
            <a:endParaRPr lang="nl-BE" sz="1200">
              <a:solidFill>
                <a:srgbClr val="000000"/>
              </a:solidFill>
            </a:endParaRPr>
          </a:p>
        </p:txBody>
      </p:sp>
      <p:sp>
        <p:nvSpPr>
          <p:cNvPr id="7" name="5-puntige ster 6"/>
          <p:cNvSpPr/>
          <p:nvPr/>
        </p:nvSpPr>
        <p:spPr>
          <a:xfrm>
            <a:off x="5170488" y="198438"/>
            <a:ext cx="554037" cy="66833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itel 1"/>
          <p:cNvSpPr>
            <a:spLocks noGrp="1"/>
          </p:cNvSpPr>
          <p:nvPr>
            <p:ph type="title"/>
          </p:nvPr>
        </p:nvSpPr>
        <p:spPr>
          <a:xfrm>
            <a:off x="565150" y="252413"/>
            <a:ext cx="8218488" cy="561975"/>
          </a:xfrm>
        </p:spPr>
        <p:txBody>
          <a:bodyPr/>
          <a:lstStyle/>
          <a:p>
            <a:pPr eaLnBrk="1" hangingPunct="1"/>
            <a:r>
              <a:rPr lang="nl-BE" smtClean="0">
                <a:solidFill>
                  <a:schemeClr val="bg2"/>
                </a:solidFill>
              </a:rPr>
              <a:t>Digitaliseringsprojecten 2015 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295340"/>
            <a:ext cx="8013700" cy="3933860"/>
          </a:xfrm>
        </p:spPr>
        <p:txBody>
          <a:bodyPr/>
          <a:lstStyle/>
          <a:p>
            <a:pPr lvl="1" eaLnBrk="1" hangingPunct="1">
              <a:defRPr/>
            </a:pPr>
            <a:endParaRPr lang="nl-BE" sz="1600" dirty="0" smtClean="0"/>
          </a:p>
          <a:p>
            <a:pPr lvl="1" eaLnBrk="1" hangingPunct="1">
              <a:defRPr/>
            </a:pPr>
            <a:r>
              <a:rPr lang="nl-BE" sz="1600" dirty="0" smtClean="0"/>
              <a:t>Bestuurlijk </a:t>
            </a:r>
            <a:r>
              <a:rPr lang="nl-BE" sz="1600" dirty="0"/>
              <a:t>toezicht digitaal van </a:t>
            </a:r>
            <a:r>
              <a:rPr lang="nl-BE" sz="1600" dirty="0" smtClean="0"/>
              <a:t>A-Z (incl. adviesvragen) – Digitaal Loket</a:t>
            </a:r>
            <a:endParaRPr lang="nl-BE" sz="1600" dirty="0"/>
          </a:p>
          <a:p>
            <a:pPr lvl="2" eaLnBrk="1" hangingPunct="1">
              <a:defRPr/>
            </a:pPr>
            <a:r>
              <a:rPr lang="nl-BE" dirty="0" smtClean="0"/>
              <a:t>Uitbreiding digitale communicatie andere </a:t>
            </a:r>
            <a:r>
              <a:rPr lang="nl-BE" dirty="0" smtClean="0"/>
              <a:t>besturen</a:t>
            </a:r>
          </a:p>
          <a:p>
            <a:pPr lvl="2" eaLnBrk="1" hangingPunct="1">
              <a:defRPr/>
            </a:pPr>
            <a:endParaRPr lang="nl-BE" dirty="0" smtClean="0"/>
          </a:p>
          <a:p>
            <a:pPr lvl="1" eaLnBrk="1" hangingPunct="1">
              <a:defRPr/>
            </a:pPr>
            <a:r>
              <a:rPr lang="nl-BE" sz="1600" dirty="0" smtClean="0"/>
              <a:t>Bestuurlijk </a:t>
            </a:r>
            <a:r>
              <a:rPr lang="nl-BE" sz="1600" dirty="0"/>
              <a:t>toezicht digitaal van A-Z (incl. adviesvragen) – </a:t>
            </a:r>
            <a:r>
              <a:rPr lang="nl-BE" sz="1600" dirty="0" smtClean="0"/>
              <a:t>Optimalisatie back office</a:t>
            </a:r>
            <a:endParaRPr lang="nl-BE" sz="1600" dirty="0"/>
          </a:p>
          <a:p>
            <a:pPr lvl="2" eaLnBrk="1" hangingPunct="1">
              <a:defRPr/>
            </a:pPr>
            <a:r>
              <a:rPr lang="nl-BE" dirty="0" smtClean="0"/>
              <a:t>Verderzetting </a:t>
            </a:r>
            <a:br>
              <a:rPr lang="nl-BE" dirty="0" smtClean="0"/>
            </a:br>
            <a:r>
              <a:rPr lang="nl-BE" dirty="0" smtClean="0">
                <a:solidFill>
                  <a:schemeClr val="accent2"/>
                </a:solidFill>
              </a:rPr>
              <a:t>optimalisatie en digitalisering van alle toezichtprocessen:</a:t>
            </a:r>
            <a:br>
              <a:rPr lang="nl-BE" dirty="0" smtClean="0">
                <a:solidFill>
                  <a:schemeClr val="accent2"/>
                </a:solidFill>
              </a:rPr>
            </a:br>
            <a:r>
              <a:rPr lang="nl-BE" dirty="0" smtClean="0">
                <a:solidFill>
                  <a:schemeClr val="accent2"/>
                </a:solidFill>
              </a:rPr>
              <a:t>- BBC-beslissingen</a:t>
            </a:r>
            <a:br>
              <a:rPr lang="nl-BE" dirty="0" smtClean="0">
                <a:solidFill>
                  <a:schemeClr val="accent2"/>
                </a:solidFill>
              </a:rPr>
            </a:br>
            <a:r>
              <a:rPr lang="nl-BE" dirty="0" smtClean="0">
                <a:solidFill>
                  <a:schemeClr val="accent2"/>
                </a:solidFill>
              </a:rPr>
              <a:t>- RPR + oprichting/statuten OCMW-verenigingen</a:t>
            </a:r>
            <a:br>
              <a:rPr lang="nl-BE" dirty="0" smtClean="0">
                <a:solidFill>
                  <a:schemeClr val="accent2"/>
                </a:solidFill>
              </a:rPr>
            </a:br>
            <a:r>
              <a:rPr lang="nl-BE" dirty="0" smtClean="0">
                <a:solidFill>
                  <a:schemeClr val="accent2"/>
                </a:solidFill>
              </a:rPr>
              <a:t>- belastingen/retributies</a:t>
            </a:r>
            <a:br>
              <a:rPr lang="nl-BE" dirty="0" smtClean="0">
                <a:solidFill>
                  <a:schemeClr val="accent2"/>
                </a:solidFill>
              </a:rPr>
            </a:br>
            <a:r>
              <a:rPr lang="nl-BE" dirty="0" smtClean="0">
                <a:solidFill>
                  <a:schemeClr val="accent2"/>
                </a:solidFill>
              </a:rPr>
              <a:t>- oprichting/statuten AB, IGS, overlegorganen, districten, EVA, saneringen/leningen</a:t>
            </a:r>
            <a:br>
              <a:rPr lang="nl-BE" dirty="0" smtClean="0">
                <a:solidFill>
                  <a:schemeClr val="accent2"/>
                </a:solidFill>
              </a:rPr>
            </a:br>
            <a:r>
              <a:rPr lang="nl-BE" dirty="0" smtClean="0">
                <a:solidFill>
                  <a:schemeClr val="accent2"/>
                </a:solidFill>
              </a:rPr>
              <a:t>- eredienstbesturen (fin.+ 2</a:t>
            </a:r>
            <a:r>
              <a:rPr lang="nl-BE" baseline="30000" dirty="0" smtClean="0">
                <a:solidFill>
                  <a:schemeClr val="accent2"/>
                </a:solidFill>
              </a:rPr>
              <a:t>de</a:t>
            </a:r>
            <a:r>
              <a:rPr lang="nl-BE" dirty="0" smtClean="0">
                <a:solidFill>
                  <a:schemeClr val="accent2"/>
                </a:solidFill>
              </a:rPr>
              <a:t> lijn)</a:t>
            </a:r>
            <a:br>
              <a:rPr lang="nl-BE" dirty="0" smtClean="0">
                <a:solidFill>
                  <a:schemeClr val="accent2"/>
                </a:solidFill>
              </a:rPr>
            </a:br>
            <a:r>
              <a:rPr lang="nl-BE" dirty="0" smtClean="0">
                <a:solidFill>
                  <a:schemeClr val="accent2"/>
                </a:solidFill>
              </a:rPr>
              <a:t>-2</a:t>
            </a:r>
            <a:r>
              <a:rPr lang="nl-BE" baseline="30000" dirty="0" smtClean="0">
                <a:solidFill>
                  <a:schemeClr val="accent2"/>
                </a:solidFill>
              </a:rPr>
              <a:t>de</a:t>
            </a:r>
            <a:r>
              <a:rPr lang="nl-BE" dirty="0" smtClean="0">
                <a:solidFill>
                  <a:schemeClr val="accent2"/>
                </a:solidFill>
              </a:rPr>
              <a:t> lijn OCMW, IZB college, herschikking lening</a:t>
            </a:r>
          </a:p>
          <a:p>
            <a:pPr lvl="2" eaLnBrk="1" hangingPunct="1">
              <a:defRPr/>
            </a:pPr>
            <a:endParaRPr lang="nl-BE" dirty="0"/>
          </a:p>
          <a:p>
            <a:pPr marL="0" indent="0" eaLnBrk="1" hangingPunct="1">
              <a:buFontTx/>
              <a:buNone/>
              <a:defRPr/>
            </a:pPr>
            <a:endParaRPr lang="nl-BE" sz="1600" dirty="0"/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  <a:buFont typeface="Arial" charset="0"/>
              <a:buChar char="•"/>
              <a:defRPr/>
            </a:pPr>
            <a:endParaRPr lang="nl-BE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57F79-819A-4545-A499-734B8CEB78C6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sp>
        <p:nvSpPr>
          <p:cNvPr id="151556" name="Tekstvak 4"/>
          <p:cNvSpPr txBox="1">
            <a:spLocks noChangeArrowheads="1"/>
          </p:cNvSpPr>
          <p:nvPr/>
        </p:nvSpPr>
        <p:spPr bwMode="auto">
          <a:xfrm>
            <a:off x="5724525" y="374650"/>
            <a:ext cx="3059113" cy="30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1400">
                <a:solidFill>
                  <a:srgbClr val="000000"/>
                </a:solidFill>
              </a:rPr>
              <a:t>Beheersovereenkomst 2015 - 2019</a:t>
            </a:r>
            <a:endParaRPr lang="nl-BE" sz="1200">
              <a:solidFill>
                <a:srgbClr val="000000"/>
              </a:solidFill>
            </a:endParaRPr>
          </a:p>
        </p:txBody>
      </p:sp>
      <p:sp>
        <p:nvSpPr>
          <p:cNvPr id="7" name="5-puntige ster 6"/>
          <p:cNvSpPr/>
          <p:nvPr/>
        </p:nvSpPr>
        <p:spPr>
          <a:xfrm>
            <a:off x="5170488" y="198438"/>
            <a:ext cx="554037" cy="66833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itel 1"/>
          <p:cNvSpPr>
            <a:spLocks noGrp="1"/>
          </p:cNvSpPr>
          <p:nvPr>
            <p:ph type="title"/>
          </p:nvPr>
        </p:nvSpPr>
        <p:spPr>
          <a:xfrm>
            <a:off x="565150" y="252413"/>
            <a:ext cx="8218488" cy="561975"/>
          </a:xfrm>
        </p:spPr>
        <p:txBody>
          <a:bodyPr/>
          <a:lstStyle/>
          <a:p>
            <a:pPr eaLnBrk="1" hangingPunct="1"/>
            <a:r>
              <a:rPr lang="nl-BE" smtClean="0">
                <a:solidFill>
                  <a:schemeClr val="bg2"/>
                </a:solidFill>
              </a:rPr>
              <a:t>Digitaliseringsprojecten 2015 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9938" y="1484313"/>
            <a:ext cx="8013700" cy="4752975"/>
          </a:xfrm>
        </p:spPr>
        <p:txBody>
          <a:bodyPr/>
          <a:lstStyle/>
          <a:p>
            <a:pPr marL="914400" lvl="2" indent="0" eaLnBrk="1" hangingPunct="1">
              <a:buNone/>
              <a:defRPr/>
            </a:pPr>
            <a:endParaRPr lang="nl-BE" dirty="0">
              <a:solidFill>
                <a:srgbClr val="00B050"/>
              </a:solidFill>
            </a:endParaRPr>
          </a:p>
          <a:p>
            <a:pPr lvl="1" eaLnBrk="1" hangingPunct="1">
              <a:defRPr/>
            </a:pPr>
            <a:r>
              <a:rPr lang="nl-BE" sz="1600" dirty="0"/>
              <a:t>Digitaal kenniscentrum - Regioscreening</a:t>
            </a:r>
          </a:p>
          <a:p>
            <a:pPr lvl="2" eaLnBrk="1" hangingPunct="1">
              <a:defRPr/>
            </a:pPr>
            <a:r>
              <a:rPr lang="nl-BE" dirty="0"/>
              <a:t>uitbreiding naar bredere context – einde </a:t>
            </a:r>
            <a:r>
              <a:rPr lang="nl-BE" dirty="0" smtClean="0"/>
              <a:t>project</a:t>
            </a:r>
          </a:p>
          <a:p>
            <a:pPr lvl="2" eaLnBrk="1" hangingPunct="1">
              <a:defRPr/>
            </a:pPr>
            <a:endParaRPr lang="nl-BE" dirty="0"/>
          </a:p>
          <a:p>
            <a:pPr lvl="1" eaLnBrk="1" hangingPunct="1">
              <a:defRPr/>
            </a:pPr>
            <a:r>
              <a:rPr lang="nl-BE" sz="1600" dirty="0"/>
              <a:t>Digitale ondersteuning </a:t>
            </a:r>
            <a:r>
              <a:rPr lang="nl-BE" sz="1600" dirty="0" err="1"/>
              <a:t>organisatiesturende</a:t>
            </a:r>
            <a:r>
              <a:rPr lang="nl-BE" sz="1600" dirty="0"/>
              <a:t> processen – Dashboard </a:t>
            </a:r>
            <a:r>
              <a:rPr lang="nl-BE" sz="1600" dirty="0" err="1"/>
              <a:t>beheersindicatoren</a:t>
            </a:r>
            <a:r>
              <a:rPr lang="nl-BE" sz="1600" dirty="0"/>
              <a:t> en –doelen, cf. OP-actietool </a:t>
            </a:r>
          </a:p>
          <a:p>
            <a:pPr lvl="2" eaLnBrk="1" hangingPunct="1">
              <a:defRPr/>
            </a:pPr>
            <a:r>
              <a:rPr lang="nl-BE" dirty="0"/>
              <a:t>Deels in PITA / MODO</a:t>
            </a:r>
          </a:p>
          <a:p>
            <a:pPr marL="914400" lvl="2" indent="0" eaLnBrk="1" hangingPunct="1">
              <a:buNone/>
              <a:defRPr/>
            </a:pPr>
            <a:r>
              <a:rPr lang="nl-BE" dirty="0"/>
              <a:t>Wel nog  business-luik nl bepalen indicatoren </a:t>
            </a:r>
            <a:r>
              <a:rPr lang="nl-BE" dirty="0" err="1"/>
              <a:t>i.f.v</a:t>
            </a:r>
            <a:r>
              <a:rPr lang="nl-BE" dirty="0"/>
              <a:t>. start nieuwe beheersovereenkomst </a:t>
            </a:r>
            <a:r>
              <a:rPr lang="nl-BE" dirty="0">
                <a:solidFill>
                  <a:schemeClr val="accent2"/>
                </a:solidFill>
              </a:rPr>
              <a:t>(</a:t>
            </a:r>
            <a:r>
              <a:rPr lang="nl-BE" sz="1400" dirty="0">
                <a:solidFill>
                  <a:schemeClr val="accent2"/>
                </a:solidFill>
              </a:rPr>
              <a:t>indicatoren =&gt;architectuurstudie -&gt; processen ‘DOMA’ </a:t>
            </a:r>
            <a:r>
              <a:rPr lang="nl-BE" sz="1400" dirty="0" err="1">
                <a:solidFill>
                  <a:schemeClr val="accent2"/>
                </a:solidFill>
              </a:rPr>
              <a:t>cfr</a:t>
            </a:r>
            <a:r>
              <a:rPr lang="nl-BE" sz="1400" dirty="0">
                <a:solidFill>
                  <a:schemeClr val="accent2"/>
                </a:solidFill>
              </a:rPr>
              <a:t>. 2014)</a:t>
            </a:r>
            <a:endParaRPr lang="nl-BE" sz="1400" dirty="0"/>
          </a:p>
          <a:p>
            <a:pPr marL="0" indent="0" eaLnBrk="1" hangingPunct="1">
              <a:buFontTx/>
              <a:buNone/>
              <a:defRPr/>
            </a:pPr>
            <a:endParaRPr lang="nl-BE" sz="1600" dirty="0"/>
          </a:p>
          <a:p>
            <a:pPr lvl="1" eaLnBrk="1" hangingPunct="1">
              <a:defRPr/>
            </a:pPr>
            <a:r>
              <a:rPr lang="nl-BE" sz="1600" dirty="0"/>
              <a:t>Digitaal kenniscentrum – Structureel klantenbeheer</a:t>
            </a:r>
          </a:p>
          <a:p>
            <a:pPr lvl="2" eaLnBrk="1" hangingPunct="1">
              <a:defRPr/>
            </a:pPr>
            <a:r>
              <a:rPr lang="nl-BE" dirty="0"/>
              <a:t>Einde fase 1 (oplevering – herstart)</a:t>
            </a:r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  <a:buFont typeface="Arial" charset="0"/>
              <a:buChar char="•"/>
              <a:defRPr/>
            </a:pPr>
            <a:endParaRPr lang="nl-BE" sz="1600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FontTx/>
              <a:buNone/>
              <a:defRPr/>
            </a:pPr>
            <a:endParaRPr lang="nl-BE" sz="1600" dirty="0"/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  <a:buFont typeface="Arial" charset="0"/>
              <a:buChar char="•"/>
              <a:defRPr/>
            </a:pPr>
            <a:endParaRPr lang="nl-BE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57F79-819A-4545-A499-734B8CEB78C6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sp>
        <p:nvSpPr>
          <p:cNvPr id="151556" name="Tekstvak 4"/>
          <p:cNvSpPr txBox="1">
            <a:spLocks noChangeArrowheads="1"/>
          </p:cNvSpPr>
          <p:nvPr/>
        </p:nvSpPr>
        <p:spPr bwMode="auto">
          <a:xfrm>
            <a:off x="5724525" y="374650"/>
            <a:ext cx="3059113" cy="30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1400">
                <a:solidFill>
                  <a:srgbClr val="000000"/>
                </a:solidFill>
              </a:rPr>
              <a:t>Beheersovereenkomst 2015 - 2019</a:t>
            </a:r>
            <a:endParaRPr lang="nl-BE" sz="1200">
              <a:solidFill>
                <a:srgbClr val="000000"/>
              </a:solidFill>
            </a:endParaRPr>
          </a:p>
        </p:txBody>
      </p:sp>
      <p:sp>
        <p:nvSpPr>
          <p:cNvPr id="7" name="5-puntige ster 6"/>
          <p:cNvSpPr/>
          <p:nvPr/>
        </p:nvSpPr>
        <p:spPr>
          <a:xfrm>
            <a:off x="5170488" y="198438"/>
            <a:ext cx="554037" cy="66833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7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abb">
  <a:themeElements>
    <a:clrScheme name="powerpoint_ab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_abb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_ab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ab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ab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ab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ab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ab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ab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ab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ab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ab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ab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ab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owerpoint_abb">
  <a:themeElements>
    <a:clrScheme name="powerpoint_ab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_abb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_ab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ab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ab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ab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ab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ab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ab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ab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ab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ab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ab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ab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2909</TotalTime>
  <Words>1073</Words>
  <Application>Microsoft Office PowerPoint</Application>
  <PresentationFormat>Diavoorstelling (4:3)</PresentationFormat>
  <Paragraphs>237</Paragraphs>
  <Slides>16</Slides>
  <Notes>16</Notes>
  <HiddenSlides>2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16</vt:i4>
      </vt:variant>
    </vt:vector>
  </HeadingPairs>
  <TitlesOfParts>
    <vt:vector size="18" baseType="lpstr">
      <vt:lpstr>powerpoint_abb</vt:lpstr>
      <vt:lpstr>1_powerpoint_abb</vt:lpstr>
      <vt:lpstr>Roadmap programma tot 2019</vt:lpstr>
      <vt:lpstr>Documentinformatie</vt:lpstr>
      <vt:lpstr>Documenthistoriek</vt:lpstr>
      <vt:lpstr>Prioriteitsbepaling en tijdslijn (afhankelijkheden)</vt:lpstr>
      <vt:lpstr>Digitaliseringsprojecten 2014  </vt:lpstr>
      <vt:lpstr>Digitaliseringsprojecten 2014  </vt:lpstr>
      <vt:lpstr>Digitaliseringsprojecten 2015  </vt:lpstr>
      <vt:lpstr>Digitaliseringsprojecten 2015  </vt:lpstr>
      <vt:lpstr>Digitaliseringsprojecten 2015  </vt:lpstr>
      <vt:lpstr>Digitaliseringsprojecten 2016  </vt:lpstr>
      <vt:lpstr>Digitaliseringsprojecten 2016  </vt:lpstr>
      <vt:lpstr>Digitaliseringsprojecten 2017  </vt:lpstr>
      <vt:lpstr>Digitaliseringsprojecten 2017  </vt:lpstr>
      <vt:lpstr>Digitaliseringsprojecten 2018  </vt:lpstr>
      <vt:lpstr>Digitaliseringsprojecten 2018  </vt:lpstr>
      <vt:lpstr>Digitaliseringsprojecten 2019  </vt:lpstr>
    </vt:vector>
  </TitlesOfParts>
  <Company>MVG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vdwaetsy</dc:creator>
  <cp:lastModifiedBy>Unknown</cp:lastModifiedBy>
  <cp:revision>314</cp:revision>
  <cp:lastPrinted>2014-06-06T12:14:34Z</cp:lastPrinted>
  <dcterms:created xsi:type="dcterms:W3CDTF">2010-01-21T10:14:38Z</dcterms:created>
  <dcterms:modified xsi:type="dcterms:W3CDTF">2014-06-12T14:53:55Z</dcterms:modified>
</cp:coreProperties>
</file>