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1872" y="-90"/>
      </p:cViewPr>
      <p:guideLst>
        <p:guide orient="horz" pos="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134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579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26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15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70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762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133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5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69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75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86E5-A6FE-42DB-9C8D-BE1EFF5F2AE7}" type="datetimeFigureOut">
              <a:rPr lang="nl-BE" smtClean="0"/>
              <a:t>14/09/2014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ECE0-FBC2-468D-B621-3F4511E0B5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981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package" Target="../embeddings/Microsoft_Word_Document1.doc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89783" y="1412150"/>
            <a:ext cx="7455503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48 Issues gereviseerd waarvan opgelost/geschrapt/goedgekeurd en getest </a:t>
            </a:r>
            <a:r>
              <a:rPr lang="nl-BE" sz="1400" dirty="0" smtClean="0"/>
              <a:t>door ABB + </a:t>
            </a:r>
            <a:r>
              <a:rPr lang="nl-BE" sz="1400" dirty="0" err="1" smtClean="0"/>
              <a:t>Arco</a:t>
            </a:r>
            <a:r>
              <a:rPr lang="nl-BE" sz="1400" dirty="0" smtClean="0"/>
              <a:t>: </a:t>
            </a:r>
            <a:r>
              <a:rPr lang="nl-BE" sz="1400" dirty="0" smtClean="0"/>
              <a:t>ca. </a:t>
            </a:r>
            <a:r>
              <a:rPr lang="nl-BE" sz="1400" dirty="0" smtClean="0"/>
              <a:t>30%</a:t>
            </a:r>
            <a:endParaRPr lang="nl-BE" sz="1400" dirty="0" smtClean="0"/>
          </a:p>
          <a:p>
            <a:endParaRPr lang="nl-BE" sz="1000" dirty="0" smtClean="0"/>
          </a:p>
          <a:p>
            <a:r>
              <a:rPr lang="nl-BE" b="1" dirty="0" smtClean="0"/>
              <a:t>Resterende </a:t>
            </a:r>
            <a:r>
              <a:rPr lang="nl-BE" b="1" dirty="0" smtClean="0"/>
              <a:t>issues</a:t>
            </a:r>
            <a:r>
              <a:rPr lang="nl-BE" dirty="0" smtClean="0"/>
              <a:t> </a:t>
            </a:r>
            <a:r>
              <a:rPr lang="nl-BE" sz="1000" dirty="0" smtClean="0"/>
              <a:t>(zie voorstel Nele hierbij)</a:t>
            </a:r>
            <a:r>
              <a:rPr lang="nl-BE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nl-BE" sz="1400" dirty="0"/>
              <a:t>Servers en versiebeheer </a:t>
            </a:r>
            <a:r>
              <a:rPr lang="nl-BE" sz="1400" dirty="0" smtClean="0"/>
              <a:t>(pre- </a:t>
            </a:r>
            <a:r>
              <a:rPr lang="nl-BE" sz="1400" dirty="0"/>
              <a:t>en </a:t>
            </a:r>
            <a:r>
              <a:rPr lang="nl-BE" sz="1400" dirty="0" smtClean="0"/>
              <a:t>productie, e.d.)</a:t>
            </a:r>
            <a:endParaRPr lang="nl-B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nl-BE" sz="1400" dirty="0" smtClean="0"/>
              <a:t>Termijnberekening (functioneel)</a:t>
            </a:r>
            <a:endParaRPr lang="nl-B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nl-BE" sz="1400" dirty="0" smtClean="0"/>
              <a:t>Terugvinden van en rapporteren </a:t>
            </a:r>
            <a:r>
              <a:rPr lang="nl-BE" sz="1400" dirty="0" smtClean="0"/>
              <a:t>over (ETL)</a:t>
            </a:r>
            <a:endParaRPr lang="nl-B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nl-BE" sz="1400" dirty="0" smtClean="0"/>
              <a:t>Aanpassingen </a:t>
            </a:r>
            <a:r>
              <a:rPr lang="nl-BE" sz="1400" dirty="0" smtClean="0"/>
              <a:t>n.a.v. </a:t>
            </a:r>
            <a:r>
              <a:rPr lang="nl-BE" sz="1400" dirty="0" smtClean="0"/>
              <a:t>ABB 2.15, nieuwe regering, </a:t>
            </a:r>
            <a:r>
              <a:rPr lang="nl-BE" sz="1400" dirty="0" smtClean="0"/>
              <a:t>gouverneurs, e.d.</a:t>
            </a:r>
          </a:p>
          <a:p>
            <a:pPr marL="342900" indent="-342900">
              <a:buFont typeface="+mj-lt"/>
              <a:buAutoNum type="arabicPeriod"/>
            </a:pPr>
            <a:endParaRPr lang="nl-BE" dirty="0" smtClean="0"/>
          </a:p>
          <a:p>
            <a:r>
              <a:rPr lang="nl-BE" b="1" dirty="0" smtClean="0"/>
              <a:t>Opties -&gt; Kostprijs</a:t>
            </a:r>
            <a:endParaRPr lang="nl-BE" b="1" dirty="0" smtClean="0"/>
          </a:p>
          <a:p>
            <a:pPr marL="342900" indent="-342900">
              <a:buAutoNum type="arabicPeriod"/>
            </a:pPr>
            <a:r>
              <a:rPr lang="nl-BE" sz="1400" dirty="0" smtClean="0"/>
              <a:t>issues </a:t>
            </a:r>
            <a:r>
              <a:rPr lang="nl-BE" sz="1400" dirty="0" smtClean="0"/>
              <a:t>niet </a:t>
            </a:r>
            <a:r>
              <a:rPr lang="nl-BE" sz="1400" dirty="0" smtClean="0"/>
              <a:t>oplossen -&gt; manuele herberekeningen, imagoschade, administratieve werklast++</a:t>
            </a:r>
            <a:endParaRPr lang="nl-BE" sz="1400" dirty="0" smtClean="0"/>
          </a:p>
          <a:p>
            <a:pPr marL="342900" indent="-342900">
              <a:buAutoNum type="arabicPeriod"/>
            </a:pPr>
            <a:r>
              <a:rPr lang="nl-BE" sz="1400" dirty="0" smtClean="0"/>
              <a:t>issues laten oplossen door </a:t>
            </a:r>
            <a:r>
              <a:rPr lang="nl-BE" sz="1400" dirty="0" err="1" smtClean="0"/>
              <a:t>Arco</a:t>
            </a:r>
            <a:r>
              <a:rPr lang="nl-BE" sz="1400" dirty="0" smtClean="0"/>
              <a:t> -&gt; </a:t>
            </a:r>
            <a:r>
              <a:rPr lang="nl-BE" sz="1400" b="1" i="1" dirty="0" smtClean="0"/>
              <a:t>15K</a:t>
            </a:r>
            <a:r>
              <a:rPr lang="nl-BE" sz="1400" dirty="0" smtClean="0"/>
              <a:t> (schatting o.b.v. prijsvoorstel)</a:t>
            </a:r>
            <a:endParaRPr lang="nl-BE" sz="1400" dirty="0" smtClean="0"/>
          </a:p>
          <a:p>
            <a:pPr marL="342900" indent="-342900">
              <a:buAutoNum type="arabicPeriod"/>
            </a:pPr>
            <a:r>
              <a:rPr lang="nl-BE" sz="1400" dirty="0" smtClean="0"/>
              <a:t>issues laten oplossen door </a:t>
            </a:r>
            <a:r>
              <a:rPr lang="nl-BE" sz="1400" dirty="0" err="1" smtClean="0"/>
              <a:t>Arco</a:t>
            </a:r>
            <a:r>
              <a:rPr lang="nl-BE" sz="1400" dirty="0" smtClean="0"/>
              <a:t> met </a:t>
            </a:r>
            <a:r>
              <a:rPr lang="nl-BE" sz="1400" dirty="0" err="1" smtClean="0"/>
              <a:t>parametrisering</a:t>
            </a:r>
            <a:r>
              <a:rPr lang="nl-BE" sz="1400" dirty="0" smtClean="0"/>
              <a:t> -&gt; </a:t>
            </a:r>
            <a:r>
              <a:rPr lang="nl-BE" sz="1400" b="1" i="1" dirty="0" smtClean="0"/>
              <a:t>17K</a:t>
            </a:r>
            <a:endParaRPr lang="nl-BE" sz="1400" dirty="0" smtClean="0"/>
          </a:p>
          <a:p>
            <a:pPr marL="342900" indent="-342900">
              <a:buAutoNum type="arabicPeriod"/>
            </a:pPr>
            <a:r>
              <a:rPr lang="nl-BE" sz="1400" dirty="0"/>
              <a:t>i</a:t>
            </a:r>
            <a:r>
              <a:rPr lang="nl-BE" sz="1400" dirty="0" smtClean="0"/>
              <a:t>ssues oplossen door ABB/IT team in samenwerking met </a:t>
            </a:r>
            <a:r>
              <a:rPr lang="nl-BE" sz="1400" dirty="0" err="1" smtClean="0"/>
              <a:t>Arco</a:t>
            </a:r>
            <a:r>
              <a:rPr lang="nl-BE" sz="1400" dirty="0" smtClean="0"/>
              <a:t> -&gt; </a:t>
            </a:r>
            <a:r>
              <a:rPr lang="nl-BE" sz="1400" b="1" i="1" dirty="0" smtClean="0"/>
              <a:t>13K</a:t>
            </a:r>
            <a:endParaRPr lang="nl-BE" sz="1400" dirty="0"/>
          </a:p>
        </p:txBody>
      </p:sp>
      <p:sp>
        <p:nvSpPr>
          <p:cNvPr id="5" name="Tekstvak 4"/>
          <p:cNvSpPr txBox="1"/>
          <p:nvPr/>
        </p:nvSpPr>
        <p:spPr>
          <a:xfrm>
            <a:off x="589783" y="4653136"/>
            <a:ext cx="659456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/>
              <a:t>Voorstel van beslissing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400" dirty="0" smtClean="0"/>
              <a:t>issues oplossen door ABB-IT/technisch team, </a:t>
            </a:r>
            <a:r>
              <a:rPr lang="nl-BE" sz="1400" dirty="0" smtClean="0"/>
              <a:t/>
            </a:r>
            <a:br>
              <a:rPr lang="nl-BE" sz="1400" dirty="0" smtClean="0"/>
            </a:br>
            <a:r>
              <a:rPr lang="nl-BE" sz="1400" i="1" dirty="0" smtClean="0"/>
              <a:t>inclusief </a:t>
            </a:r>
            <a:r>
              <a:rPr lang="nl-BE" sz="1400" i="1" dirty="0" smtClean="0"/>
              <a:t>pre- en </a:t>
            </a:r>
            <a:r>
              <a:rPr lang="nl-BE" sz="1400" i="1" dirty="0" smtClean="0"/>
              <a:t>productieproblematiek &amp; </a:t>
            </a:r>
            <a:r>
              <a:rPr lang="nl-BE" sz="1400" i="1" dirty="0" err="1" smtClean="0"/>
              <a:t>versiecontrolebeheer</a:t>
            </a:r>
            <a:r>
              <a:rPr lang="nl-BE" sz="1400" i="1" dirty="0" smtClean="0"/>
              <a:t>/</a:t>
            </a:r>
            <a:r>
              <a:rPr lang="nl-BE" sz="1400" i="1" dirty="0" smtClean="0"/>
              <a:t>GIT </a:t>
            </a:r>
            <a:endParaRPr lang="nl-BE" sz="1400" i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400" dirty="0" smtClean="0"/>
              <a:t>in éénmalige samenwerking met </a:t>
            </a:r>
            <a:r>
              <a:rPr lang="nl-BE" sz="1400" dirty="0" err="1" smtClean="0"/>
              <a:t>Arco</a:t>
            </a:r>
            <a:r>
              <a:rPr lang="nl-BE" sz="1400" dirty="0" smtClean="0"/>
              <a:t> (voltooiing </a:t>
            </a:r>
            <a:r>
              <a:rPr lang="nl-BE" sz="1400" dirty="0" err="1" smtClean="0"/>
              <a:t>LiftShift</a:t>
            </a:r>
            <a:r>
              <a:rPr lang="nl-BE" sz="1400" dirty="0" smtClean="0"/>
              <a:t>)</a:t>
            </a:r>
            <a:endParaRPr lang="nl-BE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400" dirty="0" smtClean="0"/>
              <a:t>met de pre-productieserver als </a:t>
            </a:r>
            <a:r>
              <a:rPr lang="nl-BE" sz="1400" dirty="0" err="1" smtClean="0"/>
              <a:t>staging</a:t>
            </a:r>
            <a:r>
              <a:rPr lang="nl-BE" sz="1400" dirty="0" smtClean="0"/>
              <a:t> </a:t>
            </a:r>
            <a:r>
              <a:rPr lang="nl-BE" sz="1400" dirty="0" smtClean="0"/>
              <a:t>server en GIT als </a:t>
            </a:r>
            <a:r>
              <a:rPr lang="nl-BE" sz="1400" dirty="0" err="1" smtClean="0"/>
              <a:t>versiecontrolebeheer</a:t>
            </a:r>
            <a:endParaRPr lang="nl-BE" sz="1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sz="1400" dirty="0" err="1" smtClean="0"/>
              <a:t>Arco</a:t>
            </a:r>
            <a:r>
              <a:rPr lang="nl-BE" sz="1400" dirty="0" smtClean="0"/>
              <a:t> specialist: 7d </a:t>
            </a:r>
            <a:r>
              <a:rPr lang="nl-BE" sz="1400" dirty="0" smtClean="0"/>
              <a:t>in de lokalen van ABB </a:t>
            </a:r>
            <a:r>
              <a:rPr lang="nl-BE" sz="1400" dirty="0" smtClean="0"/>
              <a:t>+ 3d = ca. 13K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sz="1400" dirty="0" smtClean="0"/>
              <a:t>Technisch team van ABB: 7d + 3d</a:t>
            </a:r>
            <a:endParaRPr lang="nl-BE" sz="1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034003"/>
              </p:ext>
            </p:extLst>
          </p:nvPr>
        </p:nvGraphicFramePr>
        <p:xfrm>
          <a:off x="6727145" y="20094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7145" y="20094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122523"/>
              </p:ext>
            </p:extLst>
          </p:nvPr>
        </p:nvGraphicFramePr>
        <p:xfrm>
          <a:off x="5868144" y="20094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erkblad" showAsIcon="1" r:id="rId5" imgW="914400" imgH="771480" progId="Excel.Sheet.12">
                  <p:embed/>
                </p:oleObj>
              </mc:Choice>
              <mc:Fallback>
                <p:oleObj name="Werkblad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8144" y="20094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720007"/>
              </p:ext>
            </p:extLst>
          </p:nvPr>
        </p:nvGraphicFramePr>
        <p:xfrm>
          <a:off x="7596336" y="200940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erkblad" showAsIcon="1" r:id="rId7" imgW="914400" imgH="771480" progId="Excel.Sheet.12">
                  <p:embed/>
                </p:oleObj>
              </mc:Choice>
              <mc:Fallback>
                <p:oleObj name="Werkblad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96336" y="200940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6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116</Words>
  <Application>Microsoft Office PowerPoint</Application>
  <PresentationFormat>Diavoorstelling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Kantoorthema</vt:lpstr>
      <vt:lpstr>Microsoft Word Document</vt:lpstr>
      <vt:lpstr>Microsoft Excel Worksheet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</dc:creator>
  <cp:lastModifiedBy>Peter</cp:lastModifiedBy>
  <cp:revision>10</cp:revision>
  <dcterms:created xsi:type="dcterms:W3CDTF">2014-09-14T08:41:28Z</dcterms:created>
  <dcterms:modified xsi:type="dcterms:W3CDTF">2014-09-14T10:16:46Z</dcterms:modified>
</cp:coreProperties>
</file>