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handoutMasterIdLst>
    <p:handoutMasterId r:id="rId40"/>
  </p:handoutMasterIdLst>
  <p:sldIdLst>
    <p:sldId id="256" r:id="rId3"/>
    <p:sldId id="636" r:id="rId4"/>
    <p:sldId id="668" r:id="rId5"/>
    <p:sldId id="675" r:id="rId6"/>
    <p:sldId id="676" r:id="rId7"/>
    <p:sldId id="656" r:id="rId8"/>
    <p:sldId id="655" r:id="rId9"/>
    <p:sldId id="380" r:id="rId10"/>
    <p:sldId id="652" r:id="rId11"/>
    <p:sldId id="662" r:id="rId12"/>
    <p:sldId id="653" r:id="rId13"/>
    <p:sldId id="674" r:id="rId14"/>
    <p:sldId id="605" r:id="rId15"/>
    <p:sldId id="606" r:id="rId16"/>
    <p:sldId id="609" r:id="rId17"/>
    <p:sldId id="641" r:id="rId18"/>
    <p:sldId id="672" r:id="rId19"/>
    <p:sldId id="658" r:id="rId20"/>
    <p:sldId id="669" r:id="rId21"/>
    <p:sldId id="651" r:id="rId22"/>
    <p:sldId id="670" r:id="rId23"/>
    <p:sldId id="587" r:id="rId24"/>
    <p:sldId id="625" r:id="rId25"/>
    <p:sldId id="266" r:id="rId26"/>
    <p:sldId id="264" r:id="rId27"/>
    <p:sldId id="517" r:id="rId28"/>
    <p:sldId id="519" r:id="rId29"/>
    <p:sldId id="559" r:id="rId30"/>
    <p:sldId id="531" r:id="rId31"/>
    <p:sldId id="645" r:id="rId32"/>
    <p:sldId id="633" r:id="rId33"/>
    <p:sldId id="671" r:id="rId34"/>
    <p:sldId id="673" r:id="rId35"/>
    <p:sldId id="518" r:id="rId36"/>
    <p:sldId id="521" r:id="rId37"/>
    <p:sldId id="646" r:id="rId38"/>
  </p:sldIdLst>
  <p:sldSz cx="9144000" cy="6858000" type="screen4x3"/>
  <p:notesSz cx="6794500" cy="9906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known" initials="U" lastIdx="11" clrIdx="0"/>
  <p:cmAuthor id="1" name="Veronique Volders" initials="VV" lastIdx="28" clrIdx="1"/>
  <p:cmAuthor id="2" name="Stevens, Carolina" initials="SC" lastIdx="25" clrIdx="2"/>
  <p:cmAuthor id="3" name="truytsma" initials="RT"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F1C"/>
    <a:srgbClr val="FF4B4B"/>
    <a:srgbClr val="F29400"/>
    <a:srgbClr val="FF8989"/>
    <a:srgbClr val="5B7AB5"/>
    <a:srgbClr val="85E977"/>
    <a:srgbClr val="FF6600"/>
    <a:srgbClr val="FF7171"/>
    <a:srgbClr val="FFD03B"/>
    <a:srgbClr val="878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0" autoAdjust="0"/>
    <p:restoredTop sz="91297" autoAdjust="0"/>
  </p:normalViewPr>
  <p:slideViewPr>
    <p:cSldViewPr>
      <p:cViewPr>
        <p:scale>
          <a:sx n="75" d="100"/>
          <a:sy n="75" d="100"/>
        </p:scale>
        <p:origin x="-2130" y="-726"/>
      </p:cViewPr>
      <p:guideLst>
        <p:guide orient="horz" pos="572"/>
        <p:guide pos="4377"/>
      </p:guideLst>
    </p:cSldViewPr>
  </p:slideViewPr>
  <p:outlineViewPr>
    <p:cViewPr>
      <p:scale>
        <a:sx n="33" d="100"/>
        <a:sy n="33" d="100"/>
      </p:scale>
      <p:origin x="0" y="4992"/>
    </p:cViewPr>
  </p:outlineViewPr>
  <p:notesTextViewPr>
    <p:cViewPr>
      <p:scale>
        <a:sx n="100" d="100"/>
        <a:sy n="100" d="100"/>
      </p:scale>
      <p:origin x="0" y="0"/>
    </p:cViewPr>
  </p:notesTextViewPr>
  <p:sorterViewPr>
    <p:cViewPr>
      <p:scale>
        <a:sx n="100" d="100"/>
        <a:sy n="100" d="100"/>
      </p:scale>
      <p:origin x="0" y="8346"/>
    </p:cViewPr>
  </p:sorterViewPr>
  <p:notesViewPr>
    <p:cSldViewPr>
      <p:cViewPr varScale="1">
        <p:scale>
          <a:sx n="49" d="100"/>
          <a:sy n="49" d="100"/>
        </p:scale>
        <p:origin x="-2922" y="-9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5" y="2"/>
            <a:ext cx="2944283" cy="495300"/>
          </a:xfrm>
          <a:prstGeom prst="rect">
            <a:avLst/>
          </a:prstGeom>
        </p:spPr>
        <p:txBody>
          <a:bodyPr vert="horz" lIns="91130" tIns="45563" rIns="91130" bIns="45563" rtlCol="0"/>
          <a:lstStyle>
            <a:lvl1pPr algn="l">
              <a:defRPr sz="1200"/>
            </a:lvl1pPr>
          </a:lstStyle>
          <a:p>
            <a:endParaRPr lang="nl-BE" dirty="0"/>
          </a:p>
        </p:txBody>
      </p:sp>
      <p:sp>
        <p:nvSpPr>
          <p:cNvPr id="3" name="Tijdelijke aanduiding voor datum 2"/>
          <p:cNvSpPr>
            <a:spLocks noGrp="1"/>
          </p:cNvSpPr>
          <p:nvPr>
            <p:ph type="dt" sz="quarter" idx="1"/>
          </p:nvPr>
        </p:nvSpPr>
        <p:spPr>
          <a:xfrm>
            <a:off x="3848648" y="2"/>
            <a:ext cx="2944283" cy="495300"/>
          </a:xfrm>
          <a:prstGeom prst="rect">
            <a:avLst/>
          </a:prstGeom>
        </p:spPr>
        <p:txBody>
          <a:bodyPr vert="horz" lIns="91130" tIns="45563" rIns="91130" bIns="45563" rtlCol="0"/>
          <a:lstStyle>
            <a:lvl1pPr algn="r">
              <a:defRPr sz="1200"/>
            </a:lvl1pPr>
          </a:lstStyle>
          <a:p>
            <a:fld id="{C0F2D406-A343-4F67-B70B-0C3390DF6806}" type="datetimeFigureOut">
              <a:rPr lang="nl-BE" smtClean="0"/>
              <a:t>19/09/2014</a:t>
            </a:fld>
            <a:endParaRPr lang="nl-BE" dirty="0"/>
          </a:p>
        </p:txBody>
      </p:sp>
      <p:sp>
        <p:nvSpPr>
          <p:cNvPr id="4" name="Tijdelijke aanduiding voor voettekst 3"/>
          <p:cNvSpPr>
            <a:spLocks noGrp="1"/>
          </p:cNvSpPr>
          <p:nvPr>
            <p:ph type="ftr" sz="quarter" idx="2"/>
          </p:nvPr>
        </p:nvSpPr>
        <p:spPr>
          <a:xfrm>
            <a:off x="5" y="9408982"/>
            <a:ext cx="2944283" cy="495300"/>
          </a:xfrm>
          <a:prstGeom prst="rect">
            <a:avLst/>
          </a:prstGeom>
        </p:spPr>
        <p:txBody>
          <a:bodyPr vert="horz" lIns="91130" tIns="45563" rIns="91130" bIns="45563" rtlCol="0" anchor="b"/>
          <a:lstStyle>
            <a:lvl1pPr algn="l">
              <a:defRPr sz="1200"/>
            </a:lvl1pPr>
          </a:lstStyle>
          <a:p>
            <a:endParaRPr lang="nl-BE" dirty="0"/>
          </a:p>
        </p:txBody>
      </p:sp>
      <p:sp>
        <p:nvSpPr>
          <p:cNvPr id="5" name="Tijdelijke aanduiding voor dianummer 4"/>
          <p:cNvSpPr>
            <a:spLocks noGrp="1"/>
          </p:cNvSpPr>
          <p:nvPr>
            <p:ph type="sldNum" sz="quarter" idx="3"/>
          </p:nvPr>
        </p:nvSpPr>
        <p:spPr>
          <a:xfrm>
            <a:off x="3848648" y="9408982"/>
            <a:ext cx="2944283" cy="495300"/>
          </a:xfrm>
          <a:prstGeom prst="rect">
            <a:avLst/>
          </a:prstGeom>
        </p:spPr>
        <p:txBody>
          <a:bodyPr vert="horz" lIns="91130" tIns="45563" rIns="91130" bIns="45563" rtlCol="0" anchor="b"/>
          <a:lstStyle>
            <a:lvl1pPr algn="r">
              <a:defRPr sz="1200"/>
            </a:lvl1pPr>
          </a:lstStyle>
          <a:p>
            <a:fld id="{365FA41A-DC06-483B-9289-9CB80ECCAD6B}" type="slidenum">
              <a:rPr lang="nl-BE" smtClean="0"/>
              <a:t>‹nr.›</a:t>
            </a:fld>
            <a:endParaRPr lang="nl-BE" dirty="0"/>
          </a:p>
        </p:txBody>
      </p:sp>
    </p:spTree>
    <p:extLst>
      <p:ext uri="{BB962C8B-B14F-4D97-AF65-F5344CB8AC3E}">
        <p14:creationId xmlns:p14="http://schemas.microsoft.com/office/powerpoint/2010/main" val="1122447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5" y="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30" tIns="45563" rIns="91130" bIns="45563" numCol="1" anchor="t" anchorCtr="0" compatLnSpc="1">
            <a:prstTxWarp prst="textNoShape">
              <a:avLst/>
            </a:prstTxWarp>
          </a:bodyPr>
          <a:lstStyle>
            <a:lvl1pPr>
              <a:defRPr sz="1200"/>
            </a:lvl1pPr>
          </a:lstStyle>
          <a:p>
            <a:endParaRPr lang="nl-NL" dirty="0"/>
          </a:p>
        </p:txBody>
      </p:sp>
      <p:sp>
        <p:nvSpPr>
          <p:cNvPr id="5123" name="Rectangle 3"/>
          <p:cNvSpPr>
            <a:spLocks noGrp="1" noChangeArrowheads="1"/>
          </p:cNvSpPr>
          <p:nvPr>
            <p:ph type="dt" idx="1"/>
          </p:nvPr>
        </p:nvSpPr>
        <p:spPr bwMode="auto">
          <a:xfrm>
            <a:off x="3848648" y="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30" tIns="45563" rIns="91130" bIns="45563" numCol="1" anchor="t" anchorCtr="0" compatLnSpc="1">
            <a:prstTxWarp prst="textNoShape">
              <a:avLst/>
            </a:prstTxWarp>
          </a:bodyPr>
          <a:lstStyle>
            <a:lvl1pPr algn="r">
              <a:defRPr sz="1200"/>
            </a:lvl1pPr>
          </a:lstStyle>
          <a:p>
            <a:endParaRPr lang="nl-NL" dirty="0"/>
          </a:p>
        </p:txBody>
      </p:sp>
      <p:sp>
        <p:nvSpPr>
          <p:cNvPr id="5124" name="Rectangle 4"/>
          <p:cNvSpPr>
            <a:spLocks noGrp="1" noRot="1" noChangeAspect="1" noChangeArrowheads="1" noTextEdit="1"/>
          </p:cNvSpPr>
          <p:nvPr>
            <p:ph type="sldImg" idx="2"/>
          </p:nvPr>
        </p:nvSpPr>
        <p:spPr bwMode="auto">
          <a:xfrm>
            <a:off x="920750" y="742950"/>
            <a:ext cx="4954588" cy="37163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79450" y="4705352"/>
            <a:ext cx="5435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30" tIns="45563" rIns="91130" bIns="45563"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126" name="Rectangle 6"/>
          <p:cNvSpPr>
            <a:spLocks noGrp="1" noChangeArrowheads="1"/>
          </p:cNvSpPr>
          <p:nvPr>
            <p:ph type="ftr" sz="quarter" idx="4"/>
          </p:nvPr>
        </p:nvSpPr>
        <p:spPr bwMode="auto">
          <a:xfrm>
            <a:off x="5"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30" tIns="45563" rIns="91130" bIns="45563" numCol="1" anchor="b" anchorCtr="0" compatLnSpc="1">
            <a:prstTxWarp prst="textNoShape">
              <a:avLst/>
            </a:prstTxWarp>
          </a:bodyPr>
          <a:lstStyle>
            <a:lvl1pPr>
              <a:defRPr sz="1200"/>
            </a:lvl1pPr>
          </a:lstStyle>
          <a:p>
            <a:endParaRPr lang="nl-NL" dirty="0"/>
          </a:p>
        </p:txBody>
      </p:sp>
      <p:sp>
        <p:nvSpPr>
          <p:cNvPr id="5127" name="Rectangle 7"/>
          <p:cNvSpPr>
            <a:spLocks noGrp="1" noChangeArrowheads="1"/>
          </p:cNvSpPr>
          <p:nvPr>
            <p:ph type="sldNum" sz="quarter" idx="5"/>
          </p:nvPr>
        </p:nvSpPr>
        <p:spPr bwMode="auto">
          <a:xfrm>
            <a:off x="3848648"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30" tIns="45563" rIns="91130" bIns="45563" numCol="1" anchor="b" anchorCtr="0" compatLnSpc="1">
            <a:prstTxWarp prst="textNoShape">
              <a:avLst/>
            </a:prstTxWarp>
          </a:bodyPr>
          <a:lstStyle>
            <a:lvl1pPr algn="r">
              <a:defRPr sz="1200"/>
            </a:lvl1pPr>
          </a:lstStyle>
          <a:p>
            <a:fld id="{0B4BC630-7485-4E10-BDD1-6642DB2C526A}" type="slidenum">
              <a:rPr lang="nl-NL"/>
              <a:pPr/>
              <a:t>‹nr.›</a:t>
            </a:fld>
            <a:endParaRPr lang="nl-NL" dirty="0"/>
          </a:p>
        </p:txBody>
      </p:sp>
    </p:spTree>
    <p:extLst>
      <p:ext uri="{BB962C8B-B14F-4D97-AF65-F5344CB8AC3E}">
        <p14:creationId xmlns:p14="http://schemas.microsoft.com/office/powerpoint/2010/main" val="20186789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1</a:t>
            </a:fld>
            <a:endParaRPr lang="nl-NL" dirty="0"/>
          </a:p>
        </p:txBody>
      </p:sp>
    </p:spTree>
    <p:extLst>
      <p:ext uri="{BB962C8B-B14F-4D97-AF65-F5344CB8AC3E}">
        <p14:creationId xmlns:p14="http://schemas.microsoft.com/office/powerpoint/2010/main" val="85520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smtClean="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10</a:t>
            </a:fld>
            <a:endParaRPr lang="nl-NL" dirty="0"/>
          </a:p>
        </p:txBody>
      </p:sp>
    </p:spTree>
    <p:extLst>
      <p:ext uri="{BB962C8B-B14F-4D97-AF65-F5344CB8AC3E}">
        <p14:creationId xmlns:p14="http://schemas.microsoft.com/office/powerpoint/2010/main" val="384628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rt</a:t>
            </a:r>
            <a:r>
              <a:rPr lang="nl-BE" dirty="0" smtClean="0"/>
              <a:t>: info zie mail</a:t>
            </a:r>
            <a:r>
              <a:rPr lang="nl-BE" baseline="0" dirty="0" smtClean="0"/>
              <a:t>bericht over tel. met Ann De Meester (19/9) en rapportering Liesbeth</a:t>
            </a:r>
            <a:r>
              <a:rPr lang="nl-BE" dirty="0" smtClean="0"/>
              <a:t/>
            </a:r>
            <a:br>
              <a:rPr lang="nl-BE" dirty="0" smtClean="0"/>
            </a:br>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11</a:t>
            </a:fld>
            <a:endParaRPr lang="nl-NL" dirty="0">
              <a:solidFill>
                <a:prstClr val="black"/>
              </a:solidFill>
            </a:endParaRPr>
          </a:p>
        </p:txBody>
      </p:sp>
    </p:spTree>
    <p:extLst>
      <p:ext uri="{BB962C8B-B14F-4D97-AF65-F5344CB8AC3E}">
        <p14:creationId xmlns:p14="http://schemas.microsoft.com/office/powerpoint/2010/main" val="80903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rt</a:t>
            </a:r>
            <a:r>
              <a:rPr lang="nl-BE" dirty="0" smtClean="0"/>
              <a:t>: zie mailbericht van 19/9</a:t>
            </a:r>
            <a:br>
              <a:rPr lang="nl-BE" dirty="0" smtClean="0"/>
            </a:br>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12</a:t>
            </a:fld>
            <a:endParaRPr lang="nl-NL" dirty="0">
              <a:solidFill>
                <a:prstClr val="black"/>
              </a:solidFill>
            </a:endParaRPr>
          </a:p>
        </p:txBody>
      </p:sp>
    </p:spTree>
    <p:extLst>
      <p:ext uri="{BB962C8B-B14F-4D97-AF65-F5344CB8AC3E}">
        <p14:creationId xmlns:p14="http://schemas.microsoft.com/office/powerpoint/2010/main" val="80903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solidFill>
                <a:srgbClr val="7030A0"/>
              </a:solidFill>
            </a:endParaRP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13</a:t>
            </a:fld>
            <a:endParaRPr lang="nl-NL" dirty="0">
              <a:solidFill>
                <a:prstClr val="black"/>
              </a:solidFill>
            </a:endParaRPr>
          </a:p>
        </p:txBody>
      </p:sp>
    </p:spTree>
    <p:extLst>
      <p:ext uri="{BB962C8B-B14F-4D97-AF65-F5344CB8AC3E}">
        <p14:creationId xmlns:p14="http://schemas.microsoft.com/office/powerpoint/2010/main" val="120510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solidFill>
                  <a:srgbClr val="7030A0"/>
                </a:solidFill>
              </a:rPr>
              <a:t>Tijdelijk projectleider </a:t>
            </a:r>
            <a:r>
              <a:rPr lang="nl-BE" dirty="0" err="1" smtClean="0">
                <a:solidFill>
                  <a:srgbClr val="7030A0"/>
                </a:solidFill>
              </a:rPr>
              <a:t>AnnDM</a:t>
            </a:r>
            <a:endParaRPr lang="nl-BE" dirty="0">
              <a:solidFill>
                <a:srgbClr val="7030A0"/>
              </a:solidFill>
            </a:endParaRP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14</a:t>
            </a:fld>
            <a:endParaRPr lang="nl-NL" dirty="0">
              <a:solidFill>
                <a:prstClr val="black"/>
              </a:solidFill>
            </a:endParaRPr>
          </a:p>
        </p:txBody>
      </p:sp>
    </p:spTree>
    <p:extLst>
      <p:ext uri="{BB962C8B-B14F-4D97-AF65-F5344CB8AC3E}">
        <p14:creationId xmlns:p14="http://schemas.microsoft.com/office/powerpoint/2010/main" val="1205103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baseline="0" dirty="0">
              <a:solidFill>
                <a:schemeClr val="accent2"/>
              </a:solidFill>
            </a:endParaRP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15</a:t>
            </a:fld>
            <a:endParaRPr lang="nl-NL" dirty="0">
              <a:solidFill>
                <a:prstClr val="black"/>
              </a:solidFill>
            </a:endParaRPr>
          </a:p>
        </p:txBody>
      </p:sp>
    </p:spTree>
    <p:extLst>
      <p:ext uri="{BB962C8B-B14F-4D97-AF65-F5344CB8AC3E}">
        <p14:creationId xmlns:p14="http://schemas.microsoft.com/office/powerpoint/2010/main" val="156591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aan te passen : bijdrage Stefanie op vrijdag ? info Veronique</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16</a:t>
            </a:fld>
            <a:endParaRPr lang="nl-NL" dirty="0"/>
          </a:p>
        </p:txBody>
      </p:sp>
    </p:spTree>
    <p:extLst>
      <p:ext uri="{BB962C8B-B14F-4D97-AF65-F5344CB8AC3E}">
        <p14:creationId xmlns:p14="http://schemas.microsoft.com/office/powerpoint/2010/main" val="39328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err="1" smtClean="0"/>
              <a:t>rt</a:t>
            </a:r>
            <a:r>
              <a:rPr lang="nl-BE" baseline="0" dirty="0" smtClean="0"/>
              <a:t>: 19/9 uit rapportering Stefanie (zeker op </a:t>
            </a:r>
            <a:r>
              <a:rPr lang="nl-BE" baseline="0" dirty="0" err="1" smtClean="0"/>
              <a:t>sg</a:t>
            </a:r>
            <a:r>
              <a:rPr lang="nl-BE" baseline="0" dirty="0" smtClean="0"/>
              <a:t> te brengen)</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17</a:t>
            </a:fld>
            <a:endParaRPr lang="nl-NL" dirty="0"/>
          </a:p>
        </p:txBody>
      </p:sp>
    </p:spTree>
    <p:extLst>
      <p:ext uri="{BB962C8B-B14F-4D97-AF65-F5344CB8AC3E}">
        <p14:creationId xmlns:p14="http://schemas.microsoft.com/office/powerpoint/2010/main" val="39328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baseline="0" dirty="0" smtClean="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18</a:t>
            </a:fld>
            <a:endParaRPr lang="nl-NL" dirty="0">
              <a:solidFill>
                <a:prstClr val="black"/>
              </a:solidFill>
            </a:endParaRPr>
          </a:p>
        </p:txBody>
      </p:sp>
    </p:spTree>
    <p:extLst>
      <p:ext uri="{BB962C8B-B14F-4D97-AF65-F5344CB8AC3E}">
        <p14:creationId xmlns:p14="http://schemas.microsoft.com/office/powerpoint/2010/main" val="127864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err="1" smtClean="0"/>
              <a:t>rt</a:t>
            </a:r>
            <a:r>
              <a:rPr lang="nl-BE" baseline="0" dirty="0" smtClean="0"/>
              <a:t>: SKB (tel Bram)</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19</a:t>
            </a:fld>
            <a:endParaRPr lang="nl-NL" dirty="0">
              <a:solidFill>
                <a:prstClr val="black"/>
              </a:solidFill>
            </a:endParaRPr>
          </a:p>
        </p:txBody>
      </p:sp>
    </p:spTree>
    <p:extLst>
      <p:ext uri="{BB962C8B-B14F-4D97-AF65-F5344CB8AC3E}">
        <p14:creationId xmlns:p14="http://schemas.microsoft.com/office/powerpoint/2010/main" val="127864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0" lvl="1" defTabSz="914121">
              <a:spcBef>
                <a:spcPct val="0"/>
              </a:spcBef>
              <a:defRPr/>
            </a:pPr>
            <a:r>
              <a:rPr lang="nl-BE" dirty="0" err="1" smtClean="0">
                <a:latin typeface="Arial" pitchFamily="34" charset="0"/>
                <a:cs typeface="Arial" pitchFamily="34" charset="0"/>
              </a:rPr>
              <a:t>rt</a:t>
            </a:r>
            <a:r>
              <a:rPr lang="nl-BE" dirty="0" smtClean="0">
                <a:latin typeface="Arial" pitchFamily="34" charset="0"/>
                <a:cs typeface="Arial" pitchFamily="34" charset="0"/>
              </a:rPr>
              <a:t>:</a:t>
            </a:r>
            <a:r>
              <a:rPr lang="nl-BE" baseline="0" dirty="0" smtClean="0">
                <a:latin typeface="Arial" pitchFamily="34" charset="0"/>
                <a:cs typeface="Arial" pitchFamily="34" charset="0"/>
              </a:rPr>
              <a:t> opvolging afspraak Liesbeth – wie volgt op?</a:t>
            </a:r>
            <a:endParaRPr lang="nl-BE" dirty="0" smtClean="0">
              <a:latin typeface="Arial" pitchFamily="34" charset="0"/>
              <a:cs typeface="Arial" pitchFamily="34" charset="0"/>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0AD544CE-BAC6-4844-9776-608A332480F7}" type="slidenum">
              <a:rPr lang="en-US">
                <a:solidFill>
                  <a:prstClr val="black"/>
                </a:solidFill>
              </a:rPr>
              <a:pPr/>
              <a:t>2</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err="1" smtClean="0"/>
              <a:t>rt</a:t>
            </a:r>
            <a:r>
              <a:rPr lang="nl-BE" baseline="0" dirty="0" smtClean="0"/>
              <a:t>: nieuwe voorstelling budget – Peter verwerkt gegevens Tom – of vervanging slide door standaardbudget Tom</a:t>
            </a:r>
          </a:p>
          <a:p>
            <a:r>
              <a:rPr lang="nl-BE" baseline="0" dirty="0" smtClean="0"/>
              <a:t>PS slide mensen per kwartaal -&gt; september =&gt; verschuiven naar oktober gezien personeelswissel</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20</a:t>
            </a:fld>
            <a:endParaRPr lang="nl-NL" dirty="0">
              <a:solidFill>
                <a:prstClr val="black"/>
              </a:solidFill>
            </a:endParaRPr>
          </a:p>
        </p:txBody>
      </p:sp>
    </p:spTree>
    <p:extLst>
      <p:ext uri="{BB962C8B-B14F-4D97-AF65-F5344CB8AC3E}">
        <p14:creationId xmlns:p14="http://schemas.microsoft.com/office/powerpoint/2010/main" val="343546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gevraagd tegen </a:t>
            </a:r>
            <a:r>
              <a:rPr lang="nl-BE" baseline="0" dirty="0" err="1" smtClean="0"/>
              <a:t>sg</a:t>
            </a:r>
            <a:r>
              <a:rPr lang="nl-BE" baseline="0" dirty="0" smtClean="0"/>
              <a:t> oktober 2014</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22</a:t>
            </a:fld>
            <a:endParaRPr lang="nl-NL" dirty="0">
              <a:solidFill>
                <a:prstClr val="black"/>
              </a:solidFill>
            </a:endParaRPr>
          </a:p>
        </p:txBody>
      </p:sp>
    </p:spTree>
    <p:extLst>
      <p:ext uri="{BB962C8B-B14F-4D97-AF65-F5344CB8AC3E}">
        <p14:creationId xmlns:p14="http://schemas.microsoft.com/office/powerpoint/2010/main" val="3435467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0" lvl="1" defTabSz="914121">
              <a:spcBef>
                <a:spcPct val="0"/>
              </a:spcBef>
              <a:defRPr/>
            </a:pPr>
            <a:r>
              <a:rPr lang="nl-BE" dirty="0" smtClean="0">
                <a:latin typeface="Arial" pitchFamily="34" charset="0"/>
                <a:cs typeface="Arial" pitchFamily="34" charset="0"/>
              </a:rPr>
              <a:t>Extra punt Terugkoppeling architectuurstudie</a:t>
            </a:r>
          </a:p>
        </p:txBody>
      </p:sp>
      <p:sp>
        <p:nvSpPr>
          <p:cNvPr id="25603" name="Slide Number Placeholder 3"/>
          <p:cNvSpPr>
            <a:spLocks noGrp="1"/>
          </p:cNvSpPr>
          <p:nvPr>
            <p:ph type="sldNum" sz="quarter" idx="5"/>
          </p:nvPr>
        </p:nvSpPr>
        <p:spPr bwMode="auto">
          <a:noFill/>
          <a:ln>
            <a:miter lim="800000"/>
            <a:headEnd/>
            <a:tailEnd/>
          </a:ln>
        </p:spPr>
        <p:txBody>
          <a:bodyPr/>
          <a:lstStyle/>
          <a:p>
            <a:fld id="{0AD544CE-BAC6-4844-9776-608A332480F7}" type="slidenum">
              <a:rPr lang="en-US">
                <a:solidFill>
                  <a:prstClr val="black"/>
                </a:solidFill>
              </a:rPr>
              <a:pPr/>
              <a:t>23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24</a:t>
            </a:fld>
            <a:endParaRPr lang="nl-NL" dirty="0"/>
          </a:p>
        </p:txBody>
      </p:sp>
    </p:spTree>
    <p:extLst>
      <p:ext uri="{BB962C8B-B14F-4D97-AF65-F5344CB8AC3E}">
        <p14:creationId xmlns:p14="http://schemas.microsoft.com/office/powerpoint/2010/main" val="1308363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25</a:t>
            </a:fld>
            <a:endParaRPr lang="nl-NL" dirty="0"/>
          </a:p>
        </p:txBody>
      </p:sp>
    </p:spTree>
    <p:extLst>
      <p:ext uri="{BB962C8B-B14F-4D97-AF65-F5344CB8AC3E}">
        <p14:creationId xmlns:p14="http://schemas.microsoft.com/office/powerpoint/2010/main" val="2353362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26</a:t>
            </a:fld>
            <a:endParaRPr lang="nl-NL" dirty="0">
              <a:solidFill>
                <a:prstClr val="black"/>
              </a:solidFill>
            </a:endParaRPr>
          </a:p>
        </p:txBody>
      </p:sp>
    </p:spTree>
    <p:extLst>
      <p:ext uri="{BB962C8B-B14F-4D97-AF65-F5344CB8AC3E}">
        <p14:creationId xmlns:p14="http://schemas.microsoft.com/office/powerpoint/2010/main" val="855200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27</a:t>
            </a:fld>
            <a:endParaRPr lang="nl-NL" dirty="0">
              <a:solidFill>
                <a:prstClr val="black"/>
              </a:solidFill>
            </a:endParaRPr>
          </a:p>
        </p:txBody>
      </p:sp>
    </p:spTree>
    <p:extLst>
      <p:ext uri="{BB962C8B-B14F-4D97-AF65-F5344CB8AC3E}">
        <p14:creationId xmlns:p14="http://schemas.microsoft.com/office/powerpoint/2010/main" val="233862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28</a:t>
            </a:fld>
            <a:endParaRPr lang="nl-NL" dirty="0"/>
          </a:p>
        </p:txBody>
      </p:sp>
    </p:spTree>
    <p:extLst>
      <p:ext uri="{BB962C8B-B14F-4D97-AF65-F5344CB8AC3E}">
        <p14:creationId xmlns:p14="http://schemas.microsoft.com/office/powerpoint/2010/main" val="466703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29</a:t>
            </a:fld>
            <a:endParaRPr lang="nl-NL" dirty="0"/>
          </a:p>
        </p:txBody>
      </p:sp>
    </p:spTree>
    <p:extLst>
      <p:ext uri="{BB962C8B-B14F-4D97-AF65-F5344CB8AC3E}">
        <p14:creationId xmlns:p14="http://schemas.microsoft.com/office/powerpoint/2010/main" val="361054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30</a:t>
            </a:fld>
            <a:endParaRPr lang="nl-NL" dirty="0"/>
          </a:p>
        </p:txBody>
      </p:sp>
    </p:spTree>
    <p:extLst>
      <p:ext uri="{BB962C8B-B14F-4D97-AF65-F5344CB8AC3E}">
        <p14:creationId xmlns:p14="http://schemas.microsoft.com/office/powerpoint/2010/main" val="361054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3</a:t>
            </a:fld>
            <a:endParaRPr lang="nl-NL" dirty="0">
              <a:solidFill>
                <a:prstClr val="black"/>
              </a:solidFill>
            </a:endParaRPr>
          </a:p>
        </p:txBody>
      </p:sp>
    </p:spTree>
    <p:extLst>
      <p:ext uri="{BB962C8B-B14F-4D97-AF65-F5344CB8AC3E}">
        <p14:creationId xmlns:p14="http://schemas.microsoft.com/office/powerpoint/2010/main" val="4211425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31</a:t>
            </a:fld>
            <a:endParaRPr lang="nl-NL" dirty="0"/>
          </a:p>
        </p:txBody>
      </p:sp>
    </p:spTree>
    <p:extLst>
      <p:ext uri="{BB962C8B-B14F-4D97-AF65-F5344CB8AC3E}">
        <p14:creationId xmlns:p14="http://schemas.microsoft.com/office/powerpoint/2010/main" val="3446595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32</a:t>
            </a:fld>
            <a:endParaRPr lang="nl-NL" dirty="0"/>
          </a:p>
        </p:txBody>
      </p:sp>
    </p:spTree>
    <p:extLst>
      <p:ext uri="{BB962C8B-B14F-4D97-AF65-F5344CB8AC3E}">
        <p14:creationId xmlns:p14="http://schemas.microsoft.com/office/powerpoint/2010/main" val="3446595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33</a:t>
            </a:fld>
            <a:endParaRPr lang="nl-NL" dirty="0">
              <a:solidFill>
                <a:prstClr val="black"/>
              </a:solidFill>
            </a:endParaRPr>
          </a:p>
        </p:txBody>
      </p:sp>
    </p:spTree>
    <p:extLst>
      <p:ext uri="{BB962C8B-B14F-4D97-AF65-F5344CB8AC3E}">
        <p14:creationId xmlns:p14="http://schemas.microsoft.com/office/powerpoint/2010/main" val="923470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34</a:t>
            </a:fld>
            <a:endParaRPr lang="nl-NL" dirty="0">
              <a:solidFill>
                <a:prstClr val="black"/>
              </a:solidFill>
            </a:endParaRPr>
          </a:p>
        </p:txBody>
      </p:sp>
    </p:spTree>
    <p:extLst>
      <p:ext uri="{BB962C8B-B14F-4D97-AF65-F5344CB8AC3E}">
        <p14:creationId xmlns:p14="http://schemas.microsoft.com/office/powerpoint/2010/main" val="923470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1" dirty="0" err="1" smtClean="0">
                <a:solidFill>
                  <a:srgbClr val="FF0000"/>
                </a:solidFill>
              </a:rPr>
              <a:t>rt</a:t>
            </a:r>
            <a:r>
              <a:rPr lang="nl-BE" b="1" dirty="0" smtClean="0">
                <a:solidFill>
                  <a:srgbClr val="FF0000"/>
                </a:solidFill>
              </a:rPr>
              <a:t>: escalatie of minstens</a:t>
            </a:r>
            <a:r>
              <a:rPr lang="nl-BE" b="1" baseline="0" dirty="0" smtClean="0">
                <a:solidFill>
                  <a:srgbClr val="FF0000"/>
                </a:solidFill>
              </a:rPr>
              <a:t> overleg </a:t>
            </a:r>
            <a:r>
              <a:rPr lang="nl-BE" dirty="0" smtClean="0"/>
              <a:t>?</a:t>
            </a:r>
            <a:r>
              <a:rPr lang="nl-BE" baseline="0" dirty="0" smtClean="0"/>
              <a:t> zie mail Bram, komt uit de lucht gevallen als het gaat over de beslissing van de </a:t>
            </a:r>
            <a:r>
              <a:rPr lang="nl-BE" baseline="0" dirty="0" err="1" smtClean="0"/>
              <a:t>sg</a:t>
            </a:r>
            <a:r>
              <a:rPr lang="nl-BE" baseline="0" dirty="0" smtClean="0"/>
              <a:t> van augustus!</a:t>
            </a:r>
            <a:endParaRPr lang="nl-BE" dirty="0" smtClean="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35</a:t>
            </a:fld>
            <a:endParaRPr lang="nl-NL" dirty="0">
              <a:solidFill>
                <a:prstClr val="black"/>
              </a:solidFill>
            </a:endParaRPr>
          </a:p>
        </p:txBody>
      </p:sp>
    </p:spTree>
    <p:extLst>
      <p:ext uri="{BB962C8B-B14F-4D97-AF65-F5344CB8AC3E}">
        <p14:creationId xmlns:p14="http://schemas.microsoft.com/office/powerpoint/2010/main" val="923470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smtClean="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36</a:t>
            </a:fld>
            <a:endParaRPr lang="nl-NL" dirty="0">
              <a:solidFill>
                <a:prstClr val="black"/>
              </a:solidFill>
            </a:endParaRPr>
          </a:p>
        </p:txBody>
      </p:sp>
    </p:spTree>
    <p:extLst>
      <p:ext uri="{BB962C8B-B14F-4D97-AF65-F5344CB8AC3E}">
        <p14:creationId xmlns:p14="http://schemas.microsoft.com/office/powerpoint/2010/main" val="92347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4</a:t>
            </a:fld>
            <a:endParaRPr lang="nl-NL" dirty="0">
              <a:solidFill>
                <a:prstClr val="black"/>
              </a:solidFill>
            </a:endParaRPr>
          </a:p>
        </p:txBody>
      </p:sp>
    </p:spTree>
    <p:extLst>
      <p:ext uri="{BB962C8B-B14F-4D97-AF65-F5344CB8AC3E}">
        <p14:creationId xmlns:p14="http://schemas.microsoft.com/office/powerpoint/2010/main" val="421142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5</a:t>
            </a:fld>
            <a:endParaRPr lang="nl-NL" dirty="0">
              <a:solidFill>
                <a:prstClr val="black"/>
              </a:solidFill>
            </a:endParaRPr>
          </a:p>
        </p:txBody>
      </p:sp>
    </p:spTree>
    <p:extLst>
      <p:ext uri="{BB962C8B-B14F-4D97-AF65-F5344CB8AC3E}">
        <p14:creationId xmlns:p14="http://schemas.microsoft.com/office/powerpoint/2010/main" val="421142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slide nog bewerken</a:t>
            </a:r>
            <a:r>
              <a:rPr lang="nl-BE" baseline="0" dirty="0" smtClean="0"/>
              <a:t> – gegevens Peter</a:t>
            </a:r>
          </a:p>
          <a:p>
            <a:r>
              <a:rPr lang="nl-BE" baseline="0" dirty="0" err="1" smtClean="0"/>
              <a:t>rt</a:t>
            </a:r>
            <a:r>
              <a:rPr lang="nl-BE" baseline="0" dirty="0" smtClean="0"/>
              <a:t>: slide vervangen (nieuwe versie Peter mail 19/9)</a:t>
            </a:r>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solidFill>
                  <a:prstClr val="black"/>
                </a:solidFill>
              </a:rPr>
              <a:pPr/>
              <a:t>6</a:t>
            </a:fld>
            <a:endParaRPr lang="nl-NL" dirty="0">
              <a:solidFill>
                <a:prstClr val="black"/>
              </a:solidFill>
            </a:endParaRPr>
          </a:p>
        </p:txBody>
      </p:sp>
    </p:spTree>
    <p:extLst>
      <p:ext uri="{BB962C8B-B14F-4D97-AF65-F5344CB8AC3E}">
        <p14:creationId xmlns:p14="http://schemas.microsoft.com/office/powerpoint/2010/main" val="421142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RT: Peter deze slide behouden en aanpassen aan situatie</a:t>
            </a:r>
            <a:r>
              <a:rPr lang="nl-BE" baseline="0" dirty="0" smtClean="0"/>
              <a:t> voor 23/9 ?</a:t>
            </a:r>
          </a:p>
          <a:p>
            <a:r>
              <a:rPr lang="nl-BE" baseline="0" dirty="0" smtClean="0"/>
              <a:t>PC: aangepast 17/9 (+Hannes)</a:t>
            </a:r>
            <a:endParaRPr lang="nl-BE" dirty="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7</a:t>
            </a:fld>
            <a:endParaRPr lang="nl-NL" dirty="0"/>
          </a:p>
        </p:txBody>
      </p:sp>
    </p:spTree>
    <p:extLst>
      <p:ext uri="{BB962C8B-B14F-4D97-AF65-F5344CB8AC3E}">
        <p14:creationId xmlns:p14="http://schemas.microsoft.com/office/powerpoint/2010/main" val="421142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baseline="0" dirty="0" smtClean="0"/>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8</a:t>
            </a:fld>
            <a:endParaRPr lang="nl-NL" dirty="0"/>
          </a:p>
        </p:txBody>
      </p:sp>
    </p:spTree>
    <p:extLst>
      <p:ext uri="{BB962C8B-B14F-4D97-AF65-F5344CB8AC3E}">
        <p14:creationId xmlns:p14="http://schemas.microsoft.com/office/powerpoint/2010/main" val="384628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rt</a:t>
            </a:r>
            <a:r>
              <a:rPr lang="nl-BE" dirty="0" smtClean="0"/>
              <a:t>: info mail Hannes: nog te bewerken!</a:t>
            </a:r>
          </a:p>
        </p:txBody>
      </p:sp>
      <p:sp>
        <p:nvSpPr>
          <p:cNvPr id="4" name="Tijdelijke aanduiding voor dianummer 3"/>
          <p:cNvSpPr>
            <a:spLocks noGrp="1"/>
          </p:cNvSpPr>
          <p:nvPr>
            <p:ph type="sldNum" sz="quarter" idx="10"/>
          </p:nvPr>
        </p:nvSpPr>
        <p:spPr/>
        <p:txBody>
          <a:bodyPr/>
          <a:lstStyle/>
          <a:p>
            <a:fld id="{0B4BC630-7485-4E10-BDD1-6642DB2C526A}" type="slidenum">
              <a:rPr lang="nl-NL" smtClean="0"/>
              <a:pPr/>
              <a:t>9</a:t>
            </a:fld>
            <a:endParaRPr lang="nl-NL" dirty="0"/>
          </a:p>
        </p:txBody>
      </p:sp>
    </p:spTree>
    <p:extLst>
      <p:ext uri="{BB962C8B-B14F-4D97-AF65-F5344CB8AC3E}">
        <p14:creationId xmlns:p14="http://schemas.microsoft.com/office/powerpoint/2010/main" val="3846283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solidFill>
                  <a:srgbClr val="5B7AB5"/>
                </a:solidFill>
              </a:defRPr>
            </a:lvl1pPr>
          </a:lstStyle>
          <a:p>
            <a:pPr lvl="0"/>
            <a:r>
              <a:rPr lang="nl-NL" noProof="0" smtClean="0"/>
              <a:t>Klik om het opmaakprofiel te bewerken</a:t>
            </a:r>
          </a:p>
        </p:txBody>
      </p:sp>
      <p:sp>
        <p:nvSpPr>
          <p:cNvPr id="3075" name="Rectangle 3"/>
          <p:cNvSpPr>
            <a:spLocks noGrp="1" noChangeArrowheads="1"/>
          </p:cNvSpPr>
          <p:nvPr>
            <p:ph type="subTitle" idx="1"/>
          </p:nvPr>
        </p:nvSpPr>
        <p:spPr>
          <a:xfrm>
            <a:off x="684213" y="3886200"/>
            <a:ext cx="7088187" cy="1198563"/>
          </a:xfrm>
        </p:spPr>
        <p:txBody>
          <a:bodyPr/>
          <a:lstStyle>
            <a:lvl1pPr marL="0" indent="0">
              <a:buFontTx/>
              <a:buNone/>
              <a:defRPr/>
            </a:lvl1pPr>
          </a:lstStyle>
          <a:p>
            <a:pPr lvl="0"/>
            <a:r>
              <a:rPr lang="nl-NL" noProof="0" smtClean="0"/>
              <a:t>Klik om het opmaakprofiel van de modelondertitel te bewerken</a:t>
            </a:r>
          </a:p>
        </p:txBody>
      </p:sp>
      <p:sp>
        <p:nvSpPr>
          <p:cNvPr id="3084" name="Line 12"/>
          <p:cNvSpPr>
            <a:spLocks noChangeShapeType="1"/>
          </p:cNvSpPr>
          <p:nvPr/>
        </p:nvSpPr>
        <p:spPr bwMode="auto">
          <a:xfrm>
            <a:off x="0" y="1484313"/>
            <a:ext cx="9144000" cy="0"/>
          </a:xfrm>
          <a:prstGeom prst="line">
            <a:avLst/>
          </a:prstGeom>
          <a:noFill/>
          <a:ln w="28575">
            <a:solidFill>
              <a:srgbClr val="87888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dirty="0"/>
          </a:p>
        </p:txBody>
      </p:sp>
      <p:pic>
        <p:nvPicPr>
          <p:cNvPr id="3085" name="Picture 13" descr="logovoorpowerpointvoorka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14313"/>
            <a:ext cx="4443413" cy="1054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leeu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6216650"/>
            <a:ext cx="596900" cy="46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dirty="0"/>
          </a:p>
        </p:txBody>
      </p:sp>
      <p:sp>
        <p:nvSpPr>
          <p:cNvPr id="5" name="Tijdelijke aanduiding voor voettekst 4"/>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6" name="Tijdelijke aanduiding voor dianummer 5"/>
          <p:cNvSpPr>
            <a:spLocks noGrp="1"/>
          </p:cNvSpPr>
          <p:nvPr>
            <p:ph type="sldNum" sz="quarter" idx="12"/>
          </p:nvPr>
        </p:nvSpPr>
        <p:spPr/>
        <p:txBody>
          <a:bodyPr/>
          <a:lstStyle>
            <a:lvl1pPr>
              <a:defRPr/>
            </a:lvl1pPr>
          </a:lstStyle>
          <a:p>
            <a:fld id="{5872AAFA-FACC-4A65-B766-75588C569E63}" type="slidenum">
              <a:rPr lang="nl-NL"/>
              <a:pPr/>
              <a:t>‹nr.›</a:t>
            </a:fld>
            <a:endParaRPr lang="nl-NL" dirty="0"/>
          </a:p>
        </p:txBody>
      </p:sp>
    </p:spTree>
    <p:extLst>
      <p:ext uri="{BB962C8B-B14F-4D97-AF65-F5344CB8AC3E}">
        <p14:creationId xmlns:p14="http://schemas.microsoft.com/office/powerpoint/2010/main" val="378682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91212"/>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9121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dirty="0"/>
          </a:p>
        </p:txBody>
      </p:sp>
      <p:sp>
        <p:nvSpPr>
          <p:cNvPr id="5" name="Tijdelijke aanduiding voor voettekst 4"/>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6" name="Tijdelijke aanduiding voor dianummer 5"/>
          <p:cNvSpPr>
            <a:spLocks noGrp="1"/>
          </p:cNvSpPr>
          <p:nvPr>
            <p:ph type="sldNum" sz="quarter" idx="12"/>
          </p:nvPr>
        </p:nvSpPr>
        <p:spPr/>
        <p:txBody>
          <a:bodyPr/>
          <a:lstStyle>
            <a:lvl1pPr>
              <a:defRPr/>
            </a:lvl1pPr>
          </a:lstStyle>
          <a:p>
            <a:fld id="{A60ADA26-5FB9-44F8-975C-FCD0EC5FD071}" type="slidenum">
              <a:rPr lang="nl-NL"/>
              <a:pPr/>
              <a:t>‹nr.›</a:t>
            </a:fld>
            <a:endParaRPr lang="nl-NL" dirty="0"/>
          </a:p>
        </p:txBody>
      </p:sp>
    </p:spTree>
    <p:extLst>
      <p:ext uri="{BB962C8B-B14F-4D97-AF65-F5344CB8AC3E}">
        <p14:creationId xmlns:p14="http://schemas.microsoft.com/office/powerpoint/2010/main" val="137535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2"/>
          <p:cNvSpPr>
            <a:spLocks noChangeShapeType="1"/>
          </p:cNvSpPr>
          <p:nvPr/>
        </p:nvSpPr>
        <p:spPr bwMode="auto">
          <a:xfrm>
            <a:off x="0" y="1484313"/>
            <a:ext cx="9144000" cy="0"/>
          </a:xfrm>
          <a:prstGeom prst="line">
            <a:avLst/>
          </a:prstGeom>
          <a:noFill/>
          <a:ln w="28575">
            <a:solidFill>
              <a:srgbClr val="87888A"/>
            </a:solidFill>
            <a:round/>
            <a:headEnd/>
            <a:tailEnd/>
          </a:ln>
          <a:effectLst/>
          <a:extLst/>
        </p:spPr>
        <p:txBody>
          <a:bodyPr/>
          <a:lstStyle/>
          <a:p>
            <a:pPr>
              <a:defRPr/>
            </a:pPr>
            <a:endParaRPr lang="nl-BE" dirty="0">
              <a:solidFill>
                <a:srgbClr val="000000"/>
              </a:solidFill>
            </a:endParaRPr>
          </a:p>
        </p:txBody>
      </p:sp>
      <p:pic>
        <p:nvPicPr>
          <p:cNvPr id="5" name="Picture 13" descr="logovoorpowerpointvoorkant"/>
          <p:cNvPicPr>
            <a:picLocks noChangeAspect="1" noChangeArrowheads="1"/>
          </p:cNvPicPr>
          <p:nvPr/>
        </p:nvPicPr>
        <p:blipFill>
          <a:blip r:embed="rId2" cstate="print"/>
          <a:srcRect/>
          <a:stretch>
            <a:fillRect/>
          </a:stretch>
        </p:blipFill>
        <p:spPr bwMode="auto">
          <a:xfrm>
            <a:off x="250825" y="214313"/>
            <a:ext cx="4443413" cy="1054100"/>
          </a:xfrm>
          <a:prstGeom prst="rect">
            <a:avLst/>
          </a:prstGeom>
          <a:noFill/>
          <a:ln w="9525">
            <a:noFill/>
            <a:miter lim="800000"/>
            <a:headEnd/>
            <a:tailEnd/>
          </a:ln>
        </p:spPr>
      </p:pic>
      <p:sp>
        <p:nvSpPr>
          <p:cNvPr id="3074" name="Rectangle 2"/>
          <p:cNvSpPr>
            <a:spLocks noGrp="1" noChangeArrowheads="1"/>
          </p:cNvSpPr>
          <p:nvPr>
            <p:ph type="ctrTitle"/>
          </p:nvPr>
        </p:nvSpPr>
        <p:spPr>
          <a:xfrm>
            <a:off x="685800" y="2130425"/>
            <a:ext cx="7772400" cy="1470025"/>
          </a:xfrm>
        </p:spPr>
        <p:txBody>
          <a:bodyPr/>
          <a:lstStyle>
            <a:lvl1pPr>
              <a:defRPr>
                <a:solidFill>
                  <a:srgbClr val="5B7AB5"/>
                </a:solidFill>
              </a:defRPr>
            </a:lvl1pPr>
          </a:lstStyle>
          <a:p>
            <a:pPr lvl="0"/>
            <a:r>
              <a:rPr lang="nl-NL" noProof="0" smtClean="0"/>
              <a:t>Samenstelling dossier inzake onteigening met het oog op de machtiging</a:t>
            </a:r>
          </a:p>
        </p:txBody>
      </p:sp>
      <p:sp>
        <p:nvSpPr>
          <p:cNvPr id="3075" name="Rectangle 3"/>
          <p:cNvSpPr>
            <a:spLocks noGrp="1" noChangeArrowheads="1"/>
          </p:cNvSpPr>
          <p:nvPr>
            <p:ph type="subTitle" idx="1"/>
          </p:nvPr>
        </p:nvSpPr>
        <p:spPr>
          <a:xfrm>
            <a:off x="755650" y="3860800"/>
            <a:ext cx="7088188" cy="1198563"/>
          </a:xfrm>
        </p:spPr>
        <p:txBody>
          <a:bodyPr/>
          <a:lstStyle>
            <a:lvl1pPr marL="0" indent="0">
              <a:buFontTx/>
              <a:buNone/>
              <a:defRPr sz="2000">
                <a:solidFill>
                  <a:srgbClr val="87888A"/>
                </a:solidFill>
              </a:defRPr>
            </a:lvl1pPr>
          </a:lstStyle>
          <a:p>
            <a:pPr lvl="0"/>
            <a:r>
              <a:rPr lang="nl-NL" noProof="0" smtClean="0"/>
              <a:t>Jeroen Van der Meeren,</a:t>
            </a:r>
          </a:p>
          <a:p>
            <a:pPr lvl="0"/>
            <a:r>
              <a:rPr lang="nl-BE" noProof="0" smtClean="0"/>
              <a:t>Adjunct van de directeur</a:t>
            </a:r>
          </a:p>
          <a:p>
            <a:pPr lvl="0"/>
            <a:endParaRPr lang="nl-BE" noProof="0" smtClean="0"/>
          </a:p>
          <a:p>
            <a:pPr lvl="0"/>
            <a:r>
              <a:rPr lang="nl-BE" noProof="0" smtClean="0"/>
              <a:t>Jeroen.vandermeeren@bz.vlaanderen.be</a:t>
            </a:r>
            <a:endParaRPr lang="nl-NL" noProof="0" smtClean="0"/>
          </a:p>
        </p:txBody>
      </p:sp>
    </p:spTree>
    <p:extLst>
      <p:ext uri="{BB962C8B-B14F-4D97-AF65-F5344CB8AC3E}">
        <p14:creationId xmlns:p14="http://schemas.microsoft.com/office/powerpoint/2010/main" val="89636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fld id="{47D8CFC1-3779-4A09-BCEE-7A87A0119539}" type="datetime1">
              <a:rPr lang="nl-NL"/>
              <a:pPr>
                <a:defRPr/>
              </a:pPr>
              <a:t>19-9-2014</a:t>
            </a:fld>
            <a:endParaRPr lang="nl-NL" dirty="0"/>
          </a:p>
        </p:txBody>
      </p:sp>
      <p:sp>
        <p:nvSpPr>
          <p:cNvPr id="5"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6" name="Rectangle 6"/>
          <p:cNvSpPr>
            <a:spLocks noGrp="1" noChangeArrowheads="1"/>
          </p:cNvSpPr>
          <p:nvPr>
            <p:ph type="sldNum" sz="quarter" idx="12"/>
          </p:nvPr>
        </p:nvSpPr>
        <p:spPr>
          <a:ln/>
        </p:spPr>
        <p:txBody>
          <a:bodyPr/>
          <a:lstStyle>
            <a:lvl1pPr>
              <a:defRPr/>
            </a:lvl1pPr>
          </a:lstStyle>
          <a:p>
            <a:pPr>
              <a:defRPr/>
            </a:pPr>
            <a:fld id="{71EFE543-D202-4A1E-82E9-86751FBDD0DE}" type="slidenum">
              <a:rPr lang="nl-NL"/>
              <a:pPr>
                <a:defRPr/>
              </a:pPr>
              <a:t>‹nr.›</a:t>
            </a:fld>
            <a:endParaRPr lang="nl-NL" dirty="0"/>
          </a:p>
        </p:txBody>
      </p:sp>
    </p:spTree>
    <p:extLst>
      <p:ext uri="{BB962C8B-B14F-4D97-AF65-F5344CB8AC3E}">
        <p14:creationId xmlns:p14="http://schemas.microsoft.com/office/powerpoint/2010/main" val="246150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6F87C9C-3B82-4977-808D-C57E0E3A48C5}" type="datetime1">
              <a:rPr lang="nl-NL"/>
              <a:pPr>
                <a:defRPr/>
              </a:pPr>
              <a:t>19-9-2014</a:t>
            </a:fld>
            <a:endParaRPr lang="nl-NL" dirty="0"/>
          </a:p>
        </p:txBody>
      </p:sp>
      <p:sp>
        <p:nvSpPr>
          <p:cNvPr id="5"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6" name="Rectangle 6"/>
          <p:cNvSpPr>
            <a:spLocks noGrp="1" noChangeArrowheads="1"/>
          </p:cNvSpPr>
          <p:nvPr>
            <p:ph type="sldNum" sz="quarter" idx="12"/>
          </p:nvPr>
        </p:nvSpPr>
        <p:spPr>
          <a:ln/>
        </p:spPr>
        <p:txBody>
          <a:bodyPr/>
          <a:lstStyle>
            <a:lvl1pPr>
              <a:defRPr/>
            </a:lvl1pPr>
          </a:lstStyle>
          <a:p>
            <a:pPr>
              <a:defRPr/>
            </a:pPr>
            <a:fld id="{D260420E-D154-4383-A0F8-BB78AFB2072E}" type="slidenum">
              <a:rPr lang="nl-NL"/>
              <a:pPr>
                <a:defRPr/>
              </a:pPr>
              <a:t>‹nr.›</a:t>
            </a:fld>
            <a:endParaRPr lang="nl-NL" dirty="0"/>
          </a:p>
        </p:txBody>
      </p:sp>
    </p:spTree>
    <p:extLst>
      <p:ext uri="{BB962C8B-B14F-4D97-AF65-F5344CB8AC3E}">
        <p14:creationId xmlns:p14="http://schemas.microsoft.com/office/powerpoint/2010/main" val="211490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Rectangle 4"/>
          <p:cNvSpPr>
            <a:spLocks noGrp="1" noChangeArrowheads="1"/>
          </p:cNvSpPr>
          <p:nvPr>
            <p:ph type="dt" sz="half" idx="10"/>
          </p:nvPr>
        </p:nvSpPr>
        <p:spPr>
          <a:ln/>
        </p:spPr>
        <p:txBody>
          <a:bodyPr/>
          <a:lstStyle>
            <a:lvl1pPr>
              <a:defRPr/>
            </a:lvl1pPr>
          </a:lstStyle>
          <a:p>
            <a:pPr>
              <a:defRPr/>
            </a:pPr>
            <a:fld id="{CE389E44-CD67-49F4-842B-12D4199643DD}" type="datetime1">
              <a:rPr lang="nl-NL"/>
              <a:pPr>
                <a:defRPr/>
              </a:pPr>
              <a:t>19-9-2014</a:t>
            </a:fld>
            <a:endParaRPr lang="nl-NL" dirty="0"/>
          </a:p>
        </p:txBody>
      </p:sp>
      <p:sp>
        <p:nvSpPr>
          <p:cNvPr id="6"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7" name="Rectangle 6"/>
          <p:cNvSpPr>
            <a:spLocks noGrp="1" noChangeArrowheads="1"/>
          </p:cNvSpPr>
          <p:nvPr>
            <p:ph type="sldNum" sz="quarter" idx="12"/>
          </p:nvPr>
        </p:nvSpPr>
        <p:spPr>
          <a:ln/>
        </p:spPr>
        <p:txBody>
          <a:bodyPr/>
          <a:lstStyle>
            <a:lvl1pPr>
              <a:defRPr/>
            </a:lvl1pPr>
          </a:lstStyle>
          <a:p>
            <a:pPr>
              <a:defRPr/>
            </a:pPr>
            <a:fld id="{53C410B0-91F0-44A3-BE14-42AC254DDDBC}" type="slidenum">
              <a:rPr lang="nl-NL"/>
              <a:pPr>
                <a:defRPr/>
              </a:pPr>
              <a:t>‹nr.›</a:t>
            </a:fld>
            <a:endParaRPr lang="nl-NL" dirty="0"/>
          </a:p>
        </p:txBody>
      </p:sp>
    </p:spTree>
    <p:extLst>
      <p:ext uri="{BB962C8B-B14F-4D97-AF65-F5344CB8AC3E}">
        <p14:creationId xmlns:p14="http://schemas.microsoft.com/office/powerpoint/2010/main" val="370810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Rectangle 4"/>
          <p:cNvSpPr>
            <a:spLocks noGrp="1" noChangeArrowheads="1"/>
          </p:cNvSpPr>
          <p:nvPr>
            <p:ph type="dt" sz="half" idx="10"/>
          </p:nvPr>
        </p:nvSpPr>
        <p:spPr>
          <a:ln/>
        </p:spPr>
        <p:txBody>
          <a:bodyPr/>
          <a:lstStyle>
            <a:lvl1pPr>
              <a:defRPr/>
            </a:lvl1pPr>
          </a:lstStyle>
          <a:p>
            <a:pPr>
              <a:defRPr/>
            </a:pPr>
            <a:fld id="{FB8E7667-1E04-4508-94F4-5448870A4ABF}" type="datetime1">
              <a:rPr lang="nl-NL"/>
              <a:pPr>
                <a:defRPr/>
              </a:pPr>
              <a:t>19-9-2014</a:t>
            </a:fld>
            <a:endParaRPr lang="nl-NL" dirty="0"/>
          </a:p>
        </p:txBody>
      </p:sp>
      <p:sp>
        <p:nvSpPr>
          <p:cNvPr id="8"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9" name="Rectangle 6"/>
          <p:cNvSpPr>
            <a:spLocks noGrp="1" noChangeArrowheads="1"/>
          </p:cNvSpPr>
          <p:nvPr>
            <p:ph type="sldNum" sz="quarter" idx="12"/>
          </p:nvPr>
        </p:nvSpPr>
        <p:spPr>
          <a:ln/>
        </p:spPr>
        <p:txBody>
          <a:bodyPr/>
          <a:lstStyle>
            <a:lvl1pPr>
              <a:defRPr/>
            </a:lvl1pPr>
          </a:lstStyle>
          <a:p>
            <a:pPr>
              <a:defRPr/>
            </a:pPr>
            <a:fld id="{01FD3C88-05CF-4B99-AACC-A76123C3C24F}" type="slidenum">
              <a:rPr lang="nl-NL"/>
              <a:pPr>
                <a:defRPr/>
              </a:pPr>
              <a:t>‹nr.›</a:t>
            </a:fld>
            <a:endParaRPr lang="nl-NL" dirty="0"/>
          </a:p>
        </p:txBody>
      </p:sp>
    </p:spTree>
    <p:extLst>
      <p:ext uri="{BB962C8B-B14F-4D97-AF65-F5344CB8AC3E}">
        <p14:creationId xmlns:p14="http://schemas.microsoft.com/office/powerpoint/2010/main" val="217319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Rectangle 4"/>
          <p:cNvSpPr>
            <a:spLocks noGrp="1" noChangeArrowheads="1"/>
          </p:cNvSpPr>
          <p:nvPr>
            <p:ph type="dt" sz="half" idx="10"/>
          </p:nvPr>
        </p:nvSpPr>
        <p:spPr>
          <a:ln/>
        </p:spPr>
        <p:txBody>
          <a:bodyPr/>
          <a:lstStyle>
            <a:lvl1pPr>
              <a:defRPr/>
            </a:lvl1pPr>
          </a:lstStyle>
          <a:p>
            <a:pPr>
              <a:defRPr/>
            </a:pPr>
            <a:fld id="{D3430ABD-2CAD-496A-A72E-04DB8BF1E706}" type="datetime1">
              <a:rPr lang="nl-NL"/>
              <a:pPr>
                <a:defRPr/>
              </a:pPr>
              <a:t>19-9-2014</a:t>
            </a:fld>
            <a:endParaRPr lang="nl-NL" dirty="0"/>
          </a:p>
        </p:txBody>
      </p:sp>
      <p:sp>
        <p:nvSpPr>
          <p:cNvPr id="4"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5" name="Rectangle 6"/>
          <p:cNvSpPr>
            <a:spLocks noGrp="1" noChangeArrowheads="1"/>
          </p:cNvSpPr>
          <p:nvPr>
            <p:ph type="sldNum" sz="quarter" idx="12"/>
          </p:nvPr>
        </p:nvSpPr>
        <p:spPr>
          <a:ln/>
        </p:spPr>
        <p:txBody>
          <a:bodyPr/>
          <a:lstStyle>
            <a:lvl1pPr>
              <a:defRPr/>
            </a:lvl1pPr>
          </a:lstStyle>
          <a:p>
            <a:pPr>
              <a:defRPr/>
            </a:pPr>
            <a:fld id="{71BD3B12-08F8-4A7F-8498-F2FEB3FF74BB}" type="slidenum">
              <a:rPr lang="nl-NL"/>
              <a:pPr>
                <a:defRPr/>
              </a:pPr>
              <a:t>‹nr.›</a:t>
            </a:fld>
            <a:endParaRPr lang="nl-NL" dirty="0"/>
          </a:p>
        </p:txBody>
      </p:sp>
    </p:spTree>
    <p:extLst>
      <p:ext uri="{BB962C8B-B14F-4D97-AF65-F5344CB8AC3E}">
        <p14:creationId xmlns:p14="http://schemas.microsoft.com/office/powerpoint/2010/main" val="1304695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D02876-E88A-496A-94FC-56CAA69CFE53}" type="datetime1">
              <a:rPr lang="nl-NL"/>
              <a:pPr>
                <a:defRPr/>
              </a:pPr>
              <a:t>19-9-2014</a:t>
            </a:fld>
            <a:endParaRPr lang="nl-NL" dirty="0"/>
          </a:p>
        </p:txBody>
      </p:sp>
      <p:sp>
        <p:nvSpPr>
          <p:cNvPr id="3"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4" name="Rectangle 6"/>
          <p:cNvSpPr>
            <a:spLocks noGrp="1" noChangeArrowheads="1"/>
          </p:cNvSpPr>
          <p:nvPr>
            <p:ph type="sldNum" sz="quarter" idx="12"/>
          </p:nvPr>
        </p:nvSpPr>
        <p:spPr>
          <a:ln/>
        </p:spPr>
        <p:txBody>
          <a:bodyPr/>
          <a:lstStyle>
            <a:lvl1pPr>
              <a:defRPr/>
            </a:lvl1pPr>
          </a:lstStyle>
          <a:p>
            <a:pPr>
              <a:defRPr/>
            </a:pPr>
            <a:fld id="{B8724962-8886-4C09-892B-7A3BED794AB3}" type="slidenum">
              <a:rPr lang="nl-NL"/>
              <a:pPr>
                <a:defRPr/>
              </a:pPr>
              <a:t>‹nr.›</a:t>
            </a:fld>
            <a:endParaRPr lang="nl-NL" dirty="0"/>
          </a:p>
        </p:txBody>
      </p:sp>
    </p:spTree>
    <p:extLst>
      <p:ext uri="{BB962C8B-B14F-4D97-AF65-F5344CB8AC3E}">
        <p14:creationId xmlns:p14="http://schemas.microsoft.com/office/powerpoint/2010/main" val="2001494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0B9F986-26BB-465E-A36E-F45870BCCCFD}" type="datetime1">
              <a:rPr lang="nl-NL"/>
              <a:pPr>
                <a:defRPr/>
              </a:pPr>
              <a:t>19-9-2014</a:t>
            </a:fld>
            <a:endParaRPr lang="nl-NL" dirty="0"/>
          </a:p>
        </p:txBody>
      </p:sp>
      <p:sp>
        <p:nvSpPr>
          <p:cNvPr id="6"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7" name="Rectangle 6"/>
          <p:cNvSpPr>
            <a:spLocks noGrp="1" noChangeArrowheads="1"/>
          </p:cNvSpPr>
          <p:nvPr>
            <p:ph type="sldNum" sz="quarter" idx="12"/>
          </p:nvPr>
        </p:nvSpPr>
        <p:spPr>
          <a:ln/>
        </p:spPr>
        <p:txBody>
          <a:bodyPr/>
          <a:lstStyle>
            <a:lvl1pPr>
              <a:defRPr/>
            </a:lvl1pPr>
          </a:lstStyle>
          <a:p>
            <a:pPr>
              <a:defRPr/>
            </a:pPr>
            <a:fld id="{01E315FF-FEE8-4E87-A3A2-C552919B3534}" type="slidenum">
              <a:rPr lang="nl-NL"/>
              <a:pPr>
                <a:defRPr/>
              </a:pPr>
              <a:t>‹nr.›</a:t>
            </a:fld>
            <a:endParaRPr lang="nl-NL" dirty="0"/>
          </a:p>
        </p:txBody>
      </p:sp>
    </p:spTree>
    <p:extLst>
      <p:ext uri="{BB962C8B-B14F-4D97-AF65-F5344CB8AC3E}">
        <p14:creationId xmlns:p14="http://schemas.microsoft.com/office/powerpoint/2010/main" val="5588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lvl1pPr>
              <a:defRPr/>
            </a:lvl1pPr>
          </a:lstStyle>
          <a:p>
            <a:endParaRPr lang="nl-NL" dirty="0"/>
          </a:p>
        </p:txBody>
      </p:sp>
      <p:sp>
        <p:nvSpPr>
          <p:cNvPr id="5" name="Tijdelijke aanduiding voor voettekst 4"/>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6" name="Tijdelijke aanduiding voor dianummer 5"/>
          <p:cNvSpPr>
            <a:spLocks noGrp="1"/>
          </p:cNvSpPr>
          <p:nvPr>
            <p:ph type="sldNum" sz="quarter" idx="12"/>
          </p:nvPr>
        </p:nvSpPr>
        <p:spPr/>
        <p:txBody>
          <a:bodyPr/>
          <a:lstStyle>
            <a:lvl1pPr>
              <a:defRPr/>
            </a:lvl1pPr>
          </a:lstStyle>
          <a:p>
            <a:fld id="{432589AC-E6FA-475A-950D-D5033BEB8435}" type="slidenum">
              <a:rPr lang="nl-NL"/>
              <a:pPr/>
              <a:t>‹nr.›</a:t>
            </a:fld>
            <a:endParaRPr lang="nl-NL" dirty="0"/>
          </a:p>
        </p:txBody>
      </p:sp>
    </p:spTree>
    <p:extLst>
      <p:ext uri="{BB962C8B-B14F-4D97-AF65-F5344CB8AC3E}">
        <p14:creationId xmlns:p14="http://schemas.microsoft.com/office/powerpoint/2010/main" val="1909052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CF9C41B-8FE0-45F8-8E88-4E12E67A6785}" type="datetime1">
              <a:rPr lang="nl-NL"/>
              <a:pPr>
                <a:defRPr/>
              </a:pPr>
              <a:t>19-9-2014</a:t>
            </a:fld>
            <a:endParaRPr lang="nl-NL" dirty="0"/>
          </a:p>
        </p:txBody>
      </p:sp>
      <p:sp>
        <p:nvSpPr>
          <p:cNvPr id="6"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7" name="Rectangle 6"/>
          <p:cNvSpPr>
            <a:spLocks noGrp="1" noChangeArrowheads="1"/>
          </p:cNvSpPr>
          <p:nvPr>
            <p:ph type="sldNum" sz="quarter" idx="12"/>
          </p:nvPr>
        </p:nvSpPr>
        <p:spPr>
          <a:ln/>
        </p:spPr>
        <p:txBody>
          <a:bodyPr/>
          <a:lstStyle>
            <a:lvl1pPr>
              <a:defRPr/>
            </a:lvl1pPr>
          </a:lstStyle>
          <a:p>
            <a:pPr>
              <a:defRPr/>
            </a:pPr>
            <a:fld id="{F0FF05C4-C883-4D2A-8B86-65BD9298FC95}" type="slidenum">
              <a:rPr lang="nl-NL"/>
              <a:pPr>
                <a:defRPr/>
              </a:pPr>
              <a:t>‹nr.›</a:t>
            </a:fld>
            <a:endParaRPr lang="nl-NL" dirty="0"/>
          </a:p>
        </p:txBody>
      </p:sp>
    </p:spTree>
    <p:extLst>
      <p:ext uri="{BB962C8B-B14F-4D97-AF65-F5344CB8AC3E}">
        <p14:creationId xmlns:p14="http://schemas.microsoft.com/office/powerpoint/2010/main" val="128399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fld id="{D35BB8B4-E813-48E8-84AA-1986B59C2848}" type="datetime1">
              <a:rPr lang="nl-NL"/>
              <a:pPr>
                <a:defRPr/>
              </a:pPr>
              <a:t>19-9-2014</a:t>
            </a:fld>
            <a:endParaRPr lang="nl-NL" dirty="0"/>
          </a:p>
        </p:txBody>
      </p:sp>
      <p:sp>
        <p:nvSpPr>
          <p:cNvPr id="5"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6" name="Rectangle 6"/>
          <p:cNvSpPr>
            <a:spLocks noGrp="1" noChangeArrowheads="1"/>
          </p:cNvSpPr>
          <p:nvPr>
            <p:ph type="sldNum" sz="quarter" idx="12"/>
          </p:nvPr>
        </p:nvSpPr>
        <p:spPr>
          <a:ln/>
        </p:spPr>
        <p:txBody>
          <a:bodyPr/>
          <a:lstStyle>
            <a:lvl1pPr>
              <a:defRPr/>
            </a:lvl1pPr>
          </a:lstStyle>
          <a:p>
            <a:pPr>
              <a:defRPr/>
            </a:pPr>
            <a:fld id="{359D8C68-5053-4864-B361-54033F0DB7A1}" type="slidenum">
              <a:rPr lang="nl-NL"/>
              <a:pPr>
                <a:defRPr/>
              </a:pPr>
              <a:t>‹nr.›</a:t>
            </a:fld>
            <a:endParaRPr lang="nl-NL" dirty="0"/>
          </a:p>
        </p:txBody>
      </p:sp>
    </p:spTree>
    <p:extLst>
      <p:ext uri="{BB962C8B-B14F-4D97-AF65-F5344CB8AC3E}">
        <p14:creationId xmlns:p14="http://schemas.microsoft.com/office/powerpoint/2010/main" val="1619832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fld id="{D97610AF-74E4-4E21-A255-B8DB1D280431}" type="datetime1">
              <a:rPr lang="nl-NL"/>
              <a:pPr>
                <a:defRPr/>
              </a:pPr>
              <a:t>19-9-2014</a:t>
            </a:fld>
            <a:endParaRPr lang="nl-NL" dirty="0"/>
          </a:p>
        </p:txBody>
      </p:sp>
      <p:sp>
        <p:nvSpPr>
          <p:cNvPr id="5" name="Rectangle 5"/>
          <p:cNvSpPr>
            <a:spLocks noGrp="1" noChangeArrowheads="1"/>
          </p:cNvSpPr>
          <p:nvPr>
            <p:ph type="ftr" sz="quarter" idx="11"/>
          </p:nvPr>
        </p:nvSpPr>
        <p:spPr>
          <a:ln/>
        </p:spPr>
        <p:txBody>
          <a:bodyPr/>
          <a:lstStyle>
            <a:lvl1pPr>
              <a:defRPr/>
            </a:lvl1pPr>
          </a:lstStyle>
          <a:p>
            <a:pPr>
              <a:defRPr/>
            </a:pPr>
            <a:r>
              <a:rPr lang="nl-BE" dirty="0"/>
              <a:t>Agentschap voor Binnenlands Bestuur</a:t>
            </a:r>
            <a:endParaRPr lang="nl-NL" dirty="0"/>
          </a:p>
        </p:txBody>
      </p:sp>
      <p:sp>
        <p:nvSpPr>
          <p:cNvPr id="6" name="Rectangle 6"/>
          <p:cNvSpPr>
            <a:spLocks noGrp="1" noChangeArrowheads="1"/>
          </p:cNvSpPr>
          <p:nvPr>
            <p:ph type="sldNum" sz="quarter" idx="12"/>
          </p:nvPr>
        </p:nvSpPr>
        <p:spPr>
          <a:ln/>
        </p:spPr>
        <p:txBody>
          <a:bodyPr/>
          <a:lstStyle>
            <a:lvl1pPr>
              <a:defRPr/>
            </a:lvl1pPr>
          </a:lstStyle>
          <a:p>
            <a:pPr>
              <a:defRPr/>
            </a:pPr>
            <a:fld id="{83B8C76C-F0E2-4B75-BAC8-5BA0D252CF5A}" type="slidenum">
              <a:rPr lang="nl-NL"/>
              <a:pPr>
                <a:defRPr/>
              </a:pPr>
              <a:t>‹nr.›</a:t>
            </a:fld>
            <a:endParaRPr lang="nl-NL" dirty="0"/>
          </a:p>
        </p:txBody>
      </p:sp>
    </p:spTree>
    <p:extLst>
      <p:ext uri="{BB962C8B-B14F-4D97-AF65-F5344CB8AC3E}">
        <p14:creationId xmlns:p14="http://schemas.microsoft.com/office/powerpoint/2010/main" val="55729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dirty="0"/>
          </a:p>
        </p:txBody>
      </p:sp>
      <p:sp>
        <p:nvSpPr>
          <p:cNvPr id="5" name="Tijdelijke aanduiding voor voettekst 4"/>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6" name="Tijdelijke aanduiding voor dianummer 5"/>
          <p:cNvSpPr>
            <a:spLocks noGrp="1"/>
          </p:cNvSpPr>
          <p:nvPr>
            <p:ph type="sldNum" sz="quarter" idx="12"/>
          </p:nvPr>
        </p:nvSpPr>
        <p:spPr/>
        <p:txBody>
          <a:bodyPr/>
          <a:lstStyle>
            <a:lvl1pPr>
              <a:defRPr/>
            </a:lvl1pPr>
          </a:lstStyle>
          <a:p>
            <a:fld id="{F51677F9-E746-46E9-8155-6BF09AB3AC34}" type="slidenum">
              <a:rPr lang="nl-NL"/>
              <a:pPr/>
              <a:t>‹nr.›</a:t>
            </a:fld>
            <a:endParaRPr lang="nl-NL" dirty="0"/>
          </a:p>
        </p:txBody>
      </p:sp>
    </p:spTree>
    <p:extLst>
      <p:ext uri="{BB962C8B-B14F-4D97-AF65-F5344CB8AC3E}">
        <p14:creationId xmlns:p14="http://schemas.microsoft.com/office/powerpoint/2010/main" val="2254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lvl1pPr>
              <a:defRPr/>
            </a:lvl1pPr>
          </a:lstStyle>
          <a:p>
            <a:endParaRPr lang="nl-NL" dirty="0"/>
          </a:p>
        </p:txBody>
      </p:sp>
      <p:sp>
        <p:nvSpPr>
          <p:cNvPr id="6" name="Tijdelijke aanduiding voor voettekst 5"/>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7" name="Tijdelijke aanduiding voor dianummer 6"/>
          <p:cNvSpPr>
            <a:spLocks noGrp="1"/>
          </p:cNvSpPr>
          <p:nvPr>
            <p:ph type="sldNum" sz="quarter" idx="12"/>
          </p:nvPr>
        </p:nvSpPr>
        <p:spPr/>
        <p:txBody>
          <a:bodyPr/>
          <a:lstStyle>
            <a:lvl1pPr>
              <a:defRPr/>
            </a:lvl1pPr>
          </a:lstStyle>
          <a:p>
            <a:fld id="{5F413E8A-7516-4991-9135-7AC3168F68EC}" type="slidenum">
              <a:rPr lang="nl-NL"/>
              <a:pPr/>
              <a:t>‹nr.›</a:t>
            </a:fld>
            <a:endParaRPr lang="nl-NL" dirty="0"/>
          </a:p>
        </p:txBody>
      </p:sp>
    </p:spTree>
    <p:extLst>
      <p:ext uri="{BB962C8B-B14F-4D97-AF65-F5344CB8AC3E}">
        <p14:creationId xmlns:p14="http://schemas.microsoft.com/office/powerpoint/2010/main" val="426974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lvl1pPr>
              <a:defRPr/>
            </a:lvl1pPr>
          </a:lstStyle>
          <a:p>
            <a:endParaRPr lang="nl-NL" dirty="0"/>
          </a:p>
        </p:txBody>
      </p:sp>
      <p:sp>
        <p:nvSpPr>
          <p:cNvPr id="8" name="Tijdelijke aanduiding voor voettekst 7"/>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9" name="Tijdelijke aanduiding voor dianummer 8"/>
          <p:cNvSpPr>
            <a:spLocks noGrp="1"/>
          </p:cNvSpPr>
          <p:nvPr>
            <p:ph type="sldNum" sz="quarter" idx="12"/>
          </p:nvPr>
        </p:nvSpPr>
        <p:spPr/>
        <p:txBody>
          <a:bodyPr/>
          <a:lstStyle>
            <a:lvl1pPr>
              <a:defRPr/>
            </a:lvl1pPr>
          </a:lstStyle>
          <a:p>
            <a:fld id="{56D7FE8C-2C94-4B3B-9CD0-9A52E3800942}" type="slidenum">
              <a:rPr lang="nl-NL"/>
              <a:pPr/>
              <a:t>‹nr.›</a:t>
            </a:fld>
            <a:endParaRPr lang="nl-NL" dirty="0"/>
          </a:p>
        </p:txBody>
      </p:sp>
    </p:spTree>
    <p:extLst>
      <p:ext uri="{BB962C8B-B14F-4D97-AF65-F5344CB8AC3E}">
        <p14:creationId xmlns:p14="http://schemas.microsoft.com/office/powerpoint/2010/main" val="23104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lvl1pPr>
              <a:defRPr/>
            </a:lvl1pPr>
          </a:lstStyle>
          <a:p>
            <a:endParaRPr lang="nl-NL" dirty="0"/>
          </a:p>
        </p:txBody>
      </p:sp>
      <p:sp>
        <p:nvSpPr>
          <p:cNvPr id="4" name="Tijdelijke aanduiding voor voettekst 3"/>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5" name="Tijdelijke aanduiding voor dianummer 4"/>
          <p:cNvSpPr>
            <a:spLocks noGrp="1"/>
          </p:cNvSpPr>
          <p:nvPr>
            <p:ph type="sldNum" sz="quarter" idx="12"/>
          </p:nvPr>
        </p:nvSpPr>
        <p:spPr/>
        <p:txBody>
          <a:bodyPr/>
          <a:lstStyle>
            <a:lvl1pPr>
              <a:defRPr/>
            </a:lvl1pPr>
          </a:lstStyle>
          <a:p>
            <a:fld id="{4EA3B871-1AC4-4D83-856E-DAB0644C9B2E}" type="slidenum">
              <a:rPr lang="nl-NL"/>
              <a:pPr/>
              <a:t>‹nr.›</a:t>
            </a:fld>
            <a:endParaRPr lang="nl-NL" dirty="0"/>
          </a:p>
        </p:txBody>
      </p:sp>
    </p:spTree>
    <p:extLst>
      <p:ext uri="{BB962C8B-B14F-4D97-AF65-F5344CB8AC3E}">
        <p14:creationId xmlns:p14="http://schemas.microsoft.com/office/powerpoint/2010/main" val="110608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dirty="0"/>
          </a:p>
        </p:txBody>
      </p:sp>
      <p:sp>
        <p:nvSpPr>
          <p:cNvPr id="3" name="Tijdelijke aanduiding voor voettekst 2"/>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4" name="Tijdelijke aanduiding voor dianummer 3"/>
          <p:cNvSpPr>
            <a:spLocks noGrp="1"/>
          </p:cNvSpPr>
          <p:nvPr>
            <p:ph type="sldNum" sz="quarter" idx="12"/>
          </p:nvPr>
        </p:nvSpPr>
        <p:spPr/>
        <p:txBody>
          <a:bodyPr/>
          <a:lstStyle>
            <a:lvl1pPr>
              <a:defRPr/>
            </a:lvl1pPr>
          </a:lstStyle>
          <a:p>
            <a:fld id="{80CEA5CD-AC23-4D09-94D8-9238F12F0E0B}" type="slidenum">
              <a:rPr lang="nl-NL"/>
              <a:pPr/>
              <a:t>‹nr.›</a:t>
            </a:fld>
            <a:endParaRPr lang="nl-NL" dirty="0"/>
          </a:p>
        </p:txBody>
      </p:sp>
    </p:spTree>
    <p:extLst>
      <p:ext uri="{BB962C8B-B14F-4D97-AF65-F5344CB8AC3E}">
        <p14:creationId xmlns:p14="http://schemas.microsoft.com/office/powerpoint/2010/main" val="223247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dirty="0"/>
          </a:p>
        </p:txBody>
      </p:sp>
      <p:sp>
        <p:nvSpPr>
          <p:cNvPr id="6" name="Tijdelijke aanduiding voor voettekst 5"/>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7" name="Tijdelijke aanduiding voor dianummer 6"/>
          <p:cNvSpPr>
            <a:spLocks noGrp="1"/>
          </p:cNvSpPr>
          <p:nvPr>
            <p:ph type="sldNum" sz="quarter" idx="12"/>
          </p:nvPr>
        </p:nvSpPr>
        <p:spPr/>
        <p:txBody>
          <a:bodyPr/>
          <a:lstStyle>
            <a:lvl1pPr>
              <a:defRPr/>
            </a:lvl1pPr>
          </a:lstStyle>
          <a:p>
            <a:fld id="{E45B1571-1C30-4F6E-9945-FBA5509A53CB}" type="slidenum">
              <a:rPr lang="nl-NL"/>
              <a:pPr/>
              <a:t>‹nr.›</a:t>
            </a:fld>
            <a:endParaRPr lang="nl-NL" dirty="0"/>
          </a:p>
        </p:txBody>
      </p:sp>
    </p:spTree>
    <p:extLst>
      <p:ext uri="{BB962C8B-B14F-4D97-AF65-F5344CB8AC3E}">
        <p14:creationId xmlns:p14="http://schemas.microsoft.com/office/powerpoint/2010/main" val="334868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dirty="0"/>
          </a:p>
        </p:txBody>
      </p:sp>
      <p:sp>
        <p:nvSpPr>
          <p:cNvPr id="6" name="Tijdelijke aanduiding voor voettekst 5"/>
          <p:cNvSpPr>
            <a:spLocks noGrp="1"/>
          </p:cNvSpPr>
          <p:nvPr>
            <p:ph type="ftr" sz="quarter" idx="11"/>
          </p:nvPr>
        </p:nvSpPr>
        <p:spPr/>
        <p:txBody>
          <a:bodyPr/>
          <a:lstStyle>
            <a:lvl1pPr>
              <a:defRPr/>
            </a:lvl1pPr>
          </a:lstStyle>
          <a:p>
            <a:r>
              <a:rPr lang="nl-BE" dirty="0"/>
              <a:t>Agentschap voor Binnenlands Bestuur</a:t>
            </a:r>
            <a:endParaRPr lang="nl-NL" dirty="0"/>
          </a:p>
        </p:txBody>
      </p:sp>
      <p:sp>
        <p:nvSpPr>
          <p:cNvPr id="7" name="Tijdelijke aanduiding voor dianummer 6"/>
          <p:cNvSpPr>
            <a:spLocks noGrp="1"/>
          </p:cNvSpPr>
          <p:nvPr>
            <p:ph type="sldNum" sz="quarter" idx="12"/>
          </p:nvPr>
        </p:nvSpPr>
        <p:spPr/>
        <p:txBody>
          <a:bodyPr/>
          <a:lstStyle>
            <a:lvl1pPr>
              <a:defRPr/>
            </a:lvl1pPr>
          </a:lstStyle>
          <a:p>
            <a:fld id="{25FB0458-359E-445D-B497-8FC9122A1E11}" type="slidenum">
              <a:rPr lang="nl-NL"/>
              <a:pPr/>
              <a:t>‹nr.›</a:t>
            </a:fld>
            <a:endParaRPr lang="nl-NL" dirty="0"/>
          </a:p>
        </p:txBody>
      </p:sp>
    </p:spTree>
    <p:extLst>
      <p:ext uri="{BB962C8B-B14F-4D97-AF65-F5344CB8AC3E}">
        <p14:creationId xmlns:p14="http://schemas.microsoft.com/office/powerpoint/2010/main" val="188057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74638"/>
            <a:ext cx="82184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Titel</a:t>
            </a:r>
          </a:p>
        </p:txBody>
      </p:sp>
      <p:sp>
        <p:nvSpPr>
          <p:cNvPr id="1027" name="Rectangle 3"/>
          <p:cNvSpPr>
            <a:spLocks noGrp="1" noChangeArrowheads="1"/>
          </p:cNvSpPr>
          <p:nvPr>
            <p:ph type="body" idx="1"/>
          </p:nvPr>
        </p:nvSpPr>
        <p:spPr bwMode="auto">
          <a:xfrm>
            <a:off x="457200" y="1412875"/>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28" name="Rectangle 4"/>
          <p:cNvSpPr>
            <a:spLocks noGrp="1" noChangeArrowheads="1"/>
          </p:cNvSpPr>
          <p:nvPr>
            <p:ph type="dt" sz="half" idx="2"/>
          </p:nvPr>
        </p:nvSpPr>
        <p:spPr bwMode="auto">
          <a:xfrm>
            <a:off x="684213" y="6381750"/>
            <a:ext cx="190658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87888A"/>
                </a:solidFill>
                <a:latin typeface="+mn-lt"/>
              </a:defRPr>
            </a:lvl1pPr>
          </a:lstStyle>
          <a:p>
            <a:endParaRPr lang="nl-NL" dirty="0"/>
          </a:p>
        </p:txBody>
      </p:sp>
      <p:sp>
        <p:nvSpPr>
          <p:cNvPr id="1029" name="Rectangle 5"/>
          <p:cNvSpPr>
            <a:spLocks noGrp="1" noChangeArrowheads="1"/>
          </p:cNvSpPr>
          <p:nvPr>
            <p:ph type="ftr" sz="quarter" idx="3"/>
          </p:nvPr>
        </p:nvSpPr>
        <p:spPr bwMode="auto">
          <a:xfrm>
            <a:off x="2843213" y="6381750"/>
            <a:ext cx="317658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87888A"/>
                </a:solidFill>
                <a:latin typeface="+mn-lt"/>
              </a:defRPr>
            </a:lvl1pPr>
          </a:lstStyle>
          <a:p>
            <a:r>
              <a:rPr lang="nl-BE" dirty="0"/>
              <a:t>Agentschap voor Binnenlands Bestuur</a:t>
            </a:r>
            <a:endParaRPr lang="nl-NL" dirty="0"/>
          </a:p>
        </p:txBody>
      </p:sp>
      <p:sp>
        <p:nvSpPr>
          <p:cNvPr id="1030" name="Rectangle 6"/>
          <p:cNvSpPr>
            <a:spLocks noGrp="1" noChangeArrowheads="1"/>
          </p:cNvSpPr>
          <p:nvPr>
            <p:ph type="sldNum" sz="quarter" idx="4"/>
          </p:nvPr>
        </p:nvSpPr>
        <p:spPr bwMode="auto">
          <a:xfrm>
            <a:off x="6553200" y="6381750"/>
            <a:ext cx="16192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87888A"/>
                </a:solidFill>
                <a:latin typeface="+mn-lt"/>
              </a:defRPr>
            </a:lvl1pPr>
          </a:lstStyle>
          <a:p>
            <a:fld id="{5D32B28A-6FD6-4BC1-9724-C01B18246981}" type="slidenum">
              <a:rPr lang="nl-NL"/>
              <a:pPr/>
              <a:t>‹nr.›</a:t>
            </a:fld>
            <a:endParaRPr lang="nl-NL" dirty="0"/>
          </a:p>
        </p:txBody>
      </p:sp>
      <p:sp>
        <p:nvSpPr>
          <p:cNvPr id="1032" name="Line 8"/>
          <p:cNvSpPr>
            <a:spLocks noChangeShapeType="1"/>
          </p:cNvSpPr>
          <p:nvPr/>
        </p:nvSpPr>
        <p:spPr bwMode="auto">
          <a:xfrm>
            <a:off x="0" y="1125538"/>
            <a:ext cx="9144000" cy="0"/>
          </a:xfrm>
          <a:prstGeom prst="line">
            <a:avLst/>
          </a:prstGeom>
          <a:noFill/>
          <a:ln w="28575">
            <a:solidFill>
              <a:srgbClr val="87888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dirty="0"/>
          </a:p>
        </p:txBody>
      </p:sp>
      <p:pic>
        <p:nvPicPr>
          <p:cNvPr id="1033" name="Picture 9" descr="abb_logo_rgbvoorpowerpoin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950" y="6237288"/>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eu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43888" y="6216650"/>
            <a:ext cx="596900" cy="4699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74638"/>
            <a:ext cx="8218487"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Titel</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solidFill>
                  <a:srgbClr val="87888A"/>
                </a:solidFill>
                <a:latin typeface="Verdana" pitchFamily="34" charset="0"/>
              </a:defRPr>
            </a:lvl1pPr>
          </a:lstStyle>
          <a:p>
            <a:pPr>
              <a:defRPr/>
            </a:pPr>
            <a:fld id="{1A4EB95C-BFC3-4439-9C27-0404882A0DC4}" type="datetime1">
              <a:rPr lang="nl-NL"/>
              <a:pPr>
                <a:defRPr/>
              </a:pPr>
              <a:t>19-9-2014</a:t>
            </a:fld>
            <a:endParaRPr lang="nl-NL" dirty="0"/>
          </a:p>
        </p:txBody>
      </p:sp>
      <p:sp>
        <p:nvSpPr>
          <p:cNvPr id="1029" name="Rectangle 5"/>
          <p:cNvSpPr>
            <a:spLocks noGrp="1" noChangeArrowheads="1"/>
          </p:cNvSpPr>
          <p:nvPr>
            <p:ph type="ftr" sz="quarter" idx="3"/>
          </p:nvPr>
        </p:nvSpPr>
        <p:spPr bwMode="auto">
          <a:xfrm>
            <a:off x="2843213" y="6245225"/>
            <a:ext cx="3176587"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a:solidFill>
                  <a:srgbClr val="87888A"/>
                </a:solidFill>
                <a:latin typeface="Verdana" pitchFamily="34" charset="0"/>
              </a:defRPr>
            </a:lvl1pPr>
          </a:lstStyle>
          <a:p>
            <a:pPr>
              <a:defRPr/>
            </a:pPr>
            <a:r>
              <a:rPr lang="nl-BE" dirty="0"/>
              <a:t>Agentschap voor Binnenlands Bestuur</a:t>
            </a:r>
            <a:endParaRPr lang="nl-NL"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solidFill>
                  <a:srgbClr val="87888A"/>
                </a:solidFill>
                <a:latin typeface="+mn-lt"/>
              </a:defRPr>
            </a:lvl1pPr>
          </a:lstStyle>
          <a:p>
            <a:pPr>
              <a:defRPr/>
            </a:pPr>
            <a:fld id="{B6534019-45EA-45B0-8E40-551EE2C1939E}" type="slidenum">
              <a:rPr lang="nl-NL"/>
              <a:pPr>
                <a:defRPr/>
              </a:pPr>
              <a:t>‹nr.›</a:t>
            </a:fld>
            <a:endParaRPr lang="nl-NL" dirty="0"/>
          </a:p>
        </p:txBody>
      </p:sp>
      <p:sp>
        <p:nvSpPr>
          <p:cNvPr id="1032" name="Line 8"/>
          <p:cNvSpPr>
            <a:spLocks noChangeShapeType="1"/>
          </p:cNvSpPr>
          <p:nvPr/>
        </p:nvSpPr>
        <p:spPr bwMode="auto">
          <a:xfrm>
            <a:off x="0" y="1484313"/>
            <a:ext cx="9144000" cy="0"/>
          </a:xfrm>
          <a:prstGeom prst="line">
            <a:avLst/>
          </a:prstGeom>
          <a:noFill/>
          <a:ln w="28575">
            <a:solidFill>
              <a:srgbClr val="87888A"/>
            </a:solidFill>
            <a:round/>
            <a:headEnd/>
            <a:tailEnd/>
          </a:ln>
          <a:effectLst/>
          <a:extLst/>
        </p:spPr>
        <p:txBody>
          <a:bodyPr/>
          <a:lstStyle/>
          <a:p>
            <a:pPr>
              <a:defRPr/>
            </a:pPr>
            <a:endParaRPr lang="nl-BE" dirty="0">
              <a:solidFill>
                <a:srgbClr val="000000"/>
              </a:solidFill>
            </a:endParaRPr>
          </a:p>
        </p:txBody>
      </p:sp>
      <p:pic>
        <p:nvPicPr>
          <p:cNvPr id="2" name="Picture 9" descr="abb_logo_rgbvoorpowerpoint"/>
          <p:cNvPicPr>
            <a:picLocks noChangeAspect="1" noChangeArrowheads="1"/>
          </p:cNvPicPr>
          <p:nvPr/>
        </p:nvPicPr>
        <p:blipFill>
          <a:blip r:embed="rId13" cstate="print"/>
          <a:srcRect/>
          <a:stretch>
            <a:fillRect/>
          </a:stretch>
        </p:blipFill>
        <p:spPr bwMode="auto">
          <a:xfrm>
            <a:off x="250825" y="6092825"/>
            <a:ext cx="504825" cy="504825"/>
          </a:xfrm>
          <a:prstGeom prst="rect">
            <a:avLst/>
          </a:prstGeom>
          <a:noFill/>
          <a:ln w="9525">
            <a:noFill/>
            <a:miter lim="800000"/>
            <a:headEnd/>
            <a:tailEnd/>
          </a:ln>
        </p:spPr>
      </p:pic>
    </p:spTree>
    <p:extLst>
      <p:ext uri="{BB962C8B-B14F-4D97-AF65-F5344CB8AC3E}">
        <p14:creationId xmlns:p14="http://schemas.microsoft.com/office/powerpoint/2010/main" val="1390520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600" b="1">
          <a:solidFill>
            <a:srgbClr val="87888A"/>
          </a:solidFill>
          <a:latin typeface="+mj-lt"/>
          <a:ea typeface="+mj-ea"/>
          <a:cs typeface="+mj-cs"/>
        </a:defRPr>
      </a:lvl1pPr>
      <a:lvl2pPr algn="l" rtl="0" eaLnBrk="0" fontAlgn="base" hangingPunct="0">
        <a:spcBef>
          <a:spcPct val="0"/>
        </a:spcBef>
        <a:spcAft>
          <a:spcPct val="0"/>
        </a:spcAft>
        <a:defRPr sz="3600" b="1">
          <a:solidFill>
            <a:srgbClr val="87888A"/>
          </a:solidFill>
          <a:latin typeface="Verdana" pitchFamily="34" charset="0"/>
        </a:defRPr>
      </a:lvl2pPr>
      <a:lvl3pPr algn="l" rtl="0" eaLnBrk="0" fontAlgn="base" hangingPunct="0">
        <a:spcBef>
          <a:spcPct val="0"/>
        </a:spcBef>
        <a:spcAft>
          <a:spcPct val="0"/>
        </a:spcAft>
        <a:defRPr sz="3600" b="1">
          <a:solidFill>
            <a:srgbClr val="87888A"/>
          </a:solidFill>
          <a:latin typeface="Verdana" pitchFamily="34" charset="0"/>
        </a:defRPr>
      </a:lvl3pPr>
      <a:lvl4pPr algn="l" rtl="0" eaLnBrk="0" fontAlgn="base" hangingPunct="0">
        <a:spcBef>
          <a:spcPct val="0"/>
        </a:spcBef>
        <a:spcAft>
          <a:spcPct val="0"/>
        </a:spcAft>
        <a:defRPr sz="3600" b="1">
          <a:solidFill>
            <a:srgbClr val="87888A"/>
          </a:solidFill>
          <a:latin typeface="Verdana" pitchFamily="34" charset="0"/>
        </a:defRPr>
      </a:lvl4pPr>
      <a:lvl5pPr algn="l" rtl="0" eaLnBrk="0" fontAlgn="base" hangingPunct="0">
        <a:spcBef>
          <a:spcPct val="0"/>
        </a:spcBef>
        <a:spcAft>
          <a:spcPct val="0"/>
        </a:spcAft>
        <a:defRPr sz="3600" b="1">
          <a:solidFill>
            <a:srgbClr val="87888A"/>
          </a:solidFill>
          <a:latin typeface="Verdana" pitchFamily="34" charset="0"/>
        </a:defRPr>
      </a:lvl5pPr>
      <a:lvl6pPr marL="457200" algn="l" rtl="0" fontAlgn="base">
        <a:spcBef>
          <a:spcPct val="0"/>
        </a:spcBef>
        <a:spcAft>
          <a:spcPct val="0"/>
        </a:spcAft>
        <a:defRPr sz="3600" b="1">
          <a:solidFill>
            <a:srgbClr val="87888A"/>
          </a:solidFill>
          <a:latin typeface="Verdana" pitchFamily="34" charset="0"/>
        </a:defRPr>
      </a:lvl6pPr>
      <a:lvl7pPr marL="914400" algn="l" rtl="0" fontAlgn="base">
        <a:spcBef>
          <a:spcPct val="0"/>
        </a:spcBef>
        <a:spcAft>
          <a:spcPct val="0"/>
        </a:spcAft>
        <a:defRPr sz="3600" b="1">
          <a:solidFill>
            <a:srgbClr val="87888A"/>
          </a:solidFill>
          <a:latin typeface="Verdana" pitchFamily="34" charset="0"/>
        </a:defRPr>
      </a:lvl7pPr>
      <a:lvl8pPr marL="1371600" algn="l" rtl="0" fontAlgn="base">
        <a:spcBef>
          <a:spcPct val="0"/>
        </a:spcBef>
        <a:spcAft>
          <a:spcPct val="0"/>
        </a:spcAft>
        <a:defRPr sz="3600" b="1">
          <a:solidFill>
            <a:srgbClr val="87888A"/>
          </a:solidFill>
          <a:latin typeface="Verdana" pitchFamily="34" charset="0"/>
        </a:defRPr>
      </a:lvl8pPr>
      <a:lvl9pPr marL="1828800" algn="l" rtl="0" fontAlgn="base">
        <a:spcBef>
          <a:spcPct val="0"/>
        </a:spcBef>
        <a:spcAft>
          <a:spcPct val="0"/>
        </a:spcAft>
        <a:defRPr sz="3600" b="1">
          <a:solidFill>
            <a:srgbClr val="87888A"/>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package" Target="../embeddings/Microsoft_Word-document5.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package" Target="../embeddings/Microsoft_Excel-werkblad6.xls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package" Target="../embeddings/Microsoft_Excel-werkblad7.xlsx"/></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package" Target="../embeddings/Microsoft_Excel-werkblad8.xls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7.wmf"/><Relationship Id="rId4" Type="http://schemas.openxmlformats.org/officeDocument/2006/relationships/package" Target="../embeddings/Microsoft_Excel-werkblad9.xlsx"/></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package" Target="../embeddings/Microsoft_Excel-werkblad10.xlsx"/></Relationships>
</file>

<file path=ppt/slides/_rels/slide3.xml.rels><?xml version="1.0" encoding="UTF-8" standalone="yes"?>
<Relationships xmlns="http://schemas.openxmlformats.org/package/2006/relationships"><Relationship Id="rId8" Type="http://schemas.openxmlformats.org/officeDocument/2006/relationships/package" Target="../embeddings/Microsoft_Excel-werkblad3.xlsx"/><Relationship Id="rId13" Type="http://schemas.openxmlformats.org/officeDocument/2006/relationships/image" Target="../media/image10.wmf"/><Relationship Id="rId3" Type="http://schemas.openxmlformats.org/officeDocument/2006/relationships/notesSlide" Target="../notesSlides/notesSlide3.xml"/><Relationship Id="rId7" Type="http://schemas.openxmlformats.org/officeDocument/2006/relationships/image" Target="../media/image7.wmf"/><Relationship Id="rId12"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document2.docx"/><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1.bin"/><Relationship Id="rId4" Type="http://schemas.openxmlformats.org/officeDocument/2006/relationships/package" Target="../embeddings/Microsoft_Excel-werkblad1.xlsx"/><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wmf"/><Relationship Id="rId4" Type="http://schemas.openxmlformats.org/officeDocument/2006/relationships/package" Target="../embeddings/Microsoft_Excel-werkblad11.xlsx"/></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package" Target="../embeddings/Microsoft_Excel-werkblad12.xlsx"/></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package" Target="../embeddings/Microsoft_Excel-werkblad13.xlsx"/></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package" Target="../embeddings/Microsoft_PowerPoint-presentatie4.ppt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nl-BE" sz="4000" dirty="0" smtClean="0"/>
              <a:t>Programma Digitalisering</a:t>
            </a:r>
            <a:endParaRPr lang="nl-BE" sz="4000" dirty="0"/>
          </a:p>
        </p:txBody>
      </p:sp>
      <p:sp>
        <p:nvSpPr>
          <p:cNvPr id="2051" name="Rectangle 3"/>
          <p:cNvSpPr>
            <a:spLocks noGrp="1" noChangeArrowheads="1"/>
          </p:cNvSpPr>
          <p:nvPr>
            <p:ph type="subTitle" idx="1"/>
          </p:nvPr>
        </p:nvSpPr>
        <p:spPr/>
        <p:txBody>
          <a:bodyPr/>
          <a:lstStyle/>
          <a:p>
            <a:pPr algn="ctr"/>
            <a:r>
              <a:rPr lang="nl-BE" sz="2400" dirty="0" smtClean="0"/>
              <a:t>Stuurgroep 23 september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2400" dirty="0" smtClean="0">
                <a:solidFill>
                  <a:srgbClr val="F65F1C"/>
                </a:solidFill>
                <a:cs typeface="Arial" charset="0"/>
              </a:rPr>
              <a:t>Terugkoppeling</a:t>
            </a:r>
            <a:br>
              <a:rPr lang="nl-NL" sz="2400" dirty="0" smtClean="0">
                <a:solidFill>
                  <a:srgbClr val="F65F1C"/>
                </a:solidFill>
                <a:cs typeface="Arial" charset="0"/>
              </a:rPr>
            </a:br>
            <a:endParaRPr lang="nl-BE" sz="2400" dirty="0">
              <a:solidFill>
                <a:srgbClr val="F65F1C"/>
              </a:solidFill>
            </a:endParaRPr>
          </a:p>
        </p:txBody>
      </p:sp>
      <p:sp>
        <p:nvSpPr>
          <p:cNvPr id="3" name="Tijdelijke aanduiding voor inhoud 2"/>
          <p:cNvSpPr>
            <a:spLocks noGrp="1"/>
          </p:cNvSpPr>
          <p:nvPr>
            <p:ph idx="1"/>
          </p:nvPr>
        </p:nvSpPr>
        <p:spPr>
          <a:xfrm>
            <a:off x="395536" y="1484784"/>
            <a:ext cx="8229600" cy="5112568"/>
          </a:xfrm>
        </p:spPr>
        <p:txBody>
          <a:bodyPr/>
          <a:lstStyle/>
          <a:p>
            <a:pPr marL="0" lvl="0" indent="0" fontAlgn="auto">
              <a:spcBef>
                <a:spcPts val="0"/>
              </a:spcBef>
              <a:spcAft>
                <a:spcPts val="0"/>
              </a:spcAft>
              <a:buNone/>
              <a:defRPr/>
            </a:pPr>
            <a:endParaRPr lang="nl-BE" sz="1600" i="1" dirty="0" smtClean="0"/>
          </a:p>
          <a:p>
            <a:pPr marL="0" lvl="0" indent="0" fontAlgn="auto">
              <a:spcBef>
                <a:spcPts val="0"/>
              </a:spcBef>
              <a:spcAft>
                <a:spcPts val="0"/>
              </a:spcAft>
              <a:buNone/>
              <a:defRPr/>
            </a:pPr>
            <a:endParaRPr lang="nl-BE" sz="1600" i="1" dirty="0"/>
          </a:p>
          <a:p>
            <a:pPr marL="0" lvl="0" indent="0" fontAlgn="auto">
              <a:spcBef>
                <a:spcPts val="0"/>
              </a:spcBef>
              <a:spcAft>
                <a:spcPts val="0"/>
              </a:spcAft>
              <a:buNone/>
              <a:defRPr/>
            </a:pPr>
            <a:endParaRPr lang="nl-BE" sz="1600" i="1" dirty="0" smtClean="0"/>
          </a:p>
          <a:p>
            <a:pPr lvl="1"/>
            <a:endParaRPr lang="nl-BE" i="1" dirty="0" smtClean="0"/>
          </a:p>
          <a:p>
            <a:pPr marL="0" indent="0">
              <a:buNone/>
            </a:pPr>
            <a:endParaRPr lang="nl-BE" i="1" dirty="0" smtClean="0"/>
          </a:p>
          <a:p>
            <a:pPr marL="0" indent="0">
              <a:buNone/>
            </a:pPr>
            <a:r>
              <a:rPr lang="nl-BE" dirty="0" smtClean="0"/>
              <a:t/>
            </a:r>
            <a:br>
              <a:rPr lang="nl-BE" dirty="0" smtClean="0"/>
            </a:br>
            <a:endParaRPr lang="nl-BE" dirty="0" smtClean="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10</a:t>
            </a:fld>
            <a:endParaRPr lang="nl-NL" dirty="0"/>
          </a:p>
        </p:txBody>
      </p:sp>
      <p:sp>
        <p:nvSpPr>
          <p:cNvPr id="7" name="Ezelsoor 6"/>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2</a:t>
            </a:r>
          </a:p>
        </p:txBody>
      </p:sp>
      <p:sp>
        <p:nvSpPr>
          <p:cNvPr id="8" name="Tijdelijke aanduiding voor inhoud 2"/>
          <p:cNvSpPr txBox="1">
            <a:spLocks/>
          </p:cNvSpPr>
          <p:nvPr/>
        </p:nvSpPr>
        <p:spPr bwMode="auto">
          <a:xfrm>
            <a:off x="539552" y="1268760"/>
            <a:ext cx="820891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endParaRPr lang="nl-BE" sz="2400" dirty="0" smtClean="0"/>
          </a:p>
          <a:p>
            <a:pPr marL="457200" lvl="1" indent="0">
              <a:buFontTx/>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0" indent="0">
              <a:buFontTx/>
              <a:buNone/>
            </a:pPr>
            <a:endParaRPr lang="nl-BE" i="1" dirty="0" smtClean="0">
              <a:solidFill>
                <a:schemeClr val="tx1">
                  <a:lumMod val="65000"/>
                  <a:lumOff val="35000"/>
                </a:schemeClr>
              </a:solidFill>
            </a:endParaRPr>
          </a:p>
          <a:p>
            <a:pPr marL="0" indent="0">
              <a:buFontTx/>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457200" lvl="1" indent="0">
              <a:buFontTx/>
              <a:buNone/>
            </a:pPr>
            <a:r>
              <a:rPr lang="nl-BE" dirty="0" smtClean="0"/>
              <a:t/>
            </a:r>
            <a:br>
              <a:rPr lang="nl-BE" dirty="0" smtClean="0"/>
            </a:br>
            <a:endParaRPr lang="nl-BE" dirty="0" smtClean="0"/>
          </a:p>
          <a:p>
            <a:pPr marL="0" indent="0">
              <a:buFontTx/>
              <a:buNone/>
            </a:pPr>
            <a:endParaRPr lang="nl-BE" dirty="0" smtClean="0">
              <a:solidFill>
                <a:schemeClr val="tx1">
                  <a:lumMod val="65000"/>
                  <a:lumOff val="35000"/>
                </a:schemeClr>
              </a:solidFill>
            </a:endParaRPr>
          </a:p>
        </p:txBody>
      </p:sp>
    </p:spTree>
    <p:extLst>
      <p:ext uri="{BB962C8B-B14F-4D97-AF65-F5344CB8AC3E}">
        <p14:creationId xmlns:p14="http://schemas.microsoft.com/office/powerpoint/2010/main" val="1210570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solidFill>
                  <a:srgbClr val="F65F1C"/>
                </a:solidFill>
                <a:cs typeface="Arial" charset="0"/>
              </a:rPr>
              <a:t>Digitaal Vloeiboek</a:t>
            </a:r>
            <a:endParaRPr lang="nl-BE" dirty="0"/>
          </a:p>
        </p:txBody>
      </p:sp>
      <p:sp>
        <p:nvSpPr>
          <p:cNvPr id="3" name="Tijdelijke aanduiding voor inhoud 2"/>
          <p:cNvSpPr>
            <a:spLocks noGrp="1"/>
          </p:cNvSpPr>
          <p:nvPr>
            <p:ph idx="1"/>
          </p:nvPr>
        </p:nvSpPr>
        <p:spPr>
          <a:xfrm>
            <a:off x="323528" y="1772816"/>
            <a:ext cx="8424936" cy="3528392"/>
          </a:xfrm>
        </p:spPr>
        <p:txBody>
          <a:bodyPr/>
          <a:lstStyle/>
          <a:p>
            <a:pPr marL="685800" lvl="2" indent="-285750">
              <a:buFont typeface="Wingdings"/>
              <a:buChar char="Ø"/>
            </a:pPr>
            <a:endParaRPr lang="nl-NL" sz="1800" dirty="0"/>
          </a:p>
          <a:p>
            <a:pPr marL="685800" lvl="2" indent="-285750">
              <a:buFont typeface="Wingdings"/>
              <a:buChar char="Ø"/>
            </a:pPr>
            <a:endParaRPr lang="nl-NL" sz="1800" dirty="0" smtClean="0"/>
          </a:p>
          <a:p>
            <a:pPr marL="685800" lvl="2" indent="-285750">
              <a:buFont typeface="Wingdings"/>
              <a:buChar char="Ø"/>
            </a:pPr>
            <a:endParaRPr lang="nl-NL" sz="1800" dirty="0">
              <a:solidFill>
                <a:srgbClr val="FF0000"/>
              </a:solidFill>
            </a:endParaRPr>
          </a:p>
          <a:p>
            <a:pPr marL="685800" lvl="2" indent="-285750">
              <a:buFont typeface="Wingdings"/>
              <a:buChar char="Ø"/>
            </a:pPr>
            <a:endParaRPr lang="nl-NL" sz="1800" dirty="0"/>
          </a:p>
          <a:p>
            <a:pPr lvl="2"/>
            <a:endParaRPr lang="nl-BE" sz="2000" dirty="0" smtClean="0"/>
          </a:p>
          <a:p>
            <a:pPr marL="457200" lvl="1" indent="0">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0" indent="0">
              <a:buNone/>
            </a:pPr>
            <a:endParaRPr lang="nl-BE" i="1" dirty="0">
              <a:solidFill>
                <a:schemeClr val="tx1">
                  <a:lumMod val="65000"/>
                  <a:lumOff val="35000"/>
                </a:schemeClr>
              </a:solidFill>
            </a:endParaRPr>
          </a:p>
          <a:p>
            <a:pPr marL="0" indent="0">
              <a:buNone/>
            </a:pPr>
            <a:r>
              <a:rPr lang="nl-BE" i="1" dirty="0">
                <a:solidFill>
                  <a:schemeClr val="tx1">
                    <a:lumMod val="65000"/>
                    <a:lumOff val="35000"/>
                  </a:schemeClr>
                </a:solidFill>
              </a:rPr>
              <a:t/>
            </a:r>
            <a:br>
              <a:rPr lang="nl-BE" i="1" dirty="0">
                <a:solidFill>
                  <a:schemeClr val="tx1">
                    <a:lumMod val="65000"/>
                    <a:lumOff val="35000"/>
                  </a:schemeClr>
                </a:solidFill>
              </a:rPr>
            </a:br>
            <a:endParaRPr lang="nl-BE" i="1" dirty="0">
              <a:solidFill>
                <a:schemeClr val="tx1">
                  <a:lumMod val="65000"/>
                  <a:lumOff val="35000"/>
                </a:schemeClr>
              </a:solidFill>
            </a:endParaRPr>
          </a:p>
          <a:p>
            <a:pPr marL="457200" lvl="1" indent="0">
              <a:buNone/>
            </a:pPr>
            <a:r>
              <a:rPr lang="nl-BE" dirty="0" smtClean="0"/>
              <a:t/>
            </a:r>
            <a:br>
              <a:rPr lang="nl-BE" dirty="0" smtClean="0"/>
            </a:br>
            <a:endParaRPr lang="nl-BE" dirty="0" smtClean="0"/>
          </a:p>
          <a:p>
            <a:pPr marL="0" indent="0">
              <a:buNone/>
            </a:pPr>
            <a:endParaRPr lang="nl-BE" dirty="0" smtClean="0">
              <a:solidFill>
                <a:schemeClr val="tx1">
                  <a:lumMod val="65000"/>
                  <a:lumOff val="35000"/>
                </a:schemeClr>
              </a:solidFill>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11</a:t>
            </a:fld>
            <a:endParaRPr lang="nl-NL" dirty="0"/>
          </a:p>
        </p:txBody>
      </p:sp>
      <p:sp>
        <p:nvSpPr>
          <p:cNvPr id="5" name="Ezelsoor 4"/>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3</a:t>
            </a:r>
          </a:p>
        </p:txBody>
      </p:sp>
      <p:sp>
        <p:nvSpPr>
          <p:cNvPr id="6" name="Tijdelijke aanduiding voor inhoud 2"/>
          <p:cNvSpPr txBox="1">
            <a:spLocks/>
          </p:cNvSpPr>
          <p:nvPr/>
        </p:nvSpPr>
        <p:spPr bwMode="auto">
          <a:xfrm>
            <a:off x="539552" y="1268760"/>
            <a:ext cx="8424936"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0" indent="0">
              <a:buNone/>
            </a:pPr>
            <a:r>
              <a:rPr lang="nl-BE" b="1" dirty="0" smtClean="0"/>
              <a:t>Digitalisering handtekening:  project voorlopig afgerond</a:t>
            </a:r>
          </a:p>
          <a:p>
            <a:pPr marL="0" indent="0">
              <a:buNone/>
            </a:pPr>
            <a:endParaRPr lang="nl-BE" b="1" dirty="0" smtClean="0"/>
          </a:p>
          <a:p>
            <a:pPr marL="0" indent="0">
              <a:buNone/>
            </a:pPr>
            <a:r>
              <a:rPr lang="nl-BE" b="1" dirty="0" smtClean="0"/>
              <a:t>Eerste fase (intern ABB en weinig risico)</a:t>
            </a:r>
            <a:endParaRPr lang="nl-BE" dirty="0" smtClean="0"/>
          </a:p>
          <a:p>
            <a:pPr lvl="0"/>
            <a:r>
              <a:rPr lang="nl-BE" dirty="0" smtClean="0"/>
              <a:t>Proceslijst: </a:t>
            </a:r>
          </a:p>
          <a:p>
            <a:pPr lvl="1"/>
            <a:r>
              <a:rPr lang="nl-BE" dirty="0" smtClean="0"/>
              <a:t>overzicht te </a:t>
            </a:r>
            <a:r>
              <a:rPr lang="nl-BE" dirty="0"/>
              <a:t>ondertekenen documenten binnen ABB </a:t>
            </a:r>
            <a:r>
              <a:rPr lang="nl-BE" dirty="0" smtClean="0"/>
              <a:t>lopende</a:t>
            </a:r>
            <a:endParaRPr lang="nl-BE" dirty="0" smtClean="0">
              <a:solidFill>
                <a:srgbClr val="FF0000"/>
              </a:solidFill>
            </a:endParaRPr>
          </a:p>
          <a:p>
            <a:pPr lvl="0"/>
            <a:r>
              <a:rPr lang="nl-BE" dirty="0" smtClean="0"/>
              <a:t>beslissingsmodel:</a:t>
            </a:r>
          </a:p>
          <a:p>
            <a:pPr lvl="1"/>
            <a:r>
              <a:rPr lang="nl-BE" dirty="0" smtClean="0"/>
              <a:t>opvolgen </a:t>
            </a:r>
            <a:r>
              <a:rPr lang="nl-BE" dirty="0"/>
              <a:t>verfijning </a:t>
            </a:r>
            <a:r>
              <a:rPr lang="nl-BE" dirty="0" smtClean="0"/>
              <a:t>handtekening </a:t>
            </a:r>
            <a:r>
              <a:rPr lang="nl-BE" dirty="0" err="1" smtClean="0"/>
              <a:t>plaasting</a:t>
            </a:r>
            <a:r>
              <a:rPr lang="nl-BE" dirty="0" smtClean="0"/>
              <a:t>  (project e-IB -voorzien einde september)</a:t>
            </a:r>
          </a:p>
          <a:p>
            <a:pPr lvl="1"/>
            <a:r>
              <a:rPr lang="nl-BE" dirty="0" smtClean="0"/>
              <a:t>toepassen beslissingsmodel op ABB documenten (binnen ABB alle documenten digitaal ondertekenen)</a:t>
            </a:r>
            <a:endParaRPr lang="nl-BE" dirty="0"/>
          </a:p>
          <a:p>
            <a:pPr marL="0" lvl="0" indent="0">
              <a:buNone/>
            </a:pPr>
            <a:endParaRPr lang="nl-BE" b="1" dirty="0" smtClean="0"/>
          </a:p>
          <a:p>
            <a:pPr marL="0" lvl="0" indent="0">
              <a:buNone/>
            </a:pPr>
            <a:r>
              <a:rPr lang="nl-BE" b="1" dirty="0"/>
              <a:t>V</a:t>
            </a:r>
            <a:r>
              <a:rPr lang="nl-BE" b="1" dirty="0" smtClean="0"/>
              <a:t>ervanging projectleider</a:t>
            </a:r>
            <a:endParaRPr lang="nl-BE" b="1" dirty="0"/>
          </a:p>
          <a:p>
            <a:pPr lvl="0"/>
            <a:r>
              <a:rPr lang="nl-BE" dirty="0" smtClean="0"/>
              <a:t>An De Meester</a:t>
            </a:r>
          </a:p>
          <a:p>
            <a:pPr lvl="0"/>
            <a:endParaRPr lang="nl-BE" dirty="0">
              <a:solidFill>
                <a:srgbClr val="FF0000"/>
              </a:solidFill>
            </a:endParaRPr>
          </a:p>
          <a:p>
            <a:pPr marL="0" lvl="0" indent="0">
              <a:buNone/>
            </a:pPr>
            <a:endParaRPr lang="nl-BE" dirty="0">
              <a:solidFill>
                <a:srgbClr val="FF0000"/>
              </a:solidFill>
            </a:endParaRPr>
          </a:p>
          <a:p>
            <a:pPr lvl="1"/>
            <a:endParaRPr lang="nl-BE" dirty="0">
              <a:solidFill>
                <a:srgbClr val="000000"/>
              </a:solidFill>
            </a:endParaRPr>
          </a:p>
          <a:p>
            <a:pPr marL="685800" lvl="2" indent="-285750">
              <a:buFont typeface="Wingdings"/>
              <a:buChar char="Ø"/>
            </a:pPr>
            <a:endParaRPr lang="nl-NL" sz="1800" dirty="0" smtClean="0">
              <a:solidFill>
                <a:srgbClr val="000000"/>
              </a:solidFill>
            </a:endParaRPr>
          </a:p>
          <a:p>
            <a:pPr marL="685800" lvl="2" indent="-285750">
              <a:buFont typeface="Wingdings"/>
              <a:buChar char="Ø"/>
            </a:pPr>
            <a:endParaRPr lang="nl-NL" sz="1800" dirty="0" smtClean="0">
              <a:solidFill>
                <a:srgbClr val="FF0000"/>
              </a:solidFill>
            </a:endParaRPr>
          </a:p>
          <a:p>
            <a:pPr marL="685800" lvl="2" indent="-285750">
              <a:buFont typeface="Wingdings"/>
              <a:buChar char="Ø"/>
            </a:pPr>
            <a:endParaRPr lang="nl-NL" sz="1800" dirty="0" smtClean="0">
              <a:solidFill>
                <a:srgbClr val="000000"/>
              </a:solidFill>
            </a:endParaRPr>
          </a:p>
          <a:p>
            <a:pPr lvl="2"/>
            <a:endParaRPr lang="nl-BE" sz="2000" dirty="0" smtClean="0">
              <a:solidFill>
                <a:srgbClr val="000000"/>
              </a:solidFill>
            </a:endParaRPr>
          </a:p>
          <a:p>
            <a:pPr marL="457200" lvl="1" indent="0">
              <a:buFontTx/>
              <a:buNone/>
            </a:pPr>
            <a:r>
              <a:rPr lang="nl-BE" i="1" dirty="0" smtClean="0">
                <a:solidFill>
                  <a:srgbClr val="000000">
                    <a:lumMod val="65000"/>
                    <a:lumOff val="35000"/>
                  </a:srgbClr>
                </a:solidFill>
              </a:rPr>
              <a:t/>
            </a:r>
            <a:br>
              <a:rPr lang="nl-BE" i="1" dirty="0" smtClean="0">
                <a:solidFill>
                  <a:srgbClr val="000000">
                    <a:lumMod val="65000"/>
                    <a:lumOff val="35000"/>
                  </a:srgbClr>
                </a:solidFill>
              </a:rPr>
            </a:br>
            <a:endParaRPr lang="nl-BE" i="1" dirty="0" smtClean="0">
              <a:solidFill>
                <a:srgbClr val="000000">
                  <a:lumMod val="65000"/>
                  <a:lumOff val="35000"/>
                </a:srgbClr>
              </a:solidFill>
            </a:endParaRPr>
          </a:p>
          <a:p>
            <a:pPr marL="0" indent="0">
              <a:buFontTx/>
              <a:buNone/>
            </a:pPr>
            <a:endParaRPr lang="nl-BE" i="1" dirty="0" smtClean="0">
              <a:solidFill>
                <a:srgbClr val="000000">
                  <a:lumMod val="65000"/>
                  <a:lumOff val="35000"/>
                </a:srgbClr>
              </a:solidFill>
            </a:endParaRPr>
          </a:p>
          <a:p>
            <a:pPr marL="0" indent="0">
              <a:buFontTx/>
              <a:buNone/>
            </a:pPr>
            <a:r>
              <a:rPr lang="nl-BE" i="1" dirty="0" smtClean="0">
                <a:solidFill>
                  <a:srgbClr val="000000">
                    <a:lumMod val="65000"/>
                    <a:lumOff val="35000"/>
                  </a:srgbClr>
                </a:solidFill>
              </a:rPr>
              <a:t/>
            </a:r>
            <a:br>
              <a:rPr lang="nl-BE" i="1" dirty="0" smtClean="0">
                <a:solidFill>
                  <a:srgbClr val="000000">
                    <a:lumMod val="65000"/>
                    <a:lumOff val="35000"/>
                  </a:srgbClr>
                </a:solidFill>
              </a:rPr>
            </a:br>
            <a:endParaRPr lang="nl-BE" i="1" dirty="0" smtClean="0">
              <a:solidFill>
                <a:srgbClr val="000000">
                  <a:lumMod val="65000"/>
                  <a:lumOff val="35000"/>
                </a:srgbClr>
              </a:solidFill>
            </a:endParaRPr>
          </a:p>
          <a:p>
            <a:pPr marL="457200" lvl="1" indent="0">
              <a:buFontTx/>
              <a:buNone/>
            </a:pPr>
            <a:r>
              <a:rPr lang="nl-BE" dirty="0" smtClean="0">
                <a:solidFill>
                  <a:srgbClr val="000000"/>
                </a:solidFill>
              </a:rPr>
              <a:t/>
            </a:r>
            <a:br>
              <a:rPr lang="nl-BE" dirty="0" smtClean="0">
                <a:solidFill>
                  <a:srgbClr val="000000"/>
                </a:solidFill>
              </a:rPr>
            </a:br>
            <a:endParaRPr lang="nl-BE" dirty="0" smtClean="0">
              <a:solidFill>
                <a:srgbClr val="000000"/>
              </a:solidFill>
            </a:endParaRPr>
          </a:p>
          <a:p>
            <a:pPr marL="0" indent="0">
              <a:buFontTx/>
              <a:buNone/>
            </a:pPr>
            <a:endParaRPr lang="nl-BE" dirty="0" smtClean="0">
              <a:solidFill>
                <a:srgbClr val="000000">
                  <a:lumMod val="65000"/>
                  <a:lumOff val="35000"/>
                </a:srgbClr>
              </a:solidFill>
            </a:endParaRPr>
          </a:p>
        </p:txBody>
      </p:sp>
    </p:spTree>
    <p:extLst>
      <p:ext uri="{BB962C8B-B14F-4D97-AF65-F5344CB8AC3E}">
        <p14:creationId xmlns:p14="http://schemas.microsoft.com/office/powerpoint/2010/main" val="922623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solidFill>
                  <a:srgbClr val="F65F1C"/>
                </a:solidFill>
                <a:cs typeface="Arial" charset="0"/>
              </a:rPr>
              <a:t>Loket Toezicht (1/1)</a:t>
            </a:r>
            <a:endParaRPr lang="nl-BE" dirty="0"/>
          </a:p>
        </p:txBody>
      </p:sp>
      <p:sp>
        <p:nvSpPr>
          <p:cNvPr id="3" name="Tijdelijke aanduiding voor inhoud 2"/>
          <p:cNvSpPr>
            <a:spLocks noGrp="1"/>
          </p:cNvSpPr>
          <p:nvPr>
            <p:ph idx="1"/>
          </p:nvPr>
        </p:nvSpPr>
        <p:spPr>
          <a:xfrm>
            <a:off x="323528" y="1772816"/>
            <a:ext cx="8424936" cy="3528392"/>
          </a:xfrm>
        </p:spPr>
        <p:txBody>
          <a:bodyPr/>
          <a:lstStyle/>
          <a:p>
            <a:pPr marL="685800" lvl="2" indent="-285750">
              <a:buFont typeface="Wingdings"/>
              <a:buChar char="Ø"/>
            </a:pPr>
            <a:endParaRPr lang="nl-NL" sz="1800" dirty="0"/>
          </a:p>
          <a:p>
            <a:pPr marL="685800" lvl="2" indent="-285750">
              <a:buFont typeface="Wingdings"/>
              <a:buChar char="Ø"/>
            </a:pPr>
            <a:endParaRPr lang="nl-NL" sz="1800" dirty="0" smtClean="0"/>
          </a:p>
          <a:p>
            <a:pPr marL="685800" lvl="2" indent="-285750">
              <a:buFont typeface="Wingdings"/>
              <a:buChar char="Ø"/>
            </a:pPr>
            <a:endParaRPr lang="nl-NL" sz="1800" dirty="0">
              <a:solidFill>
                <a:srgbClr val="FF0000"/>
              </a:solidFill>
            </a:endParaRPr>
          </a:p>
          <a:p>
            <a:pPr marL="685800" lvl="2" indent="-285750">
              <a:buFont typeface="Wingdings"/>
              <a:buChar char="Ø"/>
            </a:pPr>
            <a:endParaRPr lang="nl-NL" sz="1800" dirty="0"/>
          </a:p>
          <a:p>
            <a:pPr lvl="2"/>
            <a:endParaRPr lang="nl-BE" sz="2000" dirty="0" smtClean="0"/>
          </a:p>
          <a:p>
            <a:pPr marL="457200" lvl="1" indent="0">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0" indent="0">
              <a:buNone/>
            </a:pPr>
            <a:endParaRPr lang="nl-BE" i="1" dirty="0">
              <a:solidFill>
                <a:schemeClr val="tx1">
                  <a:lumMod val="65000"/>
                  <a:lumOff val="35000"/>
                </a:schemeClr>
              </a:solidFill>
            </a:endParaRPr>
          </a:p>
          <a:p>
            <a:pPr marL="0" indent="0">
              <a:buNone/>
            </a:pPr>
            <a:r>
              <a:rPr lang="nl-BE" i="1" dirty="0">
                <a:solidFill>
                  <a:schemeClr val="tx1">
                    <a:lumMod val="65000"/>
                    <a:lumOff val="35000"/>
                  </a:schemeClr>
                </a:solidFill>
              </a:rPr>
              <a:t/>
            </a:r>
            <a:br>
              <a:rPr lang="nl-BE" i="1" dirty="0">
                <a:solidFill>
                  <a:schemeClr val="tx1">
                    <a:lumMod val="65000"/>
                    <a:lumOff val="35000"/>
                  </a:schemeClr>
                </a:solidFill>
              </a:rPr>
            </a:br>
            <a:endParaRPr lang="nl-BE" i="1" dirty="0">
              <a:solidFill>
                <a:schemeClr val="tx1">
                  <a:lumMod val="65000"/>
                  <a:lumOff val="35000"/>
                </a:schemeClr>
              </a:solidFill>
            </a:endParaRPr>
          </a:p>
          <a:p>
            <a:pPr marL="457200" lvl="1" indent="0">
              <a:buNone/>
            </a:pPr>
            <a:r>
              <a:rPr lang="nl-BE" dirty="0" smtClean="0"/>
              <a:t/>
            </a:r>
            <a:br>
              <a:rPr lang="nl-BE" dirty="0" smtClean="0"/>
            </a:br>
            <a:endParaRPr lang="nl-BE" dirty="0" smtClean="0"/>
          </a:p>
          <a:p>
            <a:pPr marL="0" indent="0">
              <a:buNone/>
            </a:pPr>
            <a:endParaRPr lang="nl-BE" dirty="0" smtClean="0">
              <a:solidFill>
                <a:schemeClr val="tx1">
                  <a:lumMod val="65000"/>
                  <a:lumOff val="35000"/>
                </a:schemeClr>
              </a:solidFill>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12</a:t>
            </a:fld>
            <a:endParaRPr lang="nl-NL" dirty="0"/>
          </a:p>
        </p:txBody>
      </p:sp>
      <p:sp>
        <p:nvSpPr>
          <p:cNvPr id="5" name="Ezelsoor 4"/>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4</a:t>
            </a:r>
          </a:p>
        </p:txBody>
      </p:sp>
      <p:sp>
        <p:nvSpPr>
          <p:cNvPr id="6" name="Tijdelijke aanduiding voor inhoud 2"/>
          <p:cNvSpPr txBox="1">
            <a:spLocks/>
          </p:cNvSpPr>
          <p:nvPr/>
        </p:nvSpPr>
        <p:spPr bwMode="auto">
          <a:xfrm>
            <a:off x="539552" y="1268760"/>
            <a:ext cx="8424936"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0" indent="0">
              <a:buNone/>
            </a:pPr>
            <a:r>
              <a:rPr lang="nl-BE" b="1" dirty="0" smtClean="0"/>
              <a:t>Digitaal loket voor ‘feedback’ DR</a:t>
            </a:r>
          </a:p>
          <a:p>
            <a:pPr marL="0" indent="0">
              <a:buNone/>
            </a:pPr>
            <a:endParaRPr lang="nl-BE" b="1" dirty="0" smtClean="0"/>
          </a:p>
          <a:p>
            <a:pPr lvl="0"/>
            <a:endParaRPr lang="nl-BE" dirty="0">
              <a:solidFill>
                <a:srgbClr val="FF0000"/>
              </a:solidFill>
            </a:endParaRPr>
          </a:p>
          <a:p>
            <a:pPr lvl="0">
              <a:buFont typeface="Wingdings" panose="05000000000000000000" pitchFamily="2" charset="2"/>
              <a:buChar char="ü"/>
            </a:pPr>
            <a:r>
              <a:rPr lang="nl-BE" dirty="0" smtClean="0">
                <a:solidFill>
                  <a:srgbClr val="FF0000"/>
                </a:solidFill>
              </a:rPr>
              <a:t>zie mailbericht van vanmorgen</a:t>
            </a:r>
            <a:endParaRPr lang="nl-BE" dirty="0">
              <a:solidFill>
                <a:srgbClr val="FF0000"/>
              </a:solidFill>
            </a:endParaRPr>
          </a:p>
          <a:p>
            <a:pPr lvl="1"/>
            <a:endParaRPr lang="nl-BE" dirty="0">
              <a:solidFill>
                <a:srgbClr val="000000"/>
              </a:solidFill>
            </a:endParaRPr>
          </a:p>
          <a:p>
            <a:pPr marL="685800" lvl="2" indent="-285750">
              <a:buFont typeface="Wingdings"/>
              <a:buChar char="Ø"/>
            </a:pPr>
            <a:endParaRPr lang="nl-NL" sz="1800" dirty="0" smtClean="0">
              <a:solidFill>
                <a:srgbClr val="000000"/>
              </a:solidFill>
            </a:endParaRPr>
          </a:p>
          <a:p>
            <a:pPr marL="685800" lvl="2" indent="-285750">
              <a:buFont typeface="Wingdings"/>
              <a:buChar char="Ø"/>
            </a:pPr>
            <a:endParaRPr lang="nl-NL" sz="1800" dirty="0" smtClean="0">
              <a:solidFill>
                <a:srgbClr val="FF0000"/>
              </a:solidFill>
            </a:endParaRPr>
          </a:p>
          <a:p>
            <a:pPr marL="685800" lvl="2" indent="-285750">
              <a:buFont typeface="Wingdings"/>
              <a:buChar char="Ø"/>
            </a:pPr>
            <a:endParaRPr lang="nl-NL" sz="1800" dirty="0" smtClean="0">
              <a:solidFill>
                <a:srgbClr val="000000"/>
              </a:solidFill>
            </a:endParaRPr>
          </a:p>
          <a:p>
            <a:pPr lvl="2"/>
            <a:endParaRPr lang="nl-BE" sz="2000" dirty="0" smtClean="0">
              <a:solidFill>
                <a:srgbClr val="000000"/>
              </a:solidFill>
            </a:endParaRPr>
          </a:p>
          <a:p>
            <a:pPr marL="457200" lvl="1" indent="0">
              <a:buFontTx/>
              <a:buNone/>
            </a:pPr>
            <a:r>
              <a:rPr lang="nl-BE" i="1" dirty="0" smtClean="0">
                <a:solidFill>
                  <a:srgbClr val="000000">
                    <a:lumMod val="65000"/>
                    <a:lumOff val="35000"/>
                  </a:srgbClr>
                </a:solidFill>
              </a:rPr>
              <a:t/>
            </a:r>
            <a:br>
              <a:rPr lang="nl-BE" i="1" dirty="0" smtClean="0">
                <a:solidFill>
                  <a:srgbClr val="000000">
                    <a:lumMod val="65000"/>
                    <a:lumOff val="35000"/>
                  </a:srgbClr>
                </a:solidFill>
              </a:rPr>
            </a:br>
            <a:endParaRPr lang="nl-BE" i="1" dirty="0" smtClean="0">
              <a:solidFill>
                <a:srgbClr val="000000">
                  <a:lumMod val="65000"/>
                  <a:lumOff val="35000"/>
                </a:srgbClr>
              </a:solidFill>
            </a:endParaRPr>
          </a:p>
          <a:p>
            <a:pPr marL="0" indent="0">
              <a:buFontTx/>
              <a:buNone/>
            </a:pPr>
            <a:endParaRPr lang="nl-BE" i="1" dirty="0" smtClean="0">
              <a:solidFill>
                <a:srgbClr val="000000">
                  <a:lumMod val="65000"/>
                  <a:lumOff val="35000"/>
                </a:srgbClr>
              </a:solidFill>
            </a:endParaRPr>
          </a:p>
          <a:p>
            <a:pPr marL="0" indent="0">
              <a:buFontTx/>
              <a:buNone/>
            </a:pPr>
            <a:r>
              <a:rPr lang="nl-BE" i="1" dirty="0" smtClean="0">
                <a:solidFill>
                  <a:srgbClr val="000000">
                    <a:lumMod val="65000"/>
                    <a:lumOff val="35000"/>
                  </a:srgbClr>
                </a:solidFill>
              </a:rPr>
              <a:t/>
            </a:r>
            <a:br>
              <a:rPr lang="nl-BE" i="1" dirty="0" smtClean="0">
                <a:solidFill>
                  <a:srgbClr val="000000">
                    <a:lumMod val="65000"/>
                    <a:lumOff val="35000"/>
                  </a:srgbClr>
                </a:solidFill>
              </a:rPr>
            </a:br>
            <a:endParaRPr lang="nl-BE" i="1" dirty="0" smtClean="0">
              <a:solidFill>
                <a:srgbClr val="000000">
                  <a:lumMod val="65000"/>
                  <a:lumOff val="35000"/>
                </a:srgbClr>
              </a:solidFill>
            </a:endParaRPr>
          </a:p>
          <a:p>
            <a:pPr marL="457200" lvl="1" indent="0">
              <a:buFontTx/>
              <a:buNone/>
            </a:pPr>
            <a:r>
              <a:rPr lang="nl-BE" dirty="0" smtClean="0">
                <a:solidFill>
                  <a:srgbClr val="000000"/>
                </a:solidFill>
              </a:rPr>
              <a:t/>
            </a:r>
            <a:br>
              <a:rPr lang="nl-BE" dirty="0" smtClean="0">
                <a:solidFill>
                  <a:srgbClr val="000000"/>
                </a:solidFill>
              </a:rPr>
            </a:br>
            <a:endParaRPr lang="nl-BE" dirty="0" smtClean="0">
              <a:solidFill>
                <a:srgbClr val="000000"/>
              </a:solidFill>
            </a:endParaRPr>
          </a:p>
          <a:p>
            <a:pPr marL="0" indent="0">
              <a:buFontTx/>
              <a:buNone/>
            </a:pPr>
            <a:endParaRPr lang="nl-BE" dirty="0" smtClean="0">
              <a:solidFill>
                <a:srgbClr val="000000">
                  <a:lumMod val="65000"/>
                  <a:lumOff val="35000"/>
                </a:srgbClr>
              </a:solidFill>
            </a:endParaRPr>
          </a:p>
        </p:txBody>
      </p:sp>
    </p:spTree>
    <p:extLst>
      <p:ext uri="{BB962C8B-B14F-4D97-AF65-F5344CB8AC3E}">
        <p14:creationId xmlns:p14="http://schemas.microsoft.com/office/powerpoint/2010/main" val="1562363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8313" y="404664"/>
            <a:ext cx="8218487" cy="561975"/>
          </a:xfrm>
        </p:spPr>
        <p:txBody>
          <a:bodyPr/>
          <a:lstStyle/>
          <a:p>
            <a:pPr algn="ctr"/>
            <a:r>
              <a:rPr lang="nl-BE" dirty="0" smtClean="0">
                <a:solidFill>
                  <a:srgbClr val="F65F1C"/>
                </a:solidFill>
              </a:rPr>
              <a:t>Roadmap (prio’s en timings)</a:t>
            </a:r>
            <a:endParaRPr lang="nl-BE" dirty="0">
              <a:solidFill>
                <a:srgbClr val="F65F1C"/>
              </a:solidFill>
            </a:endParaRPr>
          </a:p>
        </p:txBody>
      </p:sp>
      <p:sp>
        <p:nvSpPr>
          <p:cNvPr id="3" name="Tijdelijke aanduiding voor inhoud 2"/>
          <p:cNvSpPr>
            <a:spLocks noGrp="1"/>
          </p:cNvSpPr>
          <p:nvPr>
            <p:ph idx="1"/>
          </p:nvPr>
        </p:nvSpPr>
        <p:spPr>
          <a:xfrm>
            <a:off x="457200" y="1052736"/>
            <a:ext cx="8229600" cy="5113115"/>
          </a:xfrm>
        </p:spPr>
        <p:txBody>
          <a:bodyPr/>
          <a:lstStyle/>
          <a:p>
            <a:pPr marL="0" indent="0">
              <a:buNone/>
            </a:pPr>
            <a:endParaRPr lang="nl-BE" dirty="0" smtClean="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13</a:t>
            </a:fld>
            <a:endParaRPr lang="nl-NL" dirty="0"/>
          </a:p>
        </p:txBody>
      </p:sp>
      <p:sp>
        <p:nvSpPr>
          <p:cNvPr id="6" name="Titel 1"/>
          <p:cNvSpPr txBox="1">
            <a:spLocks/>
          </p:cNvSpPr>
          <p:nvPr/>
        </p:nvSpPr>
        <p:spPr bwMode="auto">
          <a:xfrm>
            <a:off x="468313" y="0"/>
            <a:ext cx="8218487" cy="5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pPr algn="ctr"/>
            <a:r>
              <a:rPr lang="nl-BE" dirty="0" smtClean="0">
                <a:solidFill>
                  <a:srgbClr val="F65F1C"/>
                </a:solidFill>
                <a:latin typeface="+mn-lt"/>
                <a:cs typeface="Arial" charset="0"/>
              </a:rPr>
              <a:t>Stand van zaken projecten</a:t>
            </a:r>
            <a:endParaRPr lang="nl-BE" dirty="0">
              <a:solidFill>
                <a:srgbClr val="F65F1C"/>
              </a:solidFill>
              <a:latin typeface="+mn-lt"/>
              <a:cs typeface="Arial" charset="0"/>
            </a:endParaRPr>
          </a:p>
        </p:txBody>
      </p:sp>
      <p:sp>
        <p:nvSpPr>
          <p:cNvPr id="7" name="Ezelsoor 6"/>
          <p:cNvSpPr/>
          <p:nvPr/>
        </p:nvSpPr>
        <p:spPr>
          <a:xfrm>
            <a:off x="539552" y="188640"/>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5</a:t>
            </a:r>
          </a:p>
        </p:txBody>
      </p:sp>
      <p:graphicFrame>
        <p:nvGraphicFramePr>
          <p:cNvPr id="8" name="Tabel 7"/>
          <p:cNvGraphicFramePr>
            <a:graphicFrameLocks noGrp="1"/>
          </p:cNvGraphicFramePr>
          <p:nvPr>
            <p:extLst>
              <p:ext uri="{D42A27DB-BD31-4B8C-83A1-F6EECF244321}">
                <p14:modId xmlns:p14="http://schemas.microsoft.com/office/powerpoint/2010/main" val="3326941571"/>
              </p:ext>
            </p:extLst>
          </p:nvPr>
        </p:nvGraphicFramePr>
        <p:xfrm>
          <a:off x="29941" y="1163035"/>
          <a:ext cx="9114059" cy="5074277"/>
        </p:xfrm>
        <a:graphic>
          <a:graphicData uri="http://schemas.openxmlformats.org/drawingml/2006/table">
            <a:tbl>
              <a:tblPr firstRow="1" bandRow="1">
                <a:tableStyleId>{5C22544A-7EE6-4342-B048-85BDC9FD1C3A}</a:tableStyleId>
              </a:tblPr>
              <a:tblGrid>
                <a:gridCol w="2664296"/>
                <a:gridCol w="1013667"/>
                <a:gridCol w="1800200"/>
                <a:gridCol w="1656184"/>
                <a:gridCol w="1979712"/>
              </a:tblGrid>
              <a:tr h="537773">
                <a:tc>
                  <a:txBody>
                    <a:bodyPr/>
                    <a:lstStyle/>
                    <a:p>
                      <a:endParaRPr lang="nl-BE" dirty="0"/>
                    </a:p>
                  </a:txBody>
                  <a:tcPr/>
                </a:tc>
                <a:tc>
                  <a:txBody>
                    <a:bodyPr/>
                    <a:lstStyle/>
                    <a:p>
                      <a:r>
                        <a:rPr lang="nl-BE" dirty="0" smtClean="0"/>
                        <a:t>Prio</a:t>
                      </a:r>
                      <a:endParaRPr lang="nl-BE" dirty="0"/>
                    </a:p>
                  </a:txBody>
                  <a:tcPr/>
                </a:tc>
                <a:tc>
                  <a:txBody>
                    <a:bodyPr/>
                    <a:lstStyle/>
                    <a:p>
                      <a:r>
                        <a:rPr lang="nl-BE" dirty="0" smtClean="0"/>
                        <a:t>Timing</a:t>
                      </a:r>
                      <a:endParaRPr lang="nl-BE" dirty="0"/>
                    </a:p>
                  </a:txBody>
                  <a:tcPr/>
                </a:tc>
                <a:tc>
                  <a:txBody>
                    <a:bodyPr/>
                    <a:lstStyle/>
                    <a:p>
                      <a:r>
                        <a:rPr lang="nl-BE" dirty="0" smtClean="0"/>
                        <a:t>Eigenaar</a:t>
                      </a:r>
                      <a:endParaRPr lang="nl-BE" dirty="0"/>
                    </a:p>
                  </a:txBody>
                  <a:tcPr/>
                </a:tc>
                <a:tc>
                  <a:txBody>
                    <a:bodyPr/>
                    <a:lstStyle/>
                    <a:p>
                      <a:r>
                        <a:rPr lang="nl-BE" dirty="0" smtClean="0"/>
                        <a:t>Projectleider</a:t>
                      </a:r>
                      <a:endParaRPr lang="nl-BE" dirty="0"/>
                    </a:p>
                  </a:txBody>
                  <a:tcPr/>
                </a:tc>
              </a:tr>
              <a:tr h="792088">
                <a:tc>
                  <a:txBody>
                    <a:bodyPr/>
                    <a:lstStyle/>
                    <a:p>
                      <a:r>
                        <a:rPr lang="nl-BE" sz="1600" dirty="0" smtClean="0"/>
                        <a:t>Beheersplatform</a:t>
                      </a:r>
                      <a:r>
                        <a:rPr lang="nl-BE" sz="1600" baseline="0" dirty="0" smtClean="0"/>
                        <a:t> bestandsuitwisseling (MFT)</a:t>
                      </a:r>
                      <a:endParaRPr lang="nl-BE" sz="1600" dirty="0"/>
                    </a:p>
                  </a:txBody>
                  <a:tcPr/>
                </a:tc>
                <a:tc>
                  <a:txBody>
                    <a:bodyPr/>
                    <a:lstStyle/>
                    <a:p>
                      <a:r>
                        <a:rPr lang="nl-BE" sz="1600" dirty="0" smtClean="0"/>
                        <a:t>0 (hoogste)</a:t>
                      </a:r>
                      <a:endParaRPr lang="nl-BE" sz="1600" dirty="0"/>
                    </a:p>
                  </a:txBody>
                  <a:tcPr/>
                </a:tc>
                <a:tc>
                  <a:txBody>
                    <a:bodyPr/>
                    <a:lstStyle/>
                    <a:p>
                      <a:r>
                        <a:rPr lang="nl-BE" sz="1600" dirty="0" smtClean="0"/>
                        <a:t>2013 afgerond</a:t>
                      </a:r>
                      <a:endParaRPr lang="nl-BE" sz="1600" dirty="0"/>
                    </a:p>
                  </a:txBody>
                  <a:tcPr/>
                </a:tc>
                <a:tc>
                  <a:txBody>
                    <a:bodyPr/>
                    <a:lstStyle/>
                    <a:p>
                      <a:r>
                        <a:rPr lang="nl-BE" sz="1400" dirty="0" smtClean="0"/>
                        <a:t>Piet Van der Plas / Johan Ide</a:t>
                      </a:r>
                      <a:endParaRPr lang="nl-BE" sz="1400" dirty="0"/>
                    </a:p>
                  </a:txBody>
                  <a:tcPr/>
                </a:tc>
                <a:tc>
                  <a:txBody>
                    <a:bodyPr/>
                    <a:lstStyle/>
                    <a:p>
                      <a:r>
                        <a:rPr lang="nl-BE" sz="1400" dirty="0" smtClean="0"/>
                        <a:t>Hannes Lombaert</a:t>
                      </a:r>
                      <a:endParaRPr lang="nl-BE" sz="1400" dirty="0"/>
                    </a:p>
                  </a:txBody>
                  <a:tcPr/>
                </a:tc>
              </a:tr>
              <a:tr h="576064">
                <a:tc>
                  <a:txBody>
                    <a:bodyPr/>
                    <a:lstStyle/>
                    <a:p>
                      <a:r>
                        <a:rPr lang="nl-BE" sz="1600" dirty="0" smtClean="0"/>
                        <a:t>Lift &amp;</a:t>
                      </a:r>
                      <a:r>
                        <a:rPr lang="nl-BE" sz="1600" baseline="0" dirty="0" smtClean="0"/>
                        <a:t> shift</a:t>
                      </a:r>
                      <a:endParaRPr lang="nl-BE" sz="1600" dirty="0"/>
                    </a:p>
                  </a:txBody>
                  <a:tcPr/>
                </a:tc>
                <a:tc>
                  <a:txBody>
                    <a:bodyPr/>
                    <a:lstStyle/>
                    <a:p>
                      <a:r>
                        <a:rPr lang="nl-BE" sz="1600" dirty="0" smtClean="0"/>
                        <a:t>1</a:t>
                      </a:r>
                      <a:endParaRPr lang="nl-BE" sz="1600" dirty="0"/>
                    </a:p>
                  </a:txBody>
                  <a:tcPr/>
                </a:tc>
                <a:tc>
                  <a:txBody>
                    <a:bodyPr/>
                    <a:lstStyle/>
                    <a:p>
                      <a:r>
                        <a:rPr lang="nl-BE" sz="1600" dirty="0" smtClean="0"/>
                        <a:t>2013 afgerond</a:t>
                      </a:r>
                      <a:endParaRPr lang="nl-B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Bruno Vanmarcke</a:t>
                      </a:r>
                      <a:endParaRPr lang="nl-BE" sz="1400" dirty="0"/>
                    </a:p>
                  </a:txBody>
                  <a:tcPr/>
                </a:tc>
                <a:tc>
                  <a:txBody>
                    <a:bodyPr/>
                    <a:lstStyle/>
                    <a:p>
                      <a:r>
                        <a:rPr lang="nl-BE" sz="1400" dirty="0" smtClean="0"/>
                        <a:t>Nele Smets</a:t>
                      </a:r>
                      <a:endParaRPr lang="nl-BE" sz="1400" dirty="0"/>
                    </a:p>
                  </a:txBody>
                  <a:tcPr/>
                </a:tc>
              </a:tr>
              <a:tr h="504056">
                <a:tc>
                  <a:txBody>
                    <a:bodyPr/>
                    <a:lstStyle/>
                    <a:p>
                      <a:r>
                        <a:rPr lang="nl-BE" sz="1600" dirty="0" smtClean="0"/>
                        <a:t>Aansluiting</a:t>
                      </a:r>
                      <a:r>
                        <a:rPr lang="nl-BE" sz="1600" baseline="0" dirty="0" smtClean="0"/>
                        <a:t> loket</a:t>
                      </a:r>
                      <a:endParaRPr lang="nl-BE" sz="1600" dirty="0"/>
                    </a:p>
                  </a:txBody>
                  <a:tcPr/>
                </a:tc>
                <a:tc>
                  <a:txBody>
                    <a:bodyPr/>
                    <a:lstStyle/>
                    <a:p>
                      <a:r>
                        <a:rPr lang="nl-BE" sz="1600" dirty="0" smtClean="0"/>
                        <a:t>1</a:t>
                      </a:r>
                      <a:endParaRPr lang="nl-BE" sz="1600" dirty="0"/>
                    </a:p>
                  </a:txBody>
                  <a:tcPr/>
                </a:tc>
                <a:tc>
                  <a:txBody>
                    <a:bodyPr/>
                    <a:lstStyle/>
                    <a:p>
                      <a:r>
                        <a:rPr lang="nl-BE" sz="1600" dirty="0" smtClean="0"/>
                        <a:t>2013 afgerond</a:t>
                      </a:r>
                      <a:endParaRPr lang="nl-BE" sz="1600" dirty="0"/>
                    </a:p>
                  </a:txBody>
                  <a:tcPr/>
                </a:tc>
                <a:tc>
                  <a:txBody>
                    <a:bodyPr/>
                    <a:lstStyle/>
                    <a:p>
                      <a:r>
                        <a:rPr lang="nl-BE" sz="1400" dirty="0" smtClean="0"/>
                        <a:t>Bruno Vanmarcke</a:t>
                      </a:r>
                      <a:endParaRPr lang="nl-BE" sz="1400" dirty="0"/>
                    </a:p>
                  </a:txBody>
                  <a:tcPr/>
                </a:tc>
                <a:tc>
                  <a:txBody>
                    <a:bodyPr/>
                    <a:lstStyle/>
                    <a:p>
                      <a:r>
                        <a:rPr lang="nl-BE" sz="1400" baseline="0" dirty="0" smtClean="0"/>
                        <a:t>Stefanie Kerkhof</a:t>
                      </a:r>
                      <a:endParaRPr lang="nl-BE" sz="1400" dirty="0"/>
                    </a:p>
                  </a:txBody>
                  <a:tcPr/>
                </a:tc>
              </a:tr>
              <a:tr h="513770">
                <a:tc>
                  <a:txBody>
                    <a:bodyPr/>
                    <a:lstStyle/>
                    <a:p>
                      <a:r>
                        <a:rPr lang="nl-BE" sz="1600" dirty="0" smtClean="0"/>
                        <a:t>Digitaal bestuurlijk toezicht</a:t>
                      </a:r>
                      <a:endParaRPr lang="nl-BE" sz="1600" dirty="0"/>
                    </a:p>
                  </a:txBody>
                  <a:tcPr/>
                </a:tc>
                <a:tc>
                  <a:txBody>
                    <a:bodyPr/>
                    <a:lstStyle/>
                    <a:p>
                      <a:r>
                        <a:rPr lang="nl-BE" sz="1600" dirty="0" smtClean="0"/>
                        <a:t>1</a:t>
                      </a:r>
                      <a:endParaRPr lang="nl-BE" sz="1600" dirty="0"/>
                    </a:p>
                  </a:txBody>
                  <a:tcPr/>
                </a:tc>
                <a:tc>
                  <a:txBody>
                    <a:bodyPr/>
                    <a:lstStyle/>
                    <a:p>
                      <a:r>
                        <a:rPr lang="nl-BE" sz="1600" dirty="0" smtClean="0"/>
                        <a:t>2013-2014</a:t>
                      </a:r>
                      <a:r>
                        <a:rPr lang="nl-BE" sz="1600" baseline="0" dirty="0" smtClean="0"/>
                        <a:t>-…</a:t>
                      </a:r>
                    </a:p>
                    <a:p>
                      <a:endParaRPr lang="nl-BE" sz="1600" baseline="0" dirty="0" smtClean="0"/>
                    </a:p>
                  </a:txBody>
                  <a:tcPr/>
                </a:tc>
                <a:tc>
                  <a:txBody>
                    <a:bodyPr/>
                    <a:lstStyle/>
                    <a:p>
                      <a:r>
                        <a:rPr lang="nl-BE" sz="1400" dirty="0" smtClean="0"/>
                        <a:t>Bruno Vanmarcke</a:t>
                      </a:r>
                      <a:endParaRPr lang="nl-BE" sz="1400" dirty="0"/>
                    </a:p>
                  </a:txBody>
                  <a:tcPr/>
                </a:tc>
                <a:tc>
                  <a:txBody>
                    <a:bodyPr/>
                    <a:lstStyle/>
                    <a:p>
                      <a:r>
                        <a:rPr lang="nl-BE" sz="1400" dirty="0" smtClean="0"/>
                        <a:t>Heidi</a:t>
                      </a:r>
                      <a:r>
                        <a:rPr lang="nl-BE" sz="1400" baseline="0" dirty="0" smtClean="0"/>
                        <a:t> Godderis</a:t>
                      </a:r>
                    </a:p>
                    <a:p>
                      <a:r>
                        <a:rPr lang="nl-BE" sz="1400" baseline="0" dirty="0" smtClean="0"/>
                        <a:t>Stefanie Kerkhof </a:t>
                      </a:r>
                      <a:endParaRPr lang="nl-BE" sz="1400" dirty="0"/>
                    </a:p>
                  </a:txBody>
                  <a:tcPr/>
                </a:tc>
              </a:tr>
              <a:tr h="573008">
                <a:tc>
                  <a:txBody>
                    <a:bodyPr/>
                    <a:lstStyle/>
                    <a:p>
                      <a:r>
                        <a:rPr lang="nl-BE" sz="1600" dirty="0" smtClean="0"/>
                        <a:t>Structureel klantenbeheer</a:t>
                      </a:r>
                      <a:endParaRPr lang="nl-BE" sz="1600" dirty="0"/>
                    </a:p>
                  </a:txBody>
                  <a:tcPr/>
                </a:tc>
                <a:tc>
                  <a:txBody>
                    <a:bodyPr/>
                    <a:lstStyle/>
                    <a:p>
                      <a:r>
                        <a:rPr lang="nl-BE" sz="1600" dirty="0" smtClean="0"/>
                        <a:t>1</a:t>
                      </a:r>
                      <a:endParaRPr lang="nl-BE" sz="1600" dirty="0"/>
                    </a:p>
                  </a:txBody>
                  <a:tcPr/>
                </a:tc>
                <a:tc>
                  <a:txBody>
                    <a:bodyPr/>
                    <a:lstStyle/>
                    <a:p>
                      <a:r>
                        <a:rPr lang="nl-BE" sz="1600" dirty="0" smtClean="0">
                          <a:solidFill>
                            <a:schemeClr val="tx1"/>
                          </a:solidFill>
                        </a:rPr>
                        <a:t>2013-2014</a:t>
                      </a:r>
                      <a:endParaRPr lang="nl-BE" sz="1600" dirty="0">
                        <a:solidFill>
                          <a:schemeClr val="tx1"/>
                        </a:solidFill>
                      </a:endParaRPr>
                    </a:p>
                  </a:txBody>
                  <a:tcPr/>
                </a:tc>
                <a:tc>
                  <a:txBody>
                    <a:bodyPr/>
                    <a:lstStyle/>
                    <a:p>
                      <a:pPr marL="0" algn="l" defTabSz="914400" rtl="0" eaLnBrk="1" latinLnBrk="0" hangingPunct="1"/>
                      <a:r>
                        <a:rPr lang="nl-BE" sz="1400" kern="1200" dirty="0" smtClean="0">
                          <a:solidFill>
                            <a:schemeClr val="tx1"/>
                          </a:solidFill>
                          <a:latin typeface="+mn-lt"/>
                          <a:ea typeface="+mn-ea"/>
                          <a:cs typeface="+mn-cs"/>
                        </a:rPr>
                        <a:t>Sandra Beckers</a:t>
                      </a:r>
                    </a:p>
                  </a:txBody>
                  <a:tcPr/>
                </a:tc>
                <a:tc>
                  <a:txBody>
                    <a:bodyPr/>
                    <a:lstStyle/>
                    <a:p>
                      <a:r>
                        <a:rPr lang="nl-BE" sz="1400" dirty="0" smtClean="0"/>
                        <a:t>Bram</a:t>
                      </a:r>
                      <a:r>
                        <a:rPr lang="nl-BE" sz="1400" baseline="0" dirty="0" smtClean="0"/>
                        <a:t> Evens (Bert Vananderoye)</a:t>
                      </a:r>
                      <a:endParaRPr lang="nl-BE" sz="1400" dirty="0"/>
                    </a:p>
                  </a:txBody>
                  <a:tcPr/>
                </a:tc>
              </a:tr>
              <a:tr h="432048">
                <a:tc>
                  <a:txBody>
                    <a:bodyPr/>
                    <a:lstStyle/>
                    <a:p>
                      <a:r>
                        <a:rPr lang="nl-BE" sz="1600" dirty="0" smtClean="0"/>
                        <a:t>Regioscreening</a:t>
                      </a:r>
                      <a:endParaRPr lang="nl-BE" sz="1600" dirty="0"/>
                    </a:p>
                  </a:txBody>
                  <a:tcPr/>
                </a:tc>
                <a:tc>
                  <a:txBody>
                    <a:bodyPr/>
                    <a:lstStyle/>
                    <a:p>
                      <a:r>
                        <a:rPr lang="nl-BE" sz="1600" dirty="0" smtClean="0"/>
                        <a:t>2</a:t>
                      </a:r>
                      <a:endParaRPr lang="nl-BE" sz="1600" dirty="0"/>
                    </a:p>
                  </a:txBody>
                  <a:tcPr/>
                </a:tc>
                <a:tc>
                  <a:txBody>
                    <a:bodyPr/>
                    <a:lstStyle/>
                    <a:p>
                      <a:r>
                        <a:rPr lang="nl-BE" sz="1600" dirty="0" smtClean="0"/>
                        <a:t>2013-2014 </a:t>
                      </a:r>
                      <a:endParaRPr lang="nl-BE" sz="1600" dirty="0"/>
                    </a:p>
                  </a:txBody>
                  <a:tcPr/>
                </a:tc>
                <a:tc>
                  <a:txBody>
                    <a:bodyPr/>
                    <a:lstStyle/>
                    <a:p>
                      <a:r>
                        <a:rPr lang="nl-BE" sz="1400" dirty="0" smtClean="0"/>
                        <a:t>Guido Decoster</a:t>
                      </a:r>
                      <a:endParaRPr lang="nl-BE" sz="1400" dirty="0"/>
                    </a:p>
                  </a:txBody>
                  <a:tcPr/>
                </a:tc>
                <a:tc>
                  <a:txBody>
                    <a:bodyPr/>
                    <a:lstStyle/>
                    <a:p>
                      <a:r>
                        <a:rPr lang="nl-BE" sz="1400" dirty="0" smtClean="0"/>
                        <a:t>Katie Heyse</a:t>
                      </a:r>
                      <a:endParaRPr lang="nl-BE" sz="1400" dirty="0"/>
                    </a:p>
                  </a:txBody>
                  <a:tcPr/>
                </a:tc>
              </a:tr>
              <a:tr h="576064">
                <a:tc>
                  <a:txBody>
                    <a:bodyPr/>
                    <a:lstStyle/>
                    <a:p>
                      <a:r>
                        <a:rPr lang="nl-BE" sz="1600" dirty="0" smtClean="0"/>
                        <a:t>Optimalisatie serveromgeving</a:t>
                      </a:r>
                      <a:endParaRPr lang="nl-BE" sz="1600" dirty="0"/>
                    </a:p>
                  </a:txBody>
                  <a:tcPr/>
                </a:tc>
                <a:tc>
                  <a:txBody>
                    <a:bodyPr/>
                    <a:lstStyle/>
                    <a:p>
                      <a:r>
                        <a:rPr lang="nl-BE" sz="1600" dirty="0" smtClean="0"/>
                        <a:t>1</a:t>
                      </a:r>
                      <a:endParaRPr lang="nl-BE" sz="1600" dirty="0"/>
                    </a:p>
                  </a:txBody>
                  <a:tcPr/>
                </a:tc>
                <a:tc>
                  <a:txBody>
                    <a:bodyPr/>
                    <a:lstStyle/>
                    <a:p>
                      <a:r>
                        <a:rPr lang="nl-BE" sz="1600" dirty="0" smtClean="0"/>
                        <a:t>2013 afgerond</a:t>
                      </a:r>
                      <a:endParaRPr lang="nl-BE" sz="1600" dirty="0"/>
                    </a:p>
                  </a:txBody>
                  <a:tcPr/>
                </a:tc>
                <a:tc>
                  <a:txBody>
                    <a:bodyPr/>
                    <a:lstStyle/>
                    <a:p>
                      <a:r>
                        <a:rPr lang="nl-BE" sz="1400" dirty="0" smtClean="0"/>
                        <a:t>Piet Van Der</a:t>
                      </a:r>
                      <a:r>
                        <a:rPr lang="nl-BE" sz="1400" baseline="0" dirty="0" smtClean="0"/>
                        <a:t> Plas</a:t>
                      </a:r>
                      <a:endParaRPr lang="nl-BE" sz="1400" dirty="0"/>
                    </a:p>
                  </a:txBody>
                  <a:tcPr/>
                </a:tc>
                <a:tc>
                  <a:txBody>
                    <a:bodyPr/>
                    <a:lstStyle/>
                    <a:p>
                      <a:r>
                        <a:rPr lang="nl-BE" sz="1400" dirty="0" smtClean="0"/>
                        <a:t>Hannes Lombaert</a:t>
                      </a:r>
                      <a:endParaRPr lang="nl-BE" sz="1400" dirty="0"/>
                    </a:p>
                  </a:txBody>
                  <a:tcPr/>
                </a:tc>
              </a:tr>
              <a:tr h="504056">
                <a:tc>
                  <a:txBody>
                    <a:bodyPr/>
                    <a:lstStyle/>
                    <a:p>
                      <a:r>
                        <a:rPr lang="nl-BE" sz="1600" dirty="0" smtClean="0"/>
                        <a:t>Adviesvragen</a:t>
                      </a:r>
                      <a:endParaRPr lang="nl-BE" sz="1600" dirty="0"/>
                    </a:p>
                  </a:txBody>
                  <a:tcPr/>
                </a:tc>
                <a:tc>
                  <a:txBody>
                    <a:bodyPr/>
                    <a:lstStyle/>
                    <a:p>
                      <a:r>
                        <a:rPr lang="nl-BE" sz="1600" dirty="0" smtClean="0"/>
                        <a:t>ntb</a:t>
                      </a:r>
                      <a:endParaRPr lang="nl-BE" sz="1600" dirty="0"/>
                    </a:p>
                  </a:txBody>
                  <a:tcPr/>
                </a:tc>
                <a:tc>
                  <a:txBody>
                    <a:bodyPr/>
                    <a:lstStyle/>
                    <a:p>
                      <a:r>
                        <a:rPr lang="nl-BE" sz="1600" dirty="0" smtClean="0"/>
                        <a:t>2014-2015</a:t>
                      </a:r>
                      <a:endParaRPr lang="nl-BE" sz="1600" dirty="0"/>
                    </a:p>
                  </a:txBody>
                  <a:tcPr/>
                </a:tc>
                <a:tc>
                  <a:txBody>
                    <a:bodyPr/>
                    <a:lstStyle/>
                    <a:p>
                      <a:r>
                        <a:rPr lang="nl-BE" sz="1400" dirty="0" smtClean="0"/>
                        <a:t>Bruno Vanmarcke</a:t>
                      </a:r>
                      <a:endParaRPr lang="nl-BE" sz="1400" dirty="0"/>
                    </a:p>
                  </a:txBody>
                  <a:tcPr/>
                </a:tc>
                <a:tc>
                  <a:txBody>
                    <a:bodyPr/>
                    <a:lstStyle/>
                    <a:p>
                      <a:r>
                        <a:rPr lang="nl-BE" sz="1400" dirty="0" smtClean="0"/>
                        <a:t>Nele Smets</a:t>
                      </a:r>
                      <a:endParaRPr lang="nl-BE" sz="1400" dirty="0"/>
                    </a:p>
                  </a:txBody>
                  <a:tcPr/>
                </a:tc>
              </a:tr>
            </a:tbl>
          </a:graphicData>
        </a:graphic>
      </p:graphicFrame>
    </p:spTree>
    <p:extLst>
      <p:ext uri="{BB962C8B-B14F-4D97-AF65-F5344CB8AC3E}">
        <p14:creationId xmlns:p14="http://schemas.microsoft.com/office/powerpoint/2010/main" val="2056453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8313" y="404664"/>
            <a:ext cx="8218487" cy="561975"/>
          </a:xfrm>
        </p:spPr>
        <p:txBody>
          <a:bodyPr/>
          <a:lstStyle/>
          <a:p>
            <a:pPr algn="ctr"/>
            <a:r>
              <a:rPr lang="nl-BE" dirty="0" smtClean="0">
                <a:solidFill>
                  <a:srgbClr val="F65F1C"/>
                </a:solidFill>
              </a:rPr>
              <a:t>Roadmap (prio’s en timings)</a:t>
            </a:r>
            <a:endParaRPr lang="nl-BE" dirty="0">
              <a:solidFill>
                <a:srgbClr val="F65F1C"/>
              </a:solidFill>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14</a:t>
            </a:fld>
            <a:endParaRPr lang="nl-NL" dirty="0"/>
          </a:p>
        </p:txBody>
      </p:sp>
      <p:sp>
        <p:nvSpPr>
          <p:cNvPr id="6" name="Titel 1"/>
          <p:cNvSpPr txBox="1">
            <a:spLocks/>
          </p:cNvSpPr>
          <p:nvPr/>
        </p:nvSpPr>
        <p:spPr bwMode="auto">
          <a:xfrm>
            <a:off x="468313" y="-13295"/>
            <a:ext cx="82184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pPr algn="ctr"/>
            <a:r>
              <a:rPr lang="nl-BE" dirty="0" smtClean="0">
                <a:solidFill>
                  <a:srgbClr val="F65F1C"/>
                </a:solidFill>
                <a:cs typeface="Arial" charset="0"/>
              </a:rPr>
              <a:t>Stand van zaken projecten</a:t>
            </a:r>
            <a:endParaRPr lang="nl-BE" dirty="0">
              <a:solidFill>
                <a:srgbClr val="F65F1C"/>
              </a:solidFill>
              <a:cs typeface="Arial" charset="0"/>
            </a:endParaRPr>
          </a:p>
        </p:txBody>
      </p:sp>
      <p:sp>
        <p:nvSpPr>
          <p:cNvPr id="7" name="Ezelsoor 6"/>
          <p:cNvSpPr/>
          <p:nvPr/>
        </p:nvSpPr>
        <p:spPr>
          <a:xfrm>
            <a:off x="539552" y="188640"/>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5</a:t>
            </a:r>
          </a:p>
        </p:txBody>
      </p:sp>
      <p:graphicFrame>
        <p:nvGraphicFramePr>
          <p:cNvPr id="8" name="Tabel 7"/>
          <p:cNvGraphicFramePr>
            <a:graphicFrameLocks noGrp="1"/>
          </p:cNvGraphicFramePr>
          <p:nvPr>
            <p:extLst>
              <p:ext uri="{D42A27DB-BD31-4B8C-83A1-F6EECF244321}">
                <p14:modId xmlns:p14="http://schemas.microsoft.com/office/powerpoint/2010/main" val="3621783097"/>
              </p:ext>
            </p:extLst>
          </p:nvPr>
        </p:nvGraphicFramePr>
        <p:xfrm>
          <a:off x="29941" y="1196752"/>
          <a:ext cx="9114059" cy="3145868"/>
        </p:xfrm>
        <a:graphic>
          <a:graphicData uri="http://schemas.openxmlformats.org/drawingml/2006/table">
            <a:tbl>
              <a:tblPr firstRow="1" bandRow="1">
                <a:tableStyleId>{5C22544A-7EE6-4342-B048-85BDC9FD1C3A}</a:tableStyleId>
              </a:tblPr>
              <a:tblGrid>
                <a:gridCol w="2664296"/>
                <a:gridCol w="1013667"/>
                <a:gridCol w="1800200"/>
                <a:gridCol w="1656184"/>
                <a:gridCol w="1979712"/>
              </a:tblGrid>
              <a:tr h="763198">
                <a:tc>
                  <a:txBody>
                    <a:bodyPr/>
                    <a:lstStyle/>
                    <a:p>
                      <a:endParaRPr lang="nl-BE" dirty="0"/>
                    </a:p>
                  </a:txBody>
                  <a:tcPr/>
                </a:tc>
                <a:tc>
                  <a:txBody>
                    <a:bodyPr/>
                    <a:lstStyle/>
                    <a:p>
                      <a:r>
                        <a:rPr lang="nl-BE" dirty="0" smtClean="0"/>
                        <a:t>Prio</a:t>
                      </a:r>
                      <a:endParaRPr lang="nl-BE" dirty="0"/>
                    </a:p>
                  </a:txBody>
                  <a:tcPr/>
                </a:tc>
                <a:tc>
                  <a:txBody>
                    <a:bodyPr/>
                    <a:lstStyle/>
                    <a:p>
                      <a:r>
                        <a:rPr lang="nl-BE" dirty="0" smtClean="0"/>
                        <a:t>Timing</a:t>
                      </a:r>
                      <a:endParaRPr lang="nl-BE" dirty="0"/>
                    </a:p>
                  </a:txBody>
                  <a:tcPr/>
                </a:tc>
                <a:tc>
                  <a:txBody>
                    <a:bodyPr/>
                    <a:lstStyle/>
                    <a:p>
                      <a:r>
                        <a:rPr lang="nl-BE" dirty="0" smtClean="0"/>
                        <a:t>Eigenaar</a:t>
                      </a:r>
                      <a:endParaRPr lang="nl-BE" dirty="0"/>
                    </a:p>
                  </a:txBody>
                  <a:tcPr/>
                </a:tc>
                <a:tc>
                  <a:txBody>
                    <a:bodyPr/>
                    <a:lstStyle/>
                    <a:p>
                      <a:r>
                        <a:rPr lang="nl-BE" dirty="0" smtClean="0"/>
                        <a:t>Projectleider</a:t>
                      </a:r>
                      <a:endParaRPr lang="nl-BE" dirty="0"/>
                    </a:p>
                  </a:txBody>
                  <a:tcPr/>
                </a:tc>
              </a:tr>
              <a:tr h="681997">
                <a:tc>
                  <a:txBody>
                    <a:bodyPr/>
                    <a:lstStyle/>
                    <a:p>
                      <a:r>
                        <a:rPr lang="nl-BE" sz="1600" dirty="0" smtClean="0"/>
                        <a:t>Digitale Post</a:t>
                      </a:r>
                      <a:endParaRPr lang="nl-BE" sz="1600" dirty="0"/>
                    </a:p>
                  </a:txBody>
                  <a:tcPr/>
                </a:tc>
                <a:tc>
                  <a:txBody>
                    <a:bodyPr/>
                    <a:lstStyle/>
                    <a:p>
                      <a:r>
                        <a:rPr lang="nl-BE" sz="1600" dirty="0" smtClean="0"/>
                        <a:t>ntb</a:t>
                      </a:r>
                      <a:endParaRPr lang="nl-BE" sz="1600" dirty="0"/>
                    </a:p>
                  </a:txBody>
                  <a:tcPr/>
                </a:tc>
                <a:tc>
                  <a:txBody>
                    <a:bodyPr/>
                    <a:lstStyle/>
                    <a:p>
                      <a:r>
                        <a:rPr lang="nl-BE" sz="1600" dirty="0" smtClean="0"/>
                        <a:t>Heropstart – </a:t>
                      </a:r>
                      <a:r>
                        <a:rPr lang="nl-BE" sz="1600" strike="sngStrike" dirty="0" smtClean="0"/>
                        <a:t>klaar</a:t>
                      </a:r>
                      <a:r>
                        <a:rPr lang="nl-BE" sz="1600" strike="sngStrike" baseline="0" dirty="0" smtClean="0"/>
                        <a:t> </a:t>
                      </a:r>
                      <a:r>
                        <a:rPr lang="nl-BE" sz="1600" dirty="0" smtClean="0"/>
                        <a:t>2015</a:t>
                      </a:r>
                      <a:endParaRPr lang="nl-BE" sz="1600" dirty="0"/>
                    </a:p>
                  </a:txBody>
                  <a:tcPr/>
                </a:tc>
                <a:tc>
                  <a:txBody>
                    <a:bodyPr/>
                    <a:lstStyle/>
                    <a:p>
                      <a:r>
                        <a:rPr lang="nl-BE" sz="1400" baseline="0" dirty="0" smtClean="0"/>
                        <a:t>Carolina Stevens a.i.</a:t>
                      </a:r>
                      <a:endParaRPr lang="nl-BE" sz="1400" dirty="0" smtClean="0"/>
                    </a:p>
                  </a:txBody>
                  <a:tcPr/>
                </a:tc>
                <a:tc>
                  <a:txBody>
                    <a:bodyPr/>
                    <a:lstStyle/>
                    <a:p>
                      <a:r>
                        <a:rPr lang="nl-BE" sz="1400" dirty="0" smtClean="0">
                          <a:solidFill>
                            <a:schemeClr val="tx1"/>
                          </a:solidFill>
                        </a:rPr>
                        <a:t>Nog te bepalen 2015</a:t>
                      </a:r>
                    </a:p>
                  </a:txBody>
                  <a:tcPr/>
                </a:tc>
              </a:tr>
              <a:tr h="6819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600" dirty="0" smtClean="0"/>
                        <a:t>Digitaal Vloeiboek</a:t>
                      </a:r>
                    </a:p>
                  </a:txBody>
                  <a:tcPr/>
                </a:tc>
                <a:tc>
                  <a:txBody>
                    <a:bodyPr/>
                    <a:lstStyle/>
                    <a:p>
                      <a:r>
                        <a:rPr lang="nl-BE" sz="1600" dirty="0" smtClean="0"/>
                        <a:t>ntb</a:t>
                      </a:r>
                      <a:endParaRPr lang="nl-B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600" dirty="0" smtClean="0"/>
                        <a:t>Klaar</a:t>
                      </a:r>
                      <a:r>
                        <a:rPr lang="nl-BE" sz="1600" baseline="0" dirty="0" smtClean="0"/>
                        <a:t> tegen eind 2014 </a:t>
                      </a:r>
                      <a:endParaRPr lang="nl-B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Vicky Van den Berge</a:t>
                      </a:r>
                    </a:p>
                  </a:txBody>
                  <a:tcPr/>
                </a:tc>
                <a:tc>
                  <a:txBody>
                    <a:bodyPr/>
                    <a:lstStyle/>
                    <a:p>
                      <a:r>
                        <a:rPr lang="nl-BE" sz="1400" dirty="0" smtClean="0">
                          <a:solidFill>
                            <a:schemeClr val="tx1"/>
                          </a:solidFill>
                        </a:rPr>
                        <a:t>Ann De Meester (</a:t>
                      </a:r>
                      <a:r>
                        <a:rPr lang="nl-BE" sz="1400" dirty="0" err="1" smtClean="0">
                          <a:solidFill>
                            <a:schemeClr val="tx1"/>
                          </a:solidFill>
                        </a:rPr>
                        <a:t>tvv</a:t>
                      </a:r>
                      <a:r>
                        <a:rPr lang="nl-BE" sz="1400" dirty="0" smtClean="0">
                          <a:solidFill>
                            <a:schemeClr val="tx1"/>
                          </a:solidFill>
                        </a:rPr>
                        <a:t> Liesbeth De Clercq)</a:t>
                      </a:r>
                    </a:p>
                    <a:p>
                      <a:endParaRPr lang="nl-BE" sz="1400" dirty="0" smtClean="0">
                        <a:solidFill>
                          <a:schemeClr val="tx1"/>
                        </a:solidFill>
                      </a:endParaRPr>
                    </a:p>
                  </a:txBody>
                  <a:tcPr/>
                </a:tc>
              </a:tr>
              <a:tr h="9691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600" dirty="0" smtClean="0"/>
                        <a:t>Uitbouw portaalframe voor dataverkeer tussen lokale besturen en Vlaanderen</a:t>
                      </a:r>
                    </a:p>
                  </a:txBody>
                  <a:tcPr/>
                </a:tc>
                <a:tc>
                  <a:txBody>
                    <a:bodyPr/>
                    <a:lstStyle/>
                    <a:p>
                      <a:r>
                        <a:rPr lang="nl-BE" sz="1600" dirty="0" smtClean="0"/>
                        <a:t>ntb</a:t>
                      </a:r>
                      <a:endParaRPr lang="nl-B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600" dirty="0" smtClean="0"/>
                        <a:t>Start </a:t>
                      </a:r>
                      <a:r>
                        <a:rPr lang="nl-BE" sz="1600" strike="noStrike" baseline="0" dirty="0" smtClean="0"/>
                        <a:t>vanaf 2015</a:t>
                      </a:r>
                      <a:endParaRPr lang="nl-BE" sz="1600" strike="sngStrik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BE" sz="1400" b="1" dirty="0" smtClean="0">
                          <a:solidFill>
                            <a:srgbClr val="FF0000"/>
                          </a:solidFill>
                        </a:rPr>
                        <a:t>Nog te bepalen</a:t>
                      </a:r>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txBody>
                  <a:tcPr/>
                </a:tc>
                <a:tc>
                  <a:txBody>
                    <a:bodyPr/>
                    <a:lstStyle/>
                    <a:p>
                      <a:r>
                        <a:rPr lang="nl-BE" sz="1400" dirty="0" smtClean="0">
                          <a:solidFill>
                            <a:schemeClr val="tx1"/>
                          </a:solidFill>
                        </a:rPr>
                        <a:t>Gerd Dottermans</a:t>
                      </a:r>
                    </a:p>
                  </a:txBody>
                  <a:tcPr/>
                </a:tc>
              </a:tr>
            </a:tbl>
          </a:graphicData>
        </a:graphic>
      </p:graphicFrame>
    </p:spTree>
    <p:extLst>
      <p:ext uri="{BB962C8B-B14F-4D97-AF65-F5344CB8AC3E}">
        <p14:creationId xmlns:p14="http://schemas.microsoft.com/office/powerpoint/2010/main" val="3616310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fgeronde rechthoek 7"/>
          <p:cNvSpPr/>
          <p:nvPr/>
        </p:nvSpPr>
        <p:spPr>
          <a:xfrm>
            <a:off x="70409" y="1127846"/>
            <a:ext cx="827584" cy="2373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18000" rtlCol="0" anchor="t"/>
          <a:lstStyle/>
          <a:p>
            <a:pPr algn="ctr"/>
            <a:r>
              <a:rPr lang="nl-BE" sz="1400" dirty="0" smtClean="0">
                <a:solidFill>
                  <a:srgbClr val="FFFFFF"/>
                </a:solidFill>
              </a:rPr>
              <a:t>Bestuurlijk Toezicht  digitaal A- Z</a:t>
            </a:r>
            <a:endParaRPr lang="nl-BE" sz="1400" dirty="0">
              <a:solidFill>
                <a:srgbClr val="FFFFFF"/>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128" y="-1"/>
            <a:ext cx="7036676" cy="6702639"/>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jdelijke aanduiding voor dianummer 3"/>
          <p:cNvSpPr>
            <a:spLocks noGrp="1"/>
          </p:cNvSpPr>
          <p:nvPr>
            <p:ph type="sldNum" sz="quarter" idx="12"/>
          </p:nvPr>
        </p:nvSpPr>
        <p:spPr/>
        <p:txBody>
          <a:bodyPr/>
          <a:lstStyle/>
          <a:p>
            <a:fld id="{432589AC-E6FA-475A-950D-D5033BEB8435}" type="slidenum">
              <a:rPr lang="nl-NL" smtClean="0"/>
              <a:pPr/>
              <a:t>15</a:t>
            </a:fld>
            <a:endParaRPr lang="nl-NL" dirty="0"/>
          </a:p>
        </p:txBody>
      </p:sp>
      <p:sp>
        <p:nvSpPr>
          <p:cNvPr id="6" name="Vijfhoek 5"/>
          <p:cNvSpPr/>
          <p:nvPr/>
        </p:nvSpPr>
        <p:spPr>
          <a:xfrm>
            <a:off x="661799" y="1248858"/>
            <a:ext cx="7488832" cy="667974"/>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smtClean="0">
                <a:solidFill>
                  <a:srgbClr val="FFFFFF"/>
                </a:solidFill>
              </a:rPr>
              <a:t>Loket Digitaal Toezicht</a:t>
            </a:r>
            <a:endParaRPr lang="nl-BE" sz="1000" dirty="0">
              <a:solidFill>
                <a:srgbClr val="FFFFFF"/>
              </a:solidFill>
            </a:endParaRPr>
          </a:p>
        </p:txBody>
      </p:sp>
      <p:sp>
        <p:nvSpPr>
          <p:cNvPr id="10" name="Vijfhoek 9"/>
          <p:cNvSpPr/>
          <p:nvPr/>
        </p:nvSpPr>
        <p:spPr>
          <a:xfrm>
            <a:off x="671721" y="2092806"/>
            <a:ext cx="3024337" cy="360040"/>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a:solidFill>
                  <a:srgbClr val="FFFFFF"/>
                </a:solidFill>
              </a:rPr>
              <a:t>Back office – Lift &amp; Shift</a:t>
            </a:r>
          </a:p>
        </p:txBody>
      </p:sp>
      <p:sp>
        <p:nvSpPr>
          <p:cNvPr id="11" name="Vijfhoek 10"/>
          <p:cNvSpPr/>
          <p:nvPr/>
        </p:nvSpPr>
        <p:spPr>
          <a:xfrm>
            <a:off x="660636" y="2694689"/>
            <a:ext cx="8541344" cy="288032"/>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a:solidFill>
                  <a:srgbClr val="FFFFFF"/>
                </a:solidFill>
              </a:rPr>
              <a:t>Back office –  Geoptimaliseerd toezicht</a:t>
            </a:r>
          </a:p>
        </p:txBody>
      </p:sp>
      <p:sp>
        <p:nvSpPr>
          <p:cNvPr id="9" name="Vijfhoek 8"/>
          <p:cNvSpPr/>
          <p:nvPr/>
        </p:nvSpPr>
        <p:spPr>
          <a:xfrm>
            <a:off x="3837891" y="3092469"/>
            <a:ext cx="5364087" cy="288032"/>
          </a:xfrm>
          <a:prstGeom prst="homePlat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BE" sz="1000" dirty="0">
                <a:solidFill>
                  <a:srgbClr val="FFFFFF"/>
                </a:solidFill>
              </a:rPr>
              <a:t>Auto-uitwisseling toepassingen besturen</a:t>
            </a:r>
          </a:p>
        </p:txBody>
      </p:sp>
      <p:sp>
        <p:nvSpPr>
          <p:cNvPr id="17" name="Vijfhoek 16"/>
          <p:cNvSpPr/>
          <p:nvPr/>
        </p:nvSpPr>
        <p:spPr>
          <a:xfrm>
            <a:off x="2270471" y="1649174"/>
            <a:ext cx="1305756" cy="90010"/>
          </a:xfrm>
          <a:prstGeom prst="homePlate">
            <a:avLst/>
          </a:prstGeom>
          <a:solidFill>
            <a:schemeClr val="accent2">
              <a:lumMod val="40000"/>
              <a:lumOff val="6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nl-BE" sz="900" dirty="0" smtClean="0">
                <a:solidFill>
                  <a:srgbClr val="FFFFFF"/>
                </a:solidFill>
              </a:rPr>
              <a:t>Auto-aansluiting Back </a:t>
            </a:r>
            <a:endParaRPr lang="nl-BE" sz="900" dirty="0">
              <a:solidFill>
                <a:srgbClr val="FFFFFF"/>
              </a:solidFill>
            </a:endParaRPr>
          </a:p>
        </p:txBody>
      </p:sp>
      <p:sp>
        <p:nvSpPr>
          <p:cNvPr id="18" name="Vijfhoek 17"/>
          <p:cNvSpPr/>
          <p:nvPr/>
        </p:nvSpPr>
        <p:spPr>
          <a:xfrm>
            <a:off x="2089416" y="1490484"/>
            <a:ext cx="2842165" cy="96982"/>
          </a:xfrm>
          <a:prstGeom prst="homePlate">
            <a:avLst/>
          </a:prstGeom>
          <a:solidFill>
            <a:schemeClr val="accent2">
              <a:lumMod val="40000"/>
              <a:lumOff val="6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nl-BE" sz="800" dirty="0" smtClean="0">
                <a:solidFill>
                  <a:srgbClr val="FFFFFF"/>
                </a:solidFill>
              </a:rPr>
              <a:t>Uitbreiding besturen</a:t>
            </a:r>
            <a:endParaRPr lang="nl-BE" sz="800" dirty="0">
              <a:solidFill>
                <a:srgbClr val="FFFFFF"/>
              </a:solidFill>
            </a:endParaRPr>
          </a:p>
        </p:txBody>
      </p:sp>
      <p:cxnSp>
        <p:nvCxnSpPr>
          <p:cNvPr id="20" name="Rechte verbindingslijn 19"/>
          <p:cNvCxnSpPr>
            <a:stCxn id="25" idx="3"/>
            <a:endCxn id="9" idx="1"/>
          </p:cNvCxnSpPr>
          <p:nvPr/>
        </p:nvCxnSpPr>
        <p:spPr>
          <a:xfrm>
            <a:off x="3816080" y="782740"/>
            <a:ext cx="21811" cy="245374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4" name="Vijfhoek 33"/>
          <p:cNvSpPr/>
          <p:nvPr/>
        </p:nvSpPr>
        <p:spPr>
          <a:xfrm>
            <a:off x="2246750" y="1327520"/>
            <a:ext cx="2109955" cy="90010"/>
          </a:xfrm>
          <a:prstGeom prst="homePlate">
            <a:avLst/>
          </a:prstGeom>
          <a:solidFill>
            <a:schemeClr val="accent2">
              <a:lumMod val="40000"/>
              <a:lumOff val="6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nl-BE" sz="900" dirty="0" smtClean="0">
                <a:solidFill>
                  <a:srgbClr val="FFFFFF"/>
                </a:solidFill>
              </a:rPr>
              <a:t>Releases  1.x</a:t>
            </a:r>
            <a:endParaRPr lang="nl-BE" sz="900" dirty="0">
              <a:solidFill>
                <a:srgbClr val="FFFFFF"/>
              </a:solidFill>
            </a:endParaRPr>
          </a:p>
        </p:txBody>
      </p:sp>
      <p:sp>
        <p:nvSpPr>
          <p:cNvPr id="35" name="Vijfhoek 34"/>
          <p:cNvSpPr/>
          <p:nvPr/>
        </p:nvSpPr>
        <p:spPr>
          <a:xfrm>
            <a:off x="4800600" y="1327520"/>
            <a:ext cx="2664296" cy="90010"/>
          </a:xfrm>
          <a:prstGeom prst="homePlate">
            <a:avLst/>
          </a:prstGeom>
          <a:solidFill>
            <a:schemeClr val="accent2">
              <a:lumMod val="40000"/>
              <a:lumOff val="6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nl-BE" sz="900" dirty="0" smtClean="0">
                <a:solidFill>
                  <a:srgbClr val="FFFFFF"/>
                </a:solidFill>
              </a:rPr>
              <a:t>Versie 2 (Comm. ABB – Besturen)</a:t>
            </a:r>
            <a:endParaRPr lang="nl-BE" sz="900" dirty="0">
              <a:solidFill>
                <a:srgbClr val="FFFFFF"/>
              </a:solidFill>
            </a:endParaRPr>
          </a:p>
        </p:txBody>
      </p:sp>
      <p:sp>
        <p:nvSpPr>
          <p:cNvPr id="36" name="Afgeronde rechthoek 35"/>
          <p:cNvSpPr/>
          <p:nvPr/>
        </p:nvSpPr>
        <p:spPr>
          <a:xfrm>
            <a:off x="92024" y="5257800"/>
            <a:ext cx="1167608" cy="441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18000" rtlCol="0" anchor="t"/>
          <a:lstStyle/>
          <a:p>
            <a:r>
              <a:rPr lang="nl-BE" sz="1000" dirty="0" smtClean="0">
                <a:solidFill>
                  <a:srgbClr val="FFFFFF"/>
                </a:solidFill>
              </a:rPr>
              <a:t>Digitale post</a:t>
            </a:r>
            <a:endParaRPr lang="nl-BE" sz="1000" dirty="0">
              <a:solidFill>
                <a:srgbClr val="FFFFFF"/>
              </a:solidFill>
            </a:endParaRPr>
          </a:p>
        </p:txBody>
      </p:sp>
      <p:sp>
        <p:nvSpPr>
          <p:cNvPr id="37" name="Afgeronde rechthoek 36"/>
          <p:cNvSpPr/>
          <p:nvPr/>
        </p:nvSpPr>
        <p:spPr>
          <a:xfrm>
            <a:off x="92023" y="5715000"/>
            <a:ext cx="1167609" cy="374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18000" rtlCol="0" anchor="t"/>
          <a:lstStyle/>
          <a:p>
            <a:pPr algn="ctr"/>
            <a:r>
              <a:rPr lang="nl-BE" sz="1000" dirty="0" smtClean="0">
                <a:solidFill>
                  <a:srgbClr val="FFFFFF"/>
                </a:solidFill>
              </a:rPr>
              <a:t>Digitaal vloeiboek</a:t>
            </a:r>
            <a:endParaRPr lang="nl-BE" sz="1000" dirty="0">
              <a:solidFill>
                <a:srgbClr val="FFFFFF"/>
              </a:solidFill>
            </a:endParaRPr>
          </a:p>
        </p:txBody>
      </p:sp>
      <p:sp>
        <p:nvSpPr>
          <p:cNvPr id="40" name="Afgeronde rechthoek 39"/>
          <p:cNvSpPr/>
          <p:nvPr/>
        </p:nvSpPr>
        <p:spPr>
          <a:xfrm>
            <a:off x="43764" y="548680"/>
            <a:ext cx="1167609" cy="468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18000" rtlCol="0" anchor="ctr"/>
          <a:lstStyle/>
          <a:p>
            <a:r>
              <a:rPr lang="nl-BE" sz="900" dirty="0" smtClean="0">
                <a:solidFill>
                  <a:srgbClr val="FFFFFF"/>
                </a:solidFill>
              </a:rPr>
              <a:t>Generieke </a:t>
            </a:r>
            <a:br>
              <a:rPr lang="nl-BE" sz="900" dirty="0" smtClean="0">
                <a:solidFill>
                  <a:srgbClr val="FFFFFF"/>
                </a:solidFill>
              </a:rPr>
            </a:br>
            <a:r>
              <a:rPr lang="nl-BE" sz="900" dirty="0" smtClean="0">
                <a:solidFill>
                  <a:srgbClr val="FFFFFF"/>
                </a:solidFill>
              </a:rPr>
              <a:t>platformen</a:t>
            </a:r>
            <a:endParaRPr lang="nl-BE" sz="900" dirty="0">
              <a:solidFill>
                <a:srgbClr val="FFFFFF"/>
              </a:solidFill>
            </a:endParaRPr>
          </a:p>
        </p:txBody>
      </p:sp>
      <p:sp>
        <p:nvSpPr>
          <p:cNvPr id="25" name="Vijfhoek 24"/>
          <p:cNvSpPr/>
          <p:nvPr/>
        </p:nvSpPr>
        <p:spPr>
          <a:xfrm>
            <a:off x="871348" y="638724"/>
            <a:ext cx="2944732" cy="288032"/>
          </a:xfrm>
          <a:prstGeom prst="homePlate">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BE" sz="1000" dirty="0">
                <a:solidFill>
                  <a:srgbClr val="FFFFFF"/>
                </a:solidFill>
              </a:rPr>
              <a:t>Managed File Transfer</a:t>
            </a:r>
          </a:p>
        </p:txBody>
      </p:sp>
      <p:sp>
        <p:nvSpPr>
          <p:cNvPr id="31" name="Vijfhoek 30"/>
          <p:cNvSpPr/>
          <p:nvPr/>
        </p:nvSpPr>
        <p:spPr>
          <a:xfrm>
            <a:off x="897173" y="3720977"/>
            <a:ext cx="3816426" cy="241423"/>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smtClean="0">
                <a:solidFill>
                  <a:srgbClr val="FFFFFF"/>
                </a:solidFill>
              </a:rPr>
              <a:t>Regioscreening</a:t>
            </a:r>
            <a:endParaRPr lang="nl-BE" sz="1000" dirty="0">
              <a:solidFill>
                <a:srgbClr val="FFFFFF"/>
              </a:solidFill>
            </a:endParaRPr>
          </a:p>
        </p:txBody>
      </p:sp>
      <p:sp>
        <p:nvSpPr>
          <p:cNvPr id="41" name="Afgeronde rechthoek 40"/>
          <p:cNvSpPr/>
          <p:nvPr/>
        </p:nvSpPr>
        <p:spPr>
          <a:xfrm>
            <a:off x="92023" y="6096000"/>
            <a:ext cx="1167609" cy="516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18000" rtlCol="0" anchor="ctr"/>
          <a:lstStyle/>
          <a:p>
            <a:r>
              <a:rPr lang="nl-BE" sz="900" dirty="0" smtClean="0">
                <a:solidFill>
                  <a:srgbClr val="FFFFFF"/>
                </a:solidFill>
              </a:rPr>
              <a:t>Herinrichting IT-fucntie</a:t>
            </a:r>
            <a:endParaRPr lang="nl-BE" sz="900" dirty="0">
              <a:solidFill>
                <a:srgbClr val="FFFFFF"/>
              </a:solidFill>
            </a:endParaRPr>
          </a:p>
        </p:txBody>
      </p:sp>
      <p:sp>
        <p:nvSpPr>
          <p:cNvPr id="5" name="Ovaal 4"/>
          <p:cNvSpPr/>
          <p:nvPr/>
        </p:nvSpPr>
        <p:spPr>
          <a:xfrm>
            <a:off x="6791908" y="1327520"/>
            <a:ext cx="864096" cy="36665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smtClean="0">
                <a:solidFill>
                  <a:srgbClr val="002060"/>
                </a:solidFill>
              </a:rPr>
              <a:t>∞ </a:t>
            </a:r>
          </a:p>
          <a:p>
            <a:pPr algn="ctr"/>
            <a:r>
              <a:rPr lang="nl-BE" sz="1000" dirty="0" smtClean="0">
                <a:solidFill>
                  <a:srgbClr val="002060"/>
                </a:solidFill>
              </a:rPr>
              <a:t>BBC DR</a:t>
            </a:r>
            <a:endParaRPr lang="nl-BE" sz="1000" dirty="0">
              <a:solidFill>
                <a:srgbClr val="002060"/>
              </a:solidFill>
            </a:endParaRPr>
          </a:p>
        </p:txBody>
      </p:sp>
      <p:sp>
        <p:nvSpPr>
          <p:cNvPr id="42" name="Ovaal 41"/>
          <p:cNvSpPr/>
          <p:nvPr/>
        </p:nvSpPr>
        <p:spPr>
          <a:xfrm>
            <a:off x="3433202" y="2072756"/>
            <a:ext cx="864096" cy="36665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000" dirty="0">
                <a:solidFill>
                  <a:srgbClr val="002060"/>
                </a:solidFill>
              </a:rPr>
              <a:t>∞ </a:t>
            </a:r>
          </a:p>
          <a:p>
            <a:pPr algn="ctr"/>
            <a:r>
              <a:rPr lang="nl-BE" sz="1000" dirty="0">
                <a:solidFill>
                  <a:srgbClr val="002060"/>
                </a:solidFill>
              </a:rPr>
              <a:t>BBC DR</a:t>
            </a:r>
          </a:p>
        </p:txBody>
      </p:sp>
      <p:sp>
        <p:nvSpPr>
          <p:cNvPr id="46" name="Ovaal 45"/>
          <p:cNvSpPr/>
          <p:nvPr/>
        </p:nvSpPr>
        <p:spPr>
          <a:xfrm>
            <a:off x="3516588" y="599410"/>
            <a:ext cx="864096" cy="36665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000" dirty="0">
                <a:solidFill>
                  <a:srgbClr val="002060"/>
                </a:solidFill>
              </a:rPr>
              <a:t>∞ </a:t>
            </a:r>
          </a:p>
          <a:p>
            <a:pPr algn="ctr"/>
            <a:r>
              <a:rPr lang="nl-BE" sz="1000" dirty="0">
                <a:solidFill>
                  <a:srgbClr val="002060"/>
                </a:solidFill>
              </a:rPr>
              <a:t>BBC DR</a:t>
            </a:r>
          </a:p>
        </p:txBody>
      </p:sp>
      <p:sp>
        <p:nvSpPr>
          <p:cNvPr id="47" name="Vijfhoek 46"/>
          <p:cNvSpPr/>
          <p:nvPr/>
        </p:nvSpPr>
        <p:spPr>
          <a:xfrm>
            <a:off x="908009" y="6400800"/>
            <a:ext cx="2901991" cy="241423"/>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smtClean="0">
                <a:solidFill>
                  <a:srgbClr val="FFFFFF"/>
                </a:solidFill>
              </a:rPr>
              <a:t>Herinrichting IT-Functie</a:t>
            </a:r>
            <a:endParaRPr lang="nl-BE" sz="1000" dirty="0">
              <a:solidFill>
                <a:srgbClr val="FFFFFF"/>
              </a:solidFill>
            </a:endParaRPr>
          </a:p>
        </p:txBody>
      </p:sp>
      <p:sp>
        <p:nvSpPr>
          <p:cNvPr id="45" name="Ovaal 44"/>
          <p:cNvSpPr/>
          <p:nvPr/>
        </p:nvSpPr>
        <p:spPr>
          <a:xfrm>
            <a:off x="2412504" y="4800600"/>
            <a:ext cx="864096" cy="36665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000" dirty="0">
                <a:solidFill>
                  <a:srgbClr val="002060"/>
                </a:solidFill>
              </a:rPr>
              <a:t>∞ </a:t>
            </a:r>
          </a:p>
          <a:p>
            <a:pPr algn="ctr"/>
            <a:r>
              <a:rPr lang="nl-BE" sz="1000" dirty="0">
                <a:solidFill>
                  <a:srgbClr val="002060"/>
                </a:solidFill>
              </a:rPr>
              <a:t>BBC DR</a:t>
            </a:r>
          </a:p>
        </p:txBody>
      </p:sp>
      <p:sp>
        <p:nvSpPr>
          <p:cNvPr id="48" name="Vijfhoek 47"/>
          <p:cNvSpPr/>
          <p:nvPr/>
        </p:nvSpPr>
        <p:spPr>
          <a:xfrm>
            <a:off x="908009" y="6096000"/>
            <a:ext cx="2901991" cy="241423"/>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smtClean="0">
                <a:solidFill>
                  <a:srgbClr val="FFFFFF"/>
                </a:solidFill>
              </a:rPr>
              <a:t>Optimalisatie serveromgeving</a:t>
            </a:r>
            <a:endParaRPr lang="nl-BE" sz="1000" dirty="0">
              <a:solidFill>
                <a:srgbClr val="FFFFFF"/>
              </a:solidFill>
            </a:endParaRPr>
          </a:p>
        </p:txBody>
      </p:sp>
      <p:sp>
        <p:nvSpPr>
          <p:cNvPr id="49" name="Lachebekje 48"/>
          <p:cNvSpPr/>
          <p:nvPr/>
        </p:nvSpPr>
        <p:spPr>
          <a:xfrm>
            <a:off x="5700700" y="2639554"/>
            <a:ext cx="432048" cy="329090"/>
          </a:xfrm>
          <a:prstGeom prst="smileyFace">
            <a:avLst>
              <a:gd name="adj" fmla="val 465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rgbClr val="FFC000"/>
              </a:solidFill>
            </a:endParaRPr>
          </a:p>
        </p:txBody>
      </p:sp>
      <p:sp>
        <p:nvSpPr>
          <p:cNvPr id="53" name="Vijfhoek 52"/>
          <p:cNvSpPr/>
          <p:nvPr/>
        </p:nvSpPr>
        <p:spPr>
          <a:xfrm>
            <a:off x="3322967" y="4863976"/>
            <a:ext cx="3980444" cy="241424"/>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nl-BE" sz="1000" dirty="0" smtClean="0">
                <a:solidFill>
                  <a:srgbClr val="FFFFFF"/>
                </a:solidFill>
              </a:rPr>
              <a:t>Structureel klantenbeheer</a:t>
            </a:r>
            <a:endParaRPr lang="nl-BE" sz="1000" dirty="0">
              <a:solidFill>
                <a:srgbClr val="FFFFFF"/>
              </a:solidFill>
            </a:endParaRPr>
          </a:p>
        </p:txBody>
      </p:sp>
      <p:sp>
        <p:nvSpPr>
          <p:cNvPr id="60" name="Vijfhoek 59"/>
          <p:cNvSpPr/>
          <p:nvPr/>
        </p:nvSpPr>
        <p:spPr>
          <a:xfrm>
            <a:off x="5306315" y="5334000"/>
            <a:ext cx="1997095" cy="241424"/>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nl-BE" sz="1000" dirty="0" smtClean="0">
                <a:solidFill>
                  <a:srgbClr val="FFFFFF"/>
                </a:solidFill>
              </a:rPr>
              <a:t>Digitale post</a:t>
            </a:r>
            <a:endParaRPr lang="nl-BE" sz="1000" dirty="0">
              <a:solidFill>
                <a:srgbClr val="FFFFFF"/>
              </a:solidFill>
            </a:endParaRPr>
          </a:p>
        </p:txBody>
      </p:sp>
      <p:sp>
        <p:nvSpPr>
          <p:cNvPr id="61" name="Vijfhoek 60"/>
          <p:cNvSpPr/>
          <p:nvPr/>
        </p:nvSpPr>
        <p:spPr>
          <a:xfrm>
            <a:off x="3390077" y="5791200"/>
            <a:ext cx="3980444" cy="241424"/>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nl-BE" sz="1000" dirty="0" smtClean="0">
                <a:solidFill>
                  <a:srgbClr val="FFFFFF"/>
                </a:solidFill>
              </a:rPr>
              <a:t>Digitaal vloeiboek</a:t>
            </a:r>
            <a:endParaRPr lang="nl-BE" sz="1000" dirty="0">
              <a:solidFill>
                <a:srgbClr val="FFFFFF"/>
              </a:solidFill>
            </a:endParaRPr>
          </a:p>
        </p:txBody>
      </p:sp>
      <p:pic>
        <p:nvPicPr>
          <p:cNvPr id="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3201" y="5665788"/>
            <a:ext cx="4572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314" y="1490484"/>
            <a:ext cx="457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Vijfhoek 43"/>
          <p:cNvSpPr/>
          <p:nvPr/>
        </p:nvSpPr>
        <p:spPr>
          <a:xfrm>
            <a:off x="4876800" y="4114800"/>
            <a:ext cx="3048000" cy="533400"/>
          </a:xfrm>
          <a:prstGeom prst="homePlate">
            <a:avLst/>
          </a:prstGeom>
        </p:spPr>
        <p:style>
          <a:lnRef idx="3">
            <a:schemeClr val="lt1"/>
          </a:lnRef>
          <a:fillRef idx="1">
            <a:schemeClr val="accent2"/>
          </a:fillRef>
          <a:effectRef idx="1">
            <a:schemeClr val="accent2"/>
          </a:effectRef>
          <a:fontRef idx="minor">
            <a:schemeClr val="lt1"/>
          </a:fontRef>
        </p:style>
        <p:txBody>
          <a:bodyPr rtlCol="0" anchor="t"/>
          <a:lstStyle/>
          <a:p>
            <a:r>
              <a:rPr lang="nl-BE" sz="1000" dirty="0">
                <a:solidFill>
                  <a:srgbClr val="FFFFFF"/>
                </a:solidFill>
              </a:rPr>
              <a:t>Uitbouw </a:t>
            </a:r>
            <a:r>
              <a:rPr lang="nl-BE" sz="1000" dirty="0" smtClean="0">
                <a:solidFill>
                  <a:srgbClr val="FFFFFF"/>
                </a:solidFill>
              </a:rPr>
              <a:t>portaalframework voor dataverkeer</a:t>
            </a:r>
            <a:endParaRPr lang="nl-BE" sz="1000" dirty="0">
              <a:solidFill>
                <a:srgbClr val="FFFFFF"/>
              </a:solidFill>
            </a:endParaRPr>
          </a:p>
        </p:txBody>
      </p:sp>
      <p:sp>
        <p:nvSpPr>
          <p:cNvPr id="54" name="Afgeronde rechthoek 53"/>
          <p:cNvSpPr/>
          <p:nvPr/>
        </p:nvSpPr>
        <p:spPr>
          <a:xfrm>
            <a:off x="86816" y="3531219"/>
            <a:ext cx="827584" cy="1726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18000" rtlCol="0" anchor="t"/>
          <a:lstStyle/>
          <a:p>
            <a:pPr algn="ctr"/>
            <a:r>
              <a:rPr lang="nl-BE" sz="1400" dirty="0" smtClean="0">
                <a:solidFill>
                  <a:srgbClr val="FFFFFF"/>
                </a:solidFill>
              </a:rPr>
              <a:t>Kenniscentrum  </a:t>
            </a:r>
            <a:endParaRPr lang="nl-BE" sz="1400" dirty="0">
              <a:solidFill>
                <a:srgbClr val="FFFFFF"/>
              </a:solidFill>
            </a:endParaRPr>
          </a:p>
        </p:txBody>
      </p:sp>
      <p:sp>
        <p:nvSpPr>
          <p:cNvPr id="62" name="Vijfhoek 61"/>
          <p:cNvSpPr/>
          <p:nvPr/>
        </p:nvSpPr>
        <p:spPr>
          <a:xfrm>
            <a:off x="4955704" y="4329590"/>
            <a:ext cx="2588096" cy="90010"/>
          </a:xfrm>
          <a:prstGeom prst="homePlate">
            <a:avLst/>
          </a:prstGeom>
          <a:solidFill>
            <a:schemeClr val="accent2">
              <a:lumMod val="40000"/>
              <a:lumOff val="6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r>
              <a:rPr lang="nl-BE" sz="900" dirty="0" smtClean="0">
                <a:solidFill>
                  <a:srgbClr val="FFFFFF"/>
                </a:solidFill>
              </a:rPr>
              <a:t>portaal  PPS-constructie</a:t>
            </a:r>
            <a:endParaRPr lang="nl-BE" sz="900" dirty="0">
              <a:solidFill>
                <a:srgbClr val="FFFFFF"/>
              </a:solidFill>
            </a:endParaRPr>
          </a:p>
        </p:txBody>
      </p:sp>
      <p:sp>
        <p:nvSpPr>
          <p:cNvPr id="43" name="Lachebekje 42"/>
          <p:cNvSpPr/>
          <p:nvPr/>
        </p:nvSpPr>
        <p:spPr>
          <a:xfrm>
            <a:off x="5720571" y="3637289"/>
            <a:ext cx="432048" cy="329090"/>
          </a:xfrm>
          <a:prstGeom prst="smileyFace">
            <a:avLst>
              <a:gd name="adj" fmla="val 465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rgbClr val="FFC000"/>
              </a:solidFill>
            </a:endParaRPr>
          </a:p>
        </p:txBody>
      </p:sp>
      <p:sp>
        <p:nvSpPr>
          <p:cNvPr id="52" name="Lachebekje 51"/>
          <p:cNvSpPr/>
          <p:nvPr/>
        </p:nvSpPr>
        <p:spPr>
          <a:xfrm>
            <a:off x="5626890" y="630461"/>
            <a:ext cx="432048" cy="329090"/>
          </a:xfrm>
          <a:prstGeom prst="smileyFace">
            <a:avLst>
              <a:gd name="adj" fmla="val 465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rgbClr val="FFC000"/>
              </a:solidFill>
            </a:endParaRPr>
          </a:p>
        </p:txBody>
      </p:sp>
      <p:pic>
        <p:nvPicPr>
          <p:cNvPr id="348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5335" y="4819596"/>
            <a:ext cx="457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9052" y="6089347"/>
            <a:ext cx="4572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890" y="2079312"/>
            <a:ext cx="457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39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5656" y="346745"/>
            <a:ext cx="5472608" cy="561975"/>
          </a:xfrm>
        </p:spPr>
        <p:txBody>
          <a:bodyPr/>
          <a:lstStyle/>
          <a:p>
            <a:pPr algn="ctr"/>
            <a:r>
              <a:rPr lang="nl-BE" dirty="0" smtClean="0">
                <a:solidFill>
                  <a:srgbClr val="F65F1C"/>
                </a:solidFill>
                <a:cs typeface="Arial" charset="0"/>
              </a:rPr>
              <a:t>Issues beheren en communiceren</a:t>
            </a:r>
            <a:endParaRPr lang="nl-BE" dirty="0">
              <a:solidFill>
                <a:srgbClr val="F65F1C"/>
              </a:solidFill>
            </a:endParaRPr>
          </a:p>
        </p:txBody>
      </p:sp>
      <p:sp>
        <p:nvSpPr>
          <p:cNvPr id="3" name="Tijdelijke aanduiding voor inhoud 2"/>
          <p:cNvSpPr>
            <a:spLocks noGrp="1"/>
          </p:cNvSpPr>
          <p:nvPr>
            <p:ph idx="1"/>
          </p:nvPr>
        </p:nvSpPr>
        <p:spPr>
          <a:xfrm>
            <a:off x="539552" y="1268412"/>
            <a:ext cx="8424936" cy="5184923"/>
          </a:xfrm>
        </p:spPr>
        <p:txBody>
          <a:bodyPr/>
          <a:lstStyle/>
          <a:p>
            <a:pPr eaLnBrk="0" hangingPunct="0">
              <a:spcBef>
                <a:spcPct val="25000"/>
              </a:spcBef>
              <a:spcAft>
                <a:spcPct val="25000"/>
              </a:spcAft>
              <a:buFont typeface="Arial" charset="0"/>
              <a:buChar char="•"/>
              <a:defRPr/>
            </a:pPr>
            <a:r>
              <a:rPr lang="nl-BE" sz="2400" b="1" dirty="0">
                <a:cs typeface="Arial" charset="0"/>
              </a:rPr>
              <a:t>Onder </a:t>
            </a:r>
            <a:r>
              <a:rPr lang="nl-BE" sz="2400" b="1" dirty="0" smtClean="0">
                <a:cs typeface="Arial" charset="0"/>
              </a:rPr>
              <a:t>controle</a:t>
            </a:r>
            <a:endParaRPr lang="nl-BE" sz="2400" b="1" dirty="0">
              <a:cs typeface="Arial" charset="0"/>
            </a:endParaRPr>
          </a:p>
          <a:p>
            <a:pPr lvl="1" eaLnBrk="0" hangingPunct="0">
              <a:spcBef>
                <a:spcPct val="25000"/>
              </a:spcBef>
              <a:spcAft>
                <a:spcPct val="25000"/>
              </a:spcAft>
              <a:buFont typeface="Wingdings"/>
              <a:buChar char="C"/>
              <a:defRPr/>
            </a:pPr>
            <a:r>
              <a:rPr lang="nl-BE" sz="2000" b="1" dirty="0" smtClean="0">
                <a:solidFill>
                  <a:srgbClr val="FF0000"/>
                </a:solidFill>
                <a:cs typeface="Arial" charset="0"/>
                <a:sym typeface="Wingdings"/>
              </a:rPr>
              <a:t>Digitaal Loket:</a:t>
            </a:r>
            <a:r>
              <a:rPr lang="nl-BE" b="1" dirty="0" smtClean="0">
                <a:solidFill>
                  <a:srgbClr val="FF0000"/>
                </a:solidFill>
                <a:cs typeface="Arial" charset="0"/>
                <a:sym typeface="Wingdings"/>
              </a:rPr>
              <a:t> </a:t>
            </a:r>
            <a:r>
              <a:rPr lang="nl-BE" dirty="0" smtClean="0">
                <a:solidFill>
                  <a:srgbClr val="FF0000"/>
                </a:solidFill>
                <a:cs typeface="Arial" charset="0"/>
              </a:rPr>
              <a:t>ingangsdatum </a:t>
            </a:r>
            <a:r>
              <a:rPr lang="nl-BE" sz="1400" i="1" dirty="0" smtClean="0">
                <a:solidFill>
                  <a:srgbClr val="FF0000"/>
                </a:solidFill>
                <a:cs typeface="Arial" charset="0"/>
              </a:rPr>
              <a:t>(</a:t>
            </a:r>
            <a:r>
              <a:rPr lang="nl-BE" sz="1400" i="1" dirty="0">
                <a:solidFill>
                  <a:srgbClr val="FF0000"/>
                </a:solidFill>
                <a:cs typeface="Arial" charset="0"/>
              </a:rPr>
              <a:t>nota toelichting en vereisten bijlage</a:t>
            </a:r>
            <a:r>
              <a:rPr lang="nl-BE" sz="1400" i="1" dirty="0" smtClean="0">
                <a:solidFill>
                  <a:srgbClr val="FF0000"/>
                </a:solidFill>
                <a:cs typeface="Arial" charset="0"/>
              </a:rPr>
              <a:t>)</a:t>
            </a:r>
          </a:p>
          <a:p>
            <a:pPr lvl="2" eaLnBrk="0" hangingPunct="0">
              <a:spcBef>
                <a:spcPct val="25000"/>
              </a:spcBef>
              <a:spcAft>
                <a:spcPct val="25000"/>
              </a:spcAft>
              <a:buFont typeface="Wingdings" pitchFamily="2" charset="2"/>
              <a:buChar char="Ø"/>
              <a:defRPr/>
            </a:pPr>
            <a:r>
              <a:rPr lang="nl-BE" dirty="0" smtClean="0">
                <a:solidFill>
                  <a:srgbClr val="FF0000"/>
                </a:solidFill>
                <a:cs typeface="Arial" charset="0"/>
                <a:sym typeface="Wingdings"/>
              </a:rPr>
              <a:t>26/8: voorbereidend overleg – </a:t>
            </a:r>
            <a:r>
              <a:rPr lang="nl-BE" i="1" dirty="0" smtClean="0">
                <a:solidFill>
                  <a:srgbClr val="FF0000"/>
                </a:solidFill>
                <a:cs typeface="Arial" charset="0"/>
                <a:sym typeface="Wingdings"/>
              </a:rPr>
              <a:t>Terugkoppeling</a:t>
            </a:r>
          </a:p>
          <a:p>
            <a:pPr lvl="2" eaLnBrk="0" hangingPunct="0">
              <a:spcBef>
                <a:spcPct val="25000"/>
              </a:spcBef>
              <a:spcAft>
                <a:spcPct val="25000"/>
              </a:spcAft>
              <a:buFont typeface="Wingdings" pitchFamily="2" charset="2"/>
              <a:buChar char="Ø"/>
              <a:defRPr/>
            </a:pPr>
            <a:r>
              <a:rPr lang="nl-BE" b="1" dirty="0" smtClean="0">
                <a:solidFill>
                  <a:srgbClr val="FF0000"/>
                </a:solidFill>
                <a:cs typeface="Arial" charset="0"/>
                <a:sym typeface="Wingdings"/>
              </a:rPr>
              <a:t>4/9: bespreking met Guido &gt; Definitieve beslissing</a:t>
            </a:r>
            <a:r>
              <a:rPr lang="nl-BE" b="1" dirty="0">
                <a:solidFill>
                  <a:srgbClr val="FF0000"/>
                </a:solidFill>
                <a:cs typeface="Arial" charset="0"/>
                <a:sym typeface="Wingdings"/>
              </a:rPr>
              <a:t/>
            </a:r>
            <a:br>
              <a:rPr lang="nl-BE" b="1" dirty="0">
                <a:solidFill>
                  <a:srgbClr val="FF0000"/>
                </a:solidFill>
                <a:cs typeface="Arial" charset="0"/>
                <a:sym typeface="Wingdings"/>
              </a:rPr>
            </a:br>
            <a:endParaRPr lang="nl-BE" sz="2000" b="1" dirty="0" smtClean="0">
              <a:solidFill>
                <a:srgbClr val="FF0000"/>
              </a:solidFill>
              <a:cs typeface="Arial" charset="0"/>
              <a:sym typeface="Wingdings"/>
            </a:endParaRPr>
          </a:p>
          <a:p>
            <a:pPr marL="457200" lvl="1" indent="0" eaLnBrk="0" hangingPunct="0">
              <a:spcBef>
                <a:spcPct val="25000"/>
              </a:spcBef>
              <a:spcAft>
                <a:spcPct val="25000"/>
              </a:spcAft>
              <a:buNone/>
              <a:defRPr/>
            </a:pPr>
            <a:r>
              <a:rPr lang="nl-BE" i="1" dirty="0" smtClean="0">
                <a:solidFill>
                  <a:srgbClr val="FF0000"/>
                </a:solidFill>
                <a:cs typeface="Arial" charset="0"/>
                <a:sym typeface="Wingdings" panose="05000000000000000000" pitchFamily="2" charset="2"/>
              </a:rPr>
              <a:t>Mogelijkheden </a:t>
            </a:r>
            <a:r>
              <a:rPr lang="nl-BE" dirty="0">
                <a:solidFill>
                  <a:srgbClr val="FF0000"/>
                </a:solidFill>
                <a:cs typeface="Arial" charset="0"/>
              </a:rPr>
              <a:t>(pro’s en contra’s in document</a:t>
            </a:r>
            <a:r>
              <a:rPr lang="nl-BE" dirty="0" smtClean="0">
                <a:solidFill>
                  <a:srgbClr val="FF0000"/>
                </a:solidFill>
                <a:cs typeface="Arial" charset="0"/>
              </a:rPr>
              <a:t>)</a:t>
            </a:r>
            <a:endParaRPr lang="nl-BE" i="1" dirty="0">
              <a:solidFill>
                <a:srgbClr val="FF0000"/>
              </a:solidFill>
              <a:cs typeface="Arial" charset="0"/>
              <a:sym typeface="Wingdings"/>
            </a:endParaRPr>
          </a:p>
          <a:p>
            <a:pPr lvl="2" eaLnBrk="0" hangingPunct="0">
              <a:spcBef>
                <a:spcPct val="25000"/>
              </a:spcBef>
              <a:spcAft>
                <a:spcPct val="25000"/>
              </a:spcAft>
              <a:buFont typeface="Courier New" panose="02070309020205020404" pitchFamily="49" charset="0"/>
              <a:buChar char="o"/>
              <a:defRPr/>
            </a:pPr>
            <a:r>
              <a:rPr lang="nl-BE" dirty="0" smtClean="0">
                <a:solidFill>
                  <a:srgbClr val="FF0000"/>
                </a:solidFill>
                <a:cs typeface="Arial" charset="0"/>
              </a:rPr>
              <a:t>Digitaal </a:t>
            </a:r>
            <a:r>
              <a:rPr lang="nl-BE" dirty="0">
                <a:solidFill>
                  <a:srgbClr val="FF0000"/>
                </a:solidFill>
                <a:cs typeface="Arial" charset="0"/>
              </a:rPr>
              <a:t>loket</a:t>
            </a:r>
          </a:p>
          <a:p>
            <a:pPr lvl="2" eaLnBrk="0" hangingPunct="0">
              <a:spcBef>
                <a:spcPct val="25000"/>
              </a:spcBef>
              <a:spcAft>
                <a:spcPct val="25000"/>
              </a:spcAft>
              <a:buFont typeface="Courier New" panose="02070309020205020404" pitchFamily="49" charset="0"/>
              <a:buChar char="o"/>
              <a:defRPr/>
            </a:pPr>
            <a:r>
              <a:rPr lang="nl-BE" dirty="0">
                <a:solidFill>
                  <a:srgbClr val="FF0000"/>
                </a:solidFill>
                <a:cs typeface="Arial" charset="0"/>
              </a:rPr>
              <a:t>Digitaal loket + mail</a:t>
            </a:r>
          </a:p>
          <a:p>
            <a:pPr lvl="2" eaLnBrk="0" hangingPunct="0">
              <a:spcBef>
                <a:spcPct val="25000"/>
              </a:spcBef>
              <a:spcAft>
                <a:spcPct val="25000"/>
              </a:spcAft>
              <a:buFont typeface="Courier New" panose="02070309020205020404" pitchFamily="49" charset="0"/>
              <a:buChar char="o"/>
              <a:defRPr/>
            </a:pPr>
            <a:r>
              <a:rPr lang="nl-BE" dirty="0">
                <a:solidFill>
                  <a:srgbClr val="FF0000"/>
                </a:solidFill>
                <a:cs typeface="Arial" charset="0"/>
              </a:rPr>
              <a:t>Digitaal loket + </a:t>
            </a:r>
            <a:r>
              <a:rPr lang="nl-BE" dirty="0" err="1">
                <a:solidFill>
                  <a:srgbClr val="FF0000"/>
                </a:solidFill>
                <a:cs typeface="Arial" charset="0"/>
              </a:rPr>
              <a:t>mft</a:t>
            </a:r>
            <a:endParaRPr lang="nl-BE" dirty="0">
              <a:solidFill>
                <a:srgbClr val="FF0000"/>
              </a:solidFill>
              <a:cs typeface="Arial" charset="0"/>
            </a:endParaRPr>
          </a:p>
          <a:p>
            <a:pPr lvl="2" eaLnBrk="0" hangingPunct="0">
              <a:spcBef>
                <a:spcPct val="25000"/>
              </a:spcBef>
              <a:spcAft>
                <a:spcPct val="25000"/>
              </a:spcAft>
              <a:buFont typeface="Courier New" panose="02070309020205020404" pitchFamily="49" charset="0"/>
              <a:buChar char="o"/>
              <a:defRPr/>
            </a:pPr>
            <a:r>
              <a:rPr lang="nl-BE" dirty="0" smtClean="0">
                <a:solidFill>
                  <a:srgbClr val="FF0000"/>
                </a:solidFill>
                <a:cs typeface="Arial" charset="0"/>
              </a:rPr>
              <a:t>Digitaal </a:t>
            </a:r>
            <a:r>
              <a:rPr lang="nl-BE" dirty="0">
                <a:solidFill>
                  <a:srgbClr val="FF0000"/>
                </a:solidFill>
                <a:cs typeface="Arial" charset="0"/>
              </a:rPr>
              <a:t>loket + </a:t>
            </a:r>
            <a:r>
              <a:rPr lang="nl-BE" dirty="0" err="1">
                <a:solidFill>
                  <a:srgbClr val="FF0000"/>
                </a:solidFill>
                <a:cs typeface="Arial" charset="0"/>
              </a:rPr>
              <a:t>mft</a:t>
            </a:r>
            <a:r>
              <a:rPr lang="nl-BE" dirty="0">
                <a:solidFill>
                  <a:srgbClr val="FF0000"/>
                </a:solidFill>
                <a:cs typeface="Arial" charset="0"/>
              </a:rPr>
              <a:t> + mail</a:t>
            </a:r>
          </a:p>
          <a:p>
            <a:pPr marL="457200" lvl="1" indent="0" eaLnBrk="0" hangingPunct="0">
              <a:spcBef>
                <a:spcPct val="25000"/>
              </a:spcBef>
              <a:spcAft>
                <a:spcPct val="25000"/>
              </a:spcAft>
              <a:buNone/>
              <a:defRPr/>
            </a:pPr>
            <a:endParaRPr lang="nl-BE" sz="2000" b="1" dirty="0" smtClean="0">
              <a:solidFill>
                <a:srgbClr val="FF0000"/>
              </a:solidFill>
              <a:cs typeface="Arial" charset="0"/>
              <a:sym typeface="Wingdings"/>
            </a:endParaRPr>
          </a:p>
          <a:p>
            <a:pPr lvl="1" eaLnBrk="0" hangingPunct="0">
              <a:spcBef>
                <a:spcPct val="25000"/>
              </a:spcBef>
              <a:spcAft>
                <a:spcPct val="25000"/>
              </a:spcAft>
              <a:buFont typeface="Wingdings"/>
              <a:buChar char="à"/>
              <a:defRPr/>
            </a:pPr>
            <a:r>
              <a:rPr lang="nl-BE" sz="1400" i="1" dirty="0">
                <a:solidFill>
                  <a:srgbClr val="FF0000"/>
                </a:solidFill>
                <a:cs typeface="Arial" charset="0"/>
                <a:sym typeface="Wingdings" panose="05000000000000000000" pitchFamily="2" charset="2"/>
              </a:rPr>
              <a:t>Optie 1: blijft 1/1/2015</a:t>
            </a:r>
          </a:p>
          <a:p>
            <a:pPr lvl="1" eaLnBrk="0" hangingPunct="0">
              <a:spcBef>
                <a:spcPct val="25000"/>
              </a:spcBef>
              <a:spcAft>
                <a:spcPct val="25000"/>
              </a:spcAft>
              <a:buFont typeface="Wingdings"/>
              <a:buChar char="à"/>
              <a:defRPr/>
            </a:pPr>
            <a:r>
              <a:rPr lang="nl-BE" sz="1400" i="1" dirty="0">
                <a:solidFill>
                  <a:srgbClr val="FF0000"/>
                </a:solidFill>
                <a:cs typeface="Arial" charset="0"/>
                <a:sym typeface="Wingdings" panose="05000000000000000000" pitchFamily="2" charset="2"/>
              </a:rPr>
              <a:t>Optie 2: wordt 1/1/2016</a:t>
            </a:r>
            <a:br>
              <a:rPr lang="nl-BE" sz="1400" i="1" dirty="0">
                <a:solidFill>
                  <a:srgbClr val="FF0000"/>
                </a:solidFill>
                <a:cs typeface="Arial" charset="0"/>
                <a:sym typeface="Wingdings" panose="05000000000000000000" pitchFamily="2" charset="2"/>
              </a:rPr>
            </a:br>
            <a:endParaRPr lang="nl-BE" sz="1400" i="1" dirty="0">
              <a:solidFill>
                <a:srgbClr val="FF0000"/>
              </a:solidFill>
              <a:cs typeface="Arial" charset="0"/>
            </a:endParaRPr>
          </a:p>
          <a:p>
            <a:pPr marL="914400" lvl="2" indent="0" eaLnBrk="0" hangingPunct="0">
              <a:spcBef>
                <a:spcPct val="25000"/>
              </a:spcBef>
              <a:spcAft>
                <a:spcPct val="25000"/>
              </a:spcAft>
              <a:buNone/>
              <a:defRPr/>
            </a:pPr>
            <a:r>
              <a:rPr lang="nl-BE" sz="1200" dirty="0" smtClean="0">
                <a:cs typeface="Arial" charset="0"/>
              </a:rPr>
              <a:t/>
            </a:r>
            <a:br>
              <a:rPr lang="nl-BE" sz="1200" dirty="0" smtClean="0">
                <a:cs typeface="Arial" charset="0"/>
              </a:rPr>
            </a:br>
            <a:endParaRPr lang="nl-BE" sz="1200" dirty="0" smtClean="0">
              <a:cs typeface="Arial" charset="0"/>
              <a:sym typeface="Wingdings"/>
            </a:endParaRPr>
          </a:p>
          <a:p>
            <a:pPr marL="457200" lvl="1" indent="0" eaLnBrk="0" hangingPunct="0">
              <a:spcBef>
                <a:spcPct val="25000"/>
              </a:spcBef>
              <a:spcAft>
                <a:spcPct val="25000"/>
              </a:spcAft>
              <a:buNone/>
              <a:defRPr/>
            </a:pPr>
            <a:endParaRPr lang="nl-BE" sz="2000" i="1" dirty="0" smtClean="0">
              <a:cs typeface="Arial" charset="0"/>
              <a:sym typeface="Wingdings"/>
            </a:endParaRPr>
          </a:p>
          <a:p>
            <a:pPr lvl="1" eaLnBrk="0" hangingPunct="0">
              <a:spcBef>
                <a:spcPct val="25000"/>
              </a:spcBef>
              <a:spcAft>
                <a:spcPct val="25000"/>
              </a:spcAft>
              <a:buFont typeface="Wingdings"/>
              <a:buChar char="C"/>
              <a:defRPr/>
            </a:pPr>
            <a:endParaRPr lang="nl-BE" sz="3200" i="1" dirty="0">
              <a:ea typeface="+mn-ea"/>
              <a:cs typeface="Arial" charset="0"/>
            </a:endParaRPr>
          </a:p>
          <a:p>
            <a:pPr marL="0" indent="0">
              <a:buNone/>
            </a:pPr>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16</a:t>
            </a:fld>
            <a:endParaRPr lang="nl-NL" dirty="0"/>
          </a:p>
        </p:txBody>
      </p:sp>
      <p:sp>
        <p:nvSpPr>
          <p:cNvPr id="7" name="Ezelsoor 6"/>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6</a:t>
            </a:r>
          </a:p>
        </p:txBody>
      </p:sp>
      <p:graphicFrame>
        <p:nvGraphicFramePr>
          <p:cNvPr id="5" name="Object 4"/>
          <p:cNvGraphicFramePr>
            <a:graphicFrameLocks noChangeAspect="1"/>
          </p:cNvGraphicFramePr>
          <p:nvPr>
            <p:extLst>
              <p:ext uri="{D42A27DB-BD31-4B8C-83A1-F6EECF244321}">
                <p14:modId xmlns:p14="http://schemas.microsoft.com/office/powerpoint/2010/main" val="709237186"/>
              </p:ext>
            </p:extLst>
          </p:nvPr>
        </p:nvGraphicFramePr>
        <p:xfrm>
          <a:off x="7092950" y="116632"/>
          <a:ext cx="914400" cy="771525"/>
        </p:xfrm>
        <a:graphic>
          <a:graphicData uri="http://schemas.openxmlformats.org/presentationml/2006/ole">
            <mc:AlternateContent xmlns:mc="http://schemas.openxmlformats.org/markup-compatibility/2006">
              <mc:Choice xmlns:v="urn:schemas-microsoft-com:vml" Requires="v">
                <p:oleObj spid="_x0000_s2984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7092950"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05243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5656" y="346745"/>
            <a:ext cx="5472608" cy="561975"/>
          </a:xfrm>
        </p:spPr>
        <p:txBody>
          <a:bodyPr/>
          <a:lstStyle/>
          <a:p>
            <a:pPr algn="ctr"/>
            <a:r>
              <a:rPr lang="nl-BE" dirty="0" smtClean="0">
                <a:solidFill>
                  <a:srgbClr val="F65F1C"/>
                </a:solidFill>
                <a:cs typeface="Arial" charset="0"/>
              </a:rPr>
              <a:t>Issues beheren en communiceren</a:t>
            </a:r>
            <a:endParaRPr lang="nl-BE" dirty="0">
              <a:solidFill>
                <a:srgbClr val="F65F1C"/>
              </a:solidFill>
            </a:endParaRPr>
          </a:p>
        </p:txBody>
      </p:sp>
      <p:sp>
        <p:nvSpPr>
          <p:cNvPr id="3" name="Tijdelijke aanduiding voor inhoud 2"/>
          <p:cNvSpPr>
            <a:spLocks noGrp="1"/>
          </p:cNvSpPr>
          <p:nvPr>
            <p:ph idx="1"/>
          </p:nvPr>
        </p:nvSpPr>
        <p:spPr>
          <a:xfrm>
            <a:off x="539552" y="1052736"/>
            <a:ext cx="8424936" cy="5472608"/>
          </a:xfrm>
        </p:spPr>
        <p:txBody>
          <a:bodyPr/>
          <a:lstStyle/>
          <a:p>
            <a:pPr eaLnBrk="0" hangingPunct="0">
              <a:spcBef>
                <a:spcPct val="25000"/>
              </a:spcBef>
              <a:spcAft>
                <a:spcPct val="25000"/>
              </a:spcAft>
              <a:buFont typeface="Arial" charset="0"/>
              <a:buChar char="•"/>
              <a:defRPr/>
            </a:pPr>
            <a:r>
              <a:rPr lang="nl-BE" sz="2400" b="1" dirty="0" smtClean="0">
                <a:cs typeface="Arial" charset="0"/>
              </a:rPr>
              <a:t>Te escaleren</a:t>
            </a:r>
            <a:endParaRPr lang="nl-BE" sz="2400" b="1" dirty="0">
              <a:cs typeface="Arial" charset="0"/>
            </a:endParaRPr>
          </a:p>
          <a:p>
            <a:pPr lvl="1" eaLnBrk="0" hangingPunct="0">
              <a:spcBef>
                <a:spcPct val="25000"/>
              </a:spcBef>
              <a:spcAft>
                <a:spcPct val="25000"/>
              </a:spcAft>
              <a:buFont typeface="Wingdings" panose="05000000000000000000" pitchFamily="2" charset="2"/>
              <a:buChar char="D"/>
              <a:defRPr/>
            </a:pPr>
            <a:r>
              <a:rPr lang="nl-BE" sz="2000" b="1" dirty="0" smtClean="0">
                <a:cs typeface="Arial" charset="0"/>
                <a:sym typeface="Wingdings"/>
              </a:rPr>
              <a:t>Digitaal Loket:</a:t>
            </a:r>
            <a:r>
              <a:rPr lang="nl-BE" b="1" dirty="0" smtClean="0">
                <a:cs typeface="Arial" charset="0"/>
                <a:sym typeface="Wingdings"/>
              </a:rPr>
              <a:t> communicatie =&gt; </a:t>
            </a:r>
            <a:r>
              <a:rPr lang="nl-BE" dirty="0" smtClean="0">
                <a:cs typeface="Arial" charset="0"/>
                <a:sym typeface="Wingdings"/>
              </a:rPr>
              <a:t>momenteel geen communicatie</a:t>
            </a:r>
            <a:endParaRPr lang="nl-BE" i="1" dirty="0" smtClean="0">
              <a:cs typeface="Arial" charset="0"/>
              <a:sym typeface="Wingdings"/>
            </a:endParaRPr>
          </a:p>
          <a:p>
            <a:pPr marL="457200" lvl="1" indent="0" eaLnBrk="0" hangingPunct="0">
              <a:spcBef>
                <a:spcPct val="25000"/>
              </a:spcBef>
              <a:spcAft>
                <a:spcPct val="25000"/>
              </a:spcAft>
              <a:buNone/>
              <a:defRPr/>
            </a:pPr>
            <a:r>
              <a:rPr lang="nl-BE" i="1" u="sng" dirty="0" smtClean="0">
                <a:cs typeface="Arial" charset="0"/>
                <a:sym typeface="Wingdings"/>
              </a:rPr>
              <a:t>V</a:t>
            </a:r>
            <a:r>
              <a:rPr lang="nl-BE" u="sng" dirty="0" smtClean="0">
                <a:cs typeface="Arial" charset="0"/>
                <a:sym typeface="Wingdings"/>
              </a:rPr>
              <a:t>oorstel communicatie :</a:t>
            </a:r>
          </a:p>
          <a:p>
            <a:pPr marL="800100" lvl="1" indent="-342900" eaLnBrk="0" hangingPunct="0">
              <a:spcBef>
                <a:spcPct val="25000"/>
              </a:spcBef>
              <a:spcAft>
                <a:spcPct val="25000"/>
              </a:spcAft>
              <a:buFont typeface="+mj-lt"/>
              <a:buAutoNum type="arabicPeriod"/>
              <a:defRPr/>
            </a:pPr>
            <a:r>
              <a:rPr lang="nl-BE" b="1" dirty="0" smtClean="0">
                <a:cs typeface="Arial" charset="0"/>
                <a:sym typeface="Wingdings"/>
              </a:rPr>
              <a:t>communicatie aan huidige gebruikers met hangende problemen</a:t>
            </a:r>
          </a:p>
          <a:p>
            <a:pPr lvl="2" eaLnBrk="0" hangingPunct="0">
              <a:spcBef>
                <a:spcPct val="25000"/>
              </a:spcBef>
              <a:spcAft>
                <a:spcPct val="25000"/>
              </a:spcAft>
              <a:buFont typeface="Calibri" panose="020F0502020204030204" pitchFamily="34" charset="0"/>
              <a:buChar char="₋"/>
              <a:defRPr/>
            </a:pPr>
            <a:r>
              <a:rPr lang="nl-BE" i="1" dirty="0" smtClean="0">
                <a:cs typeface="Arial" charset="0"/>
                <a:sym typeface="Wingdings"/>
              </a:rPr>
              <a:t>week 29/9/2014 </a:t>
            </a:r>
            <a:r>
              <a:rPr lang="nl-BE" dirty="0" smtClean="0">
                <a:cs typeface="Arial" charset="0"/>
                <a:sym typeface="Wingdings"/>
              </a:rPr>
              <a:t>(met of zonder uitsluitsel kabinet)</a:t>
            </a:r>
          </a:p>
          <a:p>
            <a:pPr marL="1257300" lvl="2" indent="-342900" eaLnBrk="0" hangingPunct="0">
              <a:spcBef>
                <a:spcPct val="25000"/>
              </a:spcBef>
              <a:spcAft>
                <a:spcPct val="25000"/>
              </a:spcAft>
              <a:buFont typeface="+mj-lt"/>
              <a:buAutoNum type="arabicPeriod"/>
              <a:defRPr/>
            </a:pPr>
            <a:r>
              <a:rPr lang="nl-BE" dirty="0" smtClean="0">
                <a:cs typeface="Arial" charset="0"/>
                <a:sym typeface="Wingdings"/>
              </a:rPr>
              <a:t>bestanden rechtstreeks via hun software naar ABB (geen loket)</a:t>
            </a:r>
          </a:p>
          <a:p>
            <a:pPr marL="1257300" lvl="2" indent="-342900" eaLnBrk="0" hangingPunct="0">
              <a:spcBef>
                <a:spcPct val="25000"/>
              </a:spcBef>
              <a:spcAft>
                <a:spcPct val="25000"/>
              </a:spcAft>
              <a:buFont typeface="+mj-lt"/>
              <a:buAutoNum type="arabicPeriod"/>
              <a:defRPr/>
            </a:pPr>
            <a:r>
              <a:rPr lang="nl-BE" dirty="0" smtClean="0">
                <a:cs typeface="Arial" charset="0"/>
                <a:sym typeface="Wingdings"/>
              </a:rPr>
              <a:t>loket niet geschikt om op 1/1/15 digitaliseringsverplichting op te vangen</a:t>
            </a:r>
          </a:p>
          <a:p>
            <a:pPr marL="1257300" lvl="2" indent="-342900" eaLnBrk="0" hangingPunct="0">
              <a:spcBef>
                <a:spcPct val="25000"/>
              </a:spcBef>
              <a:spcAft>
                <a:spcPct val="25000"/>
              </a:spcAft>
              <a:buFont typeface="+mj-lt"/>
              <a:buAutoNum type="arabicPeriod"/>
              <a:defRPr/>
            </a:pPr>
            <a:r>
              <a:rPr lang="nl-BE" dirty="0">
                <a:cs typeface="Arial" charset="0"/>
                <a:sym typeface="Wingdings"/>
              </a:rPr>
              <a:t>d</a:t>
            </a:r>
            <a:r>
              <a:rPr lang="nl-BE" dirty="0" smtClean="0">
                <a:cs typeface="Arial" charset="0"/>
                <a:sym typeface="Wingdings"/>
              </a:rPr>
              <a:t>e minister en VR werken aan structurele oplossing op vlak van regelgeving</a:t>
            </a:r>
          </a:p>
          <a:p>
            <a:pPr marL="1257300" lvl="2" indent="-342900" eaLnBrk="0" hangingPunct="0">
              <a:spcBef>
                <a:spcPct val="25000"/>
              </a:spcBef>
              <a:spcAft>
                <a:spcPct val="25000"/>
              </a:spcAft>
              <a:buFont typeface="+mj-lt"/>
              <a:buAutoNum type="arabicPeriod"/>
              <a:defRPr/>
            </a:pPr>
            <a:r>
              <a:rPr lang="nl-BE" dirty="0" smtClean="0">
                <a:cs typeface="Arial" charset="0"/>
                <a:sym typeface="Wingdings"/>
              </a:rPr>
              <a:t>software loket wordt momenteel aangepast. Eenvoudig proces, geen digitale handtekening</a:t>
            </a:r>
          </a:p>
          <a:p>
            <a:pPr marL="800100" lvl="1" indent="-342900" eaLnBrk="0" hangingPunct="0">
              <a:spcBef>
                <a:spcPct val="25000"/>
              </a:spcBef>
              <a:spcAft>
                <a:spcPct val="25000"/>
              </a:spcAft>
              <a:buFont typeface="+mj-lt"/>
              <a:buAutoNum type="arabicPeriod"/>
              <a:defRPr/>
            </a:pPr>
            <a:r>
              <a:rPr lang="nl-BE" b="1" dirty="0" smtClean="0">
                <a:cs typeface="Arial" charset="0"/>
                <a:sym typeface="Wingdings"/>
              </a:rPr>
              <a:t>communicatie aan alle besturen</a:t>
            </a:r>
          </a:p>
          <a:p>
            <a:pPr marL="1200150" lvl="2" indent="-342900" eaLnBrk="0" hangingPunct="0">
              <a:spcBef>
                <a:spcPct val="25000"/>
              </a:spcBef>
              <a:spcAft>
                <a:spcPct val="25000"/>
              </a:spcAft>
              <a:buFont typeface="Calibri" panose="020F0502020204030204" pitchFamily="34" charset="0"/>
              <a:buChar char="‒"/>
              <a:defRPr/>
            </a:pPr>
            <a:r>
              <a:rPr lang="nl-BE" i="1" dirty="0" smtClean="0">
                <a:cs typeface="Arial" charset="0"/>
                <a:sym typeface="Wingdings"/>
              </a:rPr>
              <a:t>week 6/10/2014 </a:t>
            </a:r>
            <a:r>
              <a:rPr lang="nl-BE" dirty="0" smtClean="0">
                <a:cs typeface="Arial" charset="0"/>
                <a:sym typeface="Wingdings"/>
              </a:rPr>
              <a:t>via alle mogelijke communicatiekanalen</a:t>
            </a:r>
          </a:p>
          <a:p>
            <a:pPr marL="1200150" lvl="2" indent="-342900" eaLnBrk="0" hangingPunct="0">
              <a:spcBef>
                <a:spcPct val="25000"/>
              </a:spcBef>
              <a:spcAft>
                <a:spcPct val="25000"/>
              </a:spcAft>
              <a:buFont typeface="+mj-lt"/>
              <a:buAutoNum type="arabicPeriod"/>
              <a:defRPr/>
            </a:pPr>
            <a:r>
              <a:rPr lang="nl-BE" dirty="0" smtClean="0">
                <a:cs typeface="Arial" charset="0"/>
                <a:sym typeface="Wingdings"/>
              </a:rPr>
              <a:t>geen uitsluitsel kabinet zie punt 1</a:t>
            </a:r>
          </a:p>
          <a:p>
            <a:pPr marL="1200150" lvl="2" indent="-342900" eaLnBrk="0" hangingPunct="0">
              <a:spcBef>
                <a:spcPct val="25000"/>
              </a:spcBef>
              <a:spcAft>
                <a:spcPct val="25000"/>
              </a:spcAft>
              <a:buFont typeface="+mj-lt"/>
              <a:buAutoNum type="arabicPeriod"/>
              <a:defRPr/>
            </a:pPr>
            <a:r>
              <a:rPr lang="nl-BE" dirty="0" smtClean="0">
                <a:cs typeface="Arial" charset="0"/>
                <a:sym typeface="Wingdings"/>
              </a:rPr>
              <a:t>wel uitsluitsel kabinet: communicatie concretiseren</a:t>
            </a:r>
          </a:p>
          <a:p>
            <a:pPr lvl="1" eaLnBrk="0" hangingPunct="0">
              <a:spcBef>
                <a:spcPct val="25000"/>
              </a:spcBef>
              <a:spcAft>
                <a:spcPct val="25000"/>
              </a:spcAft>
              <a:buFont typeface="Wingdings" pitchFamily="2" charset="2"/>
              <a:buChar char="Ø"/>
              <a:defRPr/>
            </a:pPr>
            <a:endParaRPr lang="nl-BE" sz="2200" b="1" dirty="0" smtClean="0">
              <a:solidFill>
                <a:srgbClr val="FF0000"/>
              </a:solidFill>
              <a:cs typeface="Arial" charset="0"/>
              <a:sym typeface="Wingdings"/>
            </a:endParaRPr>
          </a:p>
          <a:p>
            <a:pPr marL="457200" lvl="1" indent="0" eaLnBrk="0" hangingPunct="0">
              <a:spcBef>
                <a:spcPct val="25000"/>
              </a:spcBef>
              <a:spcAft>
                <a:spcPct val="25000"/>
              </a:spcAft>
              <a:buNone/>
              <a:defRPr/>
            </a:pPr>
            <a:r>
              <a:rPr lang="nl-BE" sz="1400" i="1" dirty="0">
                <a:solidFill>
                  <a:srgbClr val="FF0000"/>
                </a:solidFill>
                <a:cs typeface="Arial" charset="0"/>
                <a:sym typeface="Wingdings" panose="05000000000000000000" pitchFamily="2" charset="2"/>
              </a:rPr>
              <a:t/>
            </a:r>
            <a:br>
              <a:rPr lang="nl-BE" sz="1400" i="1" dirty="0">
                <a:solidFill>
                  <a:srgbClr val="FF0000"/>
                </a:solidFill>
                <a:cs typeface="Arial" charset="0"/>
                <a:sym typeface="Wingdings" panose="05000000000000000000" pitchFamily="2" charset="2"/>
              </a:rPr>
            </a:br>
            <a:endParaRPr lang="nl-BE" sz="1400" i="1" dirty="0">
              <a:solidFill>
                <a:srgbClr val="FF0000"/>
              </a:solidFill>
              <a:cs typeface="Arial" charset="0"/>
            </a:endParaRPr>
          </a:p>
          <a:p>
            <a:pPr marL="914400" lvl="2" indent="0" eaLnBrk="0" hangingPunct="0">
              <a:spcBef>
                <a:spcPct val="25000"/>
              </a:spcBef>
              <a:spcAft>
                <a:spcPct val="25000"/>
              </a:spcAft>
              <a:buNone/>
              <a:defRPr/>
            </a:pPr>
            <a:r>
              <a:rPr lang="nl-BE" sz="1200" dirty="0" smtClean="0">
                <a:cs typeface="Arial" charset="0"/>
              </a:rPr>
              <a:t/>
            </a:r>
            <a:br>
              <a:rPr lang="nl-BE" sz="1200" dirty="0" smtClean="0">
                <a:cs typeface="Arial" charset="0"/>
              </a:rPr>
            </a:br>
            <a:endParaRPr lang="nl-BE" sz="1200" dirty="0" smtClean="0">
              <a:cs typeface="Arial" charset="0"/>
              <a:sym typeface="Wingdings"/>
            </a:endParaRPr>
          </a:p>
          <a:p>
            <a:pPr marL="457200" lvl="1" indent="0" eaLnBrk="0" hangingPunct="0">
              <a:spcBef>
                <a:spcPct val="25000"/>
              </a:spcBef>
              <a:spcAft>
                <a:spcPct val="25000"/>
              </a:spcAft>
              <a:buNone/>
              <a:defRPr/>
            </a:pPr>
            <a:endParaRPr lang="nl-BE" sz="2000" i="1" dirty="0" smtClean="0">
              <a:cs typeface="Arial" charset="0"/>
              <a:sym typeface="Wingdings"/>
            </a:endParaRPr>
          </a:p>
          <a:p>
            <a:pPr lvl="1" eaLnBrk="0" hangingPunct="0">
              <a:spcBef>
                <a:spcPct val="25000"/>
              </a:spcBef>
              <a:spcAft>
                <a:spcPct val="25000"/>
              </a:spcAft>
              <a:buFont typeface="Wingdings"/>
              <a:buChar char="C"/>
              <a:defRPr/>
            </a:pPr>
            <a:endParaRPr lang="nl-BE" sz="3200" i="1" dirty="0">
              <a:ea typeface="+mn-ea"/>
              <a:cs typeface="Arial" charset="0"/>
            </a:endParaRPr>
          </a:p>
          <a:p>
            <a:pPr marL="0" indent="0">
              <a:buNone/>
            </a:pPr>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17</a:t>
            </a:fld>
            <a:endParaRPr lang="nl-NL" dirty="0"/>
          </a:p>
        </p:txBody>
      </p:sp>
      <p:sp>
        <p:nvSpPr>
          <p:cNvPr id="7" name="Ezelsoor 6"/>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6</a:t>
            </a:r>
          </a:p>
        </p:txBody>
      </p:sp>
      <p:graphicFrame>
        <p:nvGraphicFramePr>
          <p:cNvPr id="6" name="Object 5"/>
          <p:cNvGraphicFramePr>
            <a:graphicFrameLocks noChangeAspect="1"/>
          </p:cNvGraphicFramePr>
          <p:nvPr>
            <p:extLst>
              <p:ext uri="{D42A27DB-BD31-4B8C-83A1-F6EECF244321}">
                <p14:modId xmlns:p14="http://schemas.microsoft.com/office/powerpoint/2010/main" val="2532468233"/>
              </p:ext>
            </p:extLst>
          </p:nvPr>
        </p:nvGraphicFramePr>
        <p:xfrm>
          <a:off x="7020272" y="256208"/>
          <a:ext cx="914400" cy="771525"/>
        </p:xfrm>
        <a:graphic>
          <a:graphicData uri="http://schemas.openxmlformats.org/presentationml/2006/ole">
            <mc:AlternateContent xmlns:mc="http://schemas.openxmlformats.org/markup-compatibility/2006">
              <mc:Choice xmlns:v="urn:schemas-microsoft-com:vml" Requires="v">
                <p:oleObj spid="_x0000_s38935"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7020272" y="25620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72773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5656" y="346745"/>
            <a:ext cx="5472832" cy="561975"/>
          </a:xfrm>
        </p:spPr>
        <p:txBody>
          <a:bodyPr/>
          <a:lstStyle/>
          <a:p>
            <a:pPr algn="ctr"/>
            <a:r>
              <a:rPr lang="nl-BE" dirty="0" smtClean="0">
                <a:solidFill>
                  <a:srgbClr val="F65F1C"/>
                </a:solidFill>
                <a:cs typeface="Arial" charset="0"/>
              </a:rPr>
              <a:t>Issues beheren en communiceren</a:t>
            </a:r>
            <a:endParaRPr lang="nl-BE" dirty="0">
              <a:solidFill>
                <a:srgbClr val="F65F1C"/>
              </a:solidFill>
            </a:endParaRPr>
          </a:p>
        </p:txBody>
      </p:sp>
      <p:sp>
        <p:nvSpPr>
          <p:cNvPr id="3" name="Tijdelijke aanduiding voor inhoud 2"/>
          <p:cNvSpPr>
            <a:spLocks noGrp="1"/>
          </p:cNvSpPr>
          <p:nvPr>
            <p:ph idx="1"/>
          </p:nvPr>
        </p:nvSpPr>
        <p:spPr>
          <a:xfrm>
            <a:off x="539750" y="1268412"/>
            <a:ext cx="8229600" cy="5256931"/>
          </a:xfrm>
        </p:spPr>
        <p:txBody>
          <a:bodyPr/>
          <a:lstStyle/>
          <a:p>
            <a:pPr marL="342900" lvl="1" indent="-342900" eaLnBrk="0" hangingPunct="0">
              <a:spcBef>
                <a:spcPct val="25000"/>
              </a:spcBef>
              <a:spcAft>
                <a:spcPct val="25000"/>
              </a:spcAft>
              <a:buFont typeface="Wingdings" panose="05000000000000000000" pitchFamily="2" charset="2"/>
              <a:buChar char=""/>
              <a:defRPr/>
            </a:pPr>
            <a:r>
              <a:rPr lang="nl-BE" sz="2000" b="1" dirty="0" smtClean="0">
                <a:cs typeface="Arial" panose="020B0604020202020204" pitchFamily="34" charset="0"/>
                <a:sym typeface="Wingdings"/>
              </a:rPr>
              <a:t>Lift &amp; Shift</a:t>
            </a:r>
            <a:endParaRPr lang="nl-BE" sz="2000" b="1" dirty="0">
              <a:cs typeface="Arial" panose="020B0604020202020204" pitchFamily="34" charset="0"/>
              <a:sym typeface="Wingdings"/>
            </a:endParaRPr>
          </a:p>
          <a:p>
            <a:pPr marL="0" indent="0" eaLnBrk="0" hangingPunct="0">
              <a:buNone/>
              <a:defRPr/>
            </a:pPr>
            <a:endParaRPr lang="nl-BE" sz="1800" b="1" dirty="0" smtClean="0"/>
          </a:p>
          <a:p>
            <a:pPr marL="0" indent="0" eaLnBrk="0" hangingPunct="0">
              <a:buNone/>
              <a:defRPr/>
            </a:pPr>
            <a:r>
              <a:rPr lang="nl-BE" b="1" dirty="0" smtClean="0"/>
              <a:t>Issues </a:t>
            </a:r>
            <a:r>
              <a:rPr lang="nl-BE" b="1" dirty="0"/>
              <a:t>– Te escaleren</a:t>
            </a:r>
            <a:r>
              <a:rPr lang="nl-BE" sz="1800" b="1" dirty="0"/>
              <a:t>: </a:t>
            </a:r>
            <a:endParaRPr lang="nl-BE" sz="1800" b="1" dirty="0" smtClean="0"/>
          </a:p>
          <a:p>
            <a:pPr marL="0" indent="0" eaLnBrk="0" hangingPunct="0">
              <a:buNone/>
              <a:defRPr/>
            </a:pPr>
            <a:endParaRPr lang="nl-BE" sz="1800" b="1" dirty="0"/>
          </a:p>
          <a:p>
            <a:pPr marL="0" indent="0" eaLnBrk="0" hangingPunct="0">
              <a:buNone/>
              <a:defRPr/>
            </a:pPr>
            <a:r>
              <a:rPr lang="nl-BE" sz="1800" dirty="0"/>
              <a:t>Er is vraag naar een aparte projectstuurgroep en een apart budget voor de Lift &amp; shift (Back Office).</a:t>
            </a:r>
          </a:p>
          <a:p>
            <a:pPr marL="0" lvl="1" indent="0" eaLnBrk="0" hangingPunct="0">
              <a:spcBef>
                <a:spcPct val="25000"/>
              </a:spcBef>
              <a:spcAft>
                <a:spcPct val="25000"/>
              </a:spcAft>
              <a:buNone/>
              <a:defRPr/>
            </a:pPr>
            <a:endParaRPr lang="nl-BE" sz="1600" dirty="0" smtClean="0">
              <a:cs typeface="Arial" panose="020B0604020202020204" pitchFamily="34" charset="0"/>
            </a:endParaRPr>
          </a:p>
          <a:p>
            <a:pPr marL="342900" lvl="1" indent="-342900" eaLnBrk="0" hangingPunct="0">
              <a:spcBef>
                <a:spcPct val="25000"/>
              </a:spcBef>
              <a:spcAft>
                <a:spcPct val="25000"/>
              </a:spcAft>
              <a:buFont typeface="Wingdings" panose="05000000000000000000" pitchFamily="2" charset="2"/>
              <a:buChar char="Ø"/>
              <a:defRPr/>
            </a:pPr>
            <a:r>
              <a:rPr lang="nl-BE" sz="2000" b="1" dirty="0" smtClean="0"/>
              <a:t>Beslissing:</a:t>
            </a:r>
            <a:endParaRPr lang="nl-BE" sz="2000" b="1" dirty="0"/>
          </a:p>
          <a:p>
            <a:pPr marL="0" lvl="1" indent="0" eaLnBrk="0" hangingPunct="0">
              <a:spcBef>
                <a:spcPct val="25000"/>
              </a:spcBef>
              <a:spcAft>
                <a:spcPct val="25000"/>
              </a:spcAft>
              <a:buNone/>
              <a:defRPr/>
            </a:pPr>
            <a:r>
              <a:rPr lang="nl-BE" dirty="0" smtClean="0">
                <a:cs typeface="Arial" panose="020B0604020202020204" pitchFamily="34" charset="0"/>
              </a:rPr>
              <a:t>Als het project verder blijft bestaan volgende acties te ondernemen:</a:t>
            </a:r>
          </a:p>
          <a:p>
            <a:pPr marL="0" lvl="1" indent="0" eaLnBrk="0" hangingPunct="0">
              <a:spcBef>
                <a:spcPct val="25000"/>
              </a:spcBef>
              <a:spcAft>
                <a:spcPct val="25000"/>
              </a:spcAft>
              <a:buNone/>
              <a:defRPr/>
            </a:pPr>
            <a:r>
              <a:rPr lang="nl-BE" dirty="0" smtClean="0">
                <a:cs typeface="Arial" panose="020B0604020202020204" pitchFamily="34" charset="0"/>
              </a:rPr>
              <a:t>- oprichting van een projectstuurgroep</a:t>
            </a:r>
          </a:p>
          <a:p>
            <a:pPr marL="0" lvl="1" indent="0" eaLnBrk="0" hangingPunct="0">
              <a:spcBef>
                <a:spcPct val="25000"/>
              </a:spcBef>
              <a:spcAft>
                <a:spcPct val="25000"/>
              </a:spcAft>
              <a:buNone/>
              <a:defRPr/>
            </a:pPr>
            <a:r>
              <a:rPr lang="nl-BE" dirty="0" smtClean="0">
                <a:cs typeface="Arial" panose="020B0604020202020204" pitchFamily="34" charset="0"/>
              </a:rPr>
              <a:t>- ter beschikking stellen van eigen budget </a:t>
            </a:r>
            <a:endParaRPr lang="nl-BE" dirty="0">
              <a:cs typeface="Arial" panose="020B0604020202020204" pitchFamily="34" charset="0"/>
            </a:endParaRPr>
          </a:p>
          <a:p>
            <a:pPr lvl="0" eaLnBrk="0" hangingPunct="0">
              <a:spcBef>
                <a:spcPct val="25000"/>
              </a:spcBef>
              <a:spcAft>
                <a:spcPts val="300"/>
              </a:spcAft>
              <a:buFont typeface="Wingdings"/>
              <a:buChar char="Ø"/>
              <a:defRPr/>
            </a:pPr>
            <a:endParaRPr lang="nl-BE" sz="2200" b="1" u="sng" dirty="0">
              <a:solidFill>
                <a:srgbClr val="000000"/>
              </a:solidFill>
              <a:cs typeface="Arial" charset="0"/>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18</a:t>
            </a:fld>
            <a:endParaRPr lang="nl-NL" dirty="0"/>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6</a:t>
            </a:r>
          </a:p>
        </p:txBody>
      </p:sp>
    </p:spTree>
    <p:extLst>
      <p:ext uri="{BB962C8B-B14F-4D97-AF65-F5344CB8AC3E}">
        <p14:creationId xmlns:p14="http://schemas.microsoft.com/office/powerpoint/2010/main" val="415617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75656" y="346745"/>
            <a:ext cx="5472832" cy="561975"/>
          </a:xfrm>
        </p:spPr>
        <p:txBody>
          <a:bodyPr/>
          <a:lstStyle/>
          <a:p>
            <a:pPr algn="ctr"/>
            <a:r>
              <a:rPr lang="nl-BE" dirty="0" smtClean="0">
                <a:solidFill>
                  <a:srgbClr val="F65F1C"/>
                </a:solidFill>
                <a:cs typeface="Arial" charset="0"/>
              </a:rPr>
              <a:t>Issues beheren en communiceren</a:t>
            </a:r>
            <a:endParaRPr lang="nl-BE" dirty="0">
              <a:solidFill>
                <a:srgbClr val="F65F1C"/>
              </a:solidFill>
            </a:endParaRPr>
          </a:p>
        </p:txBody>
      </p:sp>
      <p:sp>
        <p:nvSpPr>
          <p:cNvPr id="3" name="Tijdelijke aanduiding voor inhoud 2"/>
          <p:cNvSpPr>
            <a:spLocks noGrp="1"/>
          </p:cNvSpPr>
          <p:nvPr>
            <p:ph idx="1"/>
          </p:nvPr>
        </p:nvSpPr>
        <p:spPr>
          <a:xfrm>
            <a:off x="539750" y="1268412"/>
            <a:ext cx="8229600" cy="5256931"/>
          </a:xfrm>
        </p:spPr>
        <p:txBody>
          <a:bodyPr/>
          <a:lstStyle/>
          <a:p>
            <a:pPr marL="342900" lvl="1" indent="-342900" eaLnBrk="0" hangingPunct="0">
              <a:spcBef>
                <a:spcPct val="25000"/>
              </a:spcBef>
              <a:spcAft>
                <a:spcPct val="25000"/>
              </a:spcAft>
              <a:buFont typeface="Wingdings"/>
              <a:buChar char="D"/>
              <a:defRPr/>
            </a:pPr>
            <a:r>
              <a:rPr lang="nl-BE" sz="2000" b="1" dirty="0" smtClean="0">
                <a:cs typeface="Arial" panose="020B0604020202020204" pitchFamily="34" charset="0"/>
                <a:sym typeface="Wingdings"/>
              </a:rPr>
              <a:t>Structureel </a:t>
            </a:r>
            <a:r>
              <a:rPr lang="nl-BE" sz="2000" b="1" dirty="0">
                <a:cs typeface="Arial" panose="020B0604020202020204" pitchFamily="34" charset="0"/>
                <a:sym typeface="Wingdings"/>
              </a:rPr>
              <a:t>Klantenbeheer (SKB)</a:t>
            </a:r>
          </a:p>
          <a:p>
            <a:pPr marL="400050" lvl="2" indent="0" eaLnBrk="0" hangingPunct="0">
              <a:spcBef>
                <a:spcPct val="25000"/>
              </a:spcBef>
              <a:spcAft>
                <a:spcPct val="25000"/>
              </a:spcAft>
              <a:buNone/>
              <a:defRPr/>
            </a:pPr>
            <a:r>
              <a:rPr lang="nl-BE" dirty="0">
                <a:cs typeface="Arial" panose="020B0604020202020204" pitchFamily="34" charset="0"/>
              </a:rPr>
              <a:t>Eerste versie van het document Beheersproces klantenbeheer BBC werd ingediend door de projectleider maar is onvoldoende </a:t>
            </a:r>
            <a:r>
              <a:rPr lang="nl-BE" dirty="0" smtClean="0">
                <a:cs typeface="Arial" panose="020B0604020202020204" pitchFamily="34" charset="0"/>
              </a:rPr>
              <a:t>concreet en uitgewerkt om </a:t>
            </a:r>
            <a:r>
              <a:rPr lang="nl-BE" dirty="0">
                <a:cs typeface="Arial" panose="020B0604020202020204" pitchFamily="34" charset="0"/>
              </a:rPr>
              <a:t>op dit moment op </a:t>
            </a:r>
            <a:r>
              <a:rPr lang="nl-BE" dirty="0" err="1">
                <a:cs typeface="Arial" panose="020B0604020202020204" pitchFamily="34" charset="0"/>
              </a:rPr>
              <a:t>stuurgroepniveau</a:t>
            </a:r>
            <a:r>
              <a:rPr lang="nl-BE" dirty="0">
                <a:cs typeface="Arial" panose="020B0604020202020204" pitchFamily="34" charset="0"/>
              </a:rPr>
              <a:t> </a:t>
            </a:r>
            <a:r>
              <a:rPr lang="nl-BE" dirty="0" smtClean="0">
                <a:cs typeface="Arial" panose="020B0604020202020204" pitchFamily="34" charset="0"/>
              </a:rPr>
              <a:t>besproken </a:t>
            </a:r>
            <a:r>
              <a:rPr lang="nl-BE" dirty="0">
                <a:cs typeface="Arial" panose="020B0604020202020204" pitchFamily="34" charset="0"/>
              </a:rPr>
              <a:t>te worden.</a:t>
            </a:r>
          </a:p>
          <a:p>
            <a:pPr marL="285750" lvl="1" eaLnBrk="0" hangingPunct="0">
              <a:spcBef>
                <a:spcPct val="25000"/>
              </a:spcBef>
              <a:spcAft>
                <a:spcPct val="25000"/>
              </a:spcAft>
              <a:buFont typeface="Wingdings"/>
              <a:buChar char="Ø"/>
              <a:defRPr/>
            </a:pPr>
            <a:r>
              <a:rPr lang="nl-BE" sz="2000" dirty="0" smtClean="0">
                <a:solidFill>
                  <a:srgbClr val="000000"/>
                </a:solidFill>
                <a:cs typeface="Arial" panose="020B0604020202020204" pitchFamily="34" charset="0"/>
              </a:rPr>
              <a:t>Advies Stuurgroep</a:t>
            </a:r>
          </a:p>
          <a:p>
            <a:pPr marL="0" lvl="1" indent="0" eaLnBrk="0" hangingPunct="0">
              <a:spcBef>
                <a:spcPct val="25000"/>
              </a:spcBef>
              <a:spcAft>
                <a:spcPct val="25000"/>
              </a:spcAft>
              <a:buNone/>
              <a:defRPr/>
            </a:pPr>
            <a:r>
              <a:rPr lang="nl-BE" sz="2000" dirty="0">
                <a:solidFill>
                  <a:srgbClr val="000000"/>
                </a:solidFill>
                <a:cs typeface="Arial" panose="020B0604020202020204" pitchFamily="34" charset="0"/>
              </a:rPr>
              <a:t> </a:t>
            </a:r>
            <a:r>
              <a:rPr lang="nl-BE" sz="2000" dirty="0" smtClean="0">
                <a:solidFill>
                  <a:srgbClr val="000000"/>
                </a:solidFill>
                <a:cs typeface="Arial" panose="020B0604020202020204" pitchFamily="34" charset="0"/>
              </a:rPr>
              <a:t>  </a:t>
            </a:r>
            <a:r>
              <a:rPr lang="nl-BE" dirty="0" smtClean="0">
                <a:solidFill>
                  <a:srgbClr val="000000"/>
                </a:solidFill>
                <a:cs typeface="Arial" panose="020B0604020202020204" pitchFamily="34" charset="0"/>
              </a:rPr>
              <a:t> in kaart brengen behoeften, datamodel  (incl. periodiciteit actualisatie)</a:t>
            </a:r>
            <a:endParaRPr lang="nl-BE" dirty="0">
              <a:solidFill>
                <a:srgbClr val="000000"/>
              </a:solidFill>
              <a:cs typeface="Arial" panose="020B0604020202020204" pitchFamily="34" charset="0"/>
            </a:endParaRPr>
          </a:p>
          <a:p>
            <a:pPr marL="285750" lvl="1" eaLnBrk="0" hangingPunct="0">
              <a:spcBef>
                <a:spcPct val="25000"/>
              </a:spcBef>
              <a:spcAft>
                <a:spcPct val="25000"/>
              </a:spcAft>
              <a:buFont typeface="Wingdings"/>
              <a:buChar char="Ø"/>
              <a:defRPr/>
            </a:pPr>
            <a:r>
              <a:rPr lang="nl-BE" sz="2000" b="1" u="sng" dirty="0" smtClean="0">
                <a:solidFill>
                  <a:srgbClr val="000000"/>
                </a:solidFill>
                <a:cs typeface="Arial" panose="020B0604020202020204" pitchFamily="34" charset="0"/>
              </a:rPr>
              <a:t>Beslissing </a:t>
            </a:r>
            <a:r>
              <a:rPr lang="nl-BE" sz="2000" b="1" u="sng" dirty="0" err="1" smtClean="0">
                <a:solidFill>
                  <a:srgbClr val="000000"/>
                </a:solidFill>
                <a:cs typeface="Arial" panose="020B0604020202020204" pitchFamily="34" charset="0"/>
              </a:rPr>
              <a:t>sg</a:t>
            </a:r>
            <a:r>
              <a:rPr lang="nl-BE" sz="2000" b="1" u="sng" dirty="0" smtClean="0">
                <a:solidFill>
                  <a:srgbClr val="000000"/>
                </a:solidFill>
                <a:cs typeface="Arial" panose="020B0604020202020204" pitchFamily="34" charset="0"/>
              </a:rPr>
              <a:t> 27/08/2014</a:t>
            </a:r>
            <a:r>
              <a:rPr lang="nl-BE" sz="2000" dirty="0" smtClean="0">
                <a:solidFill>
                  <a:srgbClr val="000000"/>
                </a:solidFill>
                <a:cs typeface="Arial" panose="020B0604020202020204" pitchFamily="34" charset="0"/>
              </a:rPr>
              <a:t>:    </a:t>
            </a:r>
          </a:p>
          <a:p>
            <a:pPr marL="742950" lvl="2" indent="-342900" eaLnBrk="0" hangingPunct="0">
              <a:spcBef>
                <a:spcPct val="25000"/>
              </a:spcBef>
              <a:spcAft>
                <a:spcPct val="25000"/>
              </a:spcAft>
              <a:buFont typeface="Arial" panose="020B0604020202020204" pitchFamily="34" charset="0"/>
              <a:buChar char="•"/>
              <a:defRPr/>
            </a:pPr>
            <a:r>
              <a:rPr lang="nl-BE" dirty="0" smtClean="0">
                <a:cs typeface="Arial" panose="020B0604020202020204" pitchFamily="34" charset="0"/>
              </a:rPr>
              <a:t>De projectleider bezorgt een uitgewerkte versie van de behoeften en het datamodel tegen de stuurgroep van 23 september 2014</a:t>
            </a:r>
          </a:p>
          <a:p>
            <a:pPr marL="742950" lvl="2" indent="-342900" eaLnBrk="0" hangingPunct="0">
              <a:spcBef>
                <a:spcPct val="25000"/>
              </a:spcBef>
              <a:spcAft>
                <a:spcPct val="25000"/>
              </a:spcAft>
              <a:buFont typeface="Arial" panose="020B0604020202020204" pitchFamily="34" charset="0"/>
              <a:buChar char="•"/>
              <a:defRPr/>
            </a:pPr>
            <a:r>
              <a:rPr lang="nl-BE" dirty="0" smtClean="0">
                <a:solidFill>
                  <a:srgbClr val="000000"/>
                </a:solidFill>
                <a:cs typeface="Arial" panose="020B0604020202020204" pitchFamily="34" charset="0"/>
              </a:rPr>
              <a:t>Het beheersproces fase 1 BBC wordt voorgelegd aan de SG van december 2014 (uiterste datum)</a:t>
            </a:r>
          </a:p>
          <a:p>
            <a:pPr marL="285750" lvl="1" eaLnBrk="0" hangingPunct="0">
              <a:spcBef>
                <a:spcPct val="25000"/>
              </a:spcBef>
              <a:spcAft>
                <a:spcPct val="25000"/>
              </a:spcAft>
              <a:buFont typeface="Wingdings"/>
              <a:buChar char="Ø"/>
              <a:defRPr/>
            </a:pPr>
            <a:r>
              <a:rPr lang="nl-BE" sz="2000" b="1" u="sng" dirty="0">
                <a:solidFill>
                  <a:srgbClr val="FF0000"/>
                </a:solidFill>
                <a:cs typeface="Arial" panose="020B0604020202020204" pitchFamily="34" charset="0"/>
              </a:rPr>
              <a:t>Kennisgeving </a:t>
            </a:r>
            <a:r>
              <a:rPr lang="nl-BE" sz="2000" b="1" u="sng" dirty="0" err="1">
                <a:solidFill>
                  <a:srgbClr val="FF0000"/>
                </a:solidFill>
                <a:cs typeface="Arial" panose="020B0604020202020204" pitchFamily="34" charset="0"/>
              </a:rPr>
              <a:t>sg</a:t>
            </a:r>
            <a:r>
              <a:rPr lang="nl-BE" sz="2000" b="1" u="sng" dirty="0">
                <a:solidFill>
                  <a:srgbClr val="FF0000"/>
                </a:solidFill>
                <a:cs typeface="Arial" panose="020B0604020202020204" pitchFamily="34" charset="0"/>
              </a:rPr>
              <a:t> 23/09/2014:</a:t>
            </a:r>
          </a:p>
          <a:p>
            <a:pPr marL="742950" lvl="2" indent="-342900" eaLnBrk="0" hangingPunct="0">
              <a:spcBef>
                <a:spcPct val="25000"/>
              </a:spcBef>
              <a:spcAft>
                <a:spcPct val="25000"/>
              </a:spcAft>
              <a:buFont typeface="Arial" panose="020B0604020202020204" pitchFamily="34" charset="0"/>
              <a:buChar char="•"/>
              <a:defRPr/>
            </a:pPr>
            <a:r>
              <a:rPr lang="nl-BE" b="1" dirty="0">
                <a:solidFill>
                  <a:srgbClr val="FF0000"/>
                </a:solidFill>
                <a:cs typeface="Arial" panose="020B0604020202020204" pitchFamily="34" charset="0"/>
              </a:rPr>
              <a:t>Uitstel tot volgende stuurgroep</a:t>
            </a:r>
            <a:r>
              <a:rPr lang="nl-BE" dirty="0">
                <a:solidFill>
                  <a:srgbClr val="FF0000"/>
                </a:solidFill>
                <a:cs typeface="Arial" panose="020B0604020202020204" pitchFamily="34" charset="0"/>
              </a:rPr>
              <a:t>: projectleider heeft gesignaleerd dat de deadline niet wordt gehaald wegens prioritaire taken.</a:t>
            </a:r>
          </a:p>
          <a:p>
            <a:pPr marL="0" lvl="1" indent="0" eaLnBrk="0" hangingPunct="0">
              <a:spcBef>
                <a:spcPct val="25000"/>
              </a:spcBef>
              <a:spcAft>
                <a:spcPct val="25000"/>
              </a:spcAft>
              <a:buNone/>
              <a:defRPr/>
            </a:pPr>
            <a:endParaRPr lang="nl-BE" sz="1600" dirty="0">
              <a:cs typeface="Arial" panose="020B0604020202020204" pitchFamily="34" charset="0"/>
            </a:endParaRPr>
          </a:p>
          <a:p>
            <a:pPr lvl="0" eaLnBrk="0" hangingPunct="0">
              <a:spcBef>
                <a:spcPct val="25000"/>
              </a:spcBef>
              <a:spcAft>
                <a:spcPts val="300"/>
              </a:spcAft>
              <a:buFont typeface="Wingdings"/>
              <a:buChar char="Ø"/>
              <a:defRPr/>
            </a:pPr>
            <a:endParaRPr lang="nl-BE" sz="2200" b="1" u="sng" dirty="0">
              <a:solidFill>
                <a:srgbClr val="000000"/>
              </a:solidFill>
              <a:cs typeface="Arial" charset="0"/>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19</a:t>
            </a:fld>
            <a:endParaRPr lang="nl-NL" dirty="0"/>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4</a:t>
            </a:r>
          </a:p>
        </p:txBody>
      </p:sp>
    </p:spTree>
    <p:extLst>
      <p:ext uri="{BB962C8B-B14F-4D97-AF65-F5344CB8AC3E}">
        <p14:creationId xmlns:p14="http://schemas.microsoft.com/office/powerpoint/2010/main" val="709532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51520" y="563215"/>
            <a:ext cx="7643813" cy="417513"/>
          </a:xfrm>
        </p:spPr>
        <p:txBody>
          <a:bodyPr/>
          <a:lstStyle/>
          <a:p>
            <a:pPr algn="ctr" eaLnBrk="1" hangingPunct="1"/>
            <a:r>
              <a:rPr lang="nl-BE" dirty="0" smtClean="0">
                <a:solidFill>
                  <a:srgbClr val="F65F1C"/>
                </a:solidFill>
              </a:rPr>
              <a:t>Agenda 23 september 2014</a:t>
            </a:r>
            <a:endParaRPr lang="nl-BE" sz="2600" b="1" dirty="0" smtClean="0">
              <a:ea typeface="ＭＳ Ｐゴシック" pitchFamily="34" charset="-128"/>
            </a:endParaRPr>
          </a:p>
        </p:txBody>
      </p:sp>
      <p:sp>
        <p:nvSpPr>
          <p:cNvPr id="23" name="Slide Number Placeholder 2"/>
          <p:cNvSpPr>
            <a:spLocks noGrp="1"/>
          </p:cNvSpPr>
          <p:nvPr>
            <p:ph type="sldNum" sz="quarter" idx="12"/>
          </p:nvPr>
        </p:nvSpPr>
        <p:spPr>
          <a:xfrm>
            <a:off x="6732240" y="6237312"/>
            <a:ext cx="2133600" cy="476250"/>
          </a:xfrm>
        </p:spPr>
        <p:txBody>
          <a:bodyPr/>
          <a:lstStyle/>
          <a:p>
            <a:pPr>
              <a:defRPr/>
            </a:pPr>
            <a:fld id="{71BD3B12-08F8-4A7F-8498-F2FEB3FF74BB}" type="slidenum">
              <a:rPr lang="nl-NL" smtClean="0"/>
              <a:pPr>
                <a:defRPr/>
              </a:pPr>
              <a:t>2</a:t>
            </a:fld>
            <a:endParaRPr lang="nl-NL" dirty="0"/>
          </a:p>
        </p:txBody>
      </p:sp>
      <p:graphicFrame>
        <p:nvGraphicFramePr>
          <p:cNvPr id="2" name="Tabel 1"/>
          <p:cNvGraphicFramePr>
            <a:graphicFrameLocks noGrp="1"/>
          </p:cNvGraphicFramePr>
          <p:nvPr>
            <p:extLst>
              <p:ext uri="{D42A27DB-BD31-4B8C-83A1-F6EECF244321}">
                <p14:modId xmlns:p14="http://schemas.microsoft.com/office/powerpoint/2010/main" val="535792295"/>
              </p:ext>
            </p:extLst>
          </p:nvPr>
        </p:nvGraphicFramePr>
        <p:xfrm>
          <a:off x="567234" y="1268413"/>
          <a:ext cx="8424936" cy="4227016"/>
        </p:xfrm>
        <a:graphic>
          <a:graphicData uri="http://schemas.openxmlformats.org/drawingml/2006/table">
            <a:tbl>
              <a:tblPr firstRow="1" bandRow="1">
                <a:tableStyleId>{10A1B5D5-9B99-4C35-A422-299274C87663}</a:tableStyleId>
              </a:tblPr>
              <a:tblGrid>
                <a:gridCol w="1512168"/>
                <a:gridCol w="3816424"/>
                <a:gridCol w="3096344"/>
              </a:tblGrid>
              <a:tr h="36004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b="0" kern="1200" dirty="0" smtClean="0">
                          <a:solidFill>
                            <a:schemeClr val="tx1"/>
                          </a:solidFill>
                          <a:latin typeface="+mn-lt"/>
                          <a:ea typeface="+mn-ea"/>
                          <a:cs typeface="+mn-cs"/>
                        </a:rPr>
                        <a:t>11:30 – 12:30</a:t>
                      </a:r>
                    </a:p>
                  </a:txBody>
                  <a:tcPr>
                    <a:no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nl-NL" sz="1400" b="0" kern="1200" dirty="0" smtClean="0">
                          <a:solidFill>
                            <a:schemeClr val="dk1"/>
                          </a:solidFill>
                          <a:latin typeface="+mn-lt"/>
                          <a:ea typeface="+mn-ea"/>
                          <a:cs typeface="+mn-cs"/>
                        </a:rPr>
                        <a:t>Opvolging afspraken vorige stuurgroep</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nl-NL" sz="1400" b="0" kern="1200" dirty="0" err="1" smtClean="0">
                          <a:solidFill>
                            <a:schemeClr val="tx2"/>
                          </a:solidFill>
                          <a:latin typeface="+mn-lt"/>
                          <a:ea typeface="+mn-ea"/>
                          <a:cs typeface="+mn-cs"/>
                        </a:rPr>
                        <a:t>LiftShift</a:t>
                      </a:r>
                      <a:r>
                        <a:rPr lang="nl-NL" sz="1400" b="0" kern="1200" dirty="0" smtClean="0">
                          <a:solidFill>
                            <a:schemeClr val="tx2"/>
                          </a:solidFill>
                          <a:latin typeface="+mn-lt"/>
                          <a:ea typeface="+mn-ea"/>
                          <a:cs typeface="+mn-cs"/>
                        </a:rPr>
                        <a:t>, </a:t>
                      </a:r>
                      <a:r>
                        <a:rPr lang="nl-NL" sz="1400" b="0" kern="1200" dirty="0" err="1" smtClean="0">
                          <a:solidFill>
                            <a:schemeClr val="tx2"/>
                          </a:solidFill>
                          <a:latin typeface="+mn-lt"/>
                          <a:ea typeface="+mn-ea"/>
                          <a:cs typeface="+mn-cs"/>
                        </a:rPr>
                        <a:t>performantie</a:t>
                      </a:r>
                      <a:r>
                        <a:rPr lang="nl-NL" sz="1400" b="0" kern="1200" baseline="0" dirty="0" smtClean="0">
                          <a:solidFill>
                            <a:schemeClr val="tx2"/>
                          </a:solidFill>
                          <a:latin typeface="+mn-lt"/>
                          <a:ea typeface="+mn-ea"/>
                          <a:cs typeface="+mn-cs"/>
                        </a:rPr>
                        <a:t> </a:t>
                      </a:r>
                      <a:r>
                        <a:rPr lang="nl-NL" sz="1400" b="0" kern="1200" dirty="0" smtClean="0">
                          <a:solidFill>
                            <a:schemeClr val="tx2"/>
                          </a:solidFill>
                          <a:latin typeface="+mn-lt"/>
                          <a:ea typeface="+mn-ea"/>
                          <a:cs typeface="+mn-cs"/>
                        </a:rPr>
                        <a:t>en samenwerking </a:t>
                      </a:r>
                      <a:r>
                        <a:rPr lang="nl-NL" sz="1400" b="0" kern="1200" dirty="0" err="1" smtClean="0">
                          <a:solidFill>
                            <a:schemeClr val="tx2"/>
                          </a:solidFill>
                          <a:latin typeface="+mn-lt"/>
                          <a:ea typeface="+mn-ea"/>
                          <a:cs typeface="+mn-cs"/>
                        </a:rPr>
                        <a:t>Arco</a:t>
                      </a:r>
                      <a:endParaRPr lang="nl-NL" sz="1400" b="0" kern="1200" dirty="0" smtClean="0">
                        <a:solidFill>
                          <a:schemeClr val="tx2"/>
                        </a:solidFill>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nl-NL" sz="1400" b="0" kern="1200" dirty="0" smtClean="0">
                          <a:solidFill>
                            <a:schemeClr val="tx2"/>
                          </a:solidFill>
                          <a:latin typeface="+mn-lt"/>
                          <a:ea typeface="+mn-ea"/>
                          <a:cs typeface="+mn-cs"/>
                        </a:rPr>
                        <a:t>Architectuurstudie – stand van zaken</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nl-NL" sz="1400" b="0" kern="1200" dirty="0" smtClean="0">
                          <a:solidFill>
                            <a:schemeClr val="tx2"/>
                          </a:solidFill>
                          <a:latin typeface="+mn-lt"/>
                          <a:ea typeface="+mn-ea"/>
                          <a:cs typeface="+mn-cs"/>
                        </a:rPr>
                        <a:t>Veiligheidsconsulent</a:t>
                      </a:r>
                    </a:p>
                  </a:txBody>
                  <a:tcPr>
                    <a:noFill/>
                  </a:tcPr>
                </a:tc>
                <a:tc>
                  <a:txBody>
                    <a:bodyPr/>
                    <a:lstStyle/>
                    <a:p>
                      <a:r>
                        <a:rPr lang="nl-NL" sz="1400" b="0" kern="1200" dirty="0" smtClean="0">
                          <a:solidFill>
                            <a:schemeClr val="dk1"/>
                          </a:solidFill>
                          <a:latin typeface="+mn-lt"/>
                          <a:ea typeface="+mn-ea"/>
                          <a:cs typeface="+mn-cs"/>
                        </a:rPr>
                        <a:t/>
                      </a:r>
                      <a:br>
                        <a:rPr lang="nl-NL" sz="1400" b="0" kern="1200" dirty="0" smtClean="0">
                          <a:solidFill>
                            <a:schemeClr val="dk1"/>
                          </a:solidFill>
                          <a:latin typeface="+mn-lt"/>
                          <a:ea typeface="+mn-ea"/>
                          <a:cs typeface="+mn-cs"/>
                        </a:rPr>
                      </a:br>
                      <a:r>
                        <a:rPr lang="nl-NL" sz="1400" b="0" kern="1200" dirty="0" smtClean="0">
                          <a:solidFill>
                            <a:schemeClr val="dk1"/>
                          </a:solidFill>
                          <a:latin typeface="+mn-lt"/>
                          <a:ea typeface="+mn-ea"/>
                          <a:cs typeface="+mn-cs"/>
                        </a:rPr>
                        <a:t>toelichting</a:t>
                      </a:r>
                    </a:p>
                    <a:p>
                      <a:r>
                        <a:rPr lang="nl-NL" sz="1400" b="0" kern="1200" dirty="0" smtClean="0">
                          <a:solidFill>
                            <a:schemeClr val="dk1"/>
                          </a:solidFill>
                          <a:latin typeface="+mn-lt"/>
                          <a:ea typeface="+mn-ea"/>
                          <a:cs typeface="+mn-cs"/>
                        </a:rPr>
                        <a:t>toelichting</a:t>
                      </a:r>
                      <a:br>
                        <a:rPr lang="nl-NL" sz="1400" b="0" kern="1200" dirty="0" smtClean="0">
                          <a:solidFill>
                            <a:schemeClr val="dk1"/>
                          </a:solidFill>
                          <a:latin typeface="+mn-lt"/>
                          <a:ea typeface="+mn-ea"/>
                          <a:cs typeface="+mn-cs"/>
                        </a:rPr>
                      </a:br>
                      <a:r>
                        <a:rPr lang="nl-NL" sz="1400" b="0" kern="1200" dirty="0" err="1" smtClean="0">
                          <a:solidFill>
                            <a:schemeClr val="dk1"/>
                          </a:solidFill>
                          <a:latin typeface="+mn-lt"/>
                          <a:ea typeface="+mn-ea"/>
                          <a:cs typeface="+mn-cs"/>
                        </a:rPr>
                        <a:t>toelichting</a:t>
                      </a:r>
                      <a:endParaRPr lang="nl-NL" sz="1400" b="0" kern="1200" dirty="0" smtClean="0">
                        <a:solidFill>
                          <a:schemeClr val="dk1"/>
                        </a:solidFill>
                        <a:latin typeface="+mn-lt"/>
                        <a:ea typeface="+mn-ea"/>
                        <a:cs typeface="+mn-cs"/>
                      </a:endParaRPr>
                    </a:p>
                    <a:p>
                      <a:r>
                        <a:rPr lang="nl-NL" sz="1400" b="0" kern="1200" dirty="0" smtClean="0">
                          <a:solidFill>
                            <a:schemeClr val="dk1"/>
                          </a:solidFill>
                          <a:latin typeface="+mn-lt"/>
                          <a:ea typeface="+mn-ea"/>
                          <a:cs typeface="+mn-cs"/>
                        </a:rPr>
                        <a:t>kennisgeving</a:t>
                      </a:r>
                      <a:endParaRPr lang="nl-NL" sz="1400" b="0" kern="1200" dirty="0" smtClean="0">
                        <a:solidFill>
                          <a:schemeClr val="tx1"/>
                        </a:solidFill>
                        <a:latin typeface="+mn-lt"/>
                        <a:ea typeface="+mn-ea"/>
                        <a:cs typeface="+mn-cs"/>
                      </a:endParaRPr>
                    </a:p>
                  </a:txBody>
                  <a:tcPr>
                    <a:solidFill>
                      <a:schemeClr val="bg1"/>
                    </a:solidFill>
                  </a:tcPr>
                </a:tc>
              </a:tr>
              <a:tr h="370840">
                <a:tc>
                  <a:txBody>
                    <a:bodyPr/>
                    <a:lstStyle/>
                    <a:p>
                      <a:endParaRPr lang="nl-NL"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2. Terugkoppeling</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nl-NL" sz="1400" kern="1200" baseline="0" dirty="0" smtClean="0">
                          <a:solidFill>
                            <a:schemeClr val="dk1"/>
                          </a:solidFill>
                          <a:latin typeface="+mn-lt"/>
                          <a:ea typeface="+mn-ea"/>
                          <a:cs typeface="+mn-cs"/>
                        </a:rPr>
                        <a:t>Overleg 4/9</a:t>
                      </a:r>
                    </a:p>
                  </a:txBody>
                  <a:tcPr/>
                </a:tc>
                <a:tc>
                  <a:txBody>
                    <a:bodyPr/>
                    <a:lstStyle/>
                    <a:p>
                      <a:endParaRPr lang="nl-NL" sz="1400" b="0" kern="1200" dirty="0" smtClean="0">
                        <a:solidFill>
                          <a:schemeClr val="dk1"/>
                        </a:solidFill>
                        <a:latin typeface="+mn-lt"/>
                        <a:ea typeface="+mn-ea"/>
                        <a:cs typeface="+mn-cs"/>
                      </a:endParaRPr>
                    </a:p>
                    <a:p>
                      <a:r>
                        <a:rPr lang="nl-NL" sz="1400" b="0" kern="1200" dirty="0" smtClean="0">
                          <a:solidFill>
                            <a:schemeClr val="dk1"/>
                          </a:solidFill>
                          <a:latin typeface="+mn-lt"/>
                          <a:ea typeface="+mn-ea"/>
                          <a:cs typeface="+mn-cs"/>
                        </a:rPr>
                        <a:t>toelichting</a:t>
                      </a:r>
                    </a:p>
                    <a:p>
                      <a:endParaRPr lang="nl-NL" sz="1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b="0" strike="noStrike"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0" strike="noStrike" kern="1200" baseline="0" dirty="0" smtClean="0">
                          <a:solidFill>
                            <a:schemeClr val="tx1"/>
                          </a:solidFill>
                          <a:latin typeface="+mn-lt"/>
                          <a:ea typeface="+mn-ea"/>
                          <a:cs typeface="+mn-cs"/>
                        </a:rPr>
                        <a:t>3. Digitaal Vloeiboek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strike="noStrike" kern="1200" baseline="0" dirty="0" smtClean="0">
                          <a:solidFill>
                            <a:schemeClr val="tx1"/>
                          </a:solidFill>
                          <a:latin typeface="+mn-lt"/>
                          <a:ea typeface="+mn-ea"/>
                          <a:cs typeface="+mn-cs"/>
                        </a:rPr>
                        <a:t>kennisgeving</a:t>
                      </a:r>
                    </a:p>
                  </a:txBody>
                  <a:tcPr/>
                </a:tc>
              </a:tr>
              <a:tr h="37084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4. Svz projecten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    Issues beheren en communiceren </a:t>
                      </a:r>
                    </a:p>
                  </a:txBody>
                  <a:tcPr/>
                </a:tc>
                <a:tc>
                  <a:txBody>
                    <a:bodyPr/>
                    <a:lstStyle/>
                    <a:p>
                      <a:r>
                        <a:rPr lang="nl-NL" sz="1400" dirty="0" smtClean="0"/>
                        <a:t>welke</a:t>
                      </a:r>
                      <a:r>
                        <a:rPr lang="nl-NL" sz="1400" baseline="0" dirty="0" smtClean="0"/>
                        <a:t> projecten/escalaties onder controle (beslissing)</a:t>
                      </a:r>
                      <a:endParaRPr lang="nl-NL" sz="1400" dirty="0"/>
                    </a:p>
                  </a:txBody>
                  <a:tcPr/>
                </a:tc>
              </a:tr>
              <a:tr h="37084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kern="1200" dirty="0" smtClean="0">
                        <a:solidFill>
                          <a:schemeClr val="tx1"/>
                        </a:solidFill>
                        <a:latin typeface="+mn-lt"/>
                        <a:ea typeface="+mn-ea"/>
                        <a:cs typeface="+mn-cs"/>
                      </a:endParaRPr>
                    </a:p>
                  </a:txBody>
                  <a:tcPr/>
                </a:tc>
                <a:tc>
                  <a:txBody>
                    <a:bodyPr/>
                    <a:lstStyle/>
                    <a:p>
                      <a:pPr marL="0" algn="l" defTabSz="914400" rtl="0" eaLnBrk="1" latinLnBrk="0" hangingPunct="1"/>
                      <a:r>
                        <a:rPr lang="nl-NL" sz="1400" kern="1200" dirty="0" smtClean="0">
                          <a:solidFill>
                            <a:schemeClr val="dk1"/>
                          </a:solidFill>
                          <a:latin typeface="+mn-lt"/>
                          <a:ea typeface="+mn-ea"/>
                          <a:cs typeface="+mn-cs"/>
                        </a:rPr>
                        <a:t>5. Budget (€) - mensen (VTE) </a:t>
                      </a:r>
                      <a:br>
                        <a:rPr lang="nl-NL" sz="1400" kern="1200" dirty="0" smtClean="0">
                          <a:solidFill>
                            <a:schemeClr val="dk1"/>
                          </a:solidFill>
                          <a:latin typeface="+mn-lt"/>
                          <a:ea typeface="+mn-ea"/>
                          <a:cs typeface="+mn-cs"/>
                        </a:rPr>
                      </a:br>
                      <a:r>
                        <a:rPr lang="nl-NL" sz="1400" kern="1200" dirty="0" smtClean="0">
                          <a:solidFill>
                            <a:schemeClr val="dk1"/>
                          </a:solidFill>
                          <a:latin typeface="+mn-lt"/>
                          <a:ea typeface="+mn-ea"/>
                          <a:cs typeface="+mn-cs"/>
                        </a:rPr>
                        <a:t>=&gt; opvolging en rapportering </a:t>
                      </a:r>
                    </a:p>
                  </a:txBody>
                  <a:tcPr/>
                </a:tc>
                <a:tc>
                  <a:txBody>
                    <a:bodyPr/>
                    <a:lstStyle/>
                    <a:p>
                      <a:r>
                        <a:rPr lang="nl-NL" sz="1400" dirty="0" smtClean="0"/>
                        <a:t>toelichting overzicht</a:t>
                      </a:r>
                      <a:r>
                        <a:rPr lang="nl-NL" sz="1400" baseline="0" dirty="0" smtClean="0"/>
                        <a:t> </a:t>
                      </a:r>
                      <a:endParaRPr lang="nl-NL" sz="1400" dirty="0"/>
                    </a:p>
                  </a:txBody>
                  <a:tcPr/>
                </a:tc>
              </a:tr>
              <a:tr h="55925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algn="l" defTabSz="914400" rtl="0" eaLnBrk="1" latinLnBrk="0" hangingPunct="1"/>
                      <a:endParaRPr lang="nl-NL"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6. Planning/organisatie  tot volgende stuurgroep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0" baseline="0" dirty="0" smtClean="0"/>
                        <a:t>acties bepalen voor volgende stuurgroep</a:t>
                      </a:r>
                      <a:endParaRPr lang="nl-NL" sz="1400" dirty="0"/>
                    </a:p>
                  </a:txBody>
                  <a:tcPr/>
                </a:tc>
              </a:tr>
              <a:tr h="370840">
                <a:tc>
                  <a:txBody>
                    <a:bodyPr/>
                    <a:lstStyle/>
                    <a:p>
                      <a:pPr marL="0" algn="l" defTabSz="914400" rtl="0" eaLnBrk="1" latinLnBrk="0" hangingPunct="1"/>
                      <a:r>
                        <a:rPr lang="nl-NL" sz="1400" kern="1200" dirty="0" smtClean="0">
                          <a:solidFill>
                            <a:schemeClr val="dk1"/>
                          </a:solidFill>
                          <a:latin typeface="+mn-lt"/>
                          <a:ea typeface="+mn-ea"/>
                          <a:cs typeface="+mn-cs"/>
                        </a:rPr>
                        <a:t>         </a:t>
                      </a:r>
                      <a:endParaRPr lang="nl-NL"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7. Volgende stuurgroep</a:t>
                      </a:r>
                    </a:p>
                  </a:txBody>
                  <a:tcPr/>
                </a:tc>
                <a:tc>
                  <a:txBody>
                    <a:bodyPr/>
                    <a:lstStyle/>
                    <a:p>
                      <a:r>
                        <a:rPr lang="nl-NL" sz="1400" dirty="0" smtClean="0"/>
                        <a:t>afspraken</a:t>
                      </a:r>
                      <a:endParaRPr lang="nl-NL" sz="1400" dirty="0"/>
                    </a:p>
                  </a:txBody>
                  <a:tcPr/>
                </a:tc>
              </a:tr>
            </a:tbl>
          </a:graphicData>
        </a:graphic>
      </p:graphicFrame>
    </p:spTree>
    <p:extLst>
      <p:ext uri="{BB962C8B-B14F-4D97-AF65-F5344CB8AC3E}">
        <p14:creationId xmlns:p14="http://schemas.microsoft.com/office/powerpoint/2010/main" val="136005783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BE" dirty="0" smtClean="0">
                <a:solidFill>
                  <a:srgbClr val="FF6600"/>
                </a:solidFill>
              </a:rPr>
              <a:t>Budget</a:t>
            </a:r>
            <a:endParaRPr lang="nl-BE" dirty="0">
              <a:solidFill>
                <a:srgbClr val="FF6600"/>
              </a:solidFill>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20</a:t>
            </a:fld>
            <a:endParaRPr lang="nl-NL" dirty="0"/>
          </a:p>
        </p:txBody>
      </p:sp>
      <p:sp>
        <p:nvSpPr>
          <p:cNvPr id="8" name="Ezelsoor 7"/>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5</a:t>
            </a: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2634118"/>
            <a:ext cx="7632848" cy="158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62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21</a:t>
            </a:fld>
            <a:endParaRPr lang="nl-NL" dirty="0"/>
          </a:p>
        </p:txBody>
      </p:sp>
      <p:pic>
        <p:nvPicPr>
          <p:cNvPr id="5" name="Afbeeldin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747581"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90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BE" dirty="0" smtClean="0">
                <a:solidFill>
                  <a:srgbClr val="FF6600"/>
                </a:solidFill>
              </a:rPr>
              <a:t>IT-middelen</a:t>
            </a:r>
            <a:endParaRPr lang="nl-BE" dirty="0">
              <a:solidFill>
                <a:srgbClr val="FF6600"/>
              </a:solidFill>
            </a:endParaRPr>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22</a:t>
            </a:fld>
            <a:endParaRPr lang="nl-NL" dirty="0"/>
          </a:p>
        </p:txBody>
      </p:sp>
      <p:sp>
        <p:nvSpPr>
          <p:cNvPr id="8" name="Ezelsoor 7"/>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5</a:t>
            </a:r>
          </a:p>
        </p:txBody>
      </p:sp>
      <p:sp>
        <p:nvSpPr>
          <p:cNvPr id="3" name="Tijdelijke aanduiding voor inhoud 2"/>
          <p:cNvSpPr>
            <a:spLocks noGrp="1"/>
          </p:cNvSpPr>
          <p:nvPr>
            <p:ph idx="1"/>
          </p:nvPr>
        </p:nvSpPr>
        <p:spPr>
          <a:xfrm>
            <a:off x="457200" y="1196753"/>
            <a:ext cx="8229600" cy="4969098"/>
          </a:xfrm>
        </p:spPr>
        <p:txBody>
          <a:bodyPr/>
          <a:lstStyle/>
          <a:p>
            <a:r>
              <a:rPr lang="nl-BE" dirty="0" smtClean="0"/>
              <a:t>Overzicht inzet IT-resources (mensen)</a:t>
            </a:r>
          </a:p>
          <a:p>
            <a:endParaRPr lang="nl-BE" dirty="0"/>
          </a:p>
          <a:p>
            <a:endParaRPr lang="nl-BE" dirty="0" smtClean="0"/>
          </a:p>
          <a:p>
            <a:endParaRPr lang="nl-BE" dirty="0"/>
          </a:p>
          <a:p>
            <a:endParaRPr lang="nl-BE" dirty="0" smtClean="0"/>
          </a:p>
          <a:p>
            <a:endParaRPr lang="nl-BE" dirty="0"/>
          </a:p>
        </p:txBody>
      </p:sp>
      <p:graphicFrame>
        <p:nvGraphicFramePr>
          <p:cNvPr id="6" name="Object 5"/>
          <p:cNvGraphicFramePr>
            <a:graphicFrameLocks noChangeAspect="1"/>
          </p:cNvGraphicFramePr>
          <p:nvPr>
            <p:extLst>
              <p:ext uri="{D42A27DB-BD31-4B8C-83A1-F6EECF244321}">
                <p14:modId xmlns:p14="http://schemas.microsoft.com/office/powerpoint/2010/main" val="3369811353"/>
              </p:ext>
            </p:extLst>
          </p:nvPr>
        </p:nvGraphicFramePr>
        <p:xfrm>
          <a:off x="7098506" y="116632"/>
          <a:ext cx="914400" cy="771525"/>
        </p:xfrm>
        <a:graphic>
          <a:graphicData uri="http://schemas.openxmlformats.org/presentationml/2006/ole">
            <mc:AlternateContent xmlns:mc="http://schemas.openxmlformats.org/markup-compatibility/2006">
              <mc:Choice xmlns:v="urn:schemas-microsoft-com:vml" Requires="v">
                <p:oleObj spid="_x0000_s24165"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7098506" y="116632"/>
                        <a:ext cx="914400" cy="771525"/>
                      </a:xfrm>
                      <a:prstGeom prst="rect">
                        <a:avLst/>
                      </a:prstGeom>
                    </p:spPr>
                  </p:pic>
                </p:oleObj>
              </mc:Fallback>
            </mc:AlternateContent>
          </a:graphicData>
        </a:graphic>
      </p:graphicFrame>
      <p:pic>
        <p:nvPicPr>
          <p:cNvPr id="23943" name="Picture 3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1772816"/>
            <a:ext cx="5112568" cy="423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44" name="Picture 3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6165304"/>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00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51520" y="563215"/>
            <a:ext cx="7643813" cy="417513"/>
          </a:xfrm>
        </p:spPr>
        <p:txBody>
          <a:bodyPr/>
          <a:lstStyle/>
          <a:p>
            <a:pPr algn="ctr" eaLnBrk="1" hangingPunct="1"/>
            <a:r>
              <a:rPr lang="nl-BE" dirty="0" smtClean="0">
                <a:solidFill>
                  <a:srgbClr val="F65F1C"/>
                </a:solidFill>
              </a:rPr>
              <a:t>Planning 24 oktober 2014</a:t>
            </a:r>
            <a:endParaRPr lang="nl-BE" sz="2600" b="1" dirty="0" smtClean="0">
              <a:ea typeface="ＭＳ Ｐゴシック" pitchFamily="34" charset="-128"/>
            </a:endParaRPr>
          </a:p>
        </p:txBody>
      </p:sp>
      <p:sp>
        <p:nvSpPr>
          <p:cNvPr id="23" name="Slide Number Placeholder 2"/>
          <p:cNvSpPr>
            <a:spLocks noGrp="1"/>
          </p:cNvSpPr>
          <p:nvPr>
            <p:ph type="sldNum" sz="quarter" idx="12"/>
          </p:nvPr>
        </p:nvSpPr>
        <p:spPr>
          <a:xfrm>
            <a:off x="6732240" y="6237312"/>
            <a:ext cx="2133600" cy="476250"/>
          </a:xfrm>
        </p:spPr>
        <p:txBody>
          <a:bodyPr/>
          <a:lstStyle/>
          <a:p>
            <a:pPr>
              <a:defRPr/>
            </a:pPr>
            <a:fld id="{71BD3B12-08F8-4A7F-8498-F2FEB3FF74BB}" type="slidenum">
              <a:rPr lang="nl-NL" smtClean="0"/>
              <a:pPr>
                <a:defRPr/>
              </a:pPr>
              <a:t>23</a:t>
            </a:fld>
            <a:endParaRPr lang="nl-NL" dirty="0"/>
          </a:p>
        </p:txBody>
      </p:sp>
      <p:graphicFrame>
        <p:nvGraphicFramePr>
          <p:cNvPr id="2" name="Tabel 1"/>
          <p:cNvGraphicFramePr>
            <a:graphicFrameLocks noGrp="1"/>
          </p:cNvGraphicFramePr>
          <p:nvPr>
            <p:extLst>
              <p:ext uri="{D42A27DB-BD31-4B8C-83A1-F6EECF244321}">
                <p14:modId xmlns:p14="http://schemas.microsoft.com/office/powerpoint/2010/main" val="3694168807"/>
              </p:ext>
            </p:extLst>
          </p:nvPr>
        </p:nvGraphicFramePr>
        <p:xfrm>
          <a:off x="539750" y="1268413"/>
          <a:ext cx="8424936" cy="4703910"/>
        </p:xfrm>
        <a:graphic>
          <a:graphicData uri="http://schemas.openxmlformats.org/drawingml/2006/table">
            <a:tbl>
              <a:tblPr firstRow="1" bandRow="1">
                <a:tableStyleId>{10A1B5D5-9B99-4C35-A422-299274C87663}</a:tableStyleId>
              </a:tblPr>
              <a:tblGrid>
                <a:gridCol w="1512168"/>
                <a:gridCol w="3816424"/>
                <a:gridCol w="3096344"/>
              </a:tblGrid>
              <a:tr h="63607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b="0" kern="1200" dirty="0" smtClean="0">
                          <a:solidFill>
                            <a:schemeClr val="tx1"/>
                          </a:solidFill>
                          <a:latin typeface="+mn-lt"/>
                          <a:ea typeface="+mn-ea"/>
                          <a:cs typeface="+mn-cs"/>
                        </a:rPr>
                        <a:t>09:30 - </a:t>
                      </a:r>
                    </a:p>
                  </a:txBody>
                  <a:tcPr>
                    <a:no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nl-NL" sz="1400" b="0" kern="1200" dirty="0" smtClean="0">
                          <a:solidFill>
                            <a:schemeClr val="dk1"/>
                          </a:solidFill>
                          <a:latin typeface="+mn-lt"/>
                          <a:ea typeface="+mn-ea"/>
                          <a:cs typeface="+mn-cs"/>
                        </a:rPr>
                        <a:t>Opvolging afspraken vorige stuurgroep</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0" kern="1200" baseline="0" dirty="0" smtClean="0">
                          <a:solidFill>
                            <a:schemeClr val="dk1"/>
                          </a:solidFill>
                          <a:latin typeface="+mn-lt"/>
                          <a:ea typeface="+mn-ea"/>
                          <a:cs typeface="+mn-cs"/>
                        </a:rPr>
                        <a:t>         - digitaal vloeiboek</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0" kern="1200" baseline="0" dirty="0" smtClean="0">
                          <a:solidFill>
                            <a:schemeClr val="dk1"/>
                          </a:solidFill>
                          <a:latin typeface="+mn-lt"/>
                          <a:ea typeface="+mn-ea"/>
                          <a:cs typeface="+mn-cs"/>
                        </a:rPr>
                        <a:t>         - architectuurstudie</a:t>
                      </a:r>
                      <a:endParaRPr lang="nl-NL" sz="1400" b="0" kern="1200" dirty="0" smtClean="0">
                        <a:solidFill>
                          <a:schemeClr val="dk1"/>
                        </a:solidFill>
                        <a:latin typeface="+mn-lt"/>
                        <a:ea typeface="+mn-ea"/>
                        <a:cs typeface="+mn-cs"/>
                      </a:endParaRPr>
                    </a:p>
                    <a:p>
                      <a:endParaRPr lang="nl-NL" sz="1400" b="0" kern="1200" dirty="0" smtClean="0">
                        <a:solidFill>
                          <a:schemeClr val="dk1"/>
                        </a:solidFill>
                        <a:latin typeface="+mn-lt"/>
                        <a:ea typeface="+mn-ea"/>
                        <a:cs typeface="+mn-cs"/>
                      </a:endParaRPr>
                    </a:p>
                  </a:txBody>
                  <a:tcPr>
                    <a:noFill/>
                  </a:tcPr>
                </a:tc>
                <a:tc>
                  <a:txBody>
                    <a:bodyPr/>
                    <a:lstStyle/>
                    <a:p>
                      <a:r>
                        <a:rPr lang="nl-NL" sz="1400" baseline="0" dirty="0" smtClean="0"/>
                        <a:t/>
                      </a:r>
                      <a:br>
                        <a:rPr lang="nl-NL" sz="1400" baseline="0" dirty="0" smtClean="0"/>
                      </a:br>
                      <a:endParaRPr lang="nl-NL" sz="1400" dirty="0"/>
                    </a:p>
                  </a:txBody>
                  <a:tcPr>
                    <a:solidFill>
                      <a:schemeClr val="bg1"/>
                    </a:solidFill>
                  </a:tcPr>
                </a:tc>
              </a:tr>
              <a:tr h="455231">
                <a:tc>
                  <a:txBody>
                    <a:bodyPr/>
                    <a:lstStyle/>
                    <a:p>
                      <a:endParaRPr lang="nl-NL"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2. Terugkoppeling </a:t>
                      </a:r>
                    </a:p>
                    <a:p>
                      <a:pPr marL="0" marR="0" indent="0" algn="l" defTabSz="914400" rtl="0" eaLnBrk="1" fontAlgn="auto" latinLnBrk="0" hangingPunct="1">
                        <a:lnSpc>
                          <a:spcPct val="100000"/>
                        </a:lnSpc>
                        <a:spcBef>
                          <a:spcPts val="0"/>
                        </a:spcBef>
                        <a:spcAft>
                          <a:spcPts val="0"/>
                        </a:spcAft>
                        <a:buClrTx/>
                        <a:buSzTx/>
                        <a:buFontTx/>
                        <a:buNone/>
                        <a:tabLst/>
                        <a:defRPr/>
                      </a:pPr>
                      <a:endParaRPr lang="nl-NL" sz="1400" kern="1200" dirty="0" smtClean="0">
                        <a:solidFill>
                          <a:schemeClr val="dk1"/>
                        </a:solidFill>
                        <a:latin typeface="+mn-lt"/>
                        <a:ea typeface="+mn-ea"/>
                        <a:cs typeface="+mn-cs"/>
                      </a:endParaRPr>
                    </a:p>
                  </a:txBody>
                  <a:tcPr/>
                </a:tc>
                <a:tc>
                  <a:txBody>
                    <a:bodyPr/>
                    <a:lstStyle/>
                    <a:p>
                      <a:r>
                        <a:rPr lang="nl-NL" sz="1400" b="0" kern="1200" dirty="0" smtClean="0">
                          <a:solidFill>
                            <a:schemeClr val="dk1"/>
                          </a:solidFill>
                          <a:latin typeface="+mn-lt"/>
                          <a:ea typeface="+mn-ea"/>
                          <a:cs typeface="+mn-cs"/>
                        </a:rPr>
                        <a:t>toelichting</a:t>
                      </a:r>
                      <a:endParaRPr lang="nl-NL" sz="1400" b="0" dirty="0"/>
                    </a:p>
                  </a:txBody>
                  <a:tcPr/>
                </a:tc>
              </a:tr>
              <a:tr h="455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sz="1400" kern="1200" dirty="0" smtClean="0">
                        <a:solidFill>
                          <a:srgbClr val="FF000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latin typeface="+mn-lt"/>
                          <a:ea typeface="+mn-ea"/>
                          <a:cs typeface="+mn-cs"/>
                        </a:rPr>
                        <a:t>3.</a:t>
                      </a:r>
                      <a:r>
                        <a:rPr lang="nl-NL" sz="1400" kern="1200" baseline="0" dirty="0" smtClean="0">
                          <a:solidFill>
                            <a:schemeClr val="tx1"/>
                          </a:solidFill>
                          <a:latin typeface="+mn-lt"/>
                          <a:ea typeface="+mn-ea"/>
                          <a:cs typeface="+mn-cs"/>
                        </a:rPr>
                        <a:t> </a:t>
                      </a:r>
                      <a:r>
                        <a:rPr lang="nl-NL" sz="1400" kern="1200" dirty="0" smtClean="0">
                          <a:solidFill>
                            <a:schemeClr val="tx1"/>
                          </a:solidFill>
                          <a:latin typeface="+mn-lt"/>
                          <a:ea typeface="+mn-ea"/>
                          <a:cs typeface="+mn-cs"/>
                        </a:rPr>
                        <a:t>Structureel</a:t>
                      </a:r>
                      <a:r>
                        <a:rPr lang="nl-NL" sz="1400" kern="1200" baseline="0" dirty="0" smtClean="0">
                          <a:solidFill>
                            <a:schemeClr val="tx1"/>
                          </a:solidFill>
                          <a:latin typeface="+mn-lt"/>
                          <a:ea typeface="+mn-ea"/>
                          <a:cs typeface="+mn-cs"/>
                        </a:rPr>
                        <a:t> Klantenbeheer (SKB)</a:t>
                      </a:r>
                    </a:p>
                    <a:p>
                      <a:pPr marL="0" marR="0" indent="0" algn="l" defTabSz="914400" rtl="0" eaLnBrk="1" fontAlgn="auto" latinLnBrk="0" hangingPunct="1">
                        <a:lnSpc>
                          <a:spcPct val="100000"/>
                        </a:lnSpc>
                        <a:spcBef>
                          <a:spcPts val="0"/>
                        </a:spcBef>
                        <a:spcAft>
                          <a:spcPts val="0"/>
                        </a:spcAft>
                        <a:buClrTx/>
                        <a:buSzTx/>
                        <a:buFontTx/>
                        <a:buNone/>
                        <a:tabLst/>
                        <a:defRPr/>
                      </a:pPr>
                      <a:endParaRPr lang="nl-NL" sz="140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baseline="0" dirty="0" smtClean="0">
                          <a:solidFill>
                            <a:schemeClr val="tx1"/>
                          </a:solidFill>
                          <a:latin typeface="+mn-lt"/>
                          <a:ea typeface="+mn-ea"/>
                          <a:cs typeface="+mn-cs"/>
                        </a:rPr>
                        <a:t>kennisgeving &amp; validatie</a:t>
                      </a:r>
                      <a:endParaRPr lang="nl-NL" sz="1400" kern="1200" dirty="0" smtClean="0">
                        <a:solidFill>
                          <a:schemeClr val="tx1"/>
                        </a:solidFill>
                        <a:latin typeface="+mn-lt"/>
                        <a:ea typeface="+mn-ea"/>
                        <a:cs typeface="+mn-cs"/>
                      </a:endParaRPr>
                    </a:p>
                  </a:txBody>
                  <a:tcPr/>
                </a:tc>
              </a:tr>
              <a:tr h="63607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4. Svz projecten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    Issues beheren en communiceren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    - </a:t>
                      </a:r>
                      <a:r>
                        <a:rPr lang="nl-NL" sz="1400" kern="1200" dirty="0" smtClean="0">
                          <a:solidFill>
                            <a:schemeClr val="tx1"/>
                          </a:solidFill>
                          <a:latin typeface="+mn-lt"/>
                          <a:ea typeface="+mn-ea"/>
                          <a:cs typeface="+mn-cs"/>
                        </a:rPr>
                        <a:t>Optimalisatie toezicht (na input minister)</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latin typeface="+mn-lt"/>
                          <a:ea typeface="+mn-ea"/>
                          <a:cs typeface="+mn-cs"/>
                        </a:rPr>
                        <a:t>    </a:t>
                      </a:r>
                      <a:endParaRPr lang="nl-NL" sz="1400" kern="1200" dirty="0" smtClean="0">
                        <a:solidFill>
                          <a:schemeClr val="dk1"/>
                        </a:solidFill>
                        <a:latin typeface="+mn-lt"/>
                        <a:ea typeface="+mn-ea"/>
                        <a:cs typeface="+mn-cs"/>
                      </a:endParaRPr>
                    </a:p>
                  </a:txBody>
                  <a:tcPr/>
                </a:tc>
                <a:tc>
                  <a:txBody>
                    <a:bodyPr/>
                    <a:lstStyle/>
                    <a:p>
                      <a:r>
                        <a:rPr lang="nl-NL" sz="1400" dirty="0" smtClean="0"/>
                        <a:t>welke</a:t>
                      </a:r>
                      <a:r>
                        <a:rPr lang="nl-NL" sz="1400" baseline="0" dirty="0" smtClean="0"/>
                        <a:t> projecten/escalaties onder controle (beslissing)</a:t>
                      </a:r>
                      <a:endParaRPr lang="nl-NL" sz="1400" dirty="0"/>
                    </a:p>
                  </a:txBody>
                  <a:tcPr/>
                </a:tc>
              </a:tr>
              <a:tr h="63607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kern="1200" dirty="0" smtClean="0">
                        <a:solidFill>
                          <a:schemeClr val="tx1"/>
                        </a:solidFill>
                        <a:latin typeface="+mn-lt"/>
                        <a:ea typeface="+mn-ea"/>
                        <a:cs typeface="+mn-cs"/>
                      </a:endParaRPr>
                    </a:p>
                  </a:txBody>
                  <a:tcPr/>
                </a:tc>
                <a:tc>
                  <a:txBody>
                    <a:bodyPr/>
                    <a:lstStyle/>
                    <a:p>
                      <a:pPr marL="0" algn="l" defTabSz="914400" rtl="0" eaLnBrk="1" latinLnBrk="0" hangingPunct="1"/>
                      <a:r>
                        <a:rPr lang="nl-NL" sz="1400" kern="1200" dirty="0" smtClean="0">
                          <a:solidFill>
                            <a:schemeClr val="dk1"/>
                          </a:solidFill>
                          <a:latin typeface="+mn-lt"/>
                          <a:ea typeface="+mn-ea"/>
                          <a:cs typeface="+mn-cs"/>
                        </a:rPr>
                        <a:t>5. Budget (€) &amp; mensen (VTE) opvolging en rapportering </a:t>
                      </a:r>
                    </a:p>
                  </a:txBody>
                  <a:tcPr/>
                </a:tc>
                <a:tc>
                  <a:txBody>
                    <a:bodyPr/>
                    <a:lstStyle/>
                    <a:p>
                      <a:r>
                        <a:rPr lang="nl-NL" sz="1400" dirty="0" smtClean="0"/>
                        <a:t>toelichting overzicht</a:t>
                      </a:r>
                      <a:r>
                        <a:rPr lang="nl-NL" sz="1400" baseline="0" dirty="0" smtClean="0"/>
                        <a:t> </a:t>
                      </a:r>
                      <a:endParaRPr lang="nl-NL" sz="1400" dirty="0"/>
                    </a:p>
                  </a:txBody>
                  <a:tcPr/>
                </a:tc>
              </a:tr>
              <a:tr h="686524">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algn="l" defTabSz="914400" rtl="0" eaLnBrk="1" latinLnBrk="0" hangingPunct="1"/>
                      <a:endParaRPr lang="nl-NL"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6. Planning/organisatie  tot volgende stuurgroep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0" baseline="0" dirty="0" smtClean="0"/>
                        <a:t>acties bepalen voor volgende stuurgroep</a:t>
                      </a:r>
                      <a:endParaRPr lang="nl-NL" sz="1400" dirty="0"/>
                    </a:p>
                  </a:txBody>
                  <a:tcPr/>
                </a:tc>
              </a:tr>
              <a:tr h="455231">
                <a:tc>
                  <a:txBody>
                    <a:bodyPr/>
                    <a:lstStyle/>
                    <a:p>
                      <a:pPr marL="0" algn="l" defTabSz="914400" rtl="0" eaLnBrk="1" latinLnBrk="0" hangingPunct="1"/>
                      <a:r>
                        <a:rPr lang="nl-NL" sz="1400" kern="1200" dirty="0" smtClean="0">
                          <a:solidFill>
                            <a:schemeClr val="dk1"/>
                          </a:solidFill>
                          <a:latin typeface="+mn-lt"/>
                          <a:ea typeface="+mn-ea"/>
                          <a:cs typeface="+mn-cs"/>
                        </a:rPr>
                        <a:t>        - 11:00</a:t>
                      </a:r>
                      <a:endParaRPr lang="nl-NL"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kern="1200" dirty="0" smtClean="0">
                          <a:solidFill>
                            <a:schemeClr val="dk1"/>
                          </a:solidFill>
                          <a:latin typeface="+mn-lt"/>
                          <a:ea typeface="+mn-ea"/>
                          <a:cs typeface="+mn-cs"/>
                        </a:rPr>
                        <a:t>7. Volgende stuurgroep</a:t>
                      </a:r>
                    </a:p>
                  </a:txBody>
                  <a:tcPr/>
                </a:tc>
                <a:tc>
                  <a:txBody>
                    <a:bodyPr/>
                    <a:lstStyle/>
                    <a:p>
                      <a:r>
                        <a:rPr lang="nl-NL" sz="1400" dirty="0" smtClean="0"/>
                        <a:t>afspraken</a:t>
                      </a:r>
                      <a:endParaRPr lang="nl-NL" sz="1400" dirty="0"/>
                    </a:p>
                  </a:txBody>
                  <a:tcPr/>
                </a:tc>
              </a:tr>
            </a:tbl>
          </a:graphicData>
        </a:graphic>
      </p:graphicFrame>
      <p:sp>
        <p:nvSpPr>
          <p:cNvPr id="6" name="Ezelsoor 5"/>
          <p:cNvSpPr/>
          <p:nvPr/>
        </p:nvSpPr>
        <p:spPr>
          <a:xfrm>
            <a:off x="467544"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rgbClr val="FFFFFF"/>
                </a:solidFill>
              </a:rPr>
              <a:t>6</a:t>
            </a:r>
          </a:p>
        </p:txBody>
      </p:sp>
    </p:spTree>
    <p:extLst>
      <p:ext uri="{BB962C8B-B14F-4D97-AF65-F5344CB8AC3E}">
        <p14:creationId xmlns:p14="http://schemas.microsoft.com/office/powerpoint/2010/main" val="25012039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2288" y="5238526"/>
            <a:ext cx="5486400" cy="566738"/>
          </a:xfrm>
        </p:spPr>
        <p:txBody>
          <a:bodyPr/>
          <a:lstStyle/>
          <a:p>
            <a:pPr algn="ctr"/>
            <a:r>
              <a:rPr lang="nl-BE" dirty="0" smtClean="0"/>
              <a:t>conclusies  - genomen beslissingen </a:t>
            </a:r>
            <a:endParaRPr lang="nl-BE" dirty="0"/>
          </a:p>
        </p:txBody>
      </p:sp>
      <p:sp>
        <p:nvSpPr>
          <p:cNvPr id="5" name="Tijdelijke aanduiding voor dianummer 4"/>
          <p:cNvSpPr>
            <a:spLocks noGrp="1"/>
          </p:cNvSpPr>
          <p:nvPr>
            <p:ph type="sldNum" sz="quarter" idx="12"/>
          </p:nvPr>
        </p:nvSpPr>
        <p:spPr/>
        <p:txBody>
          <a:bodyPr/>
          <a:lstStyle/>
          <a:p>
            <a:fld id="{25FB0458-359E-445D-B497-8FC9122A1E11}" type="slidenum">
              <a:rPr lang="nl-NL" smtClean="0"/>
              <a:pPr/>
              <a:t>24</a:t>
            </a:fld>
            <a:endParaRPr lang="nl-NL" dirty="0"/>
          </a:p>
        </p:txBody>
      </p:sp>
      <p:pic>
        <p:nvPicPr>
          <p:cNvPr id="10242"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781" b="781"/>
          <a:stretch>
            <a:fillRect/>
          </a:stretch>
        </p:blipFill>
        <p:spPr bwMode="auto">
          <a:xfrm>
            <a:off x="1792288" y="1402432"/>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977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969" y="274638"/>
            <a:ext cx="8218487" cy="561975"/>
          </a:xfrm>
        </p:spPr>
        <p:txBody>
          <a:bodyPr/>
          <a:lstStyle/>
          <a:p>
            <a:pPr algn="ctr"/>
            <a:r>
              <a:rPr lang="nl-BE" dirty="0" smtClean="0">
                <a:solidFill>
                  <a:srgbClr val="F65F1C"/>
                </a:solidFill>
                <a:cs typeface="Arial" charset="0"/>
              </a:rPr>
              <a:t>Volgende stuurgroep</a:t>
            </a:r>
            <a:endParaRPr lang="nl-BE" dirty="0">
              <a:solidFill>
                <a:srgbClr val="F65F1C"/>
              </a:solidFill>
            </a:endParaRPr>
          </a:p>
        </p:txBody>
      </p:sp>
      <p:sp>
        <p:nvSpPr>
          <p:cNvPr id="3" name="Tijdelijke aanduiding voor inhoud 2"/>
          <p:cNvSpPr>
            <a:spLocks noGrp="1"/>
          </p:cNvSpPr>
          <p:nvPr>
            <p:ph idx="1"/>
          </p:nvPr>
        </p:nvSpPr>
        <p:spPr/>
        <p:txBody>
          <a:bodyPr/>
          <a:lstStyle/>
          <a:p>
            <a:endParaRPr lang="nl-BE" dirty="0" smtClean="0">
              <a:cs typeface="Arial" charset="0"/>
            </a:endParaRPr>
          </a:p>
          <a:p>
            <a:pPr marL="342900" lvl="1" indent="-342900">
              <a:buFontTx/>
              <a:buChar char="•"/>
            </a:pPr>
            <a:r>
              <a:rPr lang="nl-BE" sz="2000" dirty="0" smtClean="0">
                <a:ea typeface="+mn-ea"/>
                <a:cs typeface="Arial" charset="0"/>
              </a:rPr>
              <a:t>24 oktober 2014</a:t>
            </a:r>
            <a:br>
              <a:rPr lang="nl-BE" sz="2000" dirty="0" smtClean="0">
                <a:ea typeface="+mn-ea"/>
                <a:cs typeface="Arial" charset="0"/>
              </a:rPr>
            </a:br>
            <a:r>
              <a:rPr lang="nl-BE" sz="1600" dirty="0" smtClean="0">
                <a:cs typeface="Arial" charset="0"/>
              </a:rPr>
              <a:t>Boudewijngebouw Brussel – 4 E 02</a:t>
            </a:r>
          </a:p>
          <a:p>
            <a:pPr marL="342900" lvl="1" indent="-342900">
              <a:buFontTx/>
              <a:buChar char="•"/>
            </a:pPr>
            <a:endParaRPr lang="nl-BE" dirty="0">
              <a:cs typeface="Arial" charset="0"/>
            </a:endParaRPr>
          </a:p>
          <a:p>
            <a:r>
              <a:rPr lang="nl-BE" dirty="0" smtClean="0">
                <a:cs typeface="Arial" charset="0"/>
              </a:rPr>
              <a:t>Stuurgroep Programma 2014</a:t>
            </a:r>
            <a:endParaRPr lang="nl-BE" sz="1600" dirty="0" smtClean="0">
              <a:cs typeface="Arial" charset="0"/>
            </a:endParaRPr>
          </a:p>
          <a:p>
            <a:pPr lvl="1">
              <a:buFont typeface="Wingdings" pitchFamily="2" charset="2"/>
              <a:buChar char="Ø"/>
            </a:pPr>
            <a:r>
              <a:rPr lang="nl-BE" sz="1600" dirty="0" smtClean="0">
                <a:cs typeface="Arial" charset="0"/>
              </a:rPr>
              <a:t>19 november 2014</a:t>
            </a:r>
          </a:p>
          <a:p>
            <a:pPr lvl="1">
              <a:buFont typeface="Wingdings" pitchFamily="2" charset="2"/>
              <a:buChar char="Ø"/>
            </a:pPr>
            <a:r>
              <a:rPr lang="nl-BE" sz="1600" dirty="0" smtClean="0">
                <a:cs typeface="Arial" charset="0"/>
              </a:rPr>
              <a:t>10 december 2014 </a:t>
            </a:r>
          </a:p>
          <a:p>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25</a:t>
            </a:fld>
            <a:endParaRPr lang="nl-NL" dirty="0"/>
          </a:p>
        </p:txBody>
      </p:sp>
      <p:sp>
        <p:nvSpPr>
          <p:cNvPr id="5" name="Ezelsoor 4"/>
          <p:cNvSpPr/>
          <p:nvPr/>
        </p:nvSpPr>
        <p:spPr>
          <a:xfrm>
            <a:off x="467544"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7</a:t>
            </a:r>
          </a:p>
        </p:txBody>
      </p:sp>
    </p:spTree>
    <p:extLst>
      <p:ext uri="{BB962C8B-B14F-4D97-AF65-F5344CB8AC3E}">
        <p14:creationId xmlns:p14="http://schemas.microsoft.com/office/powerpoint/2010/main" val="2572768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2132856"/>
            <a:ext cx="7772400" cy="1470025"/>
          </a:xfrm>
        </p:spPr>
        <p:txBody>
          <a:bodyPr/>
          <a:lstStyle/>
          <a:p>
            <a:pPr algn="ctr"/>
            <a:r>
              <a:rPr lang="nl-BE" sz="4000" dirty="0" smtClean="0"/>
              <a:t>Bijlage</a:t>
            </a:r>
            <a:endParaRPr lang="nl-BE" sz="4000" dirty="0"/>
          </a:p>
        </p:txBody>
      </p:sp>
      <p:sp>
        <p:nvSpPr>
          <p:cNvPr id="2051" name="Rectangle 3"/>
          <p:cNvSpPr>
            <a:spLocks noGrp="1" noChangeArrowheads="1"/>
          </p:cNvSpPr>
          <p:nvPr>
            <p:ph type="subTitle" idx="1"/>
          </p:nvPr>
        </p:nvSpPr>
        <p:spPr>
          <a:xfrm>
            <a:off x="827584" y="3861048"/>
            <a:ext cx="7088187" cy="1198563"/>
          </a:xfrm>
        </p:spPr>
        <p:txBody>
          <a:bodyPr/>
          <a:lstStyle/>
          <a:p>
            <a:pPr algn="ctr"/>
            <a:r>
              <a:rPr lang="nl-BE" sz="2800" b="1" i="1" dirty="0"/>
              <a:t>Stand van zaken </a:t>
            </a:r>
            <a:r>
              <a:rPr lang="nl-BE" sz="2800" b="1" i="1" dirty="0" smtClean="0"/>
              <a:t>projecten:</a:t>
            </a:r>
          </a:p>
          <a:p>
            <a:pPr algn="ctr"/>
            <a:r>
              <a:rPr lang="nl-BE" sz="2800" b="1" i="1" dirty="0" smtClean="0"/>
              <a:t>Detailrapporten</a:t>
            </a:r>
            <a:endParaRPr lang="nl-BE" sz="2800" b="1" i="1" dirty="0"/>
          </a:p>
        </p:txBody>
      </p:sp>
    </p:spTree>
    <p:extLst>
      <p:ext uri="{BB962C8B-B14F-4D97-AF65-F5344CB8AC3E}">
        <p14:creationId xmlns:p14="http://schemas.microsoft.com/office/powerpoint/2010/main" val="1616015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Regioscreening</a:t>
            </a:r>
            <a:endParaRPr lang="nl-BE" dirty="0"/>
          </a:p>
        </p:txBody>
      </p:sp>
      <p:sp>
        <p:nvSpPr>
          <p:cNvPr id="3" name="Tijdelijke aanduiding voor inhoud 2"/>
          <p:cNvSpPr>
            <a:spLocks noGrp="1"/>
          </p:cNvSpPr>
          <p:nvPr>
            <p:ph idx="1"/>
          </p:nvPr>
        </p:nvSpPr>
        <p:spPr>
          <a:xfrm>
            <a:off x="539750" y="1268412"/>
            <a:ext cx="8301410" cy="5184923"/>
          </a:xfrm>
        </p:spPr>
        <p:txBody>
          <a:bodyPr/>
          <a:lstStyle/>
          <a:p>
            <a:pPr marL="0" indent="0">
              <a:buNone/>
            </a:pPr>
            <a:r>
              <a:rPr lang="nl-BE" sz="1800" b="1" u="sng" dirty="0" smtClean="0"/>
              <a:t>Rapportering</a:t>
            </a:r>
          </a:p>
          <a:p>
            <a:pPr marL="0" indent="0" eaLnBrk="0" hangingPunct="0">
              <a:buNone/>
              <a:defRPr/>
            </a:pPr>
            <a:r>
              <a:rPr lang="nl-BE" sz="1800" b="1" dirty="0" smtClean="0"/>
              <a:t>Status project:</a:t>
            </a:r>
          </a:p>
          <a:p>
            <a:pPr marL="0" indent="0" eaLnBrk="0" hangingPunct="0">
              <a:buNone/>
              <a:defRPr/>
            </a:pPr>
            <a:r>
              <a:rPr lang="nl-BE" sz="1600" dirty="0" smtClean="0"/>
              <a:t>wijzigingen </a:t>
            </a:r>
            <a:r>
              <a:rPr lang="nl-BE" sz="1600" dirty="0"/>
              <a:t>t.o.v. vorige programmastuurgroep:</a:t>
            </a:r>
          </a:p>
          <a:p>
            <a:pPr marL="0" indent="0" eaLnBrk="0" hangingPunct="0">
              <a:buNone/>
              <a:defRPr/>
            </a:pPr>
            <a:r>
              <a:rPr lang="nl-BE" sz="1600" dirty="0"/>
              <a:t>- functionele analyse loopt, wordt opgenomen door HB</a:t>
            </a:r>
          </a:p>
          <a:p>
            <a:pPr marL="0" indent="0" eaLnBrk="0" hangingPunct="0">
              <a:buNone/>
              <a:defRPr/>
            </a:pPr>
            <a:r>
              <a:rPr lang="nl-BE" sz="1600" dirty="0"/>
              <a:t>- SVR werkt aan module om rapporten uit de database te kunnen halen, zal </a:t>
            </a:r>
            <a:r>
              <a:rPr lang="nl-BE" sz="1600" dirty="0" smtClean="0"/>
              <a:t>vermoedelijk </a:t>
            </a:r>
            <a:r>
              <a:rPr lang="nl-BE" sz="1600" dirty="0"/>
              <a:t>in september via de site worden ontsloten</a:t>
            </a:r>
          </a:p>
          <a:p>
            <a:pPr eaLnBrk="0" hangingPunct="0">
              <a:buFontTx/>
              <a:buChar char="-"/>
              <a:defRPr/>
            </a:pPr>
            <a:r>
              <a:rPr lang="nl-BE" sz="1600" dirty="0" smtClean="0"/>
              <a:t>aanpassingen </a:t>
            </a:r>
            <a:r>
              <a:rPr lang="nl-BE" sz="1600" dirty="0"/>
              <a:t>doorgegeven worden systematisch aan de database </a:t>
            </a:r>
            <a:r>
              <a:rPr lang="nl-BE" sz="1600" dirty="0" smtClean="0"/>
              <a:t>aangebracht</a:t>
            </a:r>
          </a:p>
          <a:p>
            <a:pPr marL="0" indent="0" eaLnBrk="0" hangingPunct="0">
              <a:buNone/>
              <a:defRPr/>
            </a:pPr>
            <a:r>
              <a:rPr lang="nl-BE" sz="1800" b="1" dirty="0" smtClean="0"/>
              <a:t>Mijlpalen:</a:t>
            </a:r>
            <a:endParaRPr lang="nl-BE" sz="1800" b="1" dirty="0"/>
          </a:p>
          <a:p>
            <a:pPr eaLnBrk="0" hangingPunct="0">
              <a:buFontTx/>
              <a:buChar char="-"/>
              <a:defRPr/>
            </a:pPr>
            <a:r>
              <a:rPr lang="nl-BE" sz="1600" dirty="0" smtClean="0"/>
              <a:t>…</a:t>
            </a:r>
          </a:p>
          <a:p>
            <a:pPr eaLnBrk="0" hangingPunct="0">
              <a:buFontTx/>
              <a:buChar char="-"/>
              <a:defRPr/>
            </a:pPr>
            <a:r>
              <a:rPr lang="nl-BE" sz="1600" dirty="0"/>
              <a:t>- ontwikkeling toepassing 12 mei tot 21 juli, niet gehaald wegens eerdere vertragingen</a:t>
            </a:r>
          </a:p>
          <a:p>
            <a:pPr eaLnBrk="0" hangingPunct="0">
              <a:buFontTx/>
              <a:buChar char="-"/>
              <a:defRPr/>
            </a:pPr>
            <a:r>
              <a:rPr lang="nl-BE" sz="1600" dirty="0"/>
              <a:t>- dataconversie 28 juli tot 25 augustus, niet gehaald wegens eerdere vertragingen</a:t>
            </a:r>
          </a:p>
          <a:p>
            <a:pPr eaLnBrk="0" hangingPunct="0">
              <a:buFontTx/>
              <a:buChar char="-"/>
              <a:defRPr/>
            </a:pPr>
            <a:r>
              <a:rPr lang="nl-BE" sz="1600" dirty="0"/>
              <a:t>- testen toepassing 25 augustus tot 6 oktober</a:t>
            </a:r>
          </a:p>
          <a:p>
            <a:pPr eaLnBrk="0" hangingPunct="0">
              <a:buFontTx/>
              <a:buChar char="-"/>
              <a:defRPr/>
            </a:pPr>
            <a:r>
              <a:rPr lang="nl-BE" sz="1600" dirty="0"/>
              <a:t>- toepassing online zetten 8 december tot 1 januari</a:t>
            </a:r>
          </a:p>
          <a:p>
            <a:pPr eaLnBrk="0" hangingPunct="0">
              <a:buFontTx/>
              <a:buChar char="-"/>
              <a:defRPr/>
            </a:pPr>
            <a:r>
              <a:rPr lang="nl-BE" sz="1600" dirty="0"/>
              <a:t>- voorzien nodige communicatie en opleiding 1 tot 26 januari 2015</a:t>
            </a:r>
          </a:p>
          <a:p>
            <a:pPr marL="0" indent="0" eaLnBrk="0" hangingPunct="0">
              <a:buNone/>
              <a:defRPr/>
            </a:pPr>
            <a:r>
              <a:rPr lang="nl-BE" sz="1800" b="1" dirty="0" smtClean="0"/>
              <a:t>Issues - onder </a:t>
            </a:r>
            <a:r>
              <a:rPr lang="nl-BE" sz="1800" b="1" dirty="0"/>
              <a:t>controle:</a:t>
            </a:r>
          </a:p>
          <a:p>
            <a:pPr eaLnBrk="0" hangingPunct="0">
              <a:buFontTx/>
              <a:buChar char="-"/>
              <a:defRPr/>
            </a:pPr>
            <a:r>
              <a:rPr lang="nl-BE" sz="1600" dirty="0" smtClean="0"/>
              <a:t>momenteel </a:t>
            </a:r>
            <a:r>
              <a:rPr lang="nl-BE" sz="1600" dirty="0"/>
              <a:t>loopt functionele analyse, wordt uitgevoerd door HB, loopt vlot</a:t>
            </a:r>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27</a:t>
            </a:fld>
            <a:endParaRPr lang="nl-NL" dirty="0"/>
          </a:p>
        </p:txBody>
      </p:sp>
      <p:graphicFrame>
        <p:nvGraphicFramePr>
          <p:cNvPr id="6" name="Object 5"/>
          <p:cNvGraphicFramePr>
            <a:graphicFrameLocks noChangeAspect="1"/>
          </p:cNvGraphicFramePr>
          <p:nvPr>
            <p:extLst>
              <p:ext uri="{D42A27DB-BD31-4B8C-83A1-F6EECF244321}">
                <p14:modId xmlns:p14="http://schemas.microsoft.com/office/powerpoint/2010/main" val="3896414453"/>
              </p:ext>
            </p:extLst>
          </p:nvPr>
        </p:nvGraphicFramePr>
        <p:xfrm>
          <a:off x="6444208" y="116632"/>
          <a:ext cx="914400" cy="771525"/>
        </p:xfrm>
        <a:graphic>
          <a:graphicData uri="http://schemas.openxmlformats.org/presentationml/2006/ole">
            <mc:AlternateContent xmlns:mc="http://schemas.openxmlformats.org/markup-compatibility/2006">
              <mc:Choice xmlns:v="urn:schemas-microsoft-com:vml" Requires="v">
                <p:oleObj spid="_x0000_s33912"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6444208"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88519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404664"/>
            <a:ext cx="8218487" cy="561975"/>
          </a:xfrm>
        </p:spPr>
        <p:txBody>
          <a:bodyPr/>
          <a:lstStyle/>
          <a:p>
            <a:r>
              <a:rPr lang="nl-BE" dirty="0" smtClean="0"/>
              <a:t>Lift &amp; shift</a:t>
            </a:r>
            <a:endParaRPr lang="nl-BE" dirty="0"/>
          </a:p>
        </p:txBody>
      </p:sp>
      <p:sp>
        <p:nvSpPr>
          <p:cNvPr id="3" name="Tijdelijke aanduiding voor inhoud 2"/>
          <p:cNvSpPr>
            <a:spLocks noGrp="1"/>
          </p:cNvSpPr>
          <p:nvPr>
            <p:ph idx="1"/>
          </p:nvPr>
        </p:nvSpPr>
        <p:spPr>
          <a:xfrm>
            <a:off x="539750" y="1268413"/>
            <a:ext cx="8229600" cy="5040560"/>
          </a:xfrm>
        </p:spPr>
        <p:txBody>
          <a:bodyPr/>
          <a:lstStyle/>
          <a:p>
            <a:pPr marL="0" indent="0">
              <a:buNone/>
            </a:pPr>
            <a:r>
              <a:rPr lang="nl-BE" sz="1800" b="1" u="sng" dirty="0"/>
              <a:t>Rapportering</a:t>
            </a:r>
          </a:p>
          <a:p>
            <a:pPr marL="0" indent="0" eaLnBrk="0" hangingPunct="0">
              <a:buNone/>
              <a:defRPr/>
            </a:pPr>
            <a:r>
              <a:rPr lang="nl-BE" sz="1800" b="1" dirty="0" smtClean="0"/>
              <a:t>Status </a:t>
            </a:r>
            <a:r>
              <a:rPr lang="nl-BE" sz="1800" b="1" dirty="0"/>
              <a:t>project</a:t>
            </a:r>
            <a:r>
              <a:rPr lang="nl-BE" sz="1800" b="1" dirty="0" smtClean="0"/>
              <a:t>: </a:t>
            </a:r>
            <a:r>
              <a:rPr lang="nl-BE" sz="1800" dirty="0" smtClean="0">
                <a:solidFill>
                  <a:schemeClr val="accent2"/>
                </a:solidFill>
              </a:rPr>
              <a:t>nazorgfase</a:t>
            </a:r>
            <a:endParaRPr lang="nl-BE" sz="1800" dirty="0">
              <a:solidFill>
                <a:schemeClr val="accent2"/>
              </a:solidFill>
            </a:endParaRPr>
          </a:p>
          <a:p>
            <a:pPr marL="0" indent="0" eaLnBrk="0" hangingPunct="0">
              <a:buNone/>
              <a:defRPr/>
            </a:pPr>
            <a:r>
              <a:rPr lang="nl-BE" sz="1800" b="1" dirty="0" smtClean="0"/>
              <a:t>Mijlpalen:</a:t>
            </a:r>
            <a:endParaRPr lang="nl-BE" sz="1800" b="1" dirty="0"/>
          </a:p>
          <a:p>
            <a:pPr marL="0" indent="0" eaLnBrk="0" hangingPunct="0">
              <a:buNone/>
              <a:defRPr/>
            </a:pPr>
            <a:r>
              <a:rPr lang="nl-BE" sz="1600" dirty="0"/>
              <a:t>Er wordt 1 grote update voorzien in november 2014. </a:t>
            </a:r>
            <a:endParaRPr lang="nl-BE" sz="1600" dirty="0" smtClean="0"/>
          </a:p>
          <a:p>
            <a:pPr marL="0" indent="0" eaLnBrk="0" hangingPunct="0">
              <a:buNone/>
              <a:defRPr/>
            </a:pPr>
            <a:r>
              <a:rPr lang="nl-BE" sz="1600" dirty="0" smtClean="0"/>
              <a:t>Er zijn drie </a:t>
            </a:r>
            <a:r>
              <a:rPr lang="nl-BE" sz="1600" dirty="0"/>
              <a:t>grote groepen issues die MOETEN aangepakt worden. </a:t>
            </a:r>
            <a:endParaRPr lang="nl-BE" sz="1600" dirty="0" smtClean="0"/>
          </a:p>
          <a:p>
            <a:pPr marL="0" indent="0" eaLnBrk="0" hangingPunct="0">
              <a:buNone/>
              <a:defRPr/>
            </a:pPr>
            <a:r>
              <a:rPr lang="nl-BE" sz="1600" dirty="0" smtClean="0"/>
              <a:t>- de </a:t>
            </a:r>
            <a:r>
              <a:rPr lang="nl-BE" sz="1600" dirty="0"/>
              <a:t>issues die op dit moment op </a:t>
            </a:r>
            <a:r>
              <a:rPr lang="nl-BE" sz="1600" dirty="0" err="1"/>
              <a:t>preproductie</a:t>
            </a:r>
            <a:r>
              <a:rPr lang="nl-BE" sz="1600" dirty="0"/>
              <a:t> al in orde staan en nu enkel nog op productie moeten geïmplementeerd </a:t>
            </a:r>
            <a:r>
              <a:rPr lang="nl-BE" sz="1600" dirty="0" smtClean="0"/>
              <a:t>worden.</a:t>
            </a:r>
          </a:p>
          <a:p>
            <a:pPr marL="0" indent="0" eaLnBrk="0" hangingPunct="0">
              <a:buNone/>
              <a:defRPr/>
            </a:pPr>
            <a:r>
              <a:rPr lang="nl-BE" sz="1600" dirty="0" smtClean="0"/>
              <a:t>- de </a:t>
            </a:r>
            <a:r>
              <a:rPr lang="nl-BE" sz="1600" dirty="0"/>
              <a:t>issues die betrekking hebben op een correcte termijnberekening en correcte </a:t>
            </a:r>
            <a:r>
              <a:rPr lang="nl-BE" sz="1600" dirty="0" smtClean="0"/>
              <a:t>dossier opstart</a:t>
            </a:r>
          </a:p>
          <a:p>
            <a:pPr marL="0" indent="0" eaLnBrk="0" hangingPunct="0">
              <a:buNone/>
              <a:defRPr/>
            </a:pPr>
            <a:r>
              <a:rPr lang="nl-BE" sz="1600" dirty="0"/>
              <a:t>- </a:t>
            </a:r>
            <a:r>
              <a:rPr lang="nl-BE" sz="1600" dirty="0" smtClean="0"/>
              <a:t>de </a:t>
            </a:r>
            <a:r>
              <a:rPr lang="nl-BE" sz="1600" dirty="0"/>
              <a:t>issues die betrekking hebben op het terugvinden van en rapporteren over dossiers (</a:t>
            </a:r>
            <a:endParaRPr lang="nl-BE" sz="1600" dirty="0" smtClean="0"/>
          </a:p>
          <a:p>
            <a:pPr marL="0" indent="0" eaLnBrk="0" hangingPunct="0">
              <a:buNone/>
              <a:defRPr/>
            </a:pPr>
            <a:r>
              <a:rPr lang="nl-BE" sz="1600" dirty="0" smtClean="0"/>
              <a:t>details + verdere acties =&gt; zie rapportering</a:t>
            </a:r>
            <a:endParaRPr lang="nl-BE" sz="1600" dirty="0"/>
          </a:p>
          <a:p>
            <a:pPr marL="0" indent="0" eaLnBrk="0" hangingPunct="0">
              <a:buNone/>
              <a:defRPr/>
            </a:pPr>
            <a:r>
              <a:rPr lang="nl-BE" sz="1800" b="1" dirty="0" smtClean="0"/>
              <a:t>Issues </a:t>
            </a:r>
            <a:r>
              <a:rPr lang="nl-BE" sz="1800" b="1" dirty="0"/>
              <a:t>– Te escaleren: </a:t>
            </a:r>
          </a:p>
          <a:p>
            <a:pPr marL="0" indent="0" eaLnBrk="0" hangingPunct="0">
              <a:buNone/>
              <a:defRPr/>
            </a:pPr>
            <a:r>
              <a:rPr lang="nl-BE" sz="1600" dirty="0"/>
              <a:t>Er is vraag naar een aparte projectstuurgroep en een apart budget voor de Lift &amp; shift (Back Office</a:t>
            </a:r>
            <a:r>
              <a:rPr lang="nl-BE" sz="1600" dirty="0" smtClean="0"/>
              <a:t>).</a:t>
            </a:r>
          </a:p>
          <a:p>
            <a:pPr marL="0" indent="0" eaLnBrk="0" hangingPunct="0">
              <a:buNone/>
              <a:defRPr/>
            </a:pPr>
            <a:r>
              <a:rPr lang="nl-BE" sz="1600" dirty="0" smtClean="0"/>
              <a:t> </a:t>
            </a:r>
            <a:r>
              <a:rPr lang="nl-BE" sz="1800" b="1" dirty="0" smtClean="0"/>
              <a:t>Issues </a:t>
            </a:r>
            <a:r>
              <a:rPr lang="nl-BE" sz="1800" b="1" dirty="0"/>
              <a:t>– onder controle: </a:t>
            </a:r>
          </a:p>
          <a:p>
            <a:pPr marL="0" indent="0" eaLnBrk="0" hangingPunct="0">
              <a:buNone/>
              <a:defRPr/>
            </a:pPr>
            <a:r>
              <a:rPr lang="nl-BE" sz="1600" dirty="0" smtClean="0"/>
              <a:t>Openstaande issues worden opgevolgd aan de hand van issuelijst op </a:t>
            </a:r>
            <a:r>
              <a:rPr lang="nl-BE" sz="1600" dirty="0" err="1" smtClean="0"/>
              <a:t>GoogleDrive</a:t>
            </a:r>
            <a:r>
              <a:rPr lang="nl-BE" sz="1600" dirty="0" smtClean="0"/>
              <a:t>.</a:t>
            </a:r>
            <a:endParaRPr lang="nl-BE" sz="1600" dirty="0"/>
          </a:p>
          <a:p>
            <a:pPr marL="0" indent="0" eaLnBrk="0" hangingPunct="0">
              <a:buNone/>
              <a:defRPr/>
            </a:pPr>
            <a:r>
              <a:rPr lang="nl-BE" sz="1800" b="1" dirty="0" smtClean="0"/>
              <a:t>communicatie</a:t>
            </a:r>
            <a:r>
              <a:rPr lang="nl-BE" sz="1800" b="1" dirty="0"/>
              <a:t>:  </a:t>
            </a:r>
          </a:p>
          <a:p>
            <a:pPr marL="0" indent="0" eaLnBrk="0" hangingPunct="0">
              <a:buNone/>
              <a:defRPr/>
            </a:pPr>
            <a:r>
              <a:rPr lang="nl-BE" sz="1600" dirty="0" smtClean="0"/>
              <a:t>Aangepast communicatieplan (V0.10) . Communicatie rond nieuwe versie DOMA via intranet.</a:t>
            </a:r>
            <a:endParaRPr lang="nl-BE" sz="1600"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28</a:t>
            </a:fld>
            <a:endParaRPr lang="nl-NL" dirty="0"/>
          </a:p>
        </p:txBody>
      </p:sp>
      <p:graphicFrame>
        <p:nvGraphicFramePr>
          <p:cNvPr id="6" name="Object 5"/>
          <p:cNvGraphicFramePr>
            <a:graphicFrameLocks noChangeAspect="1"/>
          </p:cNvGraphicFramePr>
          <p:nvPr>
            <p:extLst>
              <p:ext uri="{D42A27DB-BD31-4B8C-83A1-F6EECF244321}">
                <p14:modId xmlns:p14="http://schemas.microsoft.com/office/powerpoint/2010/main" val="1538777062"/>
              </p:ext>
            </p:extLst>
          </p:nvPr>
        </p:nvGraphicFramePr>
        <p:xfrm>
          <a:off x="6516216" y="332656"/>
          <a:ext cx="914400" cy="771525"/>
        </p:xfrm>
        <a:graphic>
          <a:graphicData uri="http://schemas.openxmlformats.org/presentationml/2006/ole">
            <mc:AlternateContent xmlns:mc="http://schemas.openxmlformats.org/markup-compatibility/2006">
              <mc:Choice xmlns:v="urn:schemas-microsoft-com:vml" Requires="v">
                <p:oleObj spid="_x0000_s25757"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6516216" y="33265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8548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Digitaal </a:t>
            </a:r>
            <a:r>
              <a:rPr lang="nl-BE" dirty="0"/>
              <a:t>Toezicht </a:t>
            </a:r>
            <a:r>
              <a:rPr lang="nl-BE" dirty="0" smtClean="0"/>
              <a:t>(1/2)</a:t>
            </a:r>
            <a:endParaRPr lang="nl-BE" dirty="0"/>
          </a:p>
        </p:txBody>
      </p:sp>
      <p:sp>
        <p:nvSpPr>
          <p:cNvPr id="3" name="Tijdelijke aanduiding voor inhoud 2"/>
          <p:cNvSpPr>
            <a:spLocks noGrp="1"/>
          </p:cNvSpPr>
          <p:nvPr>
            <p:ph idx="1"/>
          </p:nvPr>
        </p:nvSpPr>
        <p:spPr>
          <a:xfrm>
            <a:off x="539552" y="1124744"/>
            <a:ext cx="8229600" cy="5400600"/>
          </a:xfrm>
        </p:spPr>
        <p:txBody>
          <a:bodyPr/>
          <a:lstStyle/>
          <a:p>
            <a:pPr marL="0" indent="0">
              <a:buNone/>
            </a:pPr>
            <a:r>
              <a:rPr lang="nl-BE" sz="1800" b="1" u="sng" dirty="0" smtClean="0">
                <a:solidFill>
                  <a:srgbClr val="FF0000"/>
                </a:solidFill>
              </a:rPr>
              <a:t>Geen wijzigingen in rapportering =&gt; wachten op input minister (</a:t>
            </a:r>
            <a:r>
              <a:rPr lang="nl-BE" sz="1800" b="1" u="sng" dirty="0" err="1" smtClean="0">
                <a:solidFill>
                  <a:srgbClr val="FF0000"/>
                </a:solidFill>
              </a:rPr>
              <a:t>sg</a:t>
            </a:r>
            <a:r>
              <a:rPr lang="nl-BE" sz="1800" b="1" u="sng" dirty="0" smtClean="0">
                <a:solidFill>
                  <a:srgbClr val="FF0000"/>
                </a:solidFill>
              </a:rPr>
              <a:t> 27/8)</a:t>
            </a:r>
          </a:p>
          <a:p>
            <a:pPr marL="0" indent="0">
              <a:buNone/>
            </a:pPr>
            <a:r>
              <a:rPr lang="nl-BE" sz="1800" b="1" u="sng" dirty="0" smtClean="0"/>
              <a:t>Rapportering</a:t>
            </a:r>
            <a:endParaRPr lang="nl-BE" sz="1800" b="1" u="sng" dirty="0"/>
          </a:p>
          <a:p>
            <a:pPr marL="0" indent="0" eaLnBrk="0" hangingPunct="0">
              <a:buNone/>
              <a:defRPr/>
            </a:pPr>
            <a:r>
              <a:rPr lang="nl-BE" sz="1800" b="1" dirty="0" smtClean="0"/>
              <a:t>Status </a:t>
            </a:r>
            <a:r>
              <a:rPr lang="nl-BE" sz="1800" b="1" dirty="0"/>
              <a:t>project:</a:t>
            </a:r>
          </a:p>
          <a:p>
            <a:pPr eaLnBrk="0" hangingPunct="0">
              <a:buFontTx/>
              <a:buChar char="-"/>
              <a:defRPr/>
            </a:pPr>
            <a:r>
              <a:rPr lang="nl-BE" sz="1800" dirty="0" smtClean="0"/>
              <a:t>overzicht rond verschillende aspecten project (zie rapportering)</a:t>
            </a:r>
          </a:p>
          <a:p>
            <a:pPr eaLnBrk="0" hangingPunct="0">
              <a:buFontTx/>
              <a:buChar char="-"/>
              <a:defRPr/>
            </a:pPr>
            <a:r>
              <a:rPr lang="nl-BE" sz="1800" dirty="0" smtClean="0"/>
              <a:t>ondertussen werd verder gewerkt aan fiscaliteit, budget/MJP, generieke </a:t>
            </a:r>
            <a:r>
              <a:rPr lang="nl-BE" sz="1800" dirty="0" err="1" smtClean="0"/>
              <a:t>To</a:t>
            </a:r>
            <a:r>
              <a:rPr lang="nl-BE" sz="1800" dirty="0" smtClean="0"/>
              <a:t> Be- tekeningen en termijnberekening van verschillende dossiersoorten</a:t>
            </a:r>
            <a:endParaRPr lang="nl-BE" sz="1800" dirty="0"/>
          </a:p>
          <a:p>
            <a:pPr marL="0" indent="0" eaLnBrk="0" hangingPunct="0">
              <a:buNone/>
              <a:defRPr/>
            </a:pPr>
            <a:endParaRPr lang="nl-BE" sz="1800" b="1" dirty="0" smtClean="0"/>
          </a:p>
          <a:p>
            <a:pPr marL="0" indent="0" eaLnBrk="0" hangingPunct="0">
              <a:buNone/>
              <a:defRPr/>
            </a:pPr>
            <a:r>
              <a:rPr lang="nl-BE" sz="1800" b="1" dirty="0" smtClean="0"/>
              <a:t>Mijlpalen:</a:t>
            </a:r>
          </a:p>
          <a:p>
            <a:pPr marL="0" indent="0" eaLnBrk="0" hangingPunct="0">
              <a:buNone/>
              <a:defRPr/>
            </a:pPr>
            <a:r>
              <a:rPr lang="nl-BE" sz="1800" dirty="0"/>
              <a:t>De </a:t>
            </a:r>
            <a:r>
              <a:rPr lang="nl-BE" sz="1800" dirty="0" smtClean="0"/>
              <a:t>tekeningen </a:t>
            </a:r>
            <a:r>
              <a:rPr lang="nl-BE" sz="1800" dirty="0"/>
              <a:t>BBC en fiscaliteit zijn af. </a:t>
            </a:r>
          </a:p>
          <a:p>
            <a:pPr marL="0" indent="0" eaLnBrk="0" hangingPunct="0">
              <a:buNone/>
              <a:defRPr/>
            </a:pPr>
            <a:endParaRPr lang="nl-BE" sz="1800" b="1" dirty="0" smtClean="0"/>
          </a:p>
          <a:p>
            <a:pPr marL="0" indent="0" eaLnBrk="0" hangingPunct="0">
              <a:buNone/>
              <a:defRPr/>
            </a:pPr>
            <a:r>
              <a:rPr lang="nl-BE" sz="1800" b="1" dirty="0" smtClean="0"/>
              <a:t>Issues </a:t>
            </a:r>
            <a:r>
              <a:rPr lang="nl-BE" sz="1800" b="1" dirty="0"/>
              <a:t>– Te escaleren: </a:t>
            </a:r>
          </a:p>
          <a:p>
            <a:pPr marL="0" indent="0" eaLnBrk="0" hangingPunct="0">
              <a:buNone/>
              <a:defRPr/>
            </a:pPr>
            <a:r>
              <a:rPr lang="nl-BE" sz="1800" b="1" dirty="0" smtClean="0"/>
              <a:t>3 </a:t>
            </a:r>
            <a:r>
              <a:rPr lang="nl-BE" sz="1800" b="1" dirty="0"/>
              <a:t>rationele elementen die ongetwijfeld een invloed zullen hebben op de toekomst van dit project:</a:t>
            </a:r>
            <a:endParaRPr lang="nl-BE" sz="1800" b="1" dirty="0" smtClean="0"/>
          </a:p>
          <a:p>
            <a:pPr eaLnBrk="0" hangingPunct="0">
              <a:buAutoNum type="arabicPeriod"/>
              <a:defRPr/>
            </a:pPr>
            <a:r>
              <a:rPr lang="nl-BE" sz="1800" dirty="0" smtClean="0"/>
              <a:t>toekomstige wijzigingen in de regelgeving</a:t>
            </a:r>
          </a:p>
          <a:p>
            <a:pPr eaLnBrk="0" hangingPunct="0">
              <a:buAutoNum type="arabicPeriod"/>
              <a:defRPr/>
            </a:pPr>
            <a:r>
              <a:rPr lang="nl-BE" sz="1800" dirty="0" smtClean="0"/>
              <a:t>de wijzigende omgevingsfactoren binnen ABB</a:t>
            </a:r>
          </a:p>
          <a:p>
            <a:pPr eaLnBrk="0" hangingPunct="0">
              <a:buAutoNum type="arabicPeriod"/>
              <a:defRPr/>
            </a:pPr>
            <a:r>
              <a:rPr lang="nl-BE" sz="1800" dirty="0" smtClean="0"/>
              <a:t>onduidelijkheid beschikbare middelen.</a:t>
            </a:r>
          </a:p>
          <a:p>
            <a:pPr eaLnBrk="0" hangingPunct="0">
              <a:buAutoNum type="arabicPeriod"/>
              <a:defRPr/>
            </a:pPr>
            <a:endParaRPr lang="nl-BE" sz="1800" b="1" dirty="0"/>
          </a:p>
          <a:p>
            <a:pPr eaLnBrk="0" hangingPunct="0">
              <a:buAutoNum type="arabicPeriod"/>
              <a:defRPr/>
            </a:pPr>
            <a:endParaRPr lang="nl-BE" sz="1800" b="1" dirty="0" smtClean="0"/>
          </a:p>
          <a:p>
            <a:pPr eaLnBrk="0" hangingPunct="0">
              <a:buAutoNum type="arabicPeriod"/>
              <a:defRPr/>
            </a:pPr>
            <a:endParaRPr lang="nl-BE" sz="1800" b="1"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29</a:t>
            </a:fld>
            <a:endParaRPr lang="nl-NL" dirty="0"/>
          </a:p>
        </p:txBody>
      </p:sp>
      <p:graphicFrame>
        <p:nvGraphicFramePr>
          <p:cNvPr id="5" name="Object 4"/>
          <p:cNvGraphicFramePr>
            <a:graphicFrameLocks noChangeAspect="1"/>
          </p:cNvGraphicFramePr>
          <p:nvPr>
            <p:extLst>
              <p:ext uri="{D42A27DB-BD31-4B8C-83A1-F6EECF244321}">
                <p14:modId xmlns:p14="http://schemas.microsoft.com/office/powerpoint/2010/main" val="2692331592"/>
              </p:ext>
            </p:extLst>
          </p:nvPr>
        </p:nvGraphicFramePr>
        <p:xfrm>
          <a:off x="7092950" y="116632"/>
          <a:ext cx="914400" cy="771525"/>
        </p:xfrm>
        <a:graphic>
          <a:graphicData uri="http://schemas.openxmlformats.org/presentationml/2006/ole">
            <mc:AlternateContent xmlns:mc="http://schemas.openxmlformats.org/markup-compatibility/2006">
              <mc:Choice xmlns:v="urn:schemas-microsoft-com:vml" Requires="v">
                <p:oleObj spid="_x0000_s28823"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7092950"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0563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432589AC-E6FA-475A-950D-D5033BEB8435}" type="slidenum">
              <a:rPr lang="nl-NL" smtClean="0"/>
              <a:pPr/>
              <a:t>3</a:t>
            </a:fld>
            <a:endParaRPr lang="nl-NL" dirty="0"/>
          </a:p>
        </p:txBody>
      </p:sp>
      <p:sp>
        <p:nvSpPr>
          <p:cNvPr id="5" name="Titel 1"/>
          <p:cNvSpPr txBox="1">
            <a:spLocks/>
          </p:cNvSpPr>
          <p:nvPr/>
        </p:nvSpPr>
        <p:spPr bwMode="auto">
          <a:xfrm>
            <a:off x="2124075" y="343992"/>
            <a:ext cx="655716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r>
              <a:rPr lang="nl-NL" dirty="0" smtClean="0">
                <a:solidFill>
                  <a:srgbClr val="F65F1C"/>
                </a:solidFill>
                <a:cs typeface="Arial" charset="0"/>
              </a:rPr>
              <a:t>Opvolging afspraken (2/?)</a:t>
            </a:r>
            <a:endParaRPr lang="nl-BE" dirty="0">
              <a:solidFill>
                <a:srgbClr val="F65F1C"/>
              </a:solidFill>
            </a:endParaRPr>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nl-BE" sz="3600" dirty="0">
                <a:solidFill>
                  <a:srgbClr val="FFFFFF"/>
                </a:solidFill>
              </a:rPr>
              <a:t>1</a:t>
            </a:r>
          </a:p>
        </p:txBody>
      </p:sp>
      <p:graphicFrame>
        <p:nvGraphicFramePr>
          <p:cNvPr id="8" name="Object 7"/>
          <p:cNvGraphicFramePr>
            <a:graphicFrameLocks noChangeAspect="1"/>
          </p:cNvGraphicFramePr>
          <p:nvPr>
            <p:extLst>
              <p:ext uri="{D42A27DB-BD31-4B8C-83A1-F6EECF244321}">
                <p14:modId xmlns:p14="http://schemas.microsoft.com/office/powerpoint/2010/main" val="1667016723"/>
              </p:ext>
            </p:extLst>
          </p:nvPr>
        </p:nvGraphicFramePr>
        <p:xfrm>
          <a:off x="7010400" y="2133600"/>
          <a:ext cx="914400" cy="771525"/>
        </p:xfrm>
        <a:graphic>
          <a:graphicData uri="http://schemas.openxmlformats.org/presentationml/2006/ole">
            <mc:AlternateContent xmlns:mc="http://schemas.openxmlformats.org/markup-compatibility/2006">
              <mc:Choice xmlns:v="urn:schemas-microsoft-com:vml" Requires="v">
                <p:oleObj spid="_x0000_s38185" name="Werkblad" showAsIcon="1" r:id="rId4" imgW="914400" imgH="771480" progId="Excel.Sheet.12">
                  <p:embed/>
                </p:oleObj>
              </mc:Choice>
              <mc:Fallback>
                <p:oleObj name="Werkblad" showAsIcon="1" r:id="rId4" imgW="914400" imgH="771480"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1336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93323291"/>
              </p:ext>
            </p:extLst>
          </p:nvPr>
        </p:nvGraphicFramePr>
        <p:xfrm>
          <a:off x="7019925" y="2997200"/>
          <a:ext cx="914400" cy="771525"/>
        </p:xfrm>
        <a:graphic>
          <a:graphicData uri="http://schemas.openxmlformats.org/presentationml/2006/ole">
            <mc:AlternateContent xmlns:mc="http://schemas.openxmlformats.org/markup-compatibility/2006">
              <mc:Choice xmlns:v="urn:schemas-microsoft-com:vml" Requires="v">
                <p:oleObj spid="_x0000_s38186" name="Document" showAsIcon="1" r:id="rId6" imgW="914400" imgH="771480" progId="Word.Document.12">
                  <p:embed/>
                </p:oleObj>
              </mc:Choice>
              <mc:Fallback>
                <p:oleObj name="Document" showAsIcon="1" r:id="rId6" imgW="914400" imgH="771480" progId="Word.Document.1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9972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85693224"/>
              </p:ext>
            </p:extLst>
          </p:nvPr>
        </p:nvGraphicFramePr>
        <p:xfrm>
          <a:off x="7016750" y="3716338"/>
          <a:ext cx="914400" cy="771525"/>
        </p:xfrm>
        <a:graphic>
          <a:graphicData uri="http://schemas.openxmlformats.org/presentationml/2006/ole">
            <mc:AlternateContent xmlns:mc="http://schemas.openxmlformats.org/markup-compatibility/2006">
              <mc:Choice xmlns:v="urn:schemas-microsoft-com:vml" Requires="v">
                <p:oleObj spid="_x0000_s38187" name="Werkblad" showAsIcon="1" r:id="rId8" imgW="914400" imgH="771480" progId="Excel.Sheet.12">
                  <p:embed/>
                </p:oleObj>
              </mc:Choice>
              <mc:Fallback>
                <p:oleObj name="Werkblad" showAsIcon="1" r:id="rId8" imgW="914400" imgH="771480" progId="Excel.Sheet.12">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6750" y="3716338"/>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86408555"/>
              </p:ext>
            </p:extLst>
          </p:nvPr>
        </p:nvGraphicFramePr>
        <p:xfrm>
          <a:off x="7019925" y="4473575"/>
          <a:ext cx="914400" cy="771525"/>
        </p:xfrm>
        <a:graphic>
          <a:graphicData uri="http://schemas.openxmlformats.org/presentationml/2006/ole">
            <mc:AlternateContent xmlns:mc="http://schemas.openxmlformats.org/markup-compatibility/2006">
              <mc:Choice xmlns:v="urn:schemas-microsoft-com:vml" Requires="v">
                <p:oleObj spid="_x0000_s38188" name="Acrobat Document" showAsIcon="1" r:id="rId10" imgW="914400" imgH="771480" progId="AcroExch.Document.11">
                  <p:embed/>
                </p:oleObj>
              </mc:Choice>
              <mc:Fallback>
                <p:oleObj name="Acrobat Document" showAsIcon="1" r:id="rId10" imgW="914400" imgH="771480" progId="AcroExch.Document.11">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9925" y="4473575"/>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11727086"/>
              </p:ext>
            </p:extLst>
          </p:nvPr>
        </p:nvGraphicFramePr>
        <p:xfrm>
          <a:off x="7000875" y="5289550"/>
          <a:ext cx="914400" cy="771525"/>
        </p:xfrm>
        <a:graphic>
          <a:graphicData uri="http://schemas.openxmlformats.org/presentationml/2006/ole">
            <mc:AlternateContent xmlns:mc="http://schemas.openxmlformats.org/markup-compatibility/2006">
              <mc:Choice xmlns:v="urn:schemas-microsoft-com:vml" Requires="v">
                <p:oleObj spid="_x0000_s38189" name="Packager Shell-object" showAsIcon="1" r:id="rId12" imgW="914400" imgH="771480" progId="Package">
                  <p:embed/>
                </p:oleObj>
              </mc:Choice>
              <mc:Fallback>
                <p:oleObj name="Packager Shell-object" showAsIcon="1" r:id="rId12" imgW="914400" imgH="771480" progId="Package">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00875" y="528955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kstvak 18"/>
          <p:cNvSpPr txBox="1"/>
          <p:nvPr/>
        </p:nvSpPr>
        <p:spPr>
          <a:xfrm>
            <a:off x="589783" y="1412150"/>
            <a:ext cx="6358705" cy="2923877"/>
          </a:xfrm>
          <a:prstGeom prst="rect">
            <a:avLst/>
          </a:prstGeom>
          <a:noFill/>
        </p:spPr>
        <p:txBody>
          <a:bodyPr wrap="square" rtlCol="0">
            <a:spAutoFit/>
          </a:bodyPr>
          <a:lstStyle/>
          <a:p>
            <a:pPr fontAlgn="auto">
              <a:spcBef>
                <a:spcPts val="0"/>
              </a:spcBef>
              <a:spcAft>
                <a:spcPts val="0"/>
              </a:spcAft>
            </a:pPr>
            <a:r>
              <a:rPr lang="nl-NL" b="1" dirty="0" err="1"/>
              <a:t>Performantie</a:t>
            </a:r>
            <a:r>
              <a:rPr lang="nl-NL" b="1" dirty="0"/>
              <a:t> en samenwerking </a:t>
            </a:r>
            <a:r>
              <a:rPr lang="nl-NL" b="1" dirty="0" err="1" smtClean="0"/>
              <a:t>Arco</a:t>
            </a:r>
            <a:r>
              <a:rPr lang="nl-NL" b="1" dirty="0" smtClean="0"/>
              <a:t>: </a:t>
            </a:r>
            <a:r>
              <a:rPr lang="nl-NL" b="1" dirty="0" err="1" smtClean="0"/>
              <a:t>LiftShift</a:t>
            </a:r>
            <a:endParaRPr lang="nl-NL" b="1" dirty="0"/>
          </a:p>
          <a:p>
            <a:pPr fontAlgn="auto">
              <a:spcBef>
                <a:spcPts val="0"/>
              </a:spcBef>
              <a:spcAft>
                <a:spcPts val="0"/>
              </a:spcAft>
            </a:pPr>
            <a:endParaRPr lang="nl-BE" b="1" dirty="0" smtClean="0">
              <a:solidFill>
                <a:prstClr val="black"/>
              </a:solidFill>
              <a:latin typeface="Calibri"/>
            </a:endParaRPr>
          </a:p>
          <a:p>
            <a:pPr fontAlgn="auto">
              <a:spcBef>
                <a:spcPts val="0"/>
              </a:spcBef>
              <a:spcAft>
                <a:spcPts val="0"/>
              </a:spcAft>
            </a:pPr>
            <a:r>
              <a:rPr lang="nl-BE" b="1" dirty="0" smtClean="0">
                <a:solidFill>
                  <a:prstClr val="black"/>
                </a:solidFill>
                <a:latin typeface="Calibri"/>
              </a:rPr>
              <a:t>Issues gereviseerd: 48 </a:t>
            </a:r>
          </a:p>
          <a:p>
            <a:pPr fontAlgn="auto">
              <a:spcBef>
                <a:spcPts val="0"/>
              </a:spcBef>
              <a:spcAft>
                <a:spcPts val="0"/>
              </a:spcAft>
            </a:pPr>
            <a:r>
              <a:rPr lang="nl-BE" sz="1400" dirty="0" smtClean="0">
                <a:solidFill>
                  <a:prstClr val="black"/>
                </a:solidFill>
                <a:latin typeface="Calibri"/>
              </a:rPr>
              <a:t>waarvan  </a:t>
            </a:r>
            <a:r>
              <a:rPr lang="nl-BE" sz="1400" b="1" u="sng" dirty="0" smtClean="0">
                <a:solidFill>
                  <a:prstClr val="black"/>
                </a:solidFill>
                <a:latin typeface="Calibri"/>
              </a:rPr>
              <a:t>14</a:t>
            </a:r>
            <a:r>
              <a:rPr lang="nl-BE" sz="1400" dirty="0" smtClean="0">
                <a:solidFill>
                  <a:prstClr val="black"/>
                </a:solidFill>
                <a:latin typeface="Calibri"/>
              </a:rPr>
              <a:t> opgelost/geschrapt/goedgekeurd en getest door ABB + </a:t>
            </a:r>
            <a:r>
              <a:rPr lang="nl-BE" sz="1400" dirty="0" err="1" smtClean="0">
                <a:solidFill>
                  <a:prstClr val="black"/>
                </a:solidFill>
                <a:latin typeface="Calibri"/>
              </a:rPr>
              <a:t>Arco</a:t>
            </a:r>
            <a:r>
              <a:rPr lang="nl-BE" sz="1400" dirty="0" smtClean="0">
                <a:solidFill>
                  <a:prstClr val="black"/>
                </a:solidFill>
                <a:latin typeface="Calibri"/>
              </a:rPr>
              <a:t>: ca. 30</a:t>
            </a:r>
            <a:r>
              <a:rPr lang="nl-BE" sz="1400" dirty="0" smtClean="0">
                <a:solidFill>
                  <a:prstClr val="black"/>
                </a:solidFill>
                <a:latin typeface="Calibri"/>
              </a:rPr>
              <a:t>%</a:t>
            </a:r>
          </a:p>
          <a:p>
            <a:pPr fontAlgn="auto">
              <a:spcBef>
                <a:spcPts val="0"/>
              </a:spcBef>
              <a:spcAft>
                <a:spcPts val="0"/>
              </a:spcAft>
            </a:pPr>
            <a:endParaRPr lang="nl-BE" sz="1400" dirty="0" smtClean="0">
              <a:solidFill>
                <a:prstClr val="black"/>
              </a:solidFill>
              <a:latin typeface="Calibri"/>
            </a:endParaRPr>
          </a:p>
          <a:p>
            <a:pPr fontAlgn="auto">
              <a:spcBef>
                <a:spcPts val="0"/>
              </a:spcBef>
              <a:spcAft>
                <a:spcPts val="0"/>
              </a:spcAft>
            </a:pPr>
            <a:endParaRPr lang="nl-BE" sz="1000" dirty="0" smtClean="0">
              <a:solidFill>
                <a:prstClr val="black"/>
              </a:solidFill>
              <a:latin typeface="Calibri"/>
            </a:endParaRPr>
          </a:p>
          <a:p>
            <a:pPr fontAlgn="auto">
              <a:spcBef>
                <a:spcPts val="0"/>
              </a:spcBef>
              <a:spcAft>
                <a:spcPts val="0"/>
              </a:spcAft>
            </a:pPr>
            <a:r>
              <a:rPr lang="nl-BE" b="1" dirty="0" smtClean="0">
                <a:solidFill>
                  <a:prstClr val="black"/>
                </a:solidFill>
                <a:latin typeface="Calibri"/>
              </a:rPr>
              <a:t>Issues resterend: 34</a:t>
            </a:r>
            <a:r>
              <a:rPr lang="nl-BE" dirty="0" smtClean="0">
                <a:solidFill>
                  <a:prstClr val="black"/>
                </a:solidFill>
                <a:latin typeface="Calibri"/>
              </a:rPr>
              <a:t> </a:t>
            </a:r>
            <a:r>
              <a:rPr lang="nl-BE" sz="1000" dirty="0" smtClean="0">
                <a:solidFill>
                  <a:prstClr val="black"/>
                </a:solidFill>
                <a:latin typeface="Calibri"/>
              </a:rPr>
              <a:t>(zie voorstel Nele hierbij)</a:t>
            </a:r>
            <a:r>
              <a:rPr lang="nl-BE" dirty="0" smtClean="0">
                <a:solidFill>
                  <a:prstClr val="black"/>
                </a:solidFill>
                <a:latin typeface="Calibri"/>
              </a:rPr>
              <a:t>:</a:t>
            </a:r>
          </a:p>
          <a:p>
            <a:pPr marL="400050" indent="-400050" fontAlgn="auto">
              <a:spcBef>
                <a:spcPts val="0"/>
              </a:spcBef>
              <a:spcAft>
                <a:spcPts val="0"/>
              </a:spcAft>
              <a:buFont typeface="+mj-lt"/>
              <a:buAutoNum type="romanUcPeriod"/>
            </a:pPr>
            <a:r>
              <a:rPr lang="nl-BE" sz="1400" dirty="0">
                <a:solidFill>
                  <a:prstClr val="black"/>
                </a:solidFill>
                <a:latin typeface="Calibri"/>
              </a:rPr>
              <a:t>Servers en </a:t>
            </a:r>
            <a:r>
              <a:rPr lang="nl-BE" sz="1400" dirty="0" smtClean="0">
                <a:solidFill>
                  <a:prstClr val="black"/>
                </a:solidFill>
                <a:latin typeface="Calibri"/>
              </a:rPr>
              <a:t>versiebeheer	-&gt; pre- </a:t>
            </a:r>
            <a:r>
              <a:rPr lang="nl-BE" sz="1400" dirty="0">
                <a:solidFill>
                  <a:prstClr val="black"/>
                </a:solidFill>
                <a:latin typeface="Calibri"/>
              </a:rPr>
              <a:t>en </a:t>
            </a:r>
            <a:r>
              <a:rPr lang="nl-BE" sz="1400" dirty="0" smtClean="0">
                <a:solidFill>
                  <a:prstClr val="black"/>
                </a:solidFill>
                <a:latin typeface="Calibri"/>
              </a:rPr>
              <a:t>productie problematiek, e.d.)</a:t>
            </a:r>
          </a:p>
          <a:p>
            <a:pPr marL="342900" indent="-342900" fontAlgn="auto">
              <a:spcBef>
                <a:spcPts val="0"/>
              </a:spcBef>
              <a:spcAft>
                <a:spcPts val="0"/>
              </a:spcAft>
              <a:buFont typeface="+mj-lt"/>
              <a:buAutoNum type="romanUcPeriod"/>
            </a:pPr>
            <a:r>
              <a:rPr lang="nl-BE" sz="1400" dirty="0" smtClean="0">
                <a:solidFill>
                  <a:prstClr val="black"/>
                </a:solidFill>
                <a:latin typeface="Calibri"/>
              </a:rPr>
              <a:t>Termijnberekening  		-&gt; functionele aanpassingen</a:t>
            </a:r>
          </a:p>
          <a:p>
            <a:pPr marL="342900" indent="-342900" fontAlgn="auto">
              <a:spcBef>
                <a:spcPts val="0"/>
              </a:spcBef>
              <a:spcAft>
                <a:spcPts val="0"/>
              </a:spcAft>
              <a:buFont typeface="+mj-lt"/>
              <a:buAutoNum type="romanUcPeriod"/>
            </a:pPr>
            <a:r>
              <a:rPr lang="nl-BE" sz="1400" dirty="0" smtClean="0">
                <a:solidFill>
                  <a:prstClr val="black"/>
                </a:solidFill>
                <a:latin typeface="Calibri"/>
              </a:rPr>
              <a:t>Terugvinden en rapporteren 	-&gt; technische aanpassingen </a:t>
            </a:r>
            <a:r>
              <a:rPr lang="nl-BE" sz="1400" dirty="0">
                <a:solidFill>
                  <a:prstClr val="black"/>
                </a:solidFill>
                <a:latin typeface="Calibri"/>
              </a:rPr>
              <a:t>(ETL)</a:t>
            </a:r>
            <a:endParaRPr lang="nl-BE" sz="1400" dirty="0" smtClean="0">
              <a:solidFill>
                <a:prstClr val="black"/>
              </a:solidFill>
              <a:latin typeface="Calibri"/>
            </a:endParaRPr>
          </a:p>
          <a:p>
            <a:pPr marL="342900" indent="-342900" fontAlgn="auto">
              <a:spcBef>
                <a:spcPts val="0"/>
              </a:spcBef>
              <a:spcAft>
                <a:spcPts val="0"/>
              </a:spcAft>
              <a:buFont typeface="+mj-lt"/>
              <a:buAutoNum type="romanUcPeriod"/>
            </a:pPr>
            <a:r>
              <a:rPr lang="nl-BE" sz="1400" dirty="0" smtClean="0">
                <a:solidFill>
                  <a:prstClr val="black"/>
                </a:solidFill>
                <a:latin typeface="Calibri"/>
              </a:rPr>
              <a:t>Aanpassingen n.a.v. ABB 2.15, nieuwe regering, gouverneurs, e.d.</a:t>
            </a:r>
          </a:p>
          <a:p>
            <a:pPr fontAlgn="auto">
              <a:spcBef>
                <a:spcPts val="0"/>
              </a:spcBef>
              <a:spcAft>
                <a:spcPts val="0"/>
              </a:spcAft>
            </a:pPr>
            <a:endParaRPr lang="nl-BE" dirty="0" smtClean="0">
              <a:solidFill>
                <a:prstClr val="black"/>
              </a:solidFill>
              <a:latin typeface="Calibri"/>
            </a:endParaRPr>
          </a:p>
        </p:txBody>
      </p:sp>
    </p:spTree>
    <p:extLst>
      <p:ext uri="{BB962C8B-B14F-4D97-AF65-F5344CB8AC3E}">
        <p14:creationId xmlns:p14="http://schemas.microsoft.com/office/powerpoint/2010/main" val="1358099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Digitaal </a:t>
            </a:r>
            <a:r>
              <a:rPr lang="nl-BE" dirty="0"/>
              <a:t>Toezicht </a:t>
            </a:r>
            <a:r>
              <a:rPr lang="nl-BE" dirty="0" smtClean="0"/>
              <a:t>(</a:t>
            </a:r>
            <a:r>
              <a:rPr lang="nl-BE" dirty="0"/>
              <a:t>2</a:t>
            </a:r>
            <a:r>
              <a:rPr lang="nl-BE" dirty="0" smtClean="0"/>
              <a:t>/2)</a:t>
            </a:r>
            <a:endParaRPr lang="nl-BE" dirty="0"/>
          </a:p>
        </p:txBody>
      </p:sp>
      <p:sp>
        <p:nvSpPr>
          <p:cNvPr id="3" name="Tijdelijke aanduiding voor inhoud 2"/>
          <p:cNvSpPr>
            <a:spLocks noGrp="1"/>
          </p:cNvSpPr>
          <p:nvPr>
            <p:ph idx="1"/>
          </p:nvPr>
        </p:nvSpPr>
        <p:spPr>
          <a:xfrm>
            <a:off x="539750" y="1268412"/>
            <a:ext cx="8147050" cy="5256931"/>
          </a:xfrm>
        </p:spPr>
        <p:txBody>
          <a:bodyPr/>
          <a:lstStyle/>
          <a:p>
            <a:pPr marL="0" indent="0">
              <a:buNone/>
            </a:pPr>
            <a:r>
              <a:rPr lang="nl-BE" sz="1800" b="1" u="sng" dirty="0" smtClean="0"/>
              <a:t>Rapportering</a:t>
            </a:r>
            <a:r>
              <a:rPr lang="nl-BE" b="1" u="sng" dirty="0" smtClean="0"/>
              <a:t/>
            </a:r>
            <a:br>
              <a:rPr lang="nl-BE" b="1" u="sng" dirty="0" smtClean="0"/>
            </a:br>
            <a:r>
              <a:rPr lang="nl-BE" sz="900" b="1" u="sng" dirty="0" smtClean="0"/>
              <a:t/>
            </a:r>
            <a:br>
              <a:rPr lang="nl-BE" sz="900" b="1" u="sng" dirty="0" smtClean="0"/>
            </a:br>
            <a:r>
              <a:rPr lang="nl-BE" b="1" dirty="0" smtClean="0"/>
              <a:t>Te escaleren</a:t>
            </a:r>
            <a:br>
              <a:rPr lang="nl-BE" b="1" dirty="0" smtClean="0"/>
            </a:br>
            <a:endParaRPr lang="nl-BE" sz="800" b="1" dirty="0" smtClean="0"/>
          </a:p>
          <a:p>
            <a:pPr marL="0" indent="0" eaLnBrk="0" hangingPunct="0">
              <a:buNone/>
              <a:defRPr/>
            </a:pPr>
            <a:r>
              <a:rPr lang="nl-BE" sz="1800" b="1" dirty="0" smtClean="0"/>
              <a:t>Conclusie</a:t>
            </a:r>
            <a:r>
              <a:rPr lang="nl-BE" sz="1800" dirty="0" smtClean="0"/>
              <a:t>: </a:t>
            </a:r>
            <a:r>
              <a:rPr lang="nl-BE" sz="1600" dirty="0" smtClean="0"/>
              <a:t>Het lijkt ons op dit moment aangewezen een duidelijk standpunt van de programmastuurgroep meegedeeld te krijgen over de meerwaarde van het verder werken aan dit project, rekening houdend met de boven gaande factoren. We zijn steeds bereid met de programmastuurgroep in dialoog te treden om samen toekomstige opportuniteiten te onderkennen. In afwachting van een concreet signaal van de programmastuurgroep werken wij elk van de materies in het stadium waarin zij zich bevinden verder af om zodoende over een goed gedocumenteerd geheel te kunnen beschikken voor elke eventuele verdere stap. </a:t>
            </a:r>
          </a:p>
          <a:p>
            <a:pPr marL="0" indent="0" eaLnBrk="0" hangingPunct="0">
              <a:buNone/>
              <a:defRPr/>
            </a:pPr>
            <a:r>
              <a:rPr lang="nl-BE" sz="1800" b="1" dirty="0" smtClean="0"/>
              <a:t>Issues – onder controle: </a:t>
            </a:r>
          </a:p>
          <a:p>
            <a:pPr marL="0" indent="0" eaLnBrk="0" hangingPunct="0">
              <a:buNone/>
              <a:defRPr/>
            </a:pPr>
            <a:r>
              <a:rPr lang="nl-BE" sz="1800" b="1" dirty="0" smtClean="0"/>
              <a:t>/</a:t>
            </a:r>
            <a:endParaRPr lang="nl-BE" sz="1800" b="1" dirty="0"/>
          </a:p>
          <a:p>
            <a:pPr marL="0" indent="0" eaLnBrk="0" hangingPunct="0">
              <a:buNone/>
              <a:defRPr/>
            </a:pPr>
            <a:r>
              <a:rPr lang="nl-BE" sz="1800" b="1" dirty="0" smtClean="0"/>
              <a:t>communicatie</a:t>
            </a:r>
            <a:r>
              <a:rPr lang="nl-BE" sz="1800" b="1" dirty="0"/>
              <a:t>:  </a:t>
            </a:r>
          </a:p>
          <a:p>
            <a:pPr marL="0" indent="0" eaLnBrk="0" hangingPunct="0">
              <a:buNone/>
              <a:defRPr/>
            </a:pPr>
            <a:r>
              <a:rPr lang="nl-BE" sz="1600" dirty="0" smtClean="0"/>
              <a:t>Een </a:t>
            </a:r>
            <a:r>
              <a:rPr lang="nl-BE" sz="1600" dirty="0"/>
              <a:t>duidelijke visie van de programmastuurgroep is nodig voor een dringende "officiële" briefing vanuit het project aan de senior-experten van alle materies om te communiceren over de stand van zaken van het project, de redenen van het uitstel en de wijziging in de projectplanning. Op die manier kunnen de werkdagen die zij in hun ploeg-planningsdocument reserveerden in de tweede jaarhelft van 2014 vrijgegeven worden voor meer prioritaire zaken. </a:t>
            </a:r>
          </a:p>
          <a:p>
            <a:pPr marL="0" indent="0" eaLnBrk="0" hangingPunct="0">
              <a:buNone/>
              <a:defRPr/>
            </a:pPr>
            <a:endParaRPr lang="nl-BE" sz="1800"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30</a:t>
            </a:fld>
            <a:endParaRPr lang="nl-NL" dirty="0"/>
          </a:p>
        </p:txBody>
      </p:sp>
    </p:spTree>
    <p:extLst>
      <p:ext uri="{BB962C8B-B14F-4D97-AF65-F5344CB8AC3E}">
        <p14:creationId xmlns:p14="http://schemas.microsoft.com/office/powerpoint/2010/main" val="934284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Digitaal </a:t>
            </a:r>
            <a:r>
              <a:rPr lang="nl-BE" dirty="0" smtClean="0"/>
              <a:t>Loket (1/2)</a:t>
            </a:r>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31</a:t>
            </a:fld>
            <a:endParaRPr lang="nl-NL" dirty="0"/>
          </a:p>
        </p:txBody>
      </p:sp>
      <p:sp>
        <p:nvSpPr>
          <p:cNvPr id="6" name="Rechthoek 5"/>
          <p:cNvSpPr/>
          <p:nvPr/>
        </p:nvSpPr>
        <p:spPr>
          <a:xfrm>
            <a:off x="611560" y="1340768"/>
            <a:ext cx="7848872" cy="1477328"/>
          </a:xfrm>
          <a:prstGeom prst="rect">
            <a:avLst/>
          </a:prstGeom>
        </p:spPr>
        <p:txBody>
          <a:bodyPr wrap="square">
            <a:spAutoFit/>
          </a:bodyPr>
          <a:lstStyle/>
          <a:p>
            <a:pPr marL="0" indent="0" eaLnBrk="0" hangingPunct="0">
              <a:buNone/>
              <a:defRPr/>
            </a:pPr>
            <a:endParaRPr lang="nl-BE" dirty="0" smtClean="0">
              <a:latin typeface="+mn-lt"/>
            </a:endParaRPr>
          </a:p>
          <a:p>
            <a:pPr marL="0" indent="0" eaLnBrk="0" hangingPunct="0">
              <a:buNone/>
              <a:defRPr/>
            </a:pPr>
            <a:endParaRPr lang="nl-BE" dirty="0">
              <a:latin typeface="+mn-lt"/>
            </a:endParaRPr>
          </a:p>
          <a:p>
            <a:pPr marL="0" indent="0" eaLnBrk="0" hangingPunct="0">
              <a:buNone/>
              <a:defRPr/>
            </a:pPr>
            <a:endParaRPr lang="nl-BE" dirty="0" smtClean="0">
              <a:latin typeface="+mn-lt"/>
            </a:endParaRPr>
          </a:p>
          <a:p>
            <a:pPr marL="0" indent="0" eaLnBrk="0" hangingPunct="0">
              <a:buNone/>
              <a:defRPr/>
            </a:pPr>
            <a:endParaRPr lang="nl-BE" dirty="0">
              <a:latin typeface="+mn-lt"/>
            </a:endParaRPr>
          </a:p>
          <a:p>
            <a:pPr marL="0" indent="0" eaLnBrk="0" hangingPunct="0">
              <a:buNone/>
              <a:defRPr/>
            </a:pPr>
            <a:endParaRPr lang="nl-BE" dirty="0"/>
          </a:p>
        </p:txBody>
      </p:sp>
      <p:sp>
        <p:nvSpPr>
          <p:cNvPr id="8" name="Rechthoek 7"/>
          <p:cNvSpPr/>
          <p:nvPr/>
        </p:nvSpPr>
        <p:spPr>
          <a:xfrm>
            <a:off x="539750" y="1268413"/>
            <a:ext cx="7920682" cy="4493538"/>
          </a:xfrm>
          <a:prstGeom prst="rect">
            <a:avLst/>
          </a:prstGeom>
        </p:spPr>
        <p:txBody>
          <a:bodyPr wrap="square">
            <a:spAutoFit/>
          </a:bodyPr>
          <a:lstStyle/>
          <a:p>
            <a:pPr marL="0" indent="0">
              <a:buNone/>
            </a:pPr>
            <a:r>
              <a:rPr lang="nl-BE" b="1" u="sng" dirty="0" smtClean="0">
                <a:latin typeface="+mn-lt"/>
              </a:rPr>
              <a:t>Rapportering</a:t>
            </a:r>
          </a:p>
          <a:p>
            <a:pPr marL="0" indent="0">
              <a:buNone/>
            </a:pPr>
            <a:endParaRPr lang="nl-BE" sz="800" b="1" u="sng" dirty="0" smtClean="0">
              <a:latin typeface="+mn-lt"/>
            </a:endParaRPr>
          </a:p>
          <a:p>
            <a:pPr marL="0" indent="0" eaLnBrk="0" hangingPunct="0">
              <a:buNone/>
              <a:defRPr/>
            </a:pPr>
            <a:r>
              <a:rPr lang="nl-BE" b="1" dirty="0" smtClean="0">
                <a:latin typeface="+mn-lt"/>
              </a:rPr>
              <a:t>Status project (volledige versie zie rapportering):</a:t>
            </a:r>
            <a:endParaRPr lang="nl-BE" b="1" dirty="0">
              <a:latin typeface="+mn-lt"/>
            </a:endParaRPr>
          </a:p>
          <a:p>
            <a:pPr marL="0" indent="0" eaLnBrk="0" hangingPunct="0">
              <a:buNone/>
              <a:defRPr/>
            </a:pPr>
            <a:endParaRPr lang="nl-BE" sz="800" dirty="0" smtClean="0">
              <a:latin typeface="+mn-lt"/>
            </a:endParaRPr>
          </a:p>
          <a:p>
            <a:pPr marL="0" indent="0" eaLnBrk="0" hangingPunct="0">
              <a:buNone/>
              <a:defRPr/>
            </a:pPr>
            <a:r>
              <a:rPr lang="nl-BE" dirty="0">
                <a:latin typeface="+mn-lt"/>
              </a:rPr>
              <a:t>Overleg kabinet op 11/09/2014 (Krijs Snijkers en Wim </a:t>
            </a:r>
            <a:r>
              <a:rPr lang="nl-BE" dirty="0" err="1">
                <a:latin typeface="+mn-lt"/>
              </a:rPr>
              <a:t>Vandenhaute</a:t>
            </a:r>
            <a:r>
              <a:rPr lang="nl-BE" dirty="0">
                <a:latin typeface="+mn-lt"/>
              </a:rPr>
              <a:t> + Piet Van Der Plas, Cathy </a:t>
            </a:r>
            <a:r>
              <a:rPr lang="nl-BE" dirty="0" err="1">
                <a:latin typeface="+mn-lt"/>
              </a:rPr>
              <a:t>Vand</a:t>
            </a:r>
            <a:r>
              <a:rPr lang="nl-BE" dirty="0">
                <a:latin typeface="+mn-lt"/>
              </a:rPr>
              <a:t> Durmen, Stefanie Kerkhof): 11/09/2014 (zie mail do 11/09/2014 17:30 in bijlage</a:t>
            </a:r>
            <a:r>
              <a:rPr lang="nl-BE" dirty="0" smtClean="0">
                <a:latin typeface="+mn-lt"/>
              </a:rPr>
              <a:t>)</a:t>
            </a:r>
          </a:p>
          <a:p>
            <a:pPr marL="0" indent="0" eaLnBrk="0" hangingPunct="0">
              <a:buNone/>
              <a:defRPr/>
            </a:pPr>
            <a:endParaRPr lang="nl-BE" dirty="0">
              <a:latin typeface="+mn-lt"/>
            </a:endParaRPr>
          </a:p>
          <a:p>
            <a:pPr marL="0" indent="0" eaLnBrk="0" hangingPunct="0">
              <a:buNone/>
              <a:defRPr/>
            </a:pPr>
            <a:r>
              <a:rPr lang="nl-BE" u="sng" dirty="0">
                <a:latin typeface="+mn-lt"/>
              </a:rPr>
              <a:t>Nog geen consensus over</a:t>
            </a:r>
            <a:r>
              <a:rPr lang="nl-BE" dirty="0">
                <a:latin typeface="+mn-lt"/>
              </a:rPr>
              <a:t>: (andere punten werden door kabinet wel gevolgd</a:t>
            </a:r>
            <a:r>
              <a:rPr lang="nl-BE" dirty="0" smtClean="0">
                <a:latin typeface="+mn-lt"/>
              </a:rPr>
              <a:t>)</a:t>
            </a:r>
          </a:p>
          <a:p>
            <a:pPr marL="0" indent="0" eaLnBrk="0" hangingPunct="0">
              <a:buNone/>
              <a:defRPr/>
            </a:pPr>
            <a:r>
              <a:rPr lang="nl-BE" dirty="0" smtClean="0">
                <a:latin typeface="+mn-lt"/>
              </a:rPr>
              <a:t>- Punt </a:t>
            </a:r>
            <a:r>
              <a:rPr lang="nl-BE" dirty="0">
                <a:latin typeface="+mn-lt"/>
              </a:rPr>
              <a:t>m.b.t. gebruikersbeheer </a:t>
            </a:r>
            <a:r>
              <a:rPr lang="nl-BE" dirty="0" err="1">
                <a:latin typeface="+mn-lt"/>
              </a:rPr>
              <a:t>ocmw</a:t>
            </a:r>
            <a:r>
              <a:rPr lang="nl-BE" dirty="0">
                <a:latin typeface="+mn-lt"/>
              </a:rPr>
              <a:t>:</a:t>
            </a:r>
          </a:p>
          <a:p>
            <a:pPr lvl="1" eaLnBrk="0" hangingPunct="0">
              <a:defRPr/>
            </a:pPr>
            <a:r>
              <a:rPr lang="nl-BE" dirty="0" smtClean="0">
                <a:latin typeface="+mn-lt"/>
              </a:rPr>
              <a:t>- </a:t>
            </a:r>
            <a:r>
              <a:rPr lang="nl-BE" dirty="0">
                <a:latin typeface="+mn-lt"/>
              </a:rPr>
              <a:t>Voorbereiding schrijven van ABB en </a:t>
            </a:r>
            <a:r>
              <a:rPr lang="nl-BE" dirty="0" err="1">
                <a:latin typeface="+mn-lt"/>
              </a:rPr>
              <a:t>eIB</a:t>
            </a:r>
            <a:r>
              <a:rPr lang="nl-BE" dirty="0">
                <a:latin typeface="+mn-lt"/>
              </a:rPr>
              <a:t> aan </a:t>
            </a:r>
            <a:r>
              <a:rPr lang="nl-BE" dirty="0" err="1">
                <a:latin typeface="+mn-lt"/>
              </a:rPr>
              <a:t>privacycommissie</a:t>
            </a:r>
            <a:r>
              <a:rPr lang="nl-BE" dirty="0">
                <a:latin typeface="+mn-lt"/>
              </a:rPr>
              <a:t> als antwoord op voorwaarden in machtiging bezorgd aan kabinet</a:t>
            </a:r>
          </a:p>
          <a:p>
            <a:pPr lvl="1" eaLnBrk="0" hangingPunct="0">
              <a:defRPr/>
            </a:pPr>
            <a:r>
              <a:rPr lang="nl-BE" dirty="0" smtClean="0">
                <a:latin typeface="+mn-lt"/>
              </a:rPr>
              <a:t>- </a:t>
            </a:r>
            <a:r>
              <a:rPr lang="nl-BE" dirty="0">
                <a:latin typeface="+mn-lt"/>
              </a:rPr>
              <a:t>Kabinet nam hier nog geen standpunt over in (zijn in overleg met </a:t>
            </a:r>
            <a:r>
              <a:rPr lang="nl-BE" dirty="0" err="1">
                <a:latin typeface="+mn-lt"/>
              </a:rPr>
              <a:t>eIB</a:t>
            </a:r>
            <a:r>
              <a:rPr lang="nl-BE" dirty="0">
                <a:latin typeface="+mn-lt"/>
              </a:rPr>
              <a:t> en </a:t>
            </a:r>
            <a:r>
              <a:rPr lang="nl-BE" dirty="0" err="1">
                <a:latin typeface="+mn-lt"/>
              </a:rPr>
              <a:t>Fed</a:t>
            </a:r>
            <a:r>
              <a:rPr lang="nl-BE" dirty="0">
                <a:latin typeface="+mn-lt"/>
              </a:rPr>
              <a:t> OH) &gt; nog in behandeling bij </a:t>
            </a:r>
            <a:r>
              <a:rPr lang="nl-BE" dirty="0" smtClean="0">
                <a:latin typeface="+mn-lt"/>
              </a:rPr>
              <a:t>kabinet</a:t>
            </a:r>
          </a:p>
          <a:p>
            <a:pPr marL="0" indent="0" eaLnBrk="0" hangingPunct="0">
              <a:buNone/>
              <a:defRPr/>
            </a:pPr>
            <a:r>
              <a:rPr lang="nl-BE" dirty="0" smtClean="0">
                <a:latin typeface="+mn-lt"/>
              </a:rPr>
              <a:t>- Punt </a:t>
            </a:r>
            <a:r>
              <a:rPr lang="nl-BE" dirty="0">
                <a:latin typeface="+mn-lt"/>
              </a:rPr>
              <a:t>m.b.t. enkel verplicht digitaal voor beleidsrapporten en andere communicatie niet verplicht digitaal tegen 1/1/2015:</a:t>
            </a:r>
          </a:p>
          <a:p>
            <a:pPr lvl="1" eaLnBrk="0" hangingPunct="0">
              <a:defRPr/>
            </a:pPr>
            <a:r>
              <a:rPr lang="nl-BE" dirty="0" smtClean="0">
                <a:latin typeface="+mn-lt"/>
              </a:rPr>
              <a:t>- </a:t>
            </a:r>
            <a:r>
              <a:rPr lang="nl-BE" dirty="0">
                <a:latin typeface="+mn-lt"/>
              </a:rPr>
              <a:t>is nog in behandeling bij kabinet </a:t>
            </a:r>
          </a:p>
        </p:txBody>
      </p:sp>
      <p:graphicFrame>
        <p:nvGraphicFramePr>
          <p:cNvPr id="3" name="Object 2"/>
          <p:cNvGraphicFramePr>
            <a:graphicFrameLocks noChangeAspect="1"/>
          </p:cNvGraphicFramePr>
          <p:nvPr>
            <p:extLst>
              <p:ext uri="{D42A27DB-BD31-4B8C-83A1-F6EECF244321}">
                <p14:modId xmlns:p14="http://schemas.microsoft.com/office/powerpoint/2010/main" val="345029356"/>
              </p:ext>
            </p:extLst>
          </p:nvPr>
        </p:nvGraphicFramePr>
        <p:xfrm>
          <a:off x="6228184" y="188640"/>
          <a:ext cx="914400" cy="771525"/>
        </p:xfrm>
        <a:graphic>
          <a:graphicData uri="http://schemas.openxmlformats.org/presentationml/2006/ole">
            <mc:AlternateContent xmlns:mc="http://schemas.openxmlformats.org/markup-compatibility/2006">
              <mc:Choice xmlns:v="urn:schemas-microsoft-com:vml" Requires="v">
                <p:oleObj spid="_x0000_s26779"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6228184" y="18864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7118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Digitaal </a:t>
            </a:r>
            <a:r>
              <a:rPr lang="nl-BE" dirty="0" smtClean="0"/>
              <a:t>Loket (2/2)</a:t>
            </a:r>
            <a:endParaRPr lang="nl-BE" dirty="0"/>
          </a:p>
        </p:txBody>
      </p:sp>
      <p:sp>
        <p:nvSpPr>
          <p:cNvPr id="3" name="Tijdelijke aanduiding voor inhoud 2"/>
          <p:cNvSpPr>
            <a:spLocks noGrp="1"/>
          </p:cNvSpPr>
          <p:nvPr>
            <p:ph idx="1"/>
          </p:nvPr>
        </p:nvSpPr>
        <p:spPr>
          <a:xfrm>
            <a:off x="421196" y="1488665"/>
            <a:ext cx="8229600" cy="3740535"/>
          </a:xfrm>
        </p:spPr>
        <p:txBody>
          <a:bodyPr/>
          <a:lstStyle/>
          <a:p>
            <a:pPr lvl="0"/>
            <a:endParaRPr lang="nl-BE" sz="1400" dirty="0">
              <a:solidFill>
                <a:srgbClr val="000000"/>
              </a:solidFill>
            </a:endParaRPr>
          </a:p>
          <a:p>
            <a:pPr marL="57150" indent="0">
              <a:buNone/>
            </a:pPr>
            <a:endParaRPr lang="nl-BE"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32</a:t>
            </a:fld>
            <a:endParaRPr lang="nl-NL" dirty="0"/>
          </a:p>
        </p:txBody>
      </p:sp>
      <p:sp>
        <p:nvSpPr>
          <p:cNvPr id="6" name="Rechthoek 5"/>
          <p:cNvSpPr/>
          <p:nvPr/>
        </p:nvSpPr>
        <p:spPr>
          <a:xfrm>
            <a:off x="611560" y="1340768"/>
            <a:ext cx="7848872" cy="1477328"/>
          </a:xfrm>
          <a:prstGeom prst="rect">
            <a:avLst/>
          </a:prstGeom>
        </p:spPr>
        <p:txBody>
          <a:bodyPr wrap="square">
            <a:spAutoFit/>
          </a:bodyPr>
          <a:lstStyle/>
          <a:p>
            <a:pPr marL="0" indent="0" eaLnBrk="0" hangingPunct="0">
              <a:buNone/>
              <a:defRPr/>
            </a:pPr>
            <a:endParaRPr lang="nl-BE" dirty="0" smtClean="0">
              <a:latin typeface="+mn-lt"/>
            </a:endParaRPr>
          </a:p>
          <a:p>
            <a:pPr marL="0" indent="0" eaLnBrk="0" hangingPunct="0">
              <a:buNone/>
              <a:defRPr/>
            </a:pPr>
            <a:endParaRPr lang="nl-BE" dirty="0">
              <a:latin typeface="+mn-lt"/>
            </a:endParaRPr>
          </a:p>
          <a:p>
            <a:pPr marL="0" indent="0" eaLnBrk="0" hangingPunct="0">
              <a:buNone/>
              <a:defRPr/>
            </a:pPr>
            <a:endParaRPr lang="nl-BE" dirty="0" smtClean="0">
              <a:latin typeface="+mn-lt"/>
            </a:endParaRPr>
          </a:p>
          <a:p>
            <a:pPr marL="0" indent="0" eaLnBrk="0" hangingPunct="0">
              <a:buNone/>
              <a:defRPr/>
            </a:pPr>
            <a:endParaRPr lang="nl-BE" dirty="0">
              <a:latin typeface="+mn-lt"/>
            </a:endParaRPr>
          </a:p>
          <a:p>
            <a:pPr marL="0" indent="0" eaLnBrk="0" hangingPunct="0">
              <a:buNone/>
              <a:defRPr/>
            </a:pPr>
            <a:endParaRPr lang="nl-BE" dirty="0"/>
          </a:p>
        </p:txBody>
      </p:sp>
      <p:sp>
        <p:nvSpPr>
          <p:cNvPr id="8" name="Rechthoek 7"/>
          <p:cNvSpPr/>
          <p:nvPr/>
        </p:nvSpPr>
        <p:spPr>
          <a:xfrm>
            <a:off x="539750" y="1268413"/>
            <a:ext cx="7704658" cy="4985980"/>
          </a:xfrm>
          <a:prstGeom prst="rect">
            <a:avLst/>
          </a:prstGeom>
        </p:spPr>
        <p:txBody>
          <a:bodyPr wrap="square">
            <a:spAutoFit/>
          </a:bodyPr>
          <a:lstStyle/>
          <a:p>
            <a:pPr marL="0" indent="0" eaLnBrk="0" hangingPunct="0">
              <a:buNone/>
              <a:defRPr/>
            </a:pPr>
            <a:r>
              <a:rPr lang="nl-BE" b="1" dirty="0">
                <a:latin typeface="+mn-lt"/>
              </a:rPr>
              <a:t>I</a:t>
            </a:r>
            <a:r>
              <a:rPr lang="nl-BE" b="1" dirty="0" smtClean="0">
                <a:latin typeface="+mn-lt"/>
              </a:rPr>
              <a:t>ssues – te escaleren:</a:t>
            </a:r>
          </a:p>
          <a:p>
            <a:pPr eaLnBrk="0" hangingPunct="0">
              <a:defRPr/>
            </a:pPr>
            <a:r>
              <a:rPr lang="nl-BE" sz="1600" dirty="0">
                <a:latin typeface="+mn-lt"/>
              </a:rPr>
              <a:t>Consensus 04/09/2014 kan niet worden omgezet in actie zonder bevestiging kabinet: tot dan enkel voorbereidende acties (zie status)</a:t>
            </a:r>
          </a:p>
          <a:p>
            <a:pPr marL="0" indent="0" eaLnBrk="0" hangingPunct="0">
              <a:buNone/>
              <a:defRPr/>
            </a:pPr>
            <a:endParaRPr lang="nl-BE" b="1" dirty="0" smtClean="0">
              <a:latin typeface="+mn-lt"/>
            </a:endParaRPr>
          </a:p>
          <a:p>
            <a:pPr marL="0" indent="0" eaLnBrk="0" hangingPunct="0">
              <a:buNone/>
              <a:defRPr/>
            </a:pPr>
            <a:r>
              <a:rPr lang="nl-BE" b="1" dirty="0" smtClean="0">
                <a:latin typeface="+mn-lt"/>
              </a:rPr>
              <a:t>Budget: </a:t>
            </a:r>
            <a:endParaRPr lang="nl-BE" b="1" dirty="0">
              <a:latin typeface="+mn-lt"/>
            </a:endParaRPr>
          </a:p>
          <a:p>
            <a:pPr marL="0" indent="0" eaLnBrk="0" hangingPunct="0">
              <a:buNone/>
              <a:defRPr/>
            </a:pPr>
            <a:r>
              <a:rPr lang="nl-BE" sz="1600" dirty="0">
                <a:latin typeface="+mn-lt"/>
              </a:rPr>
              <a:t>Na offerte van </a:t>
            </a:r>
            <a:r>
              <a:rPr lang="nl-BE" sz="1600" dirty="0" err="1">
                <a:latin typeface="+mn-lt"/>
              </a:rPr>
              <a:t>Arco</a:t>
            </a:r>
            <a:r>
              <a:rPr lang="nl-BE" sz="1600" dirty="0">
                <a:latin typeface="+mn-lt"/>
              </a:rPr>
              <a:t> meer </a:t>
            </a:r>
            <a:r>
              <a:rPr lang="nl-BE" sz="1600" dirty="0" smtClean="0">
                <a:latin typeface="+mn-lt"/>
              </a:rPr>
              <a:t>duidelijkheid</a:t>
            </a:r>
          </a:p>
          <a:p>
            <a:pPr marL="0" indent="0" eaLnBrk="0" hangingPunct="0">
              <a:buNone/>
              <a:defRPr/>
            </a:pPr>
            <a:endParaRPr lang="nl-BE" sz="1600" b="1" dirty="0">
              <a:latin typeface="+mn-lt"/>
            </a:endParaRPr>
          </a:p>
          <a:p>
            <a:pPr marL="0" indent="0" eaLnBrk="0" hangingPunct="0">
              <a:buNone/>
              <a:defRPr/>
            </a:pPr>
            <a:r>
              <a:rPr lang="nl-BE" b="1" dirty="0">
                <a:latin typeface="+mn-lt"/>
              </a:rPr>
              <a:t>C</a:t>
            </a:r>
            <a:r>
              <a:rPr lang="nl-BE" b="1" dirty="0" smtClean="0">
                <a:latin typeface="+mn-lt"/>
              </a:rPr>
              <a:t>ommunicatie</a:t>
            </a:r>
            <a:r>
              <a:rPr lang="nl-BE" b="1" dirty="0">
                <a:latin typeface="+mn-lt"/>
              </a:rPr>
              <a:t>:  </a:t>
            </a:r>
          </a:p>
          <a:p>
            <a:pPr marL="0" indent="0" eaLnBrk="0" hangingPunct="0">
              <a:buNone/>
              <a:defRPr/>
            </a:pPr>
            <a:r>
              <a:rPr lang="nl-BE" sz="1600" dirty="0" smtClean="0">
                <a:latin typeface="+mn-lt"/>
              </a:rPr>
              <a:t>Momenteel is geen enkele communicatie.</a:t>
            </a:r>
          </a:p>
          <a:p>
            <a:pPr marL="0" indent="0" eaLnBrk="0" hangingPunct="0">
              <a:buNone/>
              <a:defRPr/>
            </a:pPr>
            <a:r>
              <a:rPr lang="nl-BE" sz="1600" dirty="0" smtClean="0">
                <a:latin typeface="+mn-lt"/>
              </a:rPr>
              <a:t>Een voorbereidende communicatie werd opgesteld (zie rapportering =&gt; </a:t>
            </a:r>
            <a:r>
              <a:rPr lang="nl-BE" sz="1600" dirty="0" smtClean="0">
                <a:solidFill>
                  <a:srgbClr val="FF0000"/>
                </a:solidFill>
                <a:latin typeface="+mn-lt"/>
              </a:rPr>
              <a:t>zie agendapunt issues</a:t>
            </a:r>
          </a:p>
          <a:p>
            <a:pPr marL="0" indent="0" eaLnBrk="0" hangingPunct="0">
              <a:buNone/>
              <a:defRPr/>
            </a:pPr>
            <a:endParaRPr lang="nl-BE" dirty="0">
              <a:latin typeface="+mn-lt"/>
            </a:endParaRPr>
          </a:p>
          <a:p>
            <a:pPr eaLnBrk="0" hangingPunct="0">
              <a:defRPr/>
            </a:pPr>
            <a:r>
              <a:rPr lang="nl-BE" b="1" dirty="0">
                <a:latin typeface="+mn-lt"/>
              </a:rPr>
              <a:t>Opmerking</a:t>
            </a:r>
          </a:p>
          <a:p>
            <a:pPr eaLnBrk="0" hangingPunct="0">
              <a:defRPr/>
            </a:pPr>
            <a:r>
              <a:rPr lang="nl-BE" sz="1600" dirty="0">
                <a:latin typeface="+mn-lt"/>
              </a:rPr>
              <a:t>M.b.t. offerte </a:t>
            </a:r>
            <a:r>
              <a:rPr lang="nl-BE" sz="1600" dirty="0" err="1">
                <a:latin typeface="+mn-lt"/>
              </a:rPr>
              <a:t>arco</a:t>
            </a:r>
            <a:r>
              <a:rPr lang="nl-BE" sz="1600" dirty="0">
                <a:latin typeface="+mn-lt"/>
              </a:rPr>
              <a:t>: kan stuurgroep bevestigen dat uitvoering van de gevraagde werken kan zonder te moeten wachten op volgende programmastuurgroep om door te kunnen gaan? Projectleider zal offerte </a:t>
            </a:r>
            <a:r>
              <a:rPr lang="nl-BE" sz="1600" dirty="0" err="1">
                <a:latin typeface="+mn-lt"/>
              </a:rPr>
              <a:t>arco</a:t>
            </a:r>
            <a:r>
              <a:rPr lang="nl-BE" sz="1600" dirty="0">
                <a:latin typeface="+mn-lt"/>
              </a:rPr>
              <a:t>  overleggen met Veronique Volders en Piet Van der Plas (en met administrateur-generaal). De gevraagde aanpassingen zijn objectief opgesteld n.a.v. consensus 4/09/2014 en werden afgestemd met OB.</a:t>
            </a:r>
          </a:p>
          <a:p>
            <a:pPr marL="0" indent="0" eaLnBrk="0" hangingPunct="0">
              <a:buNone/>
              <a:defRPr/>
            </a:pPr>
            <a:endParaRPr lang="nl-BE" dirty="0">
              <a:latin typeface="+mn-lt"/>
            </a:endParaRPr>
          </a:p>
        </p:txBody>
      </p:sp>
    </p:spTree>
    <p:extLst>
      <p:ext uri="{BB962C8B-B14F-4D97-AF65-F5344CB8AC3E}">
        <p14:creationId xmlns:p14="http://schemas.microsoft.com/office/powerpoint/2010/main" val="164041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
            </a:r>
            <a:br>
              <a:rPr lang="nl-BE" dirty="0" smtClean="0"/>
            </a:br>
            <a:r>
              <a:rPr lang="nl-BE" dirty="0" smtClean="0"/>
              <a:t>Digitaal vloeiboek (1/2)</a:t>
            </a:r>
            <a:r>
              <a:rPr lang="nl-BE" dirty="0" smtClean="0">
                <a:solidFill>
                  <a:srgbClr val="FF0000"/>
                </a:solidFill>
              </a:rPr>
              <a:t/>
            </a:r>
            <a:br>
              <a:rPr lang="nl-BE" dirty="0" smtClean="0">
                <a:solidFill>
                  <a:srgbClr val="FF0000"/>
                </a:solidFill>
              </a:rPr>
            </a:br>
            <a:endParaRPr lang="nl-BE" dirty="0"/>
          </a:p>
        </p:txBody>
      </p:sp>
      <p:sp>
        <p:nvSpPr>
          <p:cNvPr id="3" name="Tijdelijke aanduiding voor inhoud 2"/>
          <p:cNvSpPr>
            <a:spLocks noGrp="1"/>
          </p:cNvSpPr>
          <p:nvPr>
            <p:ph idx="1"/>
          </p:nvPr>
        </p:nvSpPr>
        <p:spPr>
          <a:xfrm>
            <a:off x="467544" y="1196752"/>
            <a:ext cx="8147050" cy="5256584"/>
          </a:xfrm>
        </p:spPr>
        <p:txBody>
          <a:bodyPr/>
          <a:lstStyle/>
          <a:p>
            <a:pPr marL="0" indent="0">
              <a:buNone/>
            </a:pPr>
            <a:r>
              <a:rPr lang="nl-BE" sz="1800" b="1" u="sng" dirty="0"/>
              <a:t>Rapportering</a:t>
            </a:r>
          </a:p>
          <a:p>
            <a:pPr marL="0" indent="0" eaLnBrk="0" hangingPunct="0">
              <a:buNone/>
              <a:defRPr/>
            </a:pPr>
            <a:r>
              <a:rPr lang="nl-BE" sz="1800" b="1" dirty="0" smtClean="0"/>
              <a:t>Status </a:t>
            </a:r>
            <a:r>
              <a:rPr lang="nl-BE" sz="1800" b="1" dirty="0"/>
              <a:t>project</a:t>
            </a:r>
            <a:r>
              <a:rPr lang="nl-BE" sz="1800" b="1" dirty="0" smtClean="0"/>
              <a:t>:</a:t>
            </a:r>
          </a:p>
          <a:p>
            <a:pPr marL="0" indent="0" eaLnBrk="0" hangingPunct="0">
              <a:buNone/>
              <a:defRPr/>
            </a:pPr>
            <a:r>
              <a:rPr lang="nl-BE" sz="1600" dirty="0" smtClean="0"/>
              <a:t>Definitiefase </a:t>
            </a:r>
            <a:r>
              <a:rPr lang="nl-BE" sz="1600" dirty="0"/>
              <a:t>- voorlopig afgerond met nog een beperkt aantal concrete acties / </a:t>
            </a:r>
            <a:r>
              <a:rPr lang="nl-BE" sz="1600" dirty="0" smtClean="0"/>
              <a:t>resultaten</a:t>
            </a:r>
          </a:p>
          <a:p>
            <a:pPr marL="0" indent="0" eaLnBrk="0" hangingPunct="0">
              <a:buNone/>
              <a:defRPr/>
            </a:pPr>
            <a:endParaRPr lang="nl-BE" sz="1800" b="1" dirty="0" smtClean="0"/>
          </a:p>
          <a:p>
            <a:pPr marL="0" indent="0" eaLnBrk="0" hangingPunct="0">
              <a:buNone/>
              <a:defRPr/>
            </a:pPr>
            <a:r>
              <a:rPr lang="nl-BE" sz="1800" b="1" dirty="0" smtClean="0"/>
              <a:t>Mijlpalen:</a:t>
            </a:r>
            <a:endParaRPr lang="nl-BE" sz="1800" b="1" dirty="0"/>
          </a:p>
          <a:p>
            <a:pPr marL="0" indent="0">
              <a:buNone/>
            </a:pPr>
            <a:r>
              <a:rPr lang="nl-BE" sz="1800" b="1" u="sng" dirty="0" smtClean="0"/>
              <a:t>Recente </a:t>
            </a:r>
            <a:r>
              <a:rPr lang="nl-BE" sz="1800" b="1" u="sng" dirty="0"/>
              <a:t>activiteiten: </a:t>
            </a:r>
          </a:p>
          <a:p>
            <a:pPr marL="0" indent="0">
              <a:buNone/>
            </a:pPr>
            <a:r>
              <a:rPr lang="nl-BE" sz="1800" dirty="0"/>
              <a:t>- </a:t>
            </a:r>
            <a:r>
              <a:rPr lang="nl-BE" sz="1800" b="1" dirty="0"/>
              <a:t>rapportering aan Stuurgroep </a:t>
            </a:r>
            <a:r>
              <a:rPr lang="nl-BE" sz="1800" dirty="0"/>
              <a:t>Digitalisering dd. 27 augustus 2014</a:t>
            </a:r>
          </a:p>
          <a:p>
            <a:pPr marL="0" indent="0">
              <a:buNone/>
            </a:pPr>
            <a:r>
              <a:rPr lang="nl-BE" sz="1800" dirty="0"/>
              <a:t>--&gt; voorlopig afronden project met volgende concrete resultaten:</a:t>
            </a:r>
          </a:p>
          <a:p>
            <a:pPr marL="0" indent="0">
              <a:buNone/>
            </a:pPr>
            <a:endParaRPr lang="nl-BE" sz="1800" dirty="0"/>
          </a:p>
          <a:p>
            <a:pPr marL="0" indent="0">
              <a:buNone/>
            </a:pPr>
            <a:r>
              <a:rPr lang="nl-BE" sz="1800" dirty="0"/>
              <a:t>- </a:t>
            </a:r>
            <a:r>
              <a:rPr lang="nl-BE" sz="1800" b="1" dirty="0"/>
              <a:t>beslissingsboom voor handtekeningplaatsing</a:t>
            </a:r>
          </a:p>
          <a:p>
            <a:pPr marL="0" indent="0">
              <a:buNone/>
            </a:pPr>
            <a:r>
              <a:rPr lang="nl-BE" sz="1800" dirty="0"/>
              <a:t>--&gt; status: </a:t>
            </a:r>
          </a:p>
          <a:p>
            <a:pPr marL="0" indent="0">
              <a:buNone/>
            </a:pPr>
            <a:r>
              <a:rPr lang="nl-BE" sz="1800" dirty="0"/>
              <a:t>- Prof. Van </a:t>
            </a:r>
            <a:r>
              <a:rPr lang="nl-BE" sz="1800" dirty="0" err="1"/>
              <a:t>Eecke</a:t>
            </a:r>
            <a:r>
              <a:rPr lang="nl-BE" sz="1800" dirty="0"/>
              <a:t> werkt in de maand september aan het verhogen van de bruikbaarheid van de beslissingsboom met concrete voorbeelden</a:t>
            </a:r>
          </a:p>
          <a:p>
            <a:pPr marL="0" indent="0">
              <a:buNone/>
            </a:pPr>
            <a:r>
              <a:rPr lang="nl-BE" sz="1800" dirty="0"/>
              <a:t>- projectleider DV gaat samen met Bart </a:t>
            </a:r>
            <a:r>
              <a:rPr lang="nl-BE" sz="1800" dirty="0" err="1"/>
              <a:t>Severi</a:t>
            </a:r>
            <a:r>
              <a:rPr lang="nl-BE" sz="1800" dirty="0"/>
              <a:t> van e-IB aan de slag om beslissingsboom toe te passen op concrete ABB-documenten, met als doel om digitaal ondertekenen via DTP ook binnen heel ABB uit te rollen</a:t>
            </a:r>
          </a:p>
          <a:p>
            <a:pPr marL="0" indent="0">
              <a:buNone/>
            </a:pPr>
            <a:endParaRPr lang="nl-BE" sz="1600"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33</a:t>
            </a:fld>
            <a:endParaRPr lang="nl-NL" dirty="0"/>
          </a:p>
        </p:txBody>
      </p:sp>
      <p:graphicFrame>
        <p:nvGraphicFramePr>
          <p:cNvPr id="7" name="Object 6"/>
          <p:cNvGraphicFramePr>
            <a:graphicFrameLocks noChangeAspect="1"/>
          </p:cNvGraphicFramePr>
          <p:nvPr>
            <p:extLst>
              <p:ext uri="{D42A27DB-BD31-4B8C-83A1-F6EECF244321}">
                <p14:modId xmlns:p14="http://schemas.microsoft.com/office/powerpoint/2010/main" val="1598777120"/>
              </p:ext>
            </p:extLst>
          </p:nvPr>
        </p:nvGraphicFramePr>
        <p:xfrm>
          <a:off x="6876256" y="260648"/>
          <a:ext cx="914400" cy="771525"/>
        </p:xfrm>
        <a:graphic>
          <a:graphicData uri="http://schemas.openxmlformats.org/presentationml/2006/ole">
            <mc:AlternateContent xmlns:mc="http://schemas.openxmlformats.org/markup-compatibility/2006">
              <mc:Choice xmlns:v="urn:schemas-microsoft-com:vml" Requires="v">
                <p:oleObj spid="_x0000_s39955"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6876256" y="26064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4712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
            </a:r>
            <a:br>
              <a:rPr lang="nl-BE" dirty="0" smtClean="0"/>
            </a:br>
            <a:r>
              <a:rPr lang="nl-BE" dirty="0" smtClean="0"/>
              <a:t>Digitaal vloeiboek (2/2)</a:t>
            </a:r>
            <a:r>
              <a:rPr lang="nl-BE" dirty="0" smtClean="0">
                <a:solidFill>
                  <a:srgbClr val="FF0000"/>
                </a:solidFill>
              </a:rPr>
              <a:t/>
            </a:r>
            <a:br>
              <a:rPr lang="nl-BE" dirty="0" smtClean="0">
                <a:solidFill>
                  <a:srgbClr val="FF0000"/>
                </a:solidFill>
              </a:rPr>
            </a:br>
            <a:endParaRPr lang="nl-BE" dirty="0"/>
          </a:p>
        </p:txBody>
      </p:sp>
      <p:sp>
        <p:nvSpPr>
          <p:cNvPr id="3" name="Tijdelijke aanduiding voor inhoud 2"/>
          <p:cNvSpPr>
            <a:spLocks noGrp="1"/>
          </p:cNvSpPr>
          <p:nvPr>
            <p:ph idx="1"/>
          </p:nvPr>
        </p:nvSpPr>
        <p:spPr>
          <a:xfrm>
            <a:off x="539750" y="1268413"/>
            <a:ext cx="8147050" cy="5040907"/>
          </a:xfrm>
        </p:spPr>
        <p:txBody>
          <a:bodyPr/>
          <a:lstStyle/>
          <a:p>
            <a:pPr marL="0" indent="0">
              <a:buNone/>
            </a:pPr>
            <a:endParaRPr lang="nl-BE" sz="1600" dirty="0" smtClean="0"/>
          </a:p>
          <a:p>
            <a:pPr marL="0" indent="0">
              <a:buNone/>
            </a:pPr>
            <a:r>
              <a:rPr lang="nl-BE" sz="1800" dirty="0" smtClean="0"/>
              <a:t>- </a:t>
            </a:r>
            <a:r>
              <a:rPr lang="nl-BE" sz="1800" dirty="0" err="1" smtClean="0"/>
              <a:t>ABBOvl</a:t>
            </a:r>
            <a:r>
              <a:rPr lang="nl-BE" sz="1800" dirty="0" smtClean="0"/>
              <a:t> ondertekent alle eigen documenten digitaal </a:t>
            </a:r>
          </a:p>
          <a:p>
            <a:pPr marL="0" indent="0">
              <a:buNone/>
            </a:pPr>
            <a:r>
              <a:rPr lang="nl-BE" sz="1800" dirty="0" smtClean="0"/>
              <a:t>--&gt; status = lopende</a:t>
            </a:r>
          </a:p>
          <a:p>
            <a:pPr marL="0" indent="0">
              <a:buNone/>
            </a:pPr>
            <a:r>
              <a:rPr lang="nl-BE" sz="1800" dirty="0" smtClean="0"/>
              <a:t>- </a:t>
            </a:r>
            <a:r>
              <a:rPr lang="nl-BE" sz="1800" dirty="0"/>
              <a:t>Gouverneur </a:t>
            </a:r>
            <a:r>
              <a:rPr lang="nl-BE" sz="1800" dirty="0" err="1"/>
              <a:t>Ovl</a:t>
            </a:r>
            <a:r>
              <a:rPr lang="nl-BE" sz="1800" dirty="0"/>
              <a:t> ondertekent beperkt aantal documenten digitaal</a:t>
            </a:r>
          </a:p>
          <a:p>
            <a:pPr marL="0" indent="0">
              <a:buNone/>
            </a:pPr>
            <a:r>
              <a:rPr lang="nl-BE" sz="1800" dirty="0"/>
              <a:t>--&gt; status:</a:t>
            </a:r>
          </a:p>
          <a:p>
            <a:pPr marL="0" indent="0">
              <a:buNone/>
            </a:pPr>
            <a:r>
              <a:rPr lang="nl-BE" sz="1800" dirty="0"/>
              <a:t>- </a:t>
            </a:r>
            <a:r>
              <a:rPr lang="nl-BE" sz="1800" dirty="0" smtClean="0"/>
              <a:t>PLOEG-documenten, </a:t>
            </a:r>
            <a:r>
              <a:rPr lang="nl-BE" sz="1800" dirty="0"/>
              <a:t>eedafleggingen reeds digitaal ondertekend</a:t>
            </a:r>
          </a:p>
          <a:p>
            <a:pPr>
              <a:buFontTx/>
              <a:buChar char="-"/>
            </a:pPr>
            <a:r>
              <a:rPr lang="nl-BE" sz="1800" dirty="0" smtClean="0"/>
              <a:t>nu </a:t>
            </a:r>
            <a:r>
              <a:rPr lang="nl-BE" sz="1800" dirty="0"/>
              <a:t>datum bepalen voor beperkte reeks brieven (i.c. goedkeuringen jaarrekeningen</a:t>
            </a:r>
            <a:r>
              <a:rPr lang="nl-BE" sz="1800" dirty="0" smtClean="0"/>
              <a:t>)</a:t>
            </a:r>
          </a:p>
          <a:p>
            <a:pPr>
              <a:buFontTx/>
              <a:buChar char="-"/>
            </a:pPr>
            <a:endParaRPr lang="nl-BE" sz="1800" dirty="0"/>
          </a:p>
          <a:p>
            <a:pPr marL="0" indent="0">
              <a:buNone/>
            </a:pPr>
            <a:r>
              <a:rPr lang="nl-BE" sz="1800" dirty="0" smtClean="0"/>
              <a:t>• </a:t>
            </a:r>
            <a:r>
              <a:rPr lang="nl-BE" sz="1800" b="1" dirty="0"/>
              <a:t>Afspraak op Stuurgroep 27 augustus 2014:</a:t>
            </a:r>
          </a:p>
          <a:p>
            <a:pPr marL="0" indent="0">
              <a:buNone/>
            </a:pPr>
            <a:r>
              <a:rPr lang="nl-BE" sz="1800" dirty="0"/>
              <a:t>o ABB klaarmaken om alle interne documenten digitaal te ondertekenen</a:t>
            </a:r>
          </a:p>
          <a:p>
            <a:pPr marL="0" indent="0">
              <a:buNone/>
            </a:pPr>
            <a:r>
              <a:rPr lang="nl-BE" sz="1800" dirty="0"/>
              <a:t>– stap 1: beknopt overzicht maken van over welke courante documenten het gaat </a:t>
            </a:r>
          </a:p>
          <a:p>
            <a:pPr marL="0" indent="0">
              <a:buNone/>
            </a:pPr>
            <a:r>
              <a:rPr lang="nl-BE" sz="1800" dirty="0"/>
              <a:t>--&gt; Lopende</a:t>
            </a:r>
          </a:p>
          <a:p>
            <a:pPr marL="0" indent="0">
              <a:buNone/>
            </a:pPr>
            <a:r>
              <a:rPr lang="nl-BE" sz="1800" dirty="0"/>
              <a:t>– stap 2: toepassen documenten op beslissingsmodel</a:t>
            </a:r>
          </a:p>
          <a:p>
            <a:pPr marL="0" indent="0">
              <a:buNone/>
            </a:pPr>
            <a:r>
              <a:rPr lang="nl-BE" sz="1800" dirty="0"/>
              <a:t>--&gt; Lopende (cf. hierboven)</a:t>
            </a:r>
          </a:p>
          <a:p>
            <a:pPr marL="0" indent="0">
              <a:buNone/>
            </a:pPr>
            <a:endParaRPr lang="nl-BE" b="1" u="sng"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34</a:t>
            </a:fld>
            <a:endParaRPr lang="nl-NL" dirty="0"/>
          </a:p>
        </p:txBody>
      </p:sp>
    </p:spTree>
    <p:extLst>
      <p:ext uri="{BB962C8B-B14F-4D97-AF65-F5344CB8AC3E}">
        <p14:creationId xmlns:p14="http://schemas.microsoft.com/office/powerpoint/2010/main" val="1365480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Structureel klantenbeheer</a:t>
            </a:r>
            <a:endParaRPr lang="nl-BE" dirty="0"/>
          </a:p>
        </p:txBody>
      </p:sp>
      <p:sp>
        <p:nvSpPr>
          <p:cNvPr id="3" name="Tijdelijke aanduiding voor inhoud 2"/>
          <p:cNvSpPr>
            <a:spLocks noGrp="1"/>
          </p:cNvSpPr>
          <p:nvPr>
            <p:ph idx="1"/>
          </p:nvPr>
        </p:nvSpPr>
        <p:spPr>
          <a:xfrm>
            <a:off x="539750" y="1268412"/>
            <a:ext cx="8147050" cy="5400947"/>
          </a:xfrm>
        </p:spPr>
        <p:txBody>
          <a:bodyPr/>
          <a:lstStyle/>
          <a:p>
            <a:pPr marL="0" indent="0">
              <a:buNone/>
            </a:pPr>
            <a:r>
              <a:rPr lang="nl-BE" sz="1800" b="1" u="sng" dirty="0" smtClean="0"/>
              <a:t>Rapportering</a:t>
            </a:r>
          </a:p>
          <a:p>
            <a:pPr marL="0" indent="0">
              <a:buNone/>
            </a:pPr>
            <a:r>
              <a:rPr lang="nl-BE" sz="1800" b="1" dirty="0"/>
              <a:t>	</a:t>
            </a:r>
            <a:r>
              <a:rPr lang="nl-BE" sz="1800" b="1" dirty="0" smtClean="0"/>
              <a:t>		</a:t>
            </a:r>
            <a:r>
              <a:rPr lang="nl-BE" sz="1800" b="1" dirty="0" err="1" smtClean="0">
                <a:solidFill>
                  <a:srgbClr val="FF0000"/>
                </a:solidFill>
              </a:rPr>
              <a:t>rt</a:t>
            </a:r>
            <a:r>
              <a:rPr lang="nl-BE" sz="1800" b="1" dirty="0" smtClean="0">
                <a:solidFill>
                  <a:srgbClr val="FF0000"/>
                </a:solidFill>
              </a:rPr>
              <a:t>:</a:t>
            </a:r>
            <a:r>
              <a:rPr lang="nl-BE" sz="1800" b="1" dirty="0" smtClean="0"/>
              <a:t> </a:t>
            </a:r>
            <a:r>
              <a:rPr lang="nl-BE" sz="1800" b="1" dirty="0" smtClean="0">
                <a:solidFill>
                  <a:srgbClr val="FF0000"/>
                </a:solidFill>
              </a:rPr>
              <a:t>zie opmerking onder ! Veronique??</a:t>
            </a:r>
            <a:endParaRPr lang="nl-BE" sz="1800" b="1" dirty="0"/>
          </a:p>
          <a:p>
            <a:pPr marL="0" indent="0" eaLnBrk="0" hangingPunct="0">
              <a:buNone/>
              <a:defRPr/>
            </a:pPr>
            <a:r>
              <a:rPr lang="nl-BE" sz="1800" b="1" dirty="0" smtClean="0"/>
              <a:t>Status </a:t>
            </a:r>
            <a:r>
              <a:rPr lang="nl-BE" sz="1800" b="1" dirty="0"/>
              <a:t>project:</a:t>
            </a:r>
          </a:p>
          <a:p>
            <a:pPr marL="0" indent="0" eaLnBrk="0" hangingPunct="0">
              <a:buNone/>
              <a:defRPr/>
            </a:pPr>
            <a:r>
              <a:rPr lang="nl-BE" sz="1600" dirty="0" smtClean="0"/>
              <a:t>Bespreking </a:t>
            </a:r>
            <a:r>
              <a:rPr lang="nl-BE" sz="1600" dirty="0"/>
              <a:t>voortgang project met Carolina Stevens, Sandra Beckers, en Michiel Trippas op 5 augustus 2014. </a:t>
            </a:r>
            <a:endParaRPr lang="nl-BE" sz="1600" dirty="0" smtClean="0"/>
          </a:p>
          <a:p>
            <a:pPr marL="0" indent="0" eaLnBrk="0" hangingPunct="0">
              <a:buNone/>
              <a:defRPr/>
            </a:pPr>
            <a:r>
              <a:rPr lang="nl-BE" sz="1600" dirty="0" smtClean="0"/>
              <a:t>De </a:t>
            </a:r>
            <a:r>
              <a:rPr lang="nl-BE" sz="1600" dirty="0"/>
              <a:t>afspraak om voor het einde van 2014 een beheersproces voor de klantengegevens van de BBC-plichtige besturen zoals die nu worden bijgehouden door het BBC-team van de afdeling FP (cf. Mario Fockenier) op te leveren werd herbevestigd. Het reeds opgemaakte document dat daarvoor als basis moet dienen werd door Carolina Stevens een geschikte basis bevonden (zie bijlage bij deze rapportering). Tevens werd de afspraak gemaakt dat met de realisatie van deze taak het project SKB gerealiseerd is en dat de eventuele verdere uitbouw nadien toekomt aan de cel binnen ABB die de verantwoordelijkheid voor het beheer van (o.m.) de voornoemde klantengegevens  op zich neemt. Het project gaat dan m.a.w. over in courante werking. </a:t>
            </a:r>
            <a:endParaRPr lang="nl-BE" sz="1600" dirty="0" smtClean="0"/>
          </a:p>
          <a:p>
            <a:pPr marL="0" indent="0" eaLnBrk="0" hangingPunct="0">
              <a:buNone/>
              <a:defRPr/>
            </a:pPr>
            <a:r>
              <a:rPr lang="nl-BE" sz="1600" dirty="0" smtClean="0"/>
              <a:t>In </a:t>
            </a:r>
            <a:r>
              <a:rPr lang="nl-BE" sz="1600" dirty="0"/>
              <a:t>tussentijd heeft Michiel Trippas zijn ontslag aangeboden.</a:t>
            </a:r>
          </a:p>
          <a:p>
            <a:pPr marL="0" indent="0" eaLnBrk="0" hangingPunct="0">
              <a:buNone/>
              <a:defRPr/>
            </a:pPr>
            <a:endParaRPr lang="nl-BE" sz="1800" b="1" dirty="0" smtClean="0"/>
          </a:p>
          <a:p>
            <a:pPr marL="0" indent="0" eaLnBrk="0" hangingPunct="0">
              <a:buNone/>
              <a:defRPr/>
            </a:pPr>
            <a:r>
              <a:rPr lang="nl-BE" sz="1800" b="1" dirty="0" smtClean="0"/>
              <a:t>Mijlpalen</a:t>
            </a:r>
            <a:r>
              <a:rPr lang="nl-BE" sz="1800" b="1" dirty="0"/>
              <a:t>:</a:t>
            </a:r>
          </a:p>
          <a:p>
            <a:pPr marL="0" indent="0" eaLnBrk="0" hangingPunct="0">
              <a:buNone/>
              <a:defRPr/>
            </a:pPr>
            <a:r>
              <a:rPr lang="nl-BE" sz="1600" dirty="0" smtClean="0"/>
              <a:t>BBC-klantenbestand op te nemen in SKB voor einde van 2014.</a:t>
            </a:r>
            <a:br>
              <a:rPr lang="nl-BE" sz="1600" dirty="0" smtClean="0"/>
            </a:br>
            <a:r>
              <a:rPr lang="nl-BE" sz="1600" dirty="0" smtClean="0"/>
              <a:t>Deadline herbevestigd op 5/08/2014.</a:t>
            </a:r>
            <a:endParaRPr lang="nl-BE" sz="1600"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35</a:t>
            </a:fld>
            <a:endParaRPr lang="nl-NL" dirty="0"/>
          </a:p>
        </p:txBody>
      </p:sp>
      <p:graphicFrame>
        <p:nvGraphicFramePr>
          <p:cNvPr id="7" name="Object 6"/>
          <p:cNvGraphicFramePr>
            <a:graphicFrameLocks noChangeAspect="1"/>
          </p:cNvGraphicFramePr>
          <p:nvPr>
            <p:extLst>
              <p:ext uri="{D42A27DB-BD31-4B8C-83A1-F6EECF244321}">
                <p14:modId xmlns:p14="http://schemas.microsoft.com/office/powerpoint/2010/main" val="3038059013"/>
              </p:ext>
            </p:extLst>
          </p:nvPr>
        </p:nvGraphicFramePr>
        <p:xfrm>
          <a:off x="6300192" y="260648"/>
          <a:ext cx="914400" cy="771525"/>
        </p:xfrm>
        <a:graphic>
          <a:graphicData uri="http://schemas.openxmlformats.org/presentationml/2006/ole">
            <mc:AlternateContent xmlns:mc="http://schemas.openxmlformats.org/markup-compatibility/2006">
              <mc:Choice xmlns:v="urn:schemas-microsoft-com:vml" Requires="v">
                <p:oleObj spid="_x0000_s27801" name="Werkblad" showAsIcon="1" r:id="rId4" imgW="914400" imgH="771480" progId="Excel.Sheet.12">
                  <p:embed/>
                </p:oleObj>
              </mc:Choice>
              <mc:Fallback>
                <p:oleObj name="Werkblad" showAsIcon="1" r:id="rId4" imgW="914400" imgH="771480" progId="Excel.Sheet.12">
                  <p:embed/>
                  <p:pic>
                    <p:nvPicPr>
                      <p:cNvPr id="0" name=""/>
                      <p:cNvPicPr/>
                      <p:nvPr/>
                    </p:nvPicPr>
                    <p:blipFill>
                      <a:blip r:embed="rId5"/>
                      <a:stretch>
                        <a:fillRect/>
                      </a:stretch>
                    </p:blipFill>
                    <p:spPr>
                      <a:xfrm>
                        <a:off x="6300192" y="26064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2679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Digitaal Portaal</a:t>
            </a:r>
            <a:endParaRPr lang="nl-BE" dirty="0"/>
          </a:p>
        </p:txBody>
      </p:sp>
      <p:sp>
        <p:nvSpPr>
          <p:cNvPr id="3" name="Tijdelijke aanduiding voor inhoud 2"/>
          <p:cNvSpPr>
            <a:spLocks noGrp="1"/>
          </p:cNvSpPr>
          <p:nvPr>
            <p:ph idx="1"/>
          </p:nvPr>
        </p:nvSpPr>
        <p:spPr>
          <a:xfrm>
            <a:off x="539750" y="1268412"/>
            <a:ext cx="8147050" cy="5400947"/>
          </a:xfrm>
        </p:spPr>
        <p:txBody>
          <a:bodyPr/>
          <a:lstStyle/>
          <a:p>
            <a:pPr marL="0" indent="0">
              <a:buNone/>
            </a:pPr>
            <a:r>
              <a:rPr lang="nl-BE" sz="1800" b="1" u="sng" dirty="0" smtClean="0"/>
              <a:t>Rapportering </a:t>
            </a:r>
          </a:p>
          <a:p>
            <a:pPr marL="0" indent="0" eaLnBrk="0" hangingPunct="0">
              <a:buNone/>
              <a:defRPr/>
            </a:pPr>
            <a:r>
              <a:rPr lang="nl-BE" sz="1600" b="1" dirty="0" smtClean="0"/>
              <a:t>Status project: </a:t>
            </a:r>
            <a:endParaRPr lang="nl-BE" sz="1600" b="1" dirty="0"/>
          </a:p>
          <a:p>
            <a:pPr marL="0" indent="0" eaLnBrk="0" hangingPunct="0">
              <a:buNone/>
              <a:defRPr/>
            </a:pPr>
            <a:r>
              <a:rPr lang="nl-BE" sz="1800" dirty="0" smtClean="0"/>
              <a:t>Doordat </a:t>
            </a:r>
            <a:r>
              <a:rPr lang="nl-BE" sz="1800" dirty="0"/>
              <a:t>er veel tijd moet gestoken worden in allerhande rapportages voor het INR kan er geen tijd gestoken worden in de projectwerking. Door optimalisatie van het bestaande proces (in </a:t>
            </a:r>
            <a:r>
              <a:rPr lang="nl-BE" sz="1800" dirty="0" smtClean="0"/>
              <a:t>Excel) </a:t>
            </a:r>
            <a:r>
              <a:rPr lang="nl-BE" sz="1800" dirty="0"/>
              <a:t>is de behoefte aan een structurele oplossing minder </a:t>
            </a:r>
            <a:r>
              <a:rPr lang="nl-BE" sz="1800" dirty="0" smtClean="0"/>
              <a:t>acuut.</a:t>
            </a:r>
          </a:p>
          <a:p>
            <a:pPr marL="0" indent="0" eaLnBrk="0" hangingPunct="0">
              <a:buNone/>
              <a:defRPr/>
            </a:pPr>
            <a:endParaRPr lang="nl-BE" b="1" dirty="0"/>
          </a:p>
          <a:p>
            <a:pPr marL="0" indent="0" eaLnBrk="0" hangingPunct="0">
              <a:buNone/>
              <a:defRPr/>
            </a:pPr>
            <a:r>
              <a:rPr lang="nl-BE" b="1" dirty="0" smtClean="0"/>
              <a:t>Mijlpalen:</a:t>
            </a:r>
            <a:endParaRPr lang="nl-BE" b="1" dirty="0"/>
          </a:p>
          <a:p>
            <a:pPr marL="0" indent="0" eaLnBrk="0" hangingPunct="0">
              <a:buNone/>
              <a:defRPr/>
            </a:pPr>
            <a:r>
              <a:rPr lang="nl-BE" sz="1800" dirty="0" smtClean="0"/>
              <a:t>Mijlpalen werden niet gehaald. </a:t>
            </a:r>
          </a:p>
          <a:p>
            <a:pPr marL="0" indent="0" eaLnBrk="0" hangingPunct="0">
              <a:buNone/>
              <a:defRPr/>
            </a:pPr>
            <a:endParaRPr lang="nl-BE" sz="1800" dirty="0"/>
          </a:p>
          <a:p>
            <a:pPr marL="0" indent="0" eaLnBrk="0" hangingPunct="0">
              <a:buNone/>
              <a:defRPr/>
            </a:pPr>
            <a:r>
              <a:rPr lang="nl-BE" sz="1800" b="1" dirty="0">
                <a:solidFill>
                  <a:srgbClr val="FF0000"/>
                </a:solidFill>
              </a:rPr>
              <a:t>(geen wijzigingen =&gt; beslissing </a:t>
            </a:r>
            <a:r>
              <a:rPr lang="nl-BE" sz="1800" b="1" dirty="0" err="1" smtClean="0">
                <a:solidFill>
                  <a:srgbClr val="FF0000"/>
                </a:solidFill>
              </a:rPr>
              <a:t>sg</a:t>
            </a:r>
            <a:r>
              <a:rPr lang="nl-BE" sz="1800" b="1" dirty="0" smtClean="0">
                <a:solidFill>
                  <a:srgbClr val="FF0000"/>
                </a:solidFill>
              </a:rPr>
              <a:t> 11/6/2014 =&gt; </a:t>
            </a:r>
            <a:r>
              <a:rPr lang="nl-BE" sz="1800" b="1" dirty="0">
                <a:solidFill>
                  <a:srgbClr val="FF0000"/>
                </a:solidFill>
              </a:rPr>
              <a:t>2015)</a:t>
            </a:r>
            <a:endParaRPr lang="nl-BE" sz="1800" b="1" dirty="0"/>
          </a:p>
          <a:p>
            <a:pPr marL="0" indent="0" eaLnBrk="0" hangingPunct="0">
              <a:buNone/>
              <a:defRPr/>
            </a:pPr>
            <a:endParaRPr lang="nl-BE" sz="1800"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36</a:t>
            </a:fld>
            <a:endParaRPr lang="nl-NL" dirty="0"/>
          </a:p>
        </p:txBody>
      </p:sp>
    </p:spTree>
    <p:extLst>
      <p:ext uri="{BB962C8B-B14F-4D97-AF65-F5344CB8AC3E}">
        <p14:creationId xmlns:p14="http://schemas.microsoft.com/office/powerpoint/2010/main" val="107827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432589AC-E6FA-475A-950D-D5033BEB8435}" type="slidenum">
              <a:rPr lang="nl-NL" smtClean="0"/>
              <a:pPr/>
              <a:t>4</a:t>
            </a:fld>
            <a:endParaRPr lang="nl-NL" dirty="0"/>
          </a:p>
        </p:txBody>
      </p:sp>
      <p:sp>
        <p:nvSpPr>
          <p:cNvPr id="5" name="Titel 1"/>
          <p:cNvSpPr txBox="1">
            <a:spLocks/>
          </p:cNvSpPr>
          <p:nvPr/>
        </p:nvSpPr>
        <p:spPr bwMode="auto">
          <a:xfrm>
            <a:off x="2124075" y="343992"/>
            <a:ext cx="655716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r>
              <a:rPr lang="nl-NL" dirty="0" smtClean="0">
                <a:solidFill>
                  <a:srgbClr val="F65F1C"/>
                </a:solidFill>
                <a:cs typeface="Arial" charset="0"/>
              </a:rPr>
              <a:t>Opvolging afspraken (2/?)</a:t>
            </a:r>
            <a:endParaRPr lang="nl-BE" dirty="0">
              <a:solidFill>
                <a:srgbClr val="F65F1C"/>
              </a:solidFill>
            </a:endParaRPr>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nl-BE" sz="3600" dirty="0">
                <a:solidFill>
                  <a:srgbClr val="FFFFFF"/>
                </a:solidFill>
              </a:rPr>
              <a:t>1</a:t>
            </a:r>
          </a:p>
        </p:txBody>
      </p:sp>
      <p:sp>
        <p:nvSpPr>
          <p:cNvPr id="19" name="Tekstvak 18"/>
          <p:cNvSpPr txBox="1"/>
          <p:nvPr/>
        </p:nvSpPr>
        <p:spPr>
          <a:xfrm>
            <a:off x="234504" y="905967"/>
            <a:ext cx="8784976" cy="6001643"/>
          </a:xfrm>
          <a:prstGeom prst="rect">
            <a:avLst/>
          </a:prstGeom>
          <a:noFill/>
        </p:spPr>
        <p:txBody>
          <a:bodyPr wrap="square" rtlCol="0">
            <a:spAutoFit/>
          </a:bodyPr>
          <a:lstStyle/>
          <a:p>
            <a:pPr fontAlgn="auto">
              <a:spcBef>
                <a:spcPts val="0"/>
              </a:spcBef>
              <a:spcAft>
                <a:spcPts val="0"/>
              </a:spcAft>
            </a:pPr>
            <a:r>
              <a:rPr lang="nl-BE" sz="2400" b="1" dirty="0" smtClean="0">
                <a:solidFill>
                  <a:prstClr val="black"/>
                </a:solidFill>
                <a:latin typeface="Calibri"/>
              </a:rPr>
              <a:t>Opties &amp; </a:t>
            </a:r>
            <a:r>
              <a:rPr lang="nl-BE" sz="2400" b="1" dirty="0" smtClean="0">
                <a:solidFill>
                  <a:prstClr val="black"/>
                </a:solidFill>
                <a:latin typeface="Calibri"/>
              </a:rPr>
              <a:t>kostprijs</a:t>
            </a:r>
          </a:p>
          <a:p>
            <a:pPr fontAlgn="auto">
              <a:spcBef>
                <a:spcPts val="0"/>
              </a:spcBef>
              <a:spcAft>
                <a:spcPts val="0"/>
              </a:spcAft>
            </a:pPr>
            <a:r>
              <a:rPr lang="nl-BE" dirty="0" smtClean="0">
                <a:solidFill>
                  <a:prstClr val="black"/>
                </a:solidFill>
                <a:latin typeface="Calibri"/>
              </a:rPr>
              <a:t>1. </a:t>
            </a:r>
            <a:r>
              <a:rPr lang="nl-BE" u="sng" dirty="0" smtClean="0">
                <a:solidFill>
                  <a:prstClr val="black"/>
                </a:solidFill>
                <a:latin typeface="Calibri"/>
              </a:rPr>
              <a:t>issues </a:t>
            </a:r>
            <a:r>
              <a:rPr lang="nl-BE" u="sng" dirty="0" smtClean="0">
                <a:solidFill>
                  <a:prstClr val="black"/>
                </a:solidFill>
                <a:latin typeface="Calibri"/>
              </a:rPr>
              <a:t>niet oplossen </a:t>
            </a:r>
            <a:endParaRPr lang="nl-BE" dirty="0">
              <a:solidFill>
                <a:prstClr val="black"/>
              </a:solidFill>
              <a:latin typeface="Calibri"/>
            </a:endParaRPr>
          </a:p>
          <a:p>
            <a:pPr fontAlgn="auto">
              <a:spcBef>
                <a:spcPts val="0"/>
              </a:spcBef>
              <a:spcAft>
                <a:spcPts val="0"/>
              </a:spcAft>
            </a:pPr>
            <a:r>
              <a:rPr lang="nl-BE" i="1" dirty="0" smtClean="0">
                <a:solidFill>
                  <a:prstClr val="black"/>
                </a:solidFill>
                <a:latin typeface="Calibri"/>
              </a:rPr>
              <a:t>- Voordelen</a:t>
            </a:r>
            <a:r>
              <a:rPr lang="nl-BE" i="1" dirty="0">
                <a:solidFill>
                  <a:prstClr val="black"/>
                </a:solidFill>
                <a:latin typeface="Calibri"/>
              </a:rPr>
              <a:t>: </a:t>
            </a:r>
            <a:r>
              <a:rPr lang="nl-BE" dirty="0">
                <a:solidFill>
                  <a:prstClr val="black"/>
                </a:solidFill>
                <a:latin typeface="Calibri"/>
              </a:rPr>
              <a:t>geen kosten</a:t>
            </a:r>
            <a:endParaRPr lang="nl-BE" i="1" dirty="0">
              <a:solidFill>
                <a:prstClr val="black"/>
              </a:solidFill>
              <a:latin typeface="Calibri"/>
            </a:endParaRPr>
          </a:p>
          <a:p>
            <a:pPr fontAlgn="auto">
              <a:spcBef>
                <a:spcPts val="0"/>
              </a:spcBef>
              <a:spcAft>
                <a:spcPts val="0"/>
              </a:spcAft>
            </a:pPr>
            <a:r>
              <a:rPr lang="nl-BE" i="1" dirty="0" smtClean="0">
                <a:solidFill>
                  <a:prstClr val="black"/>
                </a:solidFill>
                <a:latin typeface="Calibri"/>
              </a:rPr>
              <a:t>- Nadelen: </a:t>
            </a:r>
            <a:r>
              <a:rPr lang="nl-BE" dirty="0" smtClean="0">
                <a:solidFill>
                  <a:prstClr val="black"/>
                </a:solidFill>
                <a:latin typeface="Calibri"/>
              </a:rPr>
              <a:t> </a:t>
            </a:r>
            <a:r>
              <a:rPr lang="nl-BE" dirty="0" smtClean="0">
                <a:solidFill>
                  <a:prstClr val="black"/>
                </a:solidFill>
                <a:latin typeface="Calibri"/>
              </a:rPr>
              <a:t>manuele herberekeningen, imagoschade, administratieve werklast</a:t>
            </a:r>
            <a:r>
              <a:rPr lang="nl-BE" dirty="0" smtClean="0">
                <a:solidFill>
                  <a:prstClr val="black"/>
                </a:solidFill>
                <a:latin typeface="Calibri"/>
              </a:rPr>
              <a:t>++</a:t>
            </a:r>
          </a:p>
          <a:p>
            <a:pPr fontAlgn="auto">
              <a:spcBef>
                <a:spcPts val="0"/>
              </a:spcBef>
              <a:spcAft>
                <a:spcPts val="0"/>
              </a:spcAft>
            </a:pPr>
            <a:endParaRPr lang="nl-BE" dirty="0" smtClean="0">
              <a:solidFill>
                <a:prstClr val="black"/>
              </a:solidFill>
              <a:latin typeface="Calibri"/>
            </a:endParaRPr>
          </a:p>
          <a:p>
            <a:pPr fontAlgn="auto">
              <a:spcBef>
                <a:spcPts val="0"/>
              </a:spcBef>
              <a:spcAft>
                <a:spcPts val="0"/>
              </a:spcAft>
            </a:pPr>
            <a:r>
              <a:rPr lang="nl-BE" dirty="0" smtClean="0">
                <a:solidFill>
                  <a:prstClr val="black"/>
                </a:solidFill>
                <a:latin typeface="Calibri"/>
              </a:rPr>
              <a:t>2A. </a:t>
            </a:r>
            <a:r>
              <a:rPr lang="nl-BE" u="sng" dirty="0" smtClean="0">
                <a:solidFill>
                  <a:prstClr val="black"/>
                </a:solidFill>
                <a:latin typeface="Calibri"/>
              </a:rPr>
              <a:t>issues </a:t>
            </a:r>
            <a:r>
              <a:rPr lang="nl-BE" u="sng" dirty="0" smtClean="0">
                <a:solidFill>
                  <a:prstClr val="black"/>
                </a:solidFill>
                <a:latin typeface="Calibri"/>
              </a:rPr>
              <a:t>laten oplossen</a:t>
            </a:r>
            <a:r>
              <a:rPr lang="nl-BE" dirty="0" smtClean="0">
                <a:solidFill>
                  <a:prstClr val="black"/>
                </a:solidFill>
                <a:latin typeface="Calibri"/>
              </a:rPr>
              <a:t> door </a:t>
            </a:r>
            <a:r>
              <a:rPr lang="nl-BE" dirty="0" err="1" smtClean="0">
                <a:solidFill>
                  <a:prstClr val="black"/>
                </a:solidFill>
                <a:latin typeface="Calibri"/>
              </a:rPr>
              <a:t>Arco</a:t>
            </a:r>
            <a:r>
              <a:rPr lang="nl-BE" dirty="0" smtClean="0">
                <a:solidFill>
                  <a:prstClr val="black"/>
                </a:solidFill>
                <a:latin typeface="Calibri"/>
              </a:rPr>
              <a:t> </a:t>
            </a:r>
            <a:r>
              <a:rPr lang="nl-BE" dirty="0" smtClean="0">
                <a:solidFill>
                  <a:prstClr val="black"/>
                </a:solidFill>
                <a:latin typeface="Calibri"/>
              </a:rPr>
              <a:t>met </a:t>
            </a:r>
            <a:r>
              <a:rPr lang="nl-BE" i="1" dirty="0" smtClean="0">
                <a:solidFill>
                  <a:prstClr val="black"/>
                </a:solidFill>
                <a:latin typeface="Calibri"/>
              </a:rPr>
              <a:t>passieve</a:t>
            </a:r>
            <a:r>
              <a:rPr lang="nl-BE" dirty="0" smtClean="0">
                <a:solidFill>
                  <a:prstClr val="black"/>
                </a:solidFill>
                <a:latin typeface="Calibri"/>
              </a:rPr>
              <a:t> medewerking ABB</a:t>
            </a:r>
            <a:br>
              <a:rPr lang="nl-BE" dirty="0" smtClean="0">
                <a:solidFill>
                  <a:prstClr val="black"/>
                </a:solidFill>
                <a:latin typeface="Calibri"/>
              </a:rPr>
            </a:br>
            <a:r>
              <a:rPr lang="nl-BE" dirty="0" smtClean="0">
                <a:solidFill>
                  <a:prstClr val="black"/>
                </a:solidFill>
                <a:latin typeface="Calibri"/>
              </a:rPr>
              <a:t>- </a:t>
            </a:r>
            <a:r>
              <a:rPr lang="nl-BE" i="1" dirty="0" smtClean="0">
                <a:solidFill>
                  <a:prstClr val="black"/>
                </a:solidFill>
                <a:latin typeface="Calibri"/>
              </a:rPr>
              <a:t>Kostprijs</a:t>
            </a:r>
            <a:r>
              <a:rPr lang="nl-BE" dirty="0" smtClean="0">
                <a:solidFill>
                  <a:prstClr val="black"/>
                </a:solidFill>
                <a:latin typeface="Calibri"/>
              </a:rPr>
              <a:t> -&gt; </a:t>
            </a:r>
            <a:r>
              <a:rPr lang="nl-BE" b="1" i="1" dirty="0">
                <a:solidFill>
                  <a:prstClr val="black"/>
                </a:solidFill>
                <a:latin typeface="Calibri"/>
              </a:rPr>
              <a:t>15K+</a:t>
            </a:r>
            <a:r>
              <a:rPr lang="nl-BE" dirty="0">
                <a:solidFill>
                  <a:prstClr val="black"/>
                </a:solidFill>
                <a:latin typeface="Calibri"/>
              </a:rPr>
              <a:t> (</a:t>
            </a:r>
            <a:r>
              <a:rPr lang="nl-BE" i="1" dirty="0">
                <a:solidFill>
                  <a:prstClr val="black"/>
                </a:solidFill>
                <a:latin typeface="Calibri"/>
              </a:rPr>
              <a:t>schatting</a:t>
            </a:r>
            <a:r>
              <a:rPr lang="nl-BE" dirty="0">
                <a:solidFill>
                  <a:prstClr val="black"/>
                </a:solidFill>
                <a:latin typeface="Calibri"/>
              </a:rPr>
              <a:t> o.b.v. prijsvoorstel)</a:t>
            </a:r>
            <a:br>
              <a:rPr lang="nl-BE" dirty="0">
                <a:solidFill>
                  <a:prstClr val="black"/>
                </a:solidFill>
                <a:latin typeface="Calibri"/>
              </a:rPr>
            </a:br>
            <a:r>
              <a:rPr lang="nl-BE" i="1" dirty="0" smtClean="0">
                <a:solidFill>
                  <a:prstClr val="black"/>
                </a:solidFill>
                <a:latin typeface="Calibri"/>
              </a:rPr>
              <a:t>- Voordelen: snellere uitvoering wegens geen leercurve, minder IT-inzet</a:t>
            </a:r>
          </a:p>
          <a:p>
            <a:pPr fontAlgn="auto">
              <a:spcBef>
                <a:spcPts val="0"/>
              </a:spcBef>
              <a:spcAft>
                <a:spcPts val="0"/>
              </a:spcAft>
            </a:pPr>
            <a:r>
              <a:rPr lang="nl-BE" i="1" dirty="0" smtClean="0">
                <a:solidFill>
                  <a:prstClr val="black"/>
                </a:solidFill>
                <a:latin typeface="Calibri"/>
              </a:rPr>
              <a:t>- Nadelen: weinig vertrouwen in succes (cf. verleden), minder interne kennisopbouw en dus blijvende afhankelijkheid van leverancier (en gerelateerde kosten)</a:t>
            </a:r>
          </a:p>
          <a:p>
            <a:pPr fontAlgn="auto">
              <a:spcBef>
                <a:spcPts val="0"/>
              </a:spcBef>
              <a:spcAft>
                <a:spcPts val="0"/>
              </a:spcAft>
            </a:pPr>
            <a:endParaRPr lang="nl-BE" u="sng" dirty="0" smtClean="0">
              <a:solidFill>
                <a:prstClr val="black"/>
              </a:solidFill>
              <a:latin typeface="Calibri"/>
            </a:endParaRPr>
          </a:p>
          <a:p>
            <a:pPr fontAlgn="auto">
              <a:spcBef>
                <a:spcPts val="0"/>
              </a:spcBef>
              <a:spcAft>
                <a:spcPts val="0"/>
              </a:spcAft>
            </a:pPr>
            <a:r>
              <a:rPr lang="nl-BE" dirty="0" smtClean="0">
                <a:solidFill>
                  <a:prstClr val="black"/>
                </a:solidFill>
                <a:latin typeface="Calibri"/>
              </a:rPr>
              <a:t>2B</a:t>
            </a:r>
            <a:r>
              <a:rPr lang="nl-BE" dirty="0" smtClean="0">
                <a:solidFill>
                  <a:prstClr val="black"/>
                </a:solidFill>
                <a:latin typeface="Calibri"/>
              </a:rPr>
              <a:t>. </a:t>
            </a:r>
            <a:r>
              <a:rPr lang="nl-BE" u="sng" dirty="0" smtClean="0">
                <a:solidFill>
                  <a:prstClr val="black"/>
                </a:solidFill>
                <a:latin typeface="Calibri"/>
              </a:rPr>
              <a:t>Issues laten oplossen</a:t>
            </a:r>
            <a:r>
              <a:rPr lang="nl-BE" dirty="0" smtClean="0">
                <a:solidFill>
                  <a:prstClr val="black"/>
                </a:solidFill>
                <a:latin typeface="Calibri"/>
              </a:rPr>
              <a:t> (incl. </a:t>
            </a:r>
            <a:r>
              <a:rPr lang="nl-BE" dirty="0" err="1" smtClean="0">
                <a:solidFill>
                  <a:prstClr val="black"/>
                </a:solidFill>
                <a:latin typeface="Calibri"/>
              </a:rPr>
              <a:t>parametrisering</a:t>
            </a:r>
            <a:r>
              <a:rPr lang="nl-BE" dirty="0" smtClean="0">
                <a:solidFill>
                  <a:prstClr val="black"/>
                </a:solidFill>
                <a:latin typeface="Calibri"/>
              </a:rPr>
              <a:t>) door </a:t>
            </a:r>
            <a:r>
              <a:rPr lang="nl-BE" dirty="0" err="1" smtClean="0">
                <a:solidFill>
                  <a:prstClr val="black"/>
                </a:solidFill>
                <a:latin typeface="Calibri"/>
              </a:rPr>
              <a:t>Arco</a:t>
            </a:r>
            <a:r>
              <a:rPr lang="nl-BE" dirty="0" smtClean="0">
                <a:solidFill>
                  <a:prstClr val="black"/>
                </a:solidFill>
                <a:latin typeface="Calibri"/>
              </a:rPr>
              <a:t> met </a:t>
            </a:r>
            <a:r>
              <a:rPr lang="nl-BE" i="1" dirty="0" smtClean="0">
                <a:solidFill>
                  <a:prstClr val="black"/>
                </a:solidFill>
                <a:latin typeface="Calibri"/>
              </a:rPr>
              <a:t>passieve medewerking ABB </a:t>
            </a:r>
            <a:endParaRPr lang="nl-BE" dirty="0" smtClean="0">
              <a:solidFill>
                <a:prstClr val="black"/>
              </a:solidFill>
              <a:latin typeface="Calibri"/>
            </a:endParaRPr>
          </a:p>
          <a:p>
            <a:pPr fontAlgn="auto">
              <a:spcBef>
                <a:spcPts val="0"/>
              </a:spcBef>
              <a:spcAft>
                <a:spcPts val="0"/>
              </a:spcAft>
            </a:pPr>
            <a:r>
              <a:rPr lang="nl-BE" dirty="0" smtClean="0">
                <a:solidFill>
                  <a:prstClr val="black"/>
                </a:solidFill>
                <a:latin typeface="Calibri"/>
              </a:rPr>
              <a:t>-</a:t>
            </a:r>
            <a:r>
              <a:rPr lang="nl-BE" i="1" dirty="0" smtClean="0">
                <a:solidFill>
                  <a:prstClr val="black"/>
                </a:solidFill>
                <a:latin typeface="Calibri"/>
              </a:rPr>
              <a:t> Kostprijs </a:t>
            </a:r>
            <a:r>
              <a:rPr lang="nl-BE" dirty="0">
                <a:solidFill>
                  <a:prstClr val="black"/>
                </a:solidFill>
                <a:latin typeface="Calibri"/>
              </a:rPr>
              <a:t>-&gt; </a:t>
            </a:r>
            <a:r>
              <a:rPr lang="nl-BE" b="1" i="1" dirty="0">
                <a:solidFill>
                  <a:prstClr val="black"/>
                </a:solidFill>
                <a:latin typeface="Calibri"/>
              </a:rPr>
              <a:t>16K+ </a:t>
            </a:r>
            <a:r>
              <a:rPr lang="nl-BE" dirty="0">
                <a:solidFill>
                  <a:prstClr val="black"/>
                </a:solidFill>
                <a:latin typeface="Calibri"/>
              </a:rPr>
              <a:t>met </a:t>
            </a:r>
            <a:r>
              <a:rPr lang="nl-BE" dirty="0" err="1">
                <a:solidFill>
                  <a:prstClr val="black"/>
                </a:solidFill>
                <a:latin typeface="Calibri"/>
              </a:rPr>
              <a:t>parametrisering</a:t>
            </a:r>
            <a:endParaRPr lang="nl-BE" dirty="0">
              <a:solidFill>
                <a:prstClr val="black"/>
              </a:solidFill>
              <a:latin typeface="Calibri"/>
            </a:endParaRPr>
          </a:p>
          <a:p>
            <a:pPr fontAlgn="auto">
              <a:spcBef>
                <a:spcPts val="0"/>
              </a:spcBef>
              <a:spcAft>
                <a:spcPts val="0"/>
              </a:spcAft>
            </a:pPr>
            <a:r>
              <a:rPr lang="nl-BE" i="1" dirty="0">
                <a:solidFill>
                  <a:prstClr val="black"/>
                </a:solidFill>
                <a:latin typeface="Calibri"/>
              </a:rPr>
              <a:t>- Voordelen: </a:t>
            </a:r>
            <a:r>
              <a:rPr lang="nl-BE" i="1" dirty="0" smtClean="0">
                <a:solidFill>
                  <a:prstClr val="black"/>
                </a:solidFill>
                <a:latin typeface="Calibri"/>
              </a:rPr>
              <a:t>mogelijk snellere </a:t>
            </a:r>
            <a:r>
              <a:rPr lang="nl-BE" i="1" dirty="0">
                <a:solidFill>
                  <a:prstClr val="black"/>
                </a:solidFill>
                <a:latin typeface="Calibri"/>
              </a:rPr>
              <a:t>uitvoering wegens geen leercurve, minder </a:t>
            </a:r>
            <a:r>
              <a:rPr lang="nl-BE" i="1" dirty="0" smtClean="0">
                <a:solidFill>
                  <a:prstClr val="black"/>
                </a:solidFill>
                <a:latin typeface="Calibri"/>
              </a:rPr>
              <a:t>IT-inzet, makkelijker in onderhoud nadien</a:t>
            </a:r>
            <a:endParaRPr lang="nl-BE" i="1" dirty="0">
              <a:solidFill>
                <a:prstClr val="black"/>
              </a:solidFill>
              <a:latin typeface="Calibri"/>
            </a:endParaRPr>
          </a:p>
          <a:p>
            <a:pPr fontAlgn="auto">
              <a:spcBef>
                <a:spcPts val="0"/>
              </a:spcBef>
              <a:spcAft>
                <a:spcPts val="0"/>
              </a:spcAft>
            </a:pPr>
            <a:r>
              <a:rPr lang="nl-BE" i="1" dirty="0">
                <a:solidFill>
                  <a:prstClr val="black"/>
                </a:solidFill>
                <a:latin typeface="Calibri"/>
              </a:rPr>
              <a:t>- Nadelen: </a:t>
            </a:r>
            <a:r>
              <a:rPr lang="nl-BE" i="1" dirty="0" smtClean="0">
                <a:solidFill>
                  <a:prstClr val="black"/>
                </a:solidFill>
                <a:latin typeface="Calibri"/>
              </a:rPr>
              <a:t>weinig </a:t>
            </a:r>
            <a:r>
              <a:rPr lang="nl-BE" i="1" dirty="0">
                <a:solidFill>
                  <a:prstClr val="black"/>
                </a:solidFill>
                <a:latin typeface="Calibri"/>
              </a:rPr>
              <a:t>vertrouwen in succes (cf. verleden), </a:t>
            </a:r>
            <a:r>
              <a:rPr lang="nl-BE" i="1" dirty="0" smtClean="0">
                <a:solidFill>
                  <a:prstClr val="black"/>
                </a:solidFill>
                <a:latin typeface="Calibri"/>
              </a:rPr>
              <a:t>minder </a:t>
            </a:r>
            <a:r>
              <a:rPr lang="nl-BE" i="1" dirty="0">
                <a:solidFill>
                  <a:prstClr val="black"/>
                </a:solidFill>
                <a:latin typeface="Calibri"/>
              </a:rPr>
              <a:t>interne </a:t>
            </a:r>
            <a:r>
              <a:rPr lang="nl-BE" i="1" dirty="0" smtClean="0">
                <a:solidFill>
                  <a:prstClr val="black"/>
                </a:solidFill>
                <a:latin typeface="Calibri"/>
              </a:rPr>
              <a:t>kennisopbouw</a:t>
            </a:r>
            <a:br>
              <a:rPr lang="nl-BE" i="1" dirty="0" smtClean="0">
                <a:solidFill>
                  <a:prstClr val="black"/>
                </a:solidFill>
                <a:latin typeface="Calibri"/>
              </a:rPr>
            </a:br>
            <a:endParaRPr lang="nl-BE" u="sng" dirty="0" smtClean="0">
              <a:solidFill>
                <a:prstClr val="black"/>
              </a:solidFill>
              <a:latin typeface="Calibri"/>
            </a:endParaRPr>
          </a:p>
          <a:p>
            <a:pPr fontAlgn="auto">
              <a:spcBef>
                <a:spcPts val="0"/>
              </a:spcBef>
              <a:spcAft>
                <a:spcPts val="0"/>
              </a:spcAft>
            </a:pPr>
            <a:r>
              <a:rPr lang="nl-BE" dirty="0" smtClean="0">
                <a:solidFill>
                  <a:prstClr val="black"/>
                </a:solidFill>
                <a:latin typeface="Calibri"/>
              </a:rPr>
              <a:t>3. </a:t>
            </a:r>
            <a:r>
              <a:rPr lang="nl-BE" u="sng" dirty="0" smtClean="0">
                <a:solidFill>
                  <a:prstClr val="black"/>
                </a:solidFill>
                <a:latin typeface="Calibri"/>
              </a:rPr>
              <a:t>issues </a:t>
            </a:r>
            <a:r>
              <a:rPr lang="nl-BE" u="sng" dirty="0" smtClean="0">
                <a:solidFill>
                  <a:prstClr val="black"/>
                </a:solidFill>
                <a:latin typeface="Calibri"/>
              </a:rPr>
              <a:t>oplossen</a:t>
            </a:r>
            <a:r>
              <a:rPr lang="nl-BE" dirty="0" smtClean="0">
                <a:solidFill>
                  <a:prstClr val="black"/>
                </a:solidFill>
                <a:latin typeface="Calibri"/>
              </a:rPr>
              <a:t> door ABB/IT technisch team  </a:t>
            </a:r>
            <a:r>
              <a:rPr lang="nl-BE" dirty="0" smtClean="0">
                <a:solidFill>
                  <a:prstClr val="black"/>
                </a:solidFill>
                <a:latin typeface="Calibri"/>
              </a:rPr>
              <a:t>in </a:t>
            </a:r>
            <a:r>
              <a:rPr lang="nl-BE" i="1" dirty="0" smtClean="0">
                <a:solidFill>
                  <a:prstClr val="black"/>
                </a:solidFill>
                <a:latin typeface="Calibri"/>
              </a:rPr>
              <a:t>actieve</a:t>
            </a:r>
            <a:r>
              <a:rPr lang="nl-BE" dirty="0" smtClean="0">
                <a:solidFill>
                  <a:prstClr val="black"/>
                </a:solidFill>
                <a:latin typeface="Calibri"/>
              </a:rPr>
              <a:t> samenwerking met </a:t>
            </a:r>
            <a:r>
              <a:rPr lang="nl-BE" dirty="0" err="1" smtClean="0">
                <a:solidFill>
                  <a:prstClr val="black"/>
                </a:solidFill>
                <a:latin typeface="Calibri"/>
              </a:rPr>
              <a:t>Arco</a:t>
            </a:r>
            <a:r>
              <a:rPr lang="nl-BE" dirty="0" smtClean="0">
                <a:solidFill>
                  <a:prstClr val="black"/>
                </a:solidFill>
                <a:latin typeface="Calibri"/>
              </a:rPr>
              <a:t/>
            </a:r>
            <a:br>
              <a:rPr lang="nl-BE" dirty="0" smtClean="0">
                <a:solidFill>
                  <a:prstClr val="black"/>
                </a:solidFill>
                <a:latin typeface="Calibri"/>
              </a:rPr>
            </a:br>
            <a:r>
              <a:rPr lang="nl-BE" dirty="0" smtClean="0">
                <a:solidFill>
                  <a:prstClr val="black"/>
                </a:solidFill>
                <a:latin typeface="Calibri"/>
              </a:rPr>
              <a:t>- Kostprijs -&gt; </a:t>
            </a:r>
            <a:r>
              <a:rPr lang="nl-BE" b="1" i="1" dirty="0" smtClean="0">
                <a:solidFill>
                  <a:prstClr val="black"/>
                </a:solidFill>
                <a:latin typeface="Calibri"/>
              </a:rPr>
              <a:t>13K</a:t>
            </a:r>
          </a:p>
          <a:p>
            <a:pPr fontAlgn="auto">
              <a:spcBef>
                <a:spcPts val="0"/>
              </a:spcBef>
              <a:spcAft>
                <a:spcPts val="0"/>
              </a:spcAft>
            </a:pPr>
            <a:r>
              <a:rPr lang="nl-BE" i="1" dirty="0" smtClean="0">
                <a:solidFill>
                  <a:prstClr val="black"/>
                </a:solidFill>
                <a:latin typeface="Calibri"/>
              </a:rPr>
              <a:t>- Voordelen: </a:t>
            </a:r>
            <a:r>
              <a:rPr lang="nl-BE" i="1" dirty="0">
                <a:solidFill>
                  <a:prstClr val="black"/>
                </a:solidFill>
                <a:latin typeface="Calibri"/>
              </a:rPr>
              <a:t>maximale interne </a:t>
            </a:r>
            <a:r>
              <a:rPr lang="nl-BE" i="1" dirty="0" smtClean="0">
                <a:solidFill>
                  <a:prstClr val="black"/>
                </a:solidFill>
                <a:latin typeface="Calibri"/>
              </a:rPr>
              <a:t>kennisopbouw, beperken afhankelijkheid leverancier</a:t>
            </a:r>
          </a:p>
          <a:p>
            <a:pPr fontAlgn="auto">
              <a:spcBef>
                <a:spcPts val="0"/>
              </a:spcBef>
              <a:spcAft>
                <a:spcPts val="0"/>
              </a:spcAft>
            </a:pPr>
            <a:r>
              <a:rPr lang="nl-BE" i="1" dirty="0" smtClean="0">
                <a:solidFill>
                  <a:prstClr val="black"/>
                </a:solidFill>
                <a:latin typeface="Calibri"/>
              </a:rPr>
              <a:t>- Nadelen: leercurve kan snelheid uitvoering beïnvloeden, grote IT-inzet</a:t>
            </a:r>
          </a:p>
        </p:txBody>
      </p:sp>
    </p:spTree>
    <p:extLst>
      <p:ext uri="{BB962C8B-B14F-4D97-AF65-F5344CB8AC3E}">
        <p14:creationId xmlns:p14="http://schemas.microsoft.com/office/powerpoint/2010/main" val="612544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432589AC-E6FA-475A-950D-D5033BEB8435}" type="slidenum">
              <a:rPr lang="nl-NL" smtClean="0"/>
              <a:pPr/>
              <a:t>5</a:t>
            </a:fld>
            <a:endParaRPr lang="nl-NL" dirty="0"/>
          </a:p>
        </p:txBody>
      </p:sp>
      <p:sp>
        <p:nvSpPr>
          <p:cNvPr id="5" name="Titel 1"/>
          <p:cNvSpPr txBox="1">
            <a:spLocks/>
          </p:cNvSpPr>
          <p:nvPr/>
        </p:nvSpPr>
        <p:spPr bwMode="auto">
          <a:xfrm>
            <a:off x="2124075" y="343992"/>
            <a:ext cx="655716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r>
              <a:rPr lang="nl-NL" dirty="0" smtClean="0">
                <a:solidFill>
                  <a:srgbClr val="F65F1C"/>
                </a:solidFill>
                <a:cs typeface="Arial" charset="0"/>
              </a:rPr>
              <a:t>Opvolging afspraken (2/?)</a:t>
            </a:r>
            <a:endParaRPr lang="nl-BE" dirty="0">
              <a:solidFill>
                <a:srgbClr val="F65F1C"/>
              </a:solidFill>
            </a:endParaRPr>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nl-BE" sz="3600" dirty="0">
                <a:solidFill>
                  <a:srgbClr val="FFFFFF"/>
                </a:solidFill>
              </a:rPr>
              <a:t>1</a:t>
            </a:r>
          </a:p>
        </p:txBody>
      </p:sp>
      <p:graphicFrame>
        <p:nvGraphicFramePr>
          <p:cNvPr id="2" name="Tabel 1"/>
          <p:cNvGraphicFramePr>
            <a:graphicFrameLocks noGrp="1"/>
          </p:cNvGraphicFramePr>
          <p:nvPr>
            <p:extLst>
              <p:ext uri="{D42A27DB-BD31-4B8C-83A1-F6EECF244321}">
                <p14:modId xmlns:p14="http://schemas.microsoft.com/office/powerpoint/2010/main" val="504158174"/>
              </p:ext>
            </p:extLst>
          </p:nvPr>
        </p:nvGraphicFramePr>
        <p:xfrm>
          <a:off x="0" y="1196752"/>
          <a:ext cx="9144000" cy="741680"/>
        </p:xfrm>
        <a:graphic>
          <a:graphicData uri="http://schemas.openxmlformats.org/drawingml/2006/table">
            <a:tbl>
              <a:tblPr firstRow="1" bandRow="1">
                <a:tableStyleId>{5C22544A-7EE6-4342-B048-85BDC9FD1C3A}</a:tableStyleId>
              </a:tblPr>
              <a:tblGrid>
                <a:gridCol w="1979713"/>
                <a:gridCol w="1080120"/>
                <a:gridCol w="2736304"/>
                <a:gridCol w="3347863"/>
              </a:tblGrid>
              <a:tr h="370840">
                <a:tc>
                  <a:txBody>
                    <a:bodyPr/>
                    <a:lstStyle/>
                    <a:p>
                      <a:r>
                        <a:rPr lang="nl-BE" dirty="0" smtClean="0"/>
                        <a:t>Opties</a:t>
                      </a:r>
                      <a:endParaRPr lang="nl-BE" dirty="0"/>
                    </a:p>
                  </a:txBody>
                  <a:tcPr/>
                </a:tc>
                <a:tc>
                  <a:txBody>
                    <a:bodyPr/>
                    <a:lstStyle/>
                    <a:p>
                      <a:r>
                        <a:rPr lang="nl-BE" dirty="0" smtClean="0"/>
                        <a:t>Kostprijs</a:t>
                      </a:r>
                      <a:endParaRPr lang="nl-BE" dirty="0"/>
                    </a:p>
                  </a:txBody>
                  <a:tcPr/>
                </a:tc>
                <a:tc>
                  <a:txBody>
                    <a:bodyPr/>
                    <a:lstStyle/>
                    <a:p>
                      <a:r>
                        <a:rPr lang="nl-BE" dirty="0" smtClean="0"/>
                        <a:t>Voordelen</a:t>
                      </a:r>
                      <a:endParaRPr lang="nl-BE" dirty="0"/>
                    </a:p>
                  </a:txBody>
                  <a:tcPr/>
                </a:tc>
                <a:tc>
                  <a:txBody>
                    <a:bodyPr/>
                    <a:lstStyle/>
                    <a:p>
                      <a:r>
                        <a:rPr lang="nl-BE" dirty="0" smtClean="0"/>
                        <a:t>Nadelen</a:t>
                      </a:r>
                      <a:endParaRPr lang="nl-BE" dirty="0"/>
                    </a:p>
                  </a:txBody>
                  <a:tcPr/>
                </a:tc>
              </a:tr>
              <a:tr h="370840">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bl>
          </a:graphicData>
        </a:graphic>
      </p:graphicFrame>
    </p:spTree>
    <p:extLst>
      <p:ext uri="{BB962C8B-B14F-4D97-AF65-F5344CB8AC3E}">
        <p14:creationId xmlns:p14="http://schemas.microsoft.com/office/powerpoint/2010/main" val="389726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199" y="1271737"/>
            <a:ext cx="8229600" cy="4969098"/>
          </a:xfrm>
        </p:spPr>
        <p:txBody>
          <a:bodyPr/>
          <a:lstStyle/>
          <a:p>
            <a:endParaRPr lang="nl-BE" b="1" dirty="0" smtClean="0"/>
          </a:p>
          <a:p>
            <a:r>
              <a:rPr lang="nl-BE" b="1" dirty="0"/>
              <a:t>Voorstel van beslissing</a:t>
            </a:r>
          </a:p>
          <a:p>
            <a:pPr>
              <a:buFont typeface="Wingdings" panose="05000000000000000000" pitchFamily="2" charset="2"/>
              <a:buChar char="Ø"/>
            </a:pPr>
            <a:r>
              <a:rPr lang="nl-BE" sz="1400" dirty="0"/>
              <a:t>Issues verder oplossen door </a:t>
            </a:r>
            <a:r>
              <a:rPr lang="nl-BE" sz="1400" b="1" dirty="0"/>
              <a:t>ABB-IT/technisch team</a:t>
            </a:r>
            <a:r>
              <a:rPr lang="nl-BE" sz="1400" dirty="0"/>
              <a:t>, </a:t>
            </a:r>
            <a:br>
              <a:rPr lang="nl-BE" sz="1400" dirty="0"/>
            </a:br>
            <a:r>
              <a:rPr lang="nl-BE" sz="1400" dirty="0"/>
              <a:t>inclusief pre- en productieproblematiek &amp; </a:t>
            </a:r>
            <a:r>
              <a:rPr lang="nl-BE" sz="1400" dirty="0" err="1"/>
              <a:t>versiecontrolebeheer</a:t>
            </a:r>
            <a:r>
              <a:rPr lang="nl-BE" sz="1400" dirty="0"/>
              <a:t>/GIT </a:t>
            </a:r>
            <a:br>
              <a:rPr lang="nl-BE" sz="1400" dirty="0"/>
            </a:br>
            <a:r>
              <a:rPr lang="nl-BE" sz="1400" dirty="0"/>
              <a:t>en overdracht naar de staande organisatie</a:t>
            </a:r>
            <a:br>
              <a:rPr lang="nl-BE" sz="1400" dirty="0"/>
            </a:br>
            <a:endParaRPr lang="nl-BE" sz="1400" dirty="0"/>
          </a:p>
          <a:p>
            <a:pPr marL="800100" lvl="1" indent="-342900">
              <a:buFont typeface="Arial" panose="020B0604020202020204" pitchFamily="34" charset="0"/>
              <a:buChar char="•"/>
            </a:pPr>
            <a:r>
              <a:rPr lang="nl-BE" sz="1400" dirty="0"/>
              <a:t>in een (1) </a:t>
            </a:r>
            <a:r>
              <a:rPr lang="nl-BE" sz="1400" dirty="0" smtClean="0"/>
              <a:t>opdracht in 2014 </a:t>
            </a:r>
            <a:r>
              <a:rPr lang="nl-BE" sz="1400" dirty="0"/>
              <a:t>voor ondersteuning door </a:t>
            </a:r>
            <a:r>
              <a:rPr lang="nl-BE" sz="1400" dirty="0" err="1"/>
              <a:t>Arco</a:t>
            </a:r>
            <a:r>
              <a:rPr lang="nl-BE" sz="1400" dirty="0"/>
              <a:t> van het ABB team</a:t>
            </a:r>
          </a:p>
          <a:p>
            <a:pPr marL="800100" lvl="1" indent="-342900">
              <a:buFont typeface="Arial" panose="020B0604020202020204" pitchFamily="34" charset="0"/>
              <a:buChar char="•"/>
            </a:pPr>
            <a:r>
              <a:rPr lang="nl-BE" sz="1400" dirty="0"/>
              <a:t>met de pre-productieserver als </a:t>
            </a:r>
            <a:r>
              <a:rPr lang="nl-BE" sz="1400" dirty="0" err="1"/>
              <a:t>staging</a:t>
            </a:r>
            <a:r>
              <a:rPr lang="nl-BE" sz="1400" dirty="0"/>
              <a:t> server en GIT als versie controlebeheer</a:t>
            </a:r>
          </a:p>
          <a:p>
            <a:pPr marL="1257300" lvl="2" indent="-342900">
              <a:buFont typeface="Arial" panose="020B0604020202020204" pitchFamily="34" charset="0"/>
              <a:buChar char="•"/>
            </a:pPr>
            <a:r>
              <a:rPr lang="nl-BE" sz="1400" dirty="0" err="1"/>
              <a:t>Arco</a:t>
            </a:r>
            <a:r>
              <a:rPr lang="nl-BE" sz="1400" dirty="0"/>
              <a:t> specialist: 7d in de lokalen van ABB + 3d = </a:t>
            </a:r>
            <a:r>
              <a:rPr lang="nl-BE" sz="1400" b="1" u="sng" dirty="0"/>
              <a:t>ca. 13K</a:t>
            </a:r>
          </a:p>
          <a:p>
            <a:pPr marL="1257300" lvl="2" indent="-342900">
              <a:buFont typeface="Arial" panose="020B0604020202020204" pitchFamily="34" charset="0"/>
              <a:buChar char="•"/>
            </a:pPr>
            <a:r>
              <a:rPr lang="nl-BE" sz="1400" dirty="0"/>
              <a:t>Technisch team van ABB: 7d + 3d</a:t>
            </a:r>
          </a:p>
          <a:p>
            <a:pPr marL="1257300" lvl="2" indent="-342900">
              <a:buFont typeface="Arial" panose="020B0604020202020204" pitchFamily="34" charset="0"/>
              <a:buChar char="•"/>
            </a:pPr>
            <a:endParaRPr lang="nl-BE" sz="1400" dirty="0"/>
          </a:p>
          <a:p>
            <a:pPr>
              <a:buFont typeface="Wingdings" panose="05000000000000000000" pitchFamily="2" charset="2"/>
              <a:buChar char="Ø"/>
            </a:pPr>
            <a:r>
              <a:rPr lang="nl-BE" sz="1400" dirty="0"/>
              <a:t>Overdracht regelen naar </a:t>
            </a:r>
            <a:r>
              <a:rPr lang="nl-BE" sz="1400" b="1" dirty="0"/>
              <a:t>staande organisatie</a:t>
            </a:r>
          </a:p>
          <a:p>
            <a:pPr marL="800100" lvl="1" indent="-342900">
              <a:buFont typeface="Arial" panose="020B0604020202020204" pitchFamily="34" charset="0"/>
              <a:buChar char="•"/>
            </a:pPr>
            <a:r>
              <a:rPr lang="nl-BE" sz="1400" dirty="0"/>
              <a:t>Toepassingsbeheer verzekeren voor </a:t>
            </a:r>
            <a:r>
              <a:rPr lang="nl-BE" sz="1400" i="1" dirty="0"/>
              <a:t>Backoffice Toezicht en Advies</a:t>
            </a:r>
          </a:p>
          <a:p>
            <a:pPr marL="800100" lvl="1" indent="-342900">
              <a:buFont typeface="Arial" panose="020B0604020202020204" pitchFamily="34" charset="0"/>
              <a:buChar char="•"/>
            </a:pPr>
            <a:r>
              <a:rPr lang="nl-BE" sz="1400" dirty="0"/>
              <a:t>Afsluiten project </a:t>
            </a:r>
            <a:r>
              <a:rPr lang="nl-BE" sz="1400" i="1" dirty="0"/>
              <a:t>Lift en Shift</a:t>
            </a:r>
          </a:p>
          <a:p>
            <a:pPr marL="1257300" lvl="2" indent="-342900">
              <a:buFont typeface="Arial" panose="020B0604020202020204" pitchFamily="34" charset="0"/>
              <a:buChar char="•"/>
            </a:pPr>
            <a:r>
              <a:rPr lang="nl-BE" sz="1400" dirty="0"/>
              <a:t>Overdragen</a:t>
            </a:r>
          </a:p>
          <a:p>
            <a:pPr marL="1257300" lvl="2" indent="-342900">
              <a:buFont typeface="Arial" panose="020B0604020202020204" pitchFamily="34" charset="0"/>
              <a:buChar char="•"/>
            </a:pPr>
            <a:r>
              <a:rPr lang="nl-BE" sz="1400" dirty="0"/>
              <a:t>Documenteren</a:t>
            </a:r>
          </a:p>
          <a:p>
            <a:pPr marL="1257300" lvl="2" indent="-342900">
              <a:buFont typeface="Arial" panose="020B0604020202020204" pitchFamily="34" charset="0"/>
              <a:buChar char="•"/>
            </a:pPr>
            <a:r>
              <a:rPr lang="nl-BE" sz="1400" dirty="0"/>
              <a:t>Evalueren</a:t>
            </a:r>
          </a:p>
          <a:p>
            <a:pPr lvl="3"/>
            <a:endParaRPr lang="nl-BE" dirty="0"/>
          </a:p>
          <a:p>
            <a:pPr lvl="1"/>
            <a:endParaRPr lang="nl-BE" dirty="0" smtClean="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6</a:t>
            </a:fld>
            <a:endParaRPr lang="nl-NL" dirty="0"/>
          </a:p>
        </p:txBody>
      </p:sp>
      <p:sp>
        <p:nvSpPr>
          <p:cNvPr id="5" name="Titel 1"/>
          <p:cNvSpPr txBox="1">
            <a:spLocks/>
          </p:cNvSpPr>
          <p:nvPr/>
        </p:nvSpPr>
        <p:spPr bwMode="auto">
          <a:xfrm>
            <a:off x="2124075" y="332656"/>
            <a:ext cx="655716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r>
              <a:rPr lang="nl-NL" dirty="0" smtClean="0">
                <a:solidFill>
                  <a:srgbClr val="F65F1C"/>
                </a:solidFill>
                <a:cs typeface="Arial" charset="0"/>
              </a:rPr>
              <a:t>Opvolging afspraken (2/3)  </a:t>
            </a:r>
            <a:endParaRPr lang="nl-BE" dirty="0">
              <a:solidFill>
                <a:srgbClr val="F65F1C"/>
              </a:solidFill>
            </a:endParaRPr>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nl-BE" sz="3600" dirty="0">
                <a:solidFill>
                  <a:srgbClr val="FFFFFF"/>
                </a:solidFill>
              </a:rPr>
              <a:t>1</a:t>
            </a:r>
          </a:p>
        </p:txBody>
      </p:sp>
    </p:spTree>
    <p:extLst>
      <p:ext uri="{BB962C8B-B14F-4D97-AF65-F5344CB8AC3E}">
        <p14:creationId xmlns:p14="http://schemas.microsoft.com/office/powerpoint/2010/main" val="301469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432589AC-E6FA-475A-950D-D5033BEB8435}" type="slidenum">
              <a:rPr lang="nl-NL" smtClean="0"/>
              <a:pPr/>
              <a:t>7</a:t>
            </a:fld>
            <a:endParaRPr lang="nl-NL" dirty="0"/>
          </a:p>
        </p:txBody>
      </p:sp>
      <p:sp>
        <p:nvSpPr>
          <p:cNvPr id="5" name="Titel 1"/>
          <p:cNvSpPr txBox="1">
            <a:spLocks/>
          </p:cNvSpPr>
          <p:nvPr/>
        </p:nvSpPr>
        <p:spPr bwMode="auto">
          <a:xfrm>
            <a:off x="2124075" y="332656"/>
            <a:ext cx="655716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87888A"/>
                </a:solidFill>
                <a:latin typeface="+mj-lt"/>
                <a:ea typeface="+mj-ea"/>
                <a:cs typeface="+mj-cs"/>
              </a:defRPr>
            </a:lvl1pPr>
            <a:lvl2pPr algn="l" rtl="0" fontAlgn="base">
              <a:spcBef>
                <a:spcPct val="0"/>
              </a:spcBef>
              <a:spcAft>
                <a:spcPct val="0"/>
              </a:spcAft>
              <a:defRPr sz="2800" b="1">
                <a:solidFill>
                  <a:srgbClr val="87888A"/>
                </a:solidFill>
                <a:latin typeface="Calibri" pitchFamily="34" charset="0"/>
              </a:defRPr>
            </a:lvl2pPr>
            <a:lvl3pPr algn="l" rtl="0" fontAlgn="base">
              <a:spcBef>
                <a:spcPct val="0"/>
              </a:spcBef>
              <a:spcAft>
                <a:spcPct val="0"/>
              </a:spcAft>
              <a:defRPr sz="2800" b="1">
                <a:solidFill>
                  <a:srgbClr val="87888A"/>
                </a:solidFill>
                <a:latin typeface="Calibri" pitchFamily="34" charset="0"/>
              </a:defRPr>
            </a:lvl3pPr>
            <a:lvl4pPr algn="l" rtl="0" fontAlgn="base">
              <a:spcBef>
                <a:spcPct val="0"/>
              </a:spcBef>
              <a:spcAft>
                <a:spcPct val="0"/>
              </a:spcAft>
              <a:defRPr sz="2800" b="1">
                <a:solidFill>
                  <a:srgbClr val="87888A"/>
                </a:solidFill>
                <a:latin typeface="Calibri" pitchFamily="34" charset="0"/>
              </a:defRPr>
            </a:lvl4pPr>
            <a:lvl5pPr algn="l" rtl="0" fontAlgn="base">
              <a:spcBef>
                <a:spcPct val="0"/>
              </a:spcBef>
              <a:spcAft>
                <a:spcPct val="0"/>
              </a:spcAft>
              <a:defRPr sz="2800" b="1">
                <a:solidFill>
                  <a:srgbClr val="87888A"/>
                </a:solidFill>
                <a:latin typeface="Calibri" pitchFamily="34" charset="0"/>
              </a:defRPr>
            </a:lvl5pPr>
            <a:lvl6pPr marL="457200" algn="l" rtl="0" fontAlgn="base">
              <a:spcBef>
                <a:spcPct val="0"/>
              </a:spcBef>
              <a:spcAft>
                <a:spcPct val="0"/>
              </a:spcAft>
              <a:defRPr sz="2800" b="1">
                <a:solidFill>
                  <a:srgbClr val="87888A"/>
                </a:solidFill>
                <a:latin typeface="Calibri" pitchFamily="34" charset="0"/>
              </a:defRPr>
            </a:lvl6pPr>
            <a:lvl7pPr marL="914400" algn="l" rtl="0" fontAlgn="base">
              <a:spcBef>
                <a:spcPct val="0"/>
              </a:spcBef>
              <a:spcAft>
                <a:spcPct val="0"/>
              </a:spcAft>
              <a:defRPr sz="2800" b="1">
                <a:solidFill>
                  <a:srgbClr val="87888A"/>
                </a:solidFill>
                <a:latin typeface="Calibri" pitchFamily="34" charset="0"/>
              </a:defRPr>
            </a:lvl7pPr>
            <a:lvl8pPr marL="1371600" algn="l" rtl="0" fontAlgn="base">
              <a:spcBef>
                <a:spcPct val="0"/>
              </a:spcBef>
              <a:spcAft>
                <a:spcPct val="0"/>
              </a:spcAft>
              <a:defRPr sz="2800" b="1">
                <a:solidFill>
                  <a:srgbClr val="87888A"/>
                </a:solidFill>
                <a:latin typeface="Calibri" pitchFamily="34" charset="0"/>
              </a:defRPr>
            </a:lvl8pPr>
            <a:lvl9pPr marL="1828800" algn="l" rtl="0" fontAlgn="base">
              <a:spcBef>
                <a:spcPct val="0"/>
              </a:spcBef>
              <a:spcAft>
                <a:spcPct val="0"/>
              </a:spcAft>
              <a:defRPr sz="2800" b="1">
                <a:solidFill>
                  <a:srgbClr val="87888A"/>
                </a:solidFill>
                <a:latin typeface="Calibri" pitchFamily="34" charset="0"/>
              </a:defRPr>
            </a:lvl9pPr>
          </a:lstStyle>
          <a:p>
            <a:r>
              <a:rPr lang="nl-NL" dirty="0">
                <a:solidFill>
                  <a:srgbClr val="F65F1C"/>
                </a:solidFill>
                <a:cs typeface="Arial" charset="0"/>
              </a:rPr>
              <a:t>Opvolging </a:t>
            </a:r>
            <a:r>
              <a:rPr lang="nl-NL" dirty="0" smtClean="0">
                <a:solidFill>
                  <a:srgbClr val="F65F1C"/>
                </a:solidFill>
                <a:cs typeface="Arial" charset="0"/>
              </a:rPr>
              <a:t>afspraken (3/?)</a:t>
            </a:r>
            <a:endParaRPr lang="nl-BE" dirty="0">
              <a:solidFill>
                <a:srgbClr val="F65F1C"/>
              </a:solidFill>
            </a:endParaRPr>
          </a:p>
        </p:txBody>
      </p:sp>
      <p:sp>
        <p:nvSpPr>
          <p:cNvPr id="6" name="Ezelsoor 5"/>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1</a:t>
            </a:r>
            <a:endParaRPr lang="nl-BE" sz="3600" dirty="0"/>
          </a:p>
        </p:txBody>
      </p:sp>
      <p:sp>
        <p:nvSpPr>
          <p:cNvPr id="8" name="Tijdelijke aanduiding voor inhoud 2"/>
          <p:cNvSpPr txBox="1">
            <a:spLocks/>
          </p:cNvSpPr>
          <p:nvPr/>
        </p:nvSpPr>
        <p:spPr bwMode="auto">
          <a:xfrm>
            <a:off x="432519" y="1844824"/>
            <a:ext cx="8229600" cy="428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r>
              <a:rPr lang="nl-BE" dirty="0" smtClean="0"/>
              <a:t>Gepubliceerd als een normale procedure met offerteaanvraag op </a:t>
            </a:r>
            <a:r>
              <a:rPr lang="nl-BE" b="1" dirty="0" smtClean="0"/>
              <a:t>30/6</a:t>
            </a:r>
            <a:r>
              <a:rPr lang="nl-BE" dirty="0" smtClean="0"/>
              <a:t> en opening der offertes op  </a:t>
            </a:r>
            <a:r>
              <a:rPr lang="nl-BE" b="1" dirty="0" smtClean="0"/>
              <a:t>4/9</a:t>
            </a:r>
            <a:endParaRPr lang="nl-BE" dirty="0" smtClean="0"/>
          </a:p>
          <a:p>
            <a:r>
              <a:rPr lang="nl-BE" dirty="0" smtClean="0"/>
              <a:t>Zes (6) </a:t>
            </a:r>
            <a:r>
              <a:rPr lang="nl-BE" dirty="0"/>
              <a:t>kandidaten: </a:t>
            </a:r>
            <a:r>
              <a:rPr lang="nl-BE" dirty="0" err="1" smtClean="0"/>
              <a:t>Aprico</a:t>
            </a:r>
            <a:r>
              <a:rPr lang="nl-BE" dirty="0" smtClean="0"/>
              <a:t> </a:t>
            </a:r>
            <a:r>
              <a:rPr lang="nl-BE" dirty="0"/>
              <a:t>Consultants, CGI Belgium, </a:t>
            </a:r>
            <a:r>
              <a:rPr lang="nl-BE" dirty="0" err="1"/>
              <a:t>Cronos</a:t>
            </a:r>
            <a:r>
              <a:rPr lang="nl-BE" dirty="0"/>
              <a:t>, ERNST  YOUNG, </a:t>
            </a:r>
            <a:r>
              <a:rPr lang="nl-BE" dirty="0" err="1"/>
              <a:t>LoQutus</a:t>
            </a:r>
            <a:r>
              <a:rPr lang="nl-BE" dirty="0"/>
              <a:t>, </a:t>
            </a:r>
            <a:r>
              <a:rPr lang="nl-BE" dirty="0" err="1"/>
              <a:t>RealDolmen</a:t>
            </a:r>
            <a:r>
              <a:rPr lang="nl-BE" dirty="0"/>
              <a:t> </a:t>
            </a:r>
            <a:endParaRPr lang="nl-BE" dirty="0" smtClean="0"/>
          </a:p>
          <a:p>
            <a:pPr lvl="1"/>
            <a:endParaRPr lang="nl-BE" b="1" dirty="0"/>
          </a:p>
        </p:txBody>
      </p:sp>
      <p:sp>
        <p:nvSpPr>
          <p:cNvPr id="9" name="Tekstvak 8"/>
          <p:cNvSpPr txBox="1"/>
          <p:nvPr/>
        </p:nvSpPr>
        <p:spPr>
          <a:xfrm>
            <a:off x="1475656" y="3645024"/>
            <a:ext cx="7452320" cy="2677656"/>
          </a:xfrm>
          <a:prstGeom prst="rect">
            <a:avLst/>
          </a:prstGeom>
          <a:solidFill>
            <a:srgbClr val="4F81BD">
              <a:lumMod val="20000"/>
              <a:lumOff val="80000"/>
            </a:srgbClr>
          </a:solidFill>
          <a:ln>
            <a:solidFill>
              <a:srgbClr val="4F81BD"/>
            </a:solidFill>
          </a:ln>
        </p:spPr>
        <p:txBody>
          <a:bodyPr wrap="square" lIns="7200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smtClean="0">
                <a:ln>
                  <a:noFill/>
                </a:ln>
                <a:solidFill>
                  <a:prstClr val="black"/>
                </a:solidFill>
                <a:effectLst/>
                <a:uLnTx/>
                <a:uFillTx/>
                <a:latin typeface="Calibri"/>
              </a:rPr>
              <a:t>PLANNING (indicatief)</a:t>
            </a:r>
          </a:p>
          <a:p>
            <a:pPr marL="0" marR="0" lvl="0" indent="0"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smtClean="0">
                <a:ln>
                  <a:noFill/>
                </a:ln>
                <a:solidFill>
                  <a:srgbClr val="00B050"/>
                </a:solidFill>
                <a:effectLst/>
                <a:uLnTx/>
                <a:uFillTx/>
                <a:latin typeface="Calibri"/>
              </a:rPr>
              <a:t>OK</a:t>
            </a:r>
            <a:r>
              <a:rPr kumimoji="0" lang="nl-BE" sz="1400" b="0" i="0" u="none" strike="noStrike" kern="0" cap="none" spc="0" normalizeH="0" baseline="0" noProof="0" dirty="0" smtClean="0">
                <a:ln>
                  <a:noFill/>
                </a:ln>
                <a:effectLst/>
                <a:uLnTx/>
                <a:uFillTx/>
                <a:latin typeface="Calibri"/>
              </a:rPr>
              <a:t> 	11/06 – 29/06 	voorbereiding normale procedure met offerteaanvraag</a:t>
            </a:r>
          </a:p>
          <a:p>
            <a:pPr marL="0" marR="0" lvl="0" indent="0"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smtClean="0">
                <a:ln>
                  <a:noFill/>
                </a:ln>
                <a:solidFill>
                  <a:srgbClr val="00B050"/>
                </a:solidFill>
                <a:effectLst/>
                <a:uLnTx/>
                <a:uFillTx/>
                <a:latin typeface="Calibri"/>
              </a:rPr>
              <a:t>OK</a:t>
            </a:r>
            <a:r>
              <a:rPr kumimoji="0" lang="nl-BE" sz="1400" b="0" i="0" u="none" strike="noStrike" kern="0" cap="none" spc="0" normalizeH="0" baseline="0" noProof="0" dirty="0" smtClean="0">
                <a:ln>
                  <a:noFill/>
                </a:ln>
                <a:effectLst/>
                <a:uLnTx/>
                <a:uFillTx/>
                <a:latin typeface="Calibri"/>
              </a:rPr>
              <a:t> 	30/06 – 30/06	publicatie opdracht</a:t>
            </a:r>
          </a:p>
          <a:p>
            <a:pPr marL="0" marR="0" lvl="0" indent="0" defTabSz="914400" eaLnBrk="1" fontAlgn="auto" latinLnBrk="0" hangingPunct="1">
              <a:lnSpc>
                <a:spcPct val="100000"/>
              </a:lnSpc>
              <a:spcBef>
                <a:spcPts val="0"/>
              </a:spcBef>
              <a:spcAft>
                <a:spcPts val="0"/>
              </a:spcAft>
              <a:buClrTx/>
              <a:buSzTx/>
              <a:buFontTx/>
              <a:buNone/>
              <a:tabLst/>
              <a:defRPr/>
            </a:pPr>
            <a:r>
              <a:rPr lang="nl-BE" sz="1400" b="1" kern="0" dirty="0">
                <a:solidFill>
                  <a:srgbClr val="00B050"/>
                </a:solidFill>
                <a:latin typeface="Calibri"/>
              </a:rPr>
              <a:t>OK</a:t>
            </a:r>
            <a:r>
              <a:rPr lang="nl-BE" sz="1400" kern="0" dirty="0">
                <a:latin typeface="Calibri"/>
              </a:rPr>
              <a:t> </a:t>
            </a:r>
            <a:r>
              <a:rPr kumimoji="0" lang="nl-BE" sz="1400" b="0" i="0" u="none" strike="noStrike" kern="0" cap="none" spc="0" normalizeH="0" baseline="0" noProof="0" dirty="0" smtClean="0">
                <a:ln>
                  <a:noFill/>
                </a:ln>
                <a:effectLst/>
                <a:uLnTx/>
                <a:uFillTx/>
                <a:latin typeface="Calibri"/>
              </a:rPr>
              <a:t>	04/09 –</a:t>
            </a:r>
            <a:r>
              <a:rPr kumimoji="0" lang="nl-BE" sz="1400" b="0" i="0" u="none" strike="noStrike" kern="0" cap="none" spc="0" normalizeH="0" noProof="0" dirty="0" smtClean="0">
                <a:ln>
                  <a:noFill/>
                </a:ln>
                <a:effectLst/>
                <a:uLnTx/>
                <a:uFillTx/>
                <a:latin typeface="Calibri"/>
              </a:rPr>
              <a:t> 04/09</a:t>
            </a:r>
            <a:r>
              <a:rPr kumimoji="0" lang="nl-BE" sz="1400" b="0" i="0" u="none" strike="noStrike" kern="0" cap="none" spc="0" normalizeH="0" baseline="0" noProof="0" dirty="0" smtClean="0">
                <a:ln>
                  <a:noFill/>
                </a:ln>
                <a:effectLst/>
                <a:uLnTx/>
                <a:uFillTx/>
                <a:latin typeface="Calibri"/>
              </a:rPr>
              <a:t>	uiterste</a:t>
            </a:r>
            <a:r>
              <a:rPr kumimoji="0" lang="nl-BE" sz="1400" b="0" i="0" u="none" strike="noStrike" kern="0" cap="none" spc="0" normalizeH="0" noProof="0" dirty="0" smtClean="0">
                <a:ln>
                  <a:noFill/>
                </a:ln>
                <a:effectLst/>
                <a:uLnTx/>
                <a:uFillTx/>
                <a:latin typeface="Calibri"/>
              </a:rPr>
              <a:t> datum van inschrijving</a:t>
            </a:r>
            <a:endParaRPr kumimoji="0" lang="nl-BE" sz="1400" b="0" i="0" u="none" strike="noStrike" kern="0" cap="none" spc="0" normalizeH="0" baseline="0" noProof="0" dirty="0" smtClean="0">
              <a:ln>
                <a:noFill/>
              </a:ln>
              <a:effectLst/>
              <a:uLnTx/>
              <a:uFillTx/>
              <a:latin typeface="Calibri"/>
            </a:endParaRPr>
          </a:p>
          <a:p>
            <a:pPr marL="0" marR="0" lvl="2" indent="0" defTabSz="914400" eaLnBrk="1" fontAlgn="auto" latinLnBrk="0" hangingPunct="1">
              <a:lnSpc>
                <a:spcPct val="100000"/>
              </a:lnSpc>
              <a:spcBef>
                <a:spcPts val="0"/>
              </a:spcBef>
              <a:spcAft>
                <a:spcPts val="0"/>
              </a:spcAft>
              <a:buClrTx/>
              <a:buSzTx/>
              <a:buFontTx/>
              <a:buNone/>
              <a:tabLst/>
              <a:defRPr/>
            </a:pPr>
            <a:r>
              <a:rPr lang="nl-BE" sz="1400" b="1" kern="0" dirty="0">
                <a:solidFill>
                  <a:srgbClr val="F65F1C"/>
                </a:solidFill>
                <a:latin typeface="Calibri"/>
              </a:rPr>
              <a:t>BEZIG	05/09-03/10	studie offertes + toekenning opdracht (jury) (= T0</a:t>
            </a:r>
            <a:r>
              <a:rPr lang="nl-BE" sz="1400" b="1" kern="0" dirty="0" smtClean="0">
                <a:solidFill>
                  <a:srgbClr val="F65F1C"/>
                </a:solidFill>
                <a:latin typeface="Calibri"/>
              </a:rPr>
              <a:t>)</a:t>
            </a:r>
            <a:endParaRPr lang="nl-BE" sz="1400" b="1" kern="0" dirty="0">
              <a:solidFill>
                <a:srgbClr val="F65F1C"/>
              </a:solidFill>
              <a:latin typeface="Calibri"/>
            </a:endParaRPr>
          </a:p>
          <a:p>
            <a:pPr marL="0" marR="0" lvl="2" indent="0" defTabSz="914400" eaLnBrk="1" fontAlgn="auto" latinLnBrk="0" hangingPunct="1">
              <a:lnSpc>
                <a:spcPct val="100000"/>
              </a:lnSpc>
              <a:spcBef>
                <a:spcPts val="0"/>
              </a:spcBef>
              <a:spcAft>
                <a:spcPts val="0"/>
              </a:spcAft>
              <a:buClrTx/>
              <a:buSzTx/>
              <a:buFontTx/>
              <a:buNone/>
              <a:tabLst/>
              <a:defRPr/>
            </a:pPr>
            <a:r>
              <a:rPr lang="nl-BE" sz="1400" kern="0" dirty="0">
                <a:solidFill>
                  <a:prstClr val="black"/>
                </a:solidFill>
                <a:latin typeface="Calibri"/>
              </a:rPr>
              <a:t>** 	T0 + [12-20 weken]	uitvoering opdracht		( 26 dec – 27 </a:t>
            </a:r>
            <a:r>
              <a:rPr lang="nl-BE" sz="1400" kern="0" dirty="0" err="1">
                <a:solidFill>
                  <a:prstClr val="black"/>
                </a:solidFill>
                <a:latin typeface="Calibri"/>
              </a:rPr>
              <a:t>febr</a:t>
            </a:r>
            <a:r>
              <a:rPr lang="nl-BE" sz="1400" kern="0" dirty="0">
                <a:solidFill>
                  <a:prstClr val="black"/>
                </a:solidFill>
                <a:latin typeface="Calibri"/>
              </a:rPr>
              <a:t> )*</a:t>
            </a:r>
          </a:p>
          <a:p>
            <a:pPr marL="0" marR="0" lvl="2" indent="0" defTabSz="914400" eaLnBrk="1" fontAlgn="auto" latinLnBrk="0" hangingPunct="1">
              <a:lnSpc>
                <a:spcPct val="100000"/>
              </a:lnSpc>
              <a:spcBef>
                <a:spcPts val="0"/>
              </a:spcBef>
              <a:spcAft>
                <a:spcPts val="0"/>
              </a:spcAft>
              <a:buClrTx/>
              <a:buSzTx/>
              <a:buFontTx/>
              <a:buNone/>
              <a:tabLst/>
              <a:defRPr/>
            </a:pPr>
            <a:r>
              <a:rPr lang="nl-BE" sz="1400" kern="0" dirty="0">
                <a:solidFill>
                  <a:prstClr val="black"/>
                </a:solidFill>
                <a:latin typeface="Calibri"/>
              </a:rPr>
              <a:t>** 	T0 + [12-20 weken] 	oplevering resultaten		( 26 dec – 27 </a:t>
            </a:r>
            <a:r>
              <a:rPr lang="nl-BE" sz="1400" kern="0" dirty="0" err="1">
                <a:solidFill>
                  <a:prstClr val="black"/>
                </a:solidFill>
                <a:latin typeface="Calibri"/>
              </a:rPr>
              <a:t>febr</a:t>
            </a:r>
            <a:r>
              <a:rPr lang="nl-BE" sz="1400" kern="0" dirty="0">
                <a:solidFill>
                  <a:prstClr val="black"/>
                </a:solidFill>
                <a:latin typeface="Calibri"/>
              </a:rPr>
              <a:t> )*</a:t>
            </a:r>
          </a:p>
          <a:p>
            <a:pPr marL="0" marR="0" lvl="2" indent="0" defTabSz="914400" eaLnBrk="1" fontAlgn="auto" latinLnBrk="0" hangingPunct="1">
              <a:lnSpc>
                <a:spcPct val="100000"/>
              </a:lnSpc>
              <a:spcBef>
                <a:spcPts val="0"/>
              </a:spcBef>
              <a:spcAft>
                <a:spcPts val="0"/>
              </a:spcAft>
              <a:buClrTx/>
              <a:buSzTx/>
              <a:buFontTx/>
              <a:buNone/>
              <a:tabLst/>
              <a:defRPr/>
            </a:pPr>
            <a:r>
              <a:rPr lang="nl-BE" sz="1400" kern="0" dirty="0">
                <a:solidFill>
                  <a:prstClr val="black"/>
                </a:solidFill>
                <a:latin typeface="Calibri"/>
              </a:rPr>
              <a:t>** 	T0 + [13-21 weken] 	evaluatie resultaten		( 5 jan – 6 maart )*</a:t>
            </a:r>
          </a:p>
          <a:p>
            <a:pPr marL="0" marR="0" lvl="2" indent="0" defTabSz="914400" eaLnBrk="1" fontAlgn="auto" latinLnBrk="0" hangingPunct="1">
              <a:lnSpc>
                <a:spcPct val="100000"/>
              </a:lnSpc>
              <a:spcBef>
                <a:spcPts val="0"/>
              </a:spcBef>
              <a:spcAft>
                <a:spcPts val="0"/>
              </a:spcAft>
              <a:buClrTx/>
              <a:buSzTx/>
              <a:buFontTx/>
              <a:buNone/>
              <a:tabLst/>
              <a:defRPr/>
            </a:pPr>
            <a:r>
              <a:rPr lang="nl-BE" sz="1400" kern="0" dirty="0">
                <a:solidFill>
                  <a:prstClr val="black"/>
                </a:solidFill>
                <a:latin typeface="Calibri"/>
              </a:rPr>
              <a:t>** 	T0 + [14-22 weken]	offerte aanvraag + bestelling	( 12 jan – 13 maart )*</a:t>
            </a:r>
          </a:p>
          <a:p>
            <a:pPr marL="0" marR="0" lvl="2" indent="0" defTabSz="914400" eaLnBrk="1" fontAlgn="auto" latinLnBrk="0" hangingPunct="1">
              <a:lnSpc>
                <a:spcPct val="100000"/>
              </a:lnSpc>
              <a:spcBef>
                <a:spcPts val="0"/>
              </a:spcBef>
              <a:spcAft>
                <a:spcPts val="0"/>
              </a:spcAft>
              <a:buClrTx/>
              <a:buSzTx/>
              <a:buFontTx/>
              <a:buNone/>
              <a:tabLst/>
              <a:defRPr/>
            </a:pPr>
            <a:endParaRPr lang="nl-BE" sz="1400" kern="0" dirty="0">
              <a:solidFill>
                <a:prstClr val="black"/>
              </a:solidFill>
              <a:latin typeface="Calibri"/>
            </a:endParaRPr>
          </a:p>
          <a:p>
            <a:pPr marL="0" marR="0" lvl="2" indent="0" defTabSz="914400" eaLnBrk="1" fontAlgn="auto" latinLnBrk="0" hangingPunct="1">
              <a:lnSpc>
                <a:spcPct val="100000"/>
              </a:lnSpc>
              <a:spcBef>
                <a:spcPts val="0"/>
              </a:spcBef>
              <a:spcAft>
                <a:spcPts val="0"/>
              </a:spcAft>
              <a:buClrTx/>
              <a:buSzTx/>
              <a:buFontTx/>
              <a:buNone/>
              <a:tabLst/>
              <a:defRPr/>
            </a:pPr>
            <a:r>
              <a:rPr lang="nl-BE" sz="1400" kern="0" dirty="0">
                <a:solidFill>
                  <a:prstClr val="black"/>
                </a:solidFill>
                <a:latin typeface="Calibri"/>
              </a:rPr>
              <a:t>(*) 25 dec – 1 jan werd overgeslagen wegens collectieve sluiting</a:t>
            </a:r>
          </a:p>
          <a:p>
            <a:pPr marL="0" marR="0" lvl="2" indent="0" defTabSz="914400" eaLnBrk="1" fontAlgn="auto" latinLnBrk="0" hangingPunct="1">
              <a:lnSpc>
                <a:spcPct val="100000"/>
              </a:lnSpc>
              <a:spcBef>
                <a:spcPts val="0"/>
              </a:spcBef>
              <a:spcAft>
                <a:spcPts val="0"/>
              </a:spcAft>
              <a:buClrTx/>
              <a:buSzTx/>
              <a:buFontTx/>
              <a:buNone/>
              <a:tabLst/>
              <a:defRPr/>
            </a:pPr>
            <a:endParaRPr kumimoji="0" lang="nl-BE" sz="1400" b="0" i="0" u="none" strike="noStrike" kern="0" cap="none" spc="0" normalizeH="0" baseline="0" noProof="0" dirty="0" smtClean="0">
              <a:ln>
                <a:noFill/>
              </a:ln>
              <a:solidFill>
                <a:prstClr val="black"/>
              </a:solidFill>
              <a:effectLst/>
              <a:uLnTx/>
              <a:uFillTx/>
              <a:latin typeface="Calibri"/>
            </a:endParaRPr>
          </a:p>
        </p:txBody>
      </p:sp>
      <p:sp>
        <p:nvSpPr>
          <p:cNvPr id="2" name="Tijdelijke aanduiding voor inhoud 1"/>
          <p:cNvSpPr>
            <a:spLocks noGrp="1"/>
          </p:cNvSpPr>
          <p:nvPr>
            <p:ph idx="1"/>
          </p:nvPr>
        </p:nvSpPr>
        <p:spPr>
          <a:xfrm>
            <a:off x="457200" y="1268537"/>
            <a:ext cx="8229600" cy="576288"/>
          </a:xfrm>
        </p:spPr>
        <p:txBody>
          <a:bodyPr/>
          <a:lstStyle/>
          <a:p>
            <a:pPr marL="457200" indent="-457200">
              <a:buFont typeface="+mj-lt"/>
              <a:buAutoNum type="arabicPeriod" startAt="2"/>
            </a:pPr>
            <a:r>
              <a:rPr lang="nl-NL" b="1" kern="1200" dirty="0" smtClean="0"/>
              <a:t>architectuurstudie</a:t>
            </a:r>
            <a:endParaRPr lang="nl-NL" b="1" kern="1200" dirty="0"/>
          </a:p>
        </p:txBody>
      </p:sp>
    </p:spTree>
    <p:extLst>
      <p:ext uri="{BB962C8B-B14F-4D97-AF65-F5344CB8AC3E}">
        <p14:creationId xmlns:p14="http://schemas.microsoft.com/office/powerpoint/2010/main" val="369435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13731" y="332656"/>
            <a:ext cx="6562725" cy="561975"/>
          </a:xfrm>
        </p:spPr>
        <p:txBody>
          <a:bodyPr/>
          <a:lstStyle/>
          <a:p>
            <a:r>
              <a:rPr lang="nl-NL" dirty="0" smtClean="0">
                <a:solidFill>
                  <a:srgbClr val="F65F1C"/>
                </a:solidFill>
                <a:cs typeface="Arial" charset="0"/>
              </a:rPr>
              <a:t>Opvolging afspraken (4/?)</a:t>
            </a:r>
            <a:endParaRPr lang="nl-BE" dirty="0">
              <a:solidFill>
                <a:srgbClr val="F65F1C"/>
              </a:solidFill>
            </a:endParaRPr>
          </a:p>
        </p:txBody>
      </p:sp>
      <p:sp>
        <p:nvSpPr>
          <p:cNvPr id="3" name="Tijdelijke aanduiding voor inhoud 2"/>
          <p:cNvSpPr>
            <a:spLocks noGrp="1"/>
          </p:cNvSpPr>
          <p:nvPr>
            <p:ph idx="1"/>
          </p:nvPr>
        </p:nvSpPr>
        <p:spPr>
          <a:xfrm>
            <a:off x="539551" y="1268413"/>
            <a:ext cx="7993261" cy="5328592"/>
          </a:xfrm>
        </p:spPr>
        <p:txBody>
          <a:bodyPr/>
          <a:lstStyle/>
          <a:p>
            <a:pPr marL="457200" indent="-457200">
              <a:buFont typeface="+mj-lt"/>
              <a:buAutoNum type="arabicPeriod" startAt="3"/>
            </a:pPr>
            <a:r>
              <a:rPr lang="nl-BE" b="1" kern="1200" dirty="0"/>
              <a:t>V</a:t>
            </a:r>
            <a:r>
              <a:rPr lang="nl-BE" b="1" kern="1200" dirty="0" smtClean="0"/>
              <a:t>eiligheidsconsulent</a:t>
            </a:r>
            <a:endParaRPr lang="nl-BE" b="1" kern="1200" dirty="0"/>
          </a:p>
          <a:p>
            <a:pPr lvl="1">
              <a:buFontTx/>
              <a:buChar char="-"/>
            </a:pPr>
            <a:endParaRPr lang="nl-BE" sz="1600" i="1" dirty="0" smtClean="0"/>
          </a:p>
          <a:p>
            <a:pPr lvl="1">
              <a:buFont typeface="Arial" panose="020B0604020202020204" pitchFamily="34" charset="0"/>
              <a:buChar char="•"/>
            </a:pPr>
            <a:r>
              <a:rPr lang="nl-BE" dirty="0" smtClean="0"/>
              <a:t>Vragenlijst </a:t>
            </a:r>
            <a:r>
              <a:rPr lang="nl-BE" dirty="0"/>
              <a:t>aan veiligheidsconsulent Bavo Vanden Heuvel bezorgd op 8 september</a:t>
            </a:r>
            <a:r>
              <a:rPr lang="nl-BE" dirty="0" smtClean="0"/>
              <a:t>.</a:t>
            </a:r>
          </a:p>
          <a:p>
            <a:pPr lvl="1">
              <a:buFont typeface="Arial" panose="020B0604020202020204" pitchFamily="34" charset="0"/>
              <a:buChar char="•"/>
            </a:pPr>
            <a:r>
              <a:rPr lang="nl-BE" dirty="0" smtClean="0"/>
              <a:t>Afspraak: informeren n.a.v. nieuwe structuur ABB 2.15</a:t>
            </a:r>
          </a:p>
          <a:p>
            <a:pPr marL="0" indent="0">
              <a:buNone/>
            </a:pPr>
            <a:endParaRPr lang="nl-BE" i="1" dirty="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8</a:t>
            </a:fld>
            <a:endParaRPr lang="nl-NL" dirty="0"/>
          </a:p>
        </p:txBody>
      </p:sp>
      <p:sp>
        <p:nvSpPr>
          <p:cNvPr id="7" name="Ezelsoor 6"/>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1</a:t>
            </a:r>
            <a:endParaRPr lang="nl-BE" sz="3600" dirty="0"/>
          </a:p>
        </p:txBody>
      </p:sp>
    </p:spTree>
    <p:extLst>
      <p:ext uri="{BB962C8B-B14F-4D97-AF65-F5344CB8AC3E}">
        <p14:creationId xmlns:p14="http://schemas.microsoft.com/office/powerpoint/2010/main" val="247256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smtClean="0">
                <a:solidFill>
                  <a:srgbClr val="F65F1C"/>
                </a:solidFill>
                <a:cs typeface="Arial" charset="0"/>
              </a:rPr>
              <a:t>Terugkoppeling</a:t>
            </a:r>
            <a:br>
              <a:rPr lang="nl-NL" dirty="0" smtClean="0">
                <a:solidFill>
                  <a:srgbClr val="F65F1C"/>
                </a:solidFill>
                <a:cs typeface="Arial" charset="0"/>
              </a:rPr>
            </a:br>
            <a:r>
              <a:rPr lang="nl-NL" sz="2000" dirty="0" smtClean="0">
                <a:solidFill>
                  <a:srgbClr val="F65F1C"/>
                </a:solidFill>
                <a:cs typeface="Arial" charset="0"/>
              </a:rPr>
              <a:t>V-ICT-OR </a:t>
            </a:r>
            <a:endParaRPr lang="nl-BE" sz="2000" dirty="0">
              <a:solidFill>
                <a:srgbClr val="F65F1C"/>
              </a:solidFill>
            </a:endParaRPr>
          </a:p>
        </p:txBody>
      </p:sp>
      <p:sp>
        <p:nvSpPr>
          <p:cNvPr id="3" name="Tijdelijke aanduiding voor inhoud 2"/>
          <p:cNvSpPr>
            <a:spLocks noGrp="1"/>
          </p:cNvSpPr>
          <p:nvPr>
            <p:ph idx="1"/>
          </p:nvPr>
        </p:nvSpPr>
        <p:spPr>
          <a:xfrm>
            <a:off x="395536" y="1484784"/>
            <a:ext cx="8229600" cy="5112568"/>
          </a:xfrm>
        </p:spPr>
        <p:txBody>
          <a:bodyPr/>
          <a:lstStyle/>
          <a:p>
            <a:pPr marL="0" lvl="0" indent="0" fontAlgn="auto">
              <a:spcBef>
                <a:spcPts val="0"/>
              </a:spcBef>
              <a:spcAft>
                <a:spcPts val="0"/>
              </a:spcAft>
              <a:buNone/>
              <a:defRPr/>
            </a:pPr>
            <a:endParaRPr lang="nl-BE" sz="1600" i="1" dirty="0" smtClean="0"/>
          </a:p>
          <a:p>
            <a:pPr marL="0" lvl="0" indent="0" fontAlgn="auto">
              <a:spcBef>
                <a:spcPts val="0"/>
              </a:spcBef>
              <a:spcAft>
                <a:spcPts val="0"/>
              </a:spcAft>
              <a:buNone/>
              <a:defRPr/>
            </a:pPr>
            <a:endParaRPr lang="nl-BE" sz="1600" i="1" dirty="0"/>
          </a:p>
          <a:p>
            <a:pPr marL="0" lvl="0" indent="0" fontAlgn="auto">
              <a:spcBef>
                <a:spcPts val="0"/>
              </a:spcBef>
              <a:spcAft>
                <a:spcPts val="0"/>
              </a:spcAft>
              <a:buNone/>
              <a:defRPr/>
            </a:pPr>
            <a:endParaRPr lang="nl-BE" sz="1600" i="1" dirty="0" smtClean="0"/>
          </a:p>
          <a:p>
            <a:pPr lvl="1"/>
            <a:endParaRPr lang="nl-BE" i="1" dirty="0" smtClean="0"/>
          </a:p>
          <a:p>
            <a:pPr marL="0" indent="0">
              <a:buNone/>
            </a:pPr>
            <a:endParaRPr lang="nl-BE" i="1" dirty="0" smtClean="0"/>
          </a:p>
          <a:p>
            <a:pPr marL="0" indent="0">
              <a:buNone/>
            </a:pPr>
            <a:r>
              <a:rPr lang="nl-BE" dirty="0" smtClean="0"/>
              <a:t/>
            </a:r>
            <a:br>
              <a:rPr lang="nl-BE" dirty="0" smtClean="0"/>
            </a:br>
            <a:endParaRPr lang="nl-BE" dirty="0" smtClean="0"/>
          </a:p>
        </p:txBody>
      </p:sp>
      <p:sp>
        <p:nvSpPr>
          <p:cNvPr id="4" name="Tijdelijke aanduiding voor dianummer 3"/>
          <p:cNvSpPr>
            <a:spLocks noGrp="1"/>
          </p:cNvSpPr>
          <p:nvPr>
            <p:ph type="sldNum" sz="quarter" idx="12"/>
          </p:nvPr>
        </p:nvSpPr>
        <p:spPr/>
        <p:txBody>
          <a:bodyPr/>
          <a:lstStyle/>
          <a:p>
            <a:fld id="{432589AC-E6FA-475A-950D-D5033BEB8435}" type="slidenum">
              <a:rPr lang="nl-NL" smtClean="0"/>
              <a:pPr/>
              <a:t>9</a:t>
            </a:fld>
            <a:endParaRPr lang="nl-NL" dirty="0"/>
          </a:p>
        </p:txBody>
      </p:sp>
      <p:sp>
        <p:nvSpPr>
          <p:cNvPr id="7" name="Ezelsoor 6"/>
          <p:cNvSpPr/>
          <p:nvPr/>
        </p:nvSpPr>
        <p:spPr>
          <a:xfrm>
            <a:off x="539552" y="260648"/>
            <a:ext cx="936104" cy="792088"/>
          </a:xfrm>
          <a:prstGeom prst="foldedCorner">
            <a:avLst/>
          </a:prstGeom>
          <a:solidFill>
            <a:srgbClr val="FF66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t>2</a:t>
            </a:r>
          </a:p>
        </p:txBody>
      </p:sp>
      <p:sp>
        <p:nvSpPr>
          <p:cNvPr id="8" name="Tijdelijke aanduiding voor inhoud 2"/>
          <p:cNvSpPr txBox="1">
            <a:spLocks/>
          </p:cNvSpPr>
          <p:nvPr/>
        </p:nvSpPr>
        <p:spPr bwMode="auto">
          <a:xfrm>
            <a:off x="539552" y="1268760"/>
            <a:ext cx="820891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342900" lvl="1" indent="-342900">
              <a:buFont typeface="+mj-lt"/>
              <a:buAutoNum type="arabicPeriod"/>
            </a:pPr>
            <a:r>
              <a:rPr lang="nl-BE" b="1" dirty="0" smtClean="0"/>
              <a:t>V-ICT-OR</a:t>
            </a:r>
            <a:endParaRPr lang="nl-BE" b="1" dirty="0"/>
          </a:p>
          <a:p>
            <a:pPr>
              <a:buFont typeface="Wingdings" panose="05000000000000000000" pitchFamily="2" charset="2"/>
              <a:buChar char="Ø"/>
            </a:pPr>
            <a:endParaRPr lang="nl-BE" sz="1800" dirty="0" smtClean="0"/>
          </a:p>
          <a:p>
            <a:pPr>
              <a:buFont typeface="Wingdings" panose="05000000000000000000" pitchFamily="2" charset="2"/>
              <a:buChar char="Ø"/>
            </a:pPr>
            <a:endParaRPr lang="nl-BE" sz="1800" dirty="0"/>
          </a:p>
          <a:p>
            <a:pPr>
              <a:buFont typeface="Wingdings" panose="05000000000000000000" pitchFamily="2" charset="2"/>
              <a:buChar char="Ø"/>
            </a:pPr>
            <a:r>
              <a:rPr lang="nl-BE" sz="1800" dirty="0"/>
              <a:t>W</a:t>
            </a:r>
            <a:r>
              <a:rPr lang="nl-BE" sz="1800" dirty="0" smtClean="0"/>
              <a:t>at </a:t>
            </a:r>
            <a:r>
              <a:rPr lang="nl-BE" sz="1800" dirty="0"/>
              <a:t>V-ICT-OR betreft is er sinds de vorige keer geen wijziging. </a:t>
            </a:r>
            <a:r>
              <a:rPr lang="nl-BE" sz="1800" dirty="0" smtClean="0"/>
              <a:t/>
            </a:r>
            <a:br>
              <a:rPr lang="nl-BE" sz="1800" dirty="0" smtClean="0"/>
            </a:br>
            <a:r>
              <a:rPr lang="nl-BE" sz="1800" dirty="0" smtClean="0"/>
              <a:t>Uiteraard </a:t>
            </a:r>
            <a:r>
              <a:rPr lang="nl-BE" sz="1800" dirty="0"/>
              <a:t>blijven ze bij </a:t>
            </a:r>
            <a:r>
              <a:rPr lang="nl-BE" sz="1800" dirty="0" err="1"/>
              <a:t>UGent</a:t>
            </a:r>
            <a:r>
              <a:rPr lang="nl-BE" sz="1800" dirty="0"/>
              <a:t> en de VVSG vragende partij om het project verder te zetten, maar de beslissing om dat budget te engageren moet ons management eerst maken. </a:t>
            </a:r>
            <a:endParaRPr lang="nl-BE" sz="1800" dirty="0" smtClean="0"/>
          </a:p>
          <a:p>
            <a:pPr>
              <a:buFont typeface="Wingdings" panose="05000000000000000000" pitchFamily="2" charset="2"/>
              <a:buChar char="Ø"/>
            </a:pPr>
            <a:endParaRPr lang="nl-BE" sz="1800" dirty="0"/>
          </a:p>
          <a:p>
            <a:pPr>
              <a:buFont typeface="Wingdings" panose="05000000000000000000" pitchFamily="2" charset="2"/>
              <a:buChar char="Ø"/>
            </a:pPr>
            <a:r>
              <a:rPr lang="nl-BE" sz="1800" dirty="0" smtClean="0"/>
              <a:t>Wellicht kan </a:t>
            </a:r>
            <a:r>
              <a:rPr lang="nl-BE" sz="1800" dirty="0" err="1" smtClean="0"/>
              <a:t>Corve</a:t>
            </a:r>
            <a:r>
              <a:rPr lang="nl-BE" sz="1800" dirty="0" smtClean="0"/>
              <a:t> bijspringen </a:t>
            </a:r>
            <a:r>
              <a:rPr lang="nl-BE" sz="1800" dirty="0"/>
              <a:t>in de technische kosten in het kader van </a:t>
            </a:r>
            <a:r>
              <a:rPr lang="nl-BE" sz="1800" dirty="0" smtClean="0"/>
              <a:t>MAGDA</a:t>
            </a:r>
            <a:endParaRPr lang="nl-BE" sz="1800" dirty="0"/>
          </a:p>
          <a:p>
            <a:pPr>
              <a:buFont typeface="Wingdings" panose="05000000000000000000" pitchFamily="2" charset="2"/>
              <a:buChar char="Ø"/>
            </a:pPr>
            <a:endParaRPr lang="nl-BE" sz="1800" dirty="0"/>
          </a:p>
          <a:p>
            <a:pPr marL="685800" lvl="2" indent="-285750">
              <a:buFont typeface="Wingdings"/>
              <a:buChar char="Ø"/>
            </a:pPr>
            <a:endParaRPr lang="nl-NL" sz="1800" dirty="0" smtClean="0">
              <a:solidFill>
                <a:srgbClr val="FF0000"/>
              </a:solidFill>
            </a:endParaRPr>
          </a:p>
          <a:p>
            <a:pPr marL="685800" lvl="2" indent="-285750">
              <a:buFont typeface="Wingdings"/>
              <a:buChar char="Ø"/>
            </a:pPr>
            <a:endParaRPr lang="nl-NL" sz="1800" dirty="0" smtClean="0"/>
          </a:p>
          <a:p>
            <a:pPr lvl="2"/>
            <a:endParaRPr lang="nl-BE" sz="2000" dirty="0" smtClean="0"/>
          </a:p>
          <a:p>
            <a:pPr marL="457200" lvl="1" indent="0">
              <a:buFontTx/>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0" indent="0">
              <a:buFontTx/>
              <a:buNone/>
            </a:pPr>
            <a:endParaRPr lang="nl-BE" i="1" dirty="0" smtClean="0">
              <a:solidFill>
                <a:schemeClr val="tx1">
                  <a:lumMod val="65000"/>
                  <a:lumOff val="35000"/>
                </a:schemeClr>
              </a:solidFill>
            </a:endParaRPr>
          </a:p>
          <a:p>
            <a:pPr marL="0" indent="0">
              <a:buFontTx/>
              <a:buNone/>
            </a:pPr>
            <a:r>
              <a:rPr lang="nl-BE" i="1" dirty="0" smtClean="0">
                <a:solidFill>
                  <a:schemeClr val="tx1">
                    <a:lumMod val="65000"/>
                    <a:lumOff val="35000"/>
                  </a:schemeClr>
                </a:solidFill>
              </a:rPr>
              <a:t/>
            </a:r>
            <a:br>
              <a:rPr lang="nl-BE" i="1" dirty="0" smtClean="0">
                <a:solidFill>
                  <a:schemeClr val="tx1">
                    <a:lumMod val="65000"/>
                    <a:lumOff val="35000"/>
                  </a:schemeClr>
                </a:solidFill>
              </a:rPr>
            </a:br>
            <a:endParaRPr lang="nl-BE" i="1" dirty="0" smtClean="0">
              <a:solidFill>
                <a:schemeClr val="tx1">
                  <a:lumMod val="65000"/>
                  <a:lumOff val="35000"/>
                </a:schemeClr>
              </a:solidFill>
            </a:endParaRPr>
          </a:p>
          <a:p>
            <a:pPr marL="457200" lvl="1" indent="0">
              <a:buFontTx/>
              <a:buNone/>
            </a:pPr>
            <a:r>
              <a:rPr lang="nl-BE" dirty="0" smtClean="0"/>
              <a:t/>
            </a:r>
            <a:br>
              <a:rPr lang="nl-BE" dirty="0" smtClean="0"/>
            </a:br>
            <a:endParaRPr lang="nl-BE" dirty="0" smtClean="0"/>
          </a:p>
          <a:p>
            <a:pPr marL="0" indent="0">
              <a:buFontTx/>
              <a:buNone/>
            </a:pPr>
            <a:endParaRPr lang="nl-BE" dirty="0" smtClean="0">
              <a:solidFill>
                <a:schemeClr val="tx1">
                  <a:lumMod val="65000"/>
                  <a:lumOff val="35000"/>
                </a:schemeClr>
              </a:solidFill>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803931857"/>
              </p:ext>
            </p:extLst>
          </p:nvPr>
        </p:nvGraphicFramePr>
        <p:xfrm>
          <a:off x="6948264" y="293663"/>
          <a:ext cx="914400" cy="771525"/>
        </p:xfrm>
        <a:graphic>
          <a:graphicData uri="http://schemas.openxmlformats.org/presentationml/2006/ole">
            <mc:AlternateContent xmlns:mc="http://schemas.openxmlformats.org/markup-compatibility/2006">
              <mc:Choice xmlns:v="urn:schemas-microsoft-com:vml" Requires="v">
                <p:oleObj spid="_x0000_s40972" name="Presentatie" showAsIcon="1" r:id="rId4" imgW="914400" imgH="771480" progId="PowerPoint.Show.12">
                  <p:embed/>
                </p:oleObj>
              </mc:Choice>
              <mc:Fallback>
                <p:oleObj name="Presentatie" showAsIcon="1" r:id="rId4" imgW="914400" imgH="771480" progId="PowerPoint.Show.12">
                  <p:embed/>
                  <p:pic>
                    <p:nvPicPr>
                      <p:cNvPr id="0" name=""/>
                      <p:cNvPicPr/>
                      <p:nvPr/>
                    </p:nvPicPr>
                    <p:blipFill>
                      <a:blip r:embed="rId5"/>
                      <a:stretch>
                        <a:fillRect/>
                      </a:stretch>
                    </p:blipFill>
                    <p:spPr>
                      <a:xfrm>
                        <a:off x="6948264" y="29366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81843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abb">
  <a:themeElements>
    <a:clrScheme name="powerpoint_ab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point_abb">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werpoint_ab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_ab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_ab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_ab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_ab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_ab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_ab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_ab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_ab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_ab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_ab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_ab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owerpoint(1)">
  <a:themeElements>
    <a:clrScheme name="powerpoint(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point(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werpoint(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18769</TotalTime>
  <Words>2189</Words>
  <Application>Microsoft Office PowerPoint</Application>
  <PresentationFormat>Diavoorstelling (4:3)</PresentationFormat>
  <Paragraphs>617</Paragraphs>
  <Slides>36</Slides>
  <Notes>35</Notes>
  <HiddenSlides>2</HiddenSlides>
  <MMClips>0</MMClips>
  <ScaleCrop>false</ScaleCrop>
  <HeadingPairs>
    <vt:vector size="6" baseType="variant">
      <vt:variant>
        <vt:lpstr>Thema</vt:lpstr>
      </vt:variant>
      <vt:variant>
        <vt:i4>2</vt:i4>
      </vt:variant>
      <vt:variant>
        <vt:lpstr>Ingesloten OLE-bronprogramma's</vt:lpstr>
      </vt:variant>
      <vt:variant>
        <vt:i4>5</vt:i4>
      </vt:variant>
      <vt:variant>
        <vt:lpstr>Diatitels</vt:lpstr>
      </vt:variant>
      <vt:variant>
        <vt:i4>36</vt:i4>
      </vt:variant>
    </vt:vector>
  </HeadingPairs>
  <TitlesOfParts>
    <vt:vector size="43" baseType="lpstr">
      <vt:lpstr>powerpoint_abb</vt:lpstr>
      <vt:lpstr>powerpoint(1)</vt:lpstr>
      <vt:lpstr>Werkblad</vt:lpstr>
      <vt:lpstr>Document</vt:lpstr>
      <vt:lpstr>Acrobat Document</vt:lpstr>
      <vt:lpstr>Packager Shell-object</vt:lpstr>
      <vt:lpstr>Presentatie</vt:lpstr>
      <vt:lpstr>Programma Digitalisering</vt:lpstr>
      <vt:lpstr>Agenda 23 september 2014</vt:lpstr>
      <vt:lpstr>PowerPoint-presentatie</vt:lpstr>
      <vt:lpstr>PowerPoint-presentatie</vt:lpstr>
      <vt:lpstr>PowerPoint-presentatie</vt:lpstr>
      <vt:lpstr>PowerPoint-presentatie</vt:lpstr>
      <vt:lpstr>PowerPoint-presentatie</vt:lpstr>
      <vt:lpstr>Opvolging afspraken (4/?)</vt:lpstr>
      <vt:lpstr>Terugkoppeling V-ICT-OR </vt:lpstr>
      <vt:lpstr>Terugkoppeling </vt:lpstr>
      <vt:lpstr>Digitaal Vloeiboek</vt:lpstr>
      <vt:lpstr>Loket Toezicht (1/1)</vt:lpstr>
      <vt:lpstr>Roadmap (prio’s en timings)</vt:lpstr>
      <vt:lpstr>Roadmap (prio’s en timings)</vt:lpstr>
      <vt:lpstr>PowerPoint-presentatie</vt:lpstr>
      <vt:lpstr>Issues beheren en communiceren</vt:lpstr>
      <vt:lpstr>Issues beheren en communiceren</vt:lpstr>
      <vt:lpstr>Issues beheren en communiceren</vt:lpstr>
      <vt:lpstr>Issues beheren en communiceren</vt:lpstr>
      <vt:lpstr>Budget</vt:lpstr>
      <vt:lpstr>PowerPoint-presentatie</vt:lpstr>
      <vt:lpstr>IT-middelen</vt:lpstr>
      <vt:lpstr>Planning 24 oktober 2014</vt:lpstr>
      <vt:lpstr>conclusies  - genomen beslissingen </vt:lpstr>
      <vt:lpstr>Volgende stuurgroep</vt:lpstr>
      <vt:lpstr>Bijlage</vt:lpstr>
      <vt:lpstr>Regioscreening</vt:lpstr>
      <vt:lpstr>Lift &amp; shift</vt:lpstr>
      <vt:lpstr>Digitaal Toezicht (1/2)</vt:lpstr>
      <vt:lpstr>Digitaal Toezicht (2/2)</vt:lpstr>
      <vt:lpstr>Digitaal Loket (1/2)</vt:lpstr>
      <vt:lpstr>Digitaal Loket (2/2)</vt:lpstr>
      <vt:lpstr> Digitaal vloeiboek (1/2) </vt:lpstr>
      <vt:lpstr> Digitaal vloeiboek (2/2) </vt:lpstr>
      <vt:lpstr>Structureel klantenbeheer</vt:lpstr>
      <vt:lpstr>Digitaal Portaal</vt:lpstr>
    </vt:vector>
  </TitlesOfParts>
  <Company>MVG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vdwaetsy</dc:creator>
  <cp:lastModifiedBy>Veronique Volders</cp:lastModifiedBy>
  <cp:revision>1530</cp:revision>
  <cp:lastPrinted>2014-07-09T08:03:04Z</cp:lastPrinted>
  <dcterms:created xsi:type="dcterms:W3CDTF">2010-01-21T10:14:38Z</dcterms:created>
  <dcterms:modified xsi:type="dcterms:W3CDTF">2014-09-19T09:52:23Z</dcterms:modified>
</cp:coreProperties>
</file>