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8" r:id="rId2"/>
    <p:sldId id="413" r:id="rId3"/>
    <p:sldId id="409" r:id="rId4"/>
    <p:sldId id="412" r:id="rId5"/>
    <p:sldId id="410" r:id="rId6"/>
    <p:sldId id="411" r:id="rId7"/>
    <p:sldId id="414" r:id="rId8"/>
    <p:sldId id="415" r:id="rId9"/>
    <p:sldId id="416" r:id="rId10"/>
    <p:sldId id="418" r:id="rId11"/>
    <p:sldId id="417" r:id="rId12"/>
    <p:sldId id="420" r:id="rId13"/>
    <p:sldId id="419" r:id="rId14"/>
    <p:sldId id="421" r:id="rId15"/>
    <p:sldId id="343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3" autoAdjust="0"/>
    <p:restoredTop sz="95856"/>
  </p:normalViewPr>
  <p:slideViewPr>
    <p:cSldViewPr snapToGrid="0">
      <p:cViewPr varScale="1">
        <p:scale>
          <a:sx n="76" d="100"/>
          <a:sy n="76" d="100"/>
        </p:scale>
        <p:origin x="126" y="56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13232" y="1563757"/>
            <a:ext cx="5978768" cy="52942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563757"/>
            <a:ext cx="5993623" cy="52942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25164" y="1749287"/>
            <a:ext cx="5377760" cy="4623192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32" y="1749287"/>
            <a:ext cx="5377760" cy="4623192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13232" y="1563757"/>
            <a:ext cx="5978768" cy="52942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25164" y="1749287"/>
            <a:ext cx="5377760" cy="4623192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32" y="1749287"/>
            <a:ext cx="5377760" cy="4623192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</p:spTree>
    <p:extLst>
      <p:ext uri="{BB962C8B-B14F-4D97-AF65-F5344CB8AC3E}">
        <p14:creationId xmlns:p14="http://schemas.microsoft.com/office/powerpoint/2010/main" val="395595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8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9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93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11727" y="2829321"/>
            <a:ext cx="5465682" cy="44191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/>
              <a:t>PersonListBox.ItemsSource</a:t>
            </a:r>
            <a:r>
              <a:rPr lang="en-US" sz="1800" dirty="0"/>
              <a:t> = people;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Type Mismatch?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18107" y="3683854"/>
            <a:ext cx="366151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/>
                <a:t>IEnumerable</a:t>
              </a:r>
              <a:r>
                <a:rPr lang="en-US" sz="2000" dirty="0"/>
                <a:t>&lt;Person</a:t>
              </a:r>
              <a:r>
                <a:rPr lang="en-US" sz="2000" dirty="0" smtClean="0"/>
                <a:t>&gt;</a:t>
              </a:r>
              <a:endParaRPr lang="en-US" sz="2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118106" y="4807857"/>
            <a:ext cx="3661515" cy="474784"/>
            <a:chOff x="6525674" y="4871603"/>
            <a:chExt cx="3024726" cy="474784"/>
          </a:xfrm>
        </p:grpSpPr>
        <p:sp>
          <p:nvSpPr>
            <p:cNvPr id="26" name="Rectangle 25"/>
            <p:cNvSpPr/>
            <p:nvPr/>
          </p:nvSpPr>
          <p:spPr>
            <a:xfrm>
              <a:off x="6525674" y="4871603"/>
              <a:ext cx="302472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 smtClean="0"/>
                <a:t>IEnumerable</a:t>
              </a:r>
              <a:endParaRPr lang="en-US" sz="2000" dirty="0" smtClean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525675" y="4871603"/>
              <a:ext cx="0" cy="474784"/>
            </a:xfrm>
            <a:prstGeom prst="line">
              <a:avLst/>
            </a:prstGeom>
            <a:ln w="63500"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2983626" y="3147590"/>
            <a:ext cx="1562621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13311" y="3147590"/>
            <a:ext cx="959460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/>
          <p:cNvCxnSpPr>
            <a:stCxn id="4" idx="2"/>
          </p:cNvCxnSpPr>
          <p:nvPr/>
        </p:nvCxnSpPr>
        <p:spPr>
          <a:xfrm rot="16200000" flipH="1">
            <a:off x="4523815" y="2591985"/>
            <a:ext cx="1777288" cy="3135783"/>
          </a:xfrm>
          <a:prstGeom prst="bentConnector2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"/>
          <p:cNvCxnSpPr>
            <a:stCxn id="44" idx="2"/>
          </p:cNvCxnSpPr>
          <p:nvPr/>
        </p:nvCxnSpPr>
        <p:spPr>
          <a:xfrm rot="16200000" flipH="1">
            <a:off x="5813563" y="2789542"/>
            <a:ext cx="687858" cy="1573962"/>
          </a:xfrm>
          <a:prstGeom prst="bentConnector2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13311" y="2318194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1335" y="560173"/>
            <a:ext cx="10778972" cy="186105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&lt;T&gt; : </a:t>
            </a:r>
            <a:r>
              <a:rPr lang="en-US" dirty="0" err="1">
                <a:solidFill>
                  <a:schemeClr val="tx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58474" y="4752304"/>
            <a:ext cx="10862473" cy="1820964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IEnumerable</a:t>
            </a:r>
            <a:r>
              <a:rPr lang="en-US" dirty="0"/>
              <a:t>&lt;T&gt; inherits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>
              <a:buNone/>
            </a:pPr>
            <a:r>
              <a:rPr lang="en-US" dirty="0"/>
              <a:t>When a class implements </a:t>
            </a:r>
            <a:r>
              <a:rPr lang="en-US" dirty="0" err="1"/>
              <a:t>IEnumerable</a:t>
            </a:r>
            <a:r>
              <a:rPr lang="en-US" dirty="0"/>
              <a:t>&lt;T&gt;, </a:t>
            </a:r>
            <a:br>
              <a:rPr lang="en-US" dirty="0"/>
            </a:br>
            <a:r>
              <a:rPr lang="en-US" dirty="0"/>
              <a:t>it must also implement </a:t>
            </a:r>
            <a:r>
              <a:rPr lang="en-US" dirty="0" err="1"/>
              <a:t>IEnumerable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4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11727" y="2829321"/>
            <a:ext cx="5465682" cy="44191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/>
              <a:t>PersonListBox.ItemsSource</a:t>
            </a:r>
            <a:r>
              <a:rPr lang="en-US" sz="1800" dirty="0"/>
              <a:t> = people;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Type Mismatch?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18107" y="3683854"/>
            <a:ext cx="366151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/>
                <a:t>IEnumerable</a:t>
              </a:r>
              <a:r>
                <a:rPr lang="en-US" sz="2000" dirty="0"/>
                <a:t>&lt;Person</a:t>
              </a:r>
              <a:r>
                <a:rPr lang="en-US" sz="2000" dirty="0" smtClean="0"/>
                <a:t>&gt;</a:t>
              </a:r>
              <a:endParaRPr lang="en-US" sz="2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118106" y="4807857"/>
            <a:ext cx="3661515" cy="474784"/>
            <a:chOff x="6525674" y="4871603"/>
            <a:chExt cx="3024726" cy="474784"/>
          </a:xfrm>
        </p:grpSpPr>
        <p:sp>
          <p:nvSpPr>
            <p:cNvPr id="26" name="Rectangle 25"/>
            <p:cNvSpPr/>
            <p:nvPr/>
          </p:nvSpPr>
          <p:spPr>
            <a:xfrm>
              <a:off x="6525674" y="4871603"/>
              <a:ext cx="302472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 smtClean="0"/>
                <a:t>IEnumerable</a:t>
              </a:r>
              <a:endParaRPr lang="en-US" sz="2000" dirty="0" smtClean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525675" y="4871603"/>
              <a:ext cx="0" cy="474784"/>
            </a:xfrm>
            <a:prstGeom prst="line">
              <a:avLst/>
            </a:prstGeom>
            <a:ln w="63500"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2983626" y="3147590"/>
            <a:ext cx="1562621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13311" y="3147590"/>
            <a:ext cx="959460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/>
          <p:cNvCxnSpPr>
            <a:stCxn id="4" idx="2"/>
          </p:cNvCxnSpPr>
          <p:nvPr/>
        </p:nvCxnSpPr>
        <p:spPr>
          <a:xfrm rot="16200000" flipH="1">
            <a:off x="4523815" y="2591985"/>
            <a:ext cx="1777288" cy="3135783"/>
          </a:xfrm>
          <a:prstGeom prst="bentConnector2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"/>
          <p:cNvCxnSpPr>
            <a:stCxn id="44" idx="2"/>
          </p:cNvCxnSpPr>
          <p:nvPr/>
        </p:nvCxnSpPr>
        <p:spPr>
          <a:xfrm rot="16200000" flipH="1">
            <a:off x="5813563" y="2789542"/>
            <a:ext cx="687858" cy="1573962"/>
          </a:xfrm>
          <a:prstGeom prst="bentConnector2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13311" y="2318194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4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11727" y="2829321"/>
            <a:ext cx="5465682" cy="44191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/>
              <a:t>PersonListBox.ItemsSource</a:t>
            </a:r>
            <a:r>
              <a:rPr lang="en-US" sz="1800" dirty="0"/>
              <a:t> = people;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Type Mismatch?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18107" y="3503053"/>
            <a:ext cx="3661515" cy="837127"/>
            <a:chOff x="6525674" y="1564319"/>
            <a:chExt cx="2557365" cy="837127"/>
          </a:xfrm>
        </p:grpSpPr>
        <p:sp>
          <p:nvSpPr>
            <p:cNvPr id="9" name="Rectangle 8"/>
            <p:cNvSpPr/>
            <p:nvPr/>
          </p:nvSpPr>
          <p:spPr>
            <a:xfrm>
              <a:off x="6525674" y="1642087"/>
              <a:ext cx="2557365" cy="7207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/>
                <a:t>IEnumerable</a:t>
              </a:r>
              <a:r>
                <a:rPr lang="en-US" sz="2000" dirty="0"/>
                <a:t>&lt;Person</a:t>
              </a:r>
              <a:r>
                <a:rPr lang="en-US" sz="2000" dirty="0" smtClean="0"/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 smtClean="0"/>
                <a:t>+ </a:t>
              </a:r>
              <a:r>
                <a:rPr lang="en-US" sz="2000" dirty="0" err="1" smtClean="0"/>
                <a:t>IEnumerable</a:t>
              </a:r>
              <a:endParaRPr lang="en-US" sz="2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4" y="1564319"/>
              <a:ext cx="0" cy="837127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118106" y="4807857"/>
            <a:ext cx="3661515" cy="474784"/>
            <a:chOff x="6525674" y="4871603"/>
            <a:chExt cx="3024726" cy="474784"/>
          </a:xfrm>
        </p:grpSpPr>
        <p:sp>
          <p:nvSpPr>
            <p:cNvPr id="26" name="Rectangle 25"/>
            <p:cNvSpPr/>
            <p:nvPr/>
          </p:nvSpPr>
          <p:spPr>
            <a:xfrm>
              <a:off x="6525674" y="4871603"/>
              <a:ext cx="302472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 smtClean="0"/>
                <a:t>IEnumerable</a:t>
              </a:r>
              <a:endParaRPr lang="en-US" sz="2000" dirty="0" smtClean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525675" y="4871603"/>
              <a:ext cx="0" cy="474784"/>
            </a:xfrm>
            <a:prstGeom prst="line">
              <a:avLst/>
            </a:prstGeom>
            <a:ln w="63500"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2983626" y="3147590"/>
            <a:ext cx="1562621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13311" y="3147590"/>
            <a:ext cx="959460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/>
          <p:cNvCxnSpPr>
            <a:stCxn id="4" idx="2"/>
          </p:cNvCxnSpPr>
          <p:nvPr/>
        </p:nvCxnSpPr>
        <p:spPr>
          <a:xfrm rot="16200000" flipH="1">
            <a:off x="4523815" y="2591985"/>
            <a:ext cx="1777288" cy="3135783"/>
          </a:xfrm>
          <a:prstGeom prst="bentConnector2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1"/>
          <p:cNvCxnSpPr>
            <a:stCxn id="44" idx="2"/>
          </p:cNvCxnSpPr>
          <p:nvPr/>
        </p:nvCxnSpPr>
        <p:spPr>
          <a:xfrm rot="16200000" flipH="1">
            <a:off x="5813563" y="2789542"/>
            <a:ext cx="687858" cy="1573962"/>
          </a:xfrm>
          <a:prstGeom prst="bentConnector2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13311" y="2318194"/>
            <a:ext cx="9144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3318729"/>
            <a:ext cx="6151962" cy="340404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&lt;T&gt; 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GetEnumerator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 smtClean="0"/>
              <a:t>Interface Members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078334" y="3318729"/>
            <a:ext cx="4600340" cy="3404048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GetEnumerator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9293" y="2659527"/>
            <a:ext cx="3717855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/>
                <a:t>IEnumerable</a:t>
              </a:r>
              <a:r>
                <a:rPr lang="en-US" sz="2000" dirty="0"/>
                <a:t>&lt;T&gt; Members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105228" y="2659527"/>
            <a:ext cx="3867576" cy="474784"/>
            <a:chOff x="6525675" y="1680725"/>
            <a:chExt cx="2082176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5" y="1680725"/>
              <a:ext cx="208217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err="1"/>
                <a:t>IEnumerable</a:t>
              </a:r>
              <a:r>
                <a:rPr lang="en-US" sz="2000" dirty="0"/>
                <a:t> Members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28230"/>
            <a:ext cx="6534151" cy="5990425"/>
          </a:xfrm>
        </p:spPr>
        <p:txBody>
          <a:bodyPr/>
          <a:lstStyle/>
          <a:p>
            <a:r>
              <a:rPr lang="en-US" dirty="0"/>
              <a:t>Standard Implementation</a:t>
            </a:r>
          </a:p>
          <a:p>
            <a:r>
              <a:rPr lang="en-US" dirty="0"/>
              <a:t>Explicit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Save method for class</a:t>
            </a:r>
          </a:p>
          <a:p>
            <a:pPr lvl="1"/>
            <a:r>
              <a:rPr lang="en-US" dirty="0" smtClean="0"/>
              <a:t>Save method for interface</a:t>
            </a:r>
          </a:p>
          <a:p>
            <a:pPr marL="0" indent="0">
              <a:buNone/>
            </a:pPr>
            <a:r>
              <a:rPr lang="en-US" dirty="0" smtClean="0"/>
              <a:t>Mandatory Explicit Implementation</a:t>
            </a:r>
          </a:p>
          <a:p>
            <a:pPr lvl="1"/>
            <a:r>
              <a:rPr lang="en-US" dirty="0" smtClean="0"/>
              <a:t>Methods </a:t>
            </a:r>
            <a:r>
              <a:rPr lang="en-US" dirty="0"/>
              <a:t>with Different Return Types</a:t>
            </a:r>
          </a:p>
          <a:p>
            <a:r>
              <a:rPr lang="en-US" dirty="0"/>
              <a:t>Interface Inheritance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&lt;T&gt; and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884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8" y="2381251"/>
            <a:ext cx="6999287" cy="2257424"/>
          </a:xfrm>
        </p:spPr>
        <p:txBody>
          <a:bodyPr/>
          <a:lstStyle/>
          <a:p>
            <a:pPr algn="l"/>
            <a:r>
              <a:rPr lang="en-US" sz="2400" spc="200" dirty="0" smtClean="0">
                <a:latin typeface="+mn-lt"/>
              </a:rPr>
              <a:t>UP NEXT: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dirty="0" smtClean="0"/>
              <a:t>Interfaces </a:t>
            </a:r>
            <a:r>
              <a:rPr lang="en-US" dirty="0"/>
              <a:t>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</a:t>
            </a:r>
            <a:r>
              <a:rPr lang="en-US" dirty="0"/>
              <a:t>Loading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58" y="2738438"/>
            <a:ext cx="181271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05973" y="4812426"/>
            <a:ext cx="5014108" cy="140890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Gotham Bold" pitchFamily="50" charset="0"/>
                <a:ea typeface="Montserrat" charset="0"/>
                <a:cs typeface="Montserrat" charset="0"/>
              </a:rPr>
              <a:t>Implement Interface</a:t>
            </a:r>
            <a:endParaRPr lang="en-US" b="1" dirty="0">
              <a:latin typeface="Gotham Bold" pitchFamily="50" charset="0"/>
              <a:ea typeface="Montserrat" charset="0"/>
              <a:cs typeface="Montserra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93904" y="4812426"/>
            <a:ext cx="5095377" cy="1408906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Gotham Bold" pitchFamily="50" charset="0"/>
                <a:ea typeface="Montserrat" charset="0"/>
                <a:cs typeface="Montserrat" charset="0"/>
              </a:rPr>
              <a:t>Explicitly Implement Interface</a:t>
            </a:r>
            <a:endParaRPr lang="en-US" dirty="0">
              <a:solidFill>
                <a:schemeClr val="accent5"/>
              </a:solidFill>
              <a:latin typeface="Gotham Bold" pitchFamily="50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/>
              <a:t>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2415236"/>
            <a:ext cx="2448771" cy="1897191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09" y="2415236"/>
            <a:ext cx="2448771" cy="1897191"/>
          </a:xfrm>
        </p:spPr>
      </p:pic>
    </p:spTree>
    <p:extLst>
      <p:ext uri="{BB962C8B-B14F-4D97-AF65-F5344CB8AC3E}">
        <p14:creationId xmlns:p14="http://schemas.microsoft.com/office/powerpoint/2010/main" val="13126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442291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cs typeface="Roboto Mono" charset="0"/>
              </a:rPr>
              <a:t> public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 class</a:t>
            </a:r>
            <a:r>
              <a:rPr lang="en-US" sz="1800" dirty="0"/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/>
              <a:t> : </a:t>
            </a:r>
            <a:r>
              <a:rPr lang="en-US" sz="1800" kern="0" dirty="0" err="1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cs typeface="Times New Roman" panose="02020603050405020304" pitchFamily="18" charset="0"/>
              </a:rPr>
            </a:br>
            <a:r>
              <a:rPr lang="en-US" sz="1800" dirty="0" smtClean="0">
                <a:cs typeface="Times New Roman" panose="02020603050405020304" pitchFamily="18" charset="0"/>
              </a:rPr>
              <a:t>  {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public string</a:t>
            </a:r>
            <a:r>
              <a:rPr lang="en-US" sz="1800" dirty="0">
                <a:cs typeface="Times New Roman" panose="02020603050405020304" pitchFamily="18" charset="0"/>
              </a:rPr>
              <a:t> Save()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{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  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return</a:t>
            </a:r>
            <a:r>
              <a:rPr lang="en-US" sz="1800" dirty="0"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accent1"/>
                </a:solidFill>
                <a:cs typeface="Times New Roman" panose="02020603050405020304" pitchFamily="18" charset="0"/>
              </a:rPr>
              <a:t>"Catalog Save"</a:t>
            </a:r>
            <a:r>
              <a:rPr lang="en-US" sz="1800" dirty="0"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}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// Other members not shown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cs typeface="Times New Roman" panose="02020603050405020304" pitchFamily="18" charset="0"/>
              </a:rPr>
              <a:t>}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Class with No Interface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6"/>
            <a:ext cx="5173266" cy="4422913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catalog.Save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"Catalog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9294" y="1680725"/>
            <a:ext cx="2088010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5" y="1680725"/>
            <a:ext cx="2082176" cy="474784"/>
            <a:chOff x="6525675" y="1680725"/>
            <a:chExt cx="2082176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5" y="1680725"/>
              <a:ext cx="208217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Usage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96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149337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public interface</a:t>
            </a:r>
            <a:r>
              <a:rPr lang="en-US" sz="1800" kern="0" dirty="0">
                <a:cs typeface="Times New Roman" panose="02020603050405020304" pitchFamily="18" charset="0"/>
              </a:rPr>
              <a:t> </a:t>
            </a:r>
            <a:r>
              <a:rPr lang="en-US" sz="1800" kern="0" dirty="0" err="1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endParaRPr lang="en-US" sz="1800" kern="0" dirty="0">
              <a:solidFill>
                <a:schemeClr val="accent4"/>
              </a:solidFill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smtClean="0">
                <a:cs typeface="Times New Roman" panose="02020603050405020304" pitchFamily="18" charset="0"/>
              </a:rPr>
              <a:t>{</a:t>
            </a:r>
            <a:endParaRPr lang="en-US" sz="1800" kern="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cs typeface="Times New Roman" panose="02020603050405020304" pitchFamily="18" charset="0"/>
              </a:rPr>
              <a:t>  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string</a:t>
            </a:r>
            <a:r>
              <a:rPr lang="en-US" sz="1800" kern="0" dirty="0">
                <a:cs typeface="Times New Roman" panose="02020603050405020304" pitchFamily="18" charset="0"/>
              </a:rPr>
              <a:t> Save();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smtClean="0">
                <a:cs typeface="Times New Roman" panose="02020603050405020304" pitchFamily="18" charset="0"/>
              </a:rPr>
              <a:t>}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Standard Interface Implementation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6"/>
            <a:ext cx="5173266" cy="4422913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catalog.Save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"Catalog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saveable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saveable.Save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"Catalog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26623" y="3833299"/>
            <a:ext cx="1302401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9294" y="1680725"/>
            <a:ext cx="2088010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5" y="1680725"/>
            <a:ext cx="2082176" cy="474784"/>
            <a:chOff x="6525675" y="1680725"/>
            <a:chExt cx="2082176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5" y="1680725"/>
              <a:ext cx="208217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Usage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3572735"/>
            <a:ext cx="5465682" cy="149337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public class</a:t>
            </a:r>
            <a:r>
              <a:rPr lang="en-US" sz="1800" dirty="0"/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/>
              <a:t> : </a:t>
            </a:r>
            <a:r>
              <a:rPr lang="en-US" sz="1800" kern="0" dirty="0" err="1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cs typeface="Times New Roman" panose="02020603050405020304" pitchFamily="18" charset="0"/>
              </a:rPr>
              <a:t>  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dirty="0"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public string</a:t>
            </a:r>
            <a:r>
              <a:rPr lang="en-US" sz="1800" dirty="0">
                <a:cs typeface="Times New Roman" panose="02020603050405020304" pitchFamily="18" charset="0"/>
              </a:rPr>
              <a:t> Save()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{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  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return</a:t>
            </a:r>
            <a:r>
              <a:rPr lang="en-US" sz="1800" dirty="0"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accent1"/>
                </a:solidFill>
                <a:cs typeface="Times New Roman" panose="02020603050405020304" pitchFamily="18" charset="0"/>
              </a:rPr>
              <a:t>"Catalog Save"</a:t>
            </a:r>
            <a:r>
              <a:rPr lang="en-US" sz="1800" dirty="0"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}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// Other members not shown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}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0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222999"/>
            <a:ext cx="5042263" cy="12972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442291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 </a:t>
            </a:r>
            <a:r>
              <a:rPr lang="en-US" sz="1800" dirty="0" smtClean="0">
                <a:solidFill>
                  <a:schemeClr val="accent2"/>
                </a:solidFill>
                <a:cs typeface="Roboto Mono" charset="0"/>
              </a:rPr>
              <a:t>public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 class</a:t>
            </a:r>
            <a:r>
              <a:rPr lang="en-US" sz="1800" dirty="0"/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/>
              <a:t> : </a:t>
            </a:r>
            <a:r>
              <a:rPr lang="en-US" sz="1800" kern="0" dirty="0" err="1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cs typeface="Times New Roman" panose="02020603050405020304" pitchFamily="18" charset="0"/>
              </a:rPr>
            </a:br>
            <a:r>
              <a:rPr lang="en-US" sz="1800" dirty="0" smtClean="0">
                <a:cs typeface="Times New Roman" panose="02020603050405020304" pitchFamily="18" charset="0"/>
              </a:rPr>
              <a:t> {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public string</a:t>
            </a:r>
            <a:r>
              <a:rPr lang="en-US" sz="1800" dirty="0">
                <a:cs typeface="Times New Roman" panose="02020603050405020304" pitchFamily="18" charset="0"/>
              </a:rPr>
              <a:t> Save()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{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cs typeface="Times New Roman" panose="02020603050405020304" pitchFamily="18" charset="0"/>
              </a:rPr>
              <a:t>      </a:t>
            </a:r>
            <a:r>
              <a:rPr lang="en-US" sz="1800" dirty="0" smtClean="0">
                <a:solidFill>
                  <a:schemeClr val="accent2"/>
                </a:solidFill>
                <a:cs typeface="Roboto Mono" charset="0"/>
              </a:rPr>
              <a:t>return</a:t>
            </a:r>
            <a:r>
              <a:rPr lang="en-US" sz="1800" dirty="0" smtClean="0"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"Catalog Save"</a:t>
            </a:r>
            <a:r>
              <a:rPr lang="en-US" sz="1800" dirty="0" smtClean="0"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string</a:t>
            </a:r>
            <a:r>
              <a:rPr lang="en-US" sz="1800" dirty="0"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cs typeface="Times New Roman" panose="02020603050405020304" pitchFamily="18" charset="0"/>
              </a:rPr>
              <a:t>ISaveable.Save</a:t>
            </a:r>
            <a:r>
              <a:rPr lang="en-US" sz="1800" dirty="0"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{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  </a:t>
            </a:r>
            <a:r>
              <a:rPr lang="en-US" sz="1800" dirty="0">
                <a:solidFill>
                  <a:schemeClr val="accent2"/>
                </a:solidFill>
                <a:cs typeface="Times New Roman" panose="02020603050405020304" pitchFamily="18" charset="0"/>
              </a:rPr>
              <a:t>return</a:t>
            </a:r>
            <a:r>
              <a:rPr lang="en-US" sz="1800" dirty="0"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accent1"/>
                </a:solidFill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accent1"/>
                </a:solidFill>
                <a:cs typeface="Times New Roman" panose="02020603050405020304" pitchFamily="18" charset="0"/>
              </a:rPr>
              <a:t> Save</a:t>
            </a:r>
            <a:r>
              <a:rPr lang="en-US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"</a:t>
            </a:r>
            <a:r>
              <a:rPr lang="en-US" sz="1800" dirty="0" smtClean="0"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 smtClean="0">
                <a:cs typeface="Times New Roman" panose="02020603050405020304" pitchFamily="18" charset="0"/>
              </a:rPr>
              <a:t>}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// Other members not shown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cs typeface="Times New Roman" panose="02020603050405020304" pitchFamily="18" charset="0"/>
              </a:rPr>
              <a:t>}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Explicit Interface Implementation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7"/>
            <a:ext cx="5173266" cy="77147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catalog.Save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"Catalog Save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294" y="1680725"/>
            <a:ext cx="2088010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4" y="1680725"/>
            <a:ext cx="255736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Concrete Type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3962755"/>
            <a:ext cx="5173266" cy="716694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 smtClean="0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saveable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saveable.Save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525674" y="3276164"/>
            <a:ext cx="3227925" cy="474784"/>
            <a:chOff x="6525674" y="3270605"/>
            <a:chExt cx="3227925" cy="474784"/>
          </a:xfrm>
        </p:grpSpPr>
        <p:sp>
          <p:nvSpPr>
            <p:cNvPr id="23" name="Rectangle 22"/>
            <p:cNvSpPr/>
            <p:nvPr/>
          </p:nvSpPr>
          <p:spPr>
            <a:xfrm>
              <a:off x="6525674" y="3270605"/>
              <a:ext cx="322792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Interface Variable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525675" y="327060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5530805"/>
            <a:ext cx="5173266" cy="77147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smtClean="0">
                <a:solidFill>
                  <a:schemeClr val="accent4"/>
                </a:solidFill>
                <a:cs typeface="Times New Roman" panose="02020603050405020304" pitchFamily="18" charset="0"/>
              </a:rPr>
              <a:t>((</a:t>
            </a:r>
            <a:r>
              <a:rPr lang="en-US" sz="1800" kern="0" dirty="0" err="1" smtClean="0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kern="0" dirty="0" smtClean="0">
                <a:solidFill>
                  <a:schemeClr val="accent4"/>
                </a:solidFill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catalog).Save();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 “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25674" y="4871603"/>
            <a:ext cx="3024726" cy="474784"/>
            <a:chOff x="6525674" y="4871603"/>
            <a:chExt cx="3024726" cy="474784"/>
          </a:xfrm>
        </p:grpSpPr>
        <p:sp>
          <p:nvSpPr>
            <p:cNvPr id="26" name="Rectangle 25"/>
            <p:cNvSpPr/>
            <p:nvPr/>
          </p:nvSpPr>
          <p:spPr>
            <a:xfrm>
              <a:off x="6525674" y="4871603"/>
              <a:ext cx="302472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Cast to Interface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525675" y="4871603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4" grpId="0"/>
      <p:bldP spid="8" grpId="0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442291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 </a:t>
            </a:r>
            <a:r>
              <a:rPr lang="en-US" sz="1800" dirty="0" smtClean="0">
                <a:solidFill>
                  <a:schemeClr val="accent2"/>
                </a:solidFill>
                <a:cs typeface="Roboto Mono" charset="0"/>
              </a:rPr>
              <a:t>public</a:t>
            </a:r>
            <a:r>
              <a:rPr lang="en-US" sz="1800" dirty="0">
                <a:solidFill>
                  <a:schemeClr val="accent2"/>
                </a:solidFill>
                <a:cs typeface="Roboto Mono" charset="0"/>
              </a:rPr>
              <a:t> class</a:t>
            </a:r>
            <a:r>
              <a:rPr lang="en-US" sz="1800" dirty="0"/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/>
              <a:t> : </a:t>
            </a:r>
            <a:r>
              <a:rPr lang="en-US" sz="1800" kern="0" dirty="0" err="1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cs typeface="Times New Roman" panose="02020603050405020304" pitchFamily="18" charset="0"/>
              </a:rPr>
            </a:br>
            <a:r>
              <a:rPr lang="en-US" sz="1800" dirty="0" smtClean="0">
                <a:cs typeface="Times New Roman" panose="02020603050405020304" pitchFamily="18" charset="0"/>
              </a:rPr>
              <a:t> {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 smtClean="0">
                <a:solidFill>
                  <a:schemeClr val="accent2"/>
                </a:solidFill>
                <a:cs typeface="Roboto Mono" charset="0"/>
              </a:rPr>
              <a:t>string</a:t>
            </a:r>
            <a:r>
              <a:rPr lang="en-US" sz="1800" dirty="0"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 err="1" smtClean="0">
                <a:cs typeface="Times New Roman" panose="02020603050405020304" pitchFamily="18" charset="0"/>
              </a:rPr>
              <a:t>.Save</a:t>
            </a:r>
            <a:r>
              <a:rPr lang="en-US" sz="1800" dirty="0"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{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cs typeface="Times New Roman" panose="02020603050405020304" pitchFamily="18" charset="0"/>
              </a:rPr>
              <a:t>      </a:t>
            </a:r>
            <a:r>
              <a:rPr lang="en-US" sz="1800" dirty="0" smtClean="0">
                <a:solidFill>
                  <a:schemeClr val="accent2"/>
                </a:solidFill>
                <a:cs typeface="Roboto Mono" charset="0"/>
              </a:rPr>
              <a:t>return</a:t>
            </a:r>
            <a:r>
              <a:rPr lang="en-US" sz="1800" dirty="0" smtClean="0"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“</a:t>
            </a:r>
            <a:r>
              <a:rPr lang="en-US" sz="1800" dirty="0" err="1" smtClean="0">
                <a:solidFill>
                  <a:schemeClr val="accent1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 Save"</a:t>
            </a:r>
            <a:r>
              <a:rPr lang="en-US" sz="1800" dirty="0" smtClean="0">
                <a:cs typeface="Times New Roman" panose="02020603050405020304" pitchFamily="18" charset="0"/>
              </a:rPr>
              <a:t>;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 </a:t>
            </a:r>
            <a:r>
              <a:rPr lang="en-US" sz="1800" dirty="0" smtClean="0"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cs typeface="Times New Roman" panose="02020603050405020304" pitchFamily="18" charset="0"/>
              </a:rPr>
              <a:t>// Save() deleted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// Other members not shown</a:t>
            </a: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cs typeface="Times New Roman" panose="02020603050405020304" pitchFamily="18" charset="0"/>
              </a:rPr>
              <a:t>}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Explicit Interface Implementation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7"/>
            <a:ext cx="5173266" cy="77147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catalog.Save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**COMPILER ERROR**</a:t>
            </a: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294" y="1680725"/>
            <a:ext cx="2088010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4" y="1680725"/>
            <a:ext cx="255736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Concrete Type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3962755"/>
            <a:ext cx="5173266" cy="716694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 smtClean="0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saveable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accent4"/>
                </a:solidFill>
                <a:cs typeface="Times New Roman" panose="02020603050405020304" pitchFamily="18" charset="0"/>
              </a:rPr>
              <a:t>Catalog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saveable.Save</a:t>
            </a:r>
            <a:r>
              <a:rPr lang="en-US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6525674" y="3276164"/>
            <a:ext cx="3227925" cy="474784"/>
            <a:chOff x="6525674" y="3270605"/>
            <a:chExt cx="3227925" cy="474784"/>
          </a:xfrm>
        </p:grpSpPr>
        <p:sp>
          <p:nvSpPr>
            <p:cNvPr id="23" name="Rectangle 22"/>
            <p:cNvSpPr/>
            <p:nvPr/>
          </p:nvSpPr>
          <p:spPr>
            <a:xfrm>
              <a:off x="6525674" y="3270605"/>
              <a:ext cx="322792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Interface Variable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525675" y="327060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5530805"/>
            <a:ext cx="5173266" cy="771472"/>
          </a:xfrm>
        </p:spPr>
        <p:txBody>
          <a:bodyPr/>
          <a:lstStyle/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smtClean="0">
                <a:solidFill>
                  <a:schemeClr val="accent4"/>
                </a:solidFill>
                <a:cs typeface="Times New Roman" panose="02020603050405020304" pitchFamily="18" charset="0"/>
              </a:rPr>
              <a:t>((</a:t>
            </a:r>
            <a:r>
              <a:rPr lang="en-US" sz="1800" kern="0" dirty="0" err="1" smtClean="0">
                <a:solidFill>
                  <a:schemeClr val="accent4"/>
                </a:solidFill>
                <a:cs typeface="Times New Roman" panose="02020603050405020304" pitchFamily="18" charset="0"/>
              </a:rPr>
              <a:t>ISaveable</a:t>
            </a:r>
            <a:r>
              <a:rPr lang="en-US" sz="1800" kern="0" dirty="0" smtClean="0">
                <a:solidFill>
                  <a:schemeClr val="accent4"/>
                </a:solidFill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catalog).Save();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 “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Save"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25674" y="4871603"/>
            <a:ext cx="3024726" cy="474784"/>
            <a:chOff x="6525674" y="4871603"/>
            <a:chExt cx="3024726" cy="474784"/>
          </a:xfrm>
        </p:grpSpPr>
        <p:sp>
          <p:nvSpPr>
            <p:cNvPr id="26" name="Rectangle 25"/>
            <p:cNvSpPr/>
            <p:nvPr/>
          </p:nvSpPr>
          <p:spPr>
            <a:xfrm>
              <a:off x="6525674" y="4871603"/>
              <a:ext cx="3024726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Cast to Interface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525675" y="4871603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9122228" y="2918899"/>
            <a:ext cx="240245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64669" y="4525631"/>
            <a:ext cx="2370862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127903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Save();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Mandatory Explicit Implementation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6"/>
            <a:ext cx="5173266" cy="417678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public class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public 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"Catalog Save";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void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no return value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Other members not shown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294" y="1680725"/>
            <a:ext cx="2365574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 A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4" y="1680725"/>
            <a:ext cx="255736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Implementation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1051791" y="3224864"/>
            <a:ext cx="841403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4555093"/>
            <a:ext cx="5465682" cy="127903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 smtClean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 smtClean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Save();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19294" y="3895891"/>
            <a:ext cx="2365574" cy="474784"/>
            <a:chOff x="519294" y="1680725"/>
            <a:chExt cx="2088010" cy="474784"/>
          </a:xfrm>
        </p:grpSpPr>
        <p:sp>
          <p:nvSpPr>
            <p:cNvPr id="33" name="Rectangle 32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 B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1051791" y="5440030"/>
            <a:ext cx="570947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127903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Save();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Mandatory Explicit Implementation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6"/>
            <a:ext cx="5173266" cy="417678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public class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Save";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public void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no return value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Other members not shown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294" y="1680725"/>
            <a:ext cx="2365574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 A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4" y="1680725"/>
            <a:ext cx="255736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Implementation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4555093"/>
            <a:ext cx="5465682" cy="127903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 smtClean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 smtClean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Save();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19294" y="3895891"/>
            <a:ext cx="2365574" cy="474784"/>
            <a:chOff x="519294" y="1680725"/>
            <a:chExt cx="2088010" cy="474784"/>
          </a:xfrm>
        </p:grpSpPr>
        <p:sp>
          <p:nvSpPr>
            <p:cNvPr id="33" name="Rectangle 32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 B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2339927"/>
            <a:ext cx="5465682" cy="127903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Save();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Mandatory Explicit Implementation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98781" y="2339926"/>
            <a:ext cx="5173266" cy="417678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public class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ISaveable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Save";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 smtClean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800" dirty="0" err="1" smtClean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r>
              <a:rPr lang="en-US" sz="18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en-US" sz="18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no return value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 Other members not shown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9294" y="1680725"/>
            <a:ext cx="2365574" cy="474784"/>
            <a:chOff x="519294" y="1680725"/>
            <a:chExt cx="2088010" cy="474784"/>
          </a:xfrm>
        </p:grpSpPr>
        <p:sp>
          <p:nvSpPr>
            <p:cNvPr id="10" name="Rectangle 9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 A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25674" y="1680725"/>
            <a:ext cx="2557365" cy="474784"/>
            <a:chOff x="6525674" y="1680725"/>
            <a:chExt cx="2557365" cy="474784"/>
          </a:xfrm>
        </p:grpSpPr>
        <p:sp>
          <p:nvSpPr>
            <p:cNvPr id="9" name="Rectangle 8"/>
            <p:cNvSpPr/>
            <p:nvPr/>
          </p:nvSpPr>
          <p:spPr>
            <a:xfrm>
              <a:off x="6525674" y="1680725"/>
              <a:ext cx="2557365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Implementation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525675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9294" y="4555093"/>
            <a:ext cx="5465682" cy="127903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kern="0" dirty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 interface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 err="1" smtClean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IVoidSaveable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kern="0" dirty="0" smtClean="0">
                <a:solidFill>
                  <a:schemeClr val="accent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Save();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19294" y="3895891"/>
            <a:ext cx="2365574" cy="474784"/>
            <a:chOff x="519294" y="1680725"/>
            <a:chExt cx="2088010" cy="474784"/>
          </a:xfrm>
        </p:grpSpPr>
        <p:sp>
          <p:nvSpPr>
            <p:cNvPr id="33" name="Rectangle 32"/>
            <p:cNvSpPr/>
            <p:nvPr/>
          </p:nvSpPr>
          <p:spPr>
            <a:xfrm>
              <a:off x="519294" y="1680725"/>
              <a:ext cx="2088010" cy="4747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>
                <a:spcBef>
                  <a:spcPts val="600"/>
                </a:spcBef>
              </a:pPr>
              <a:r>
                <a:rPr lang="en-US" sz="2000" dirty="0" smtClean="0"/>
                <a:t>Declaration B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36181" y="1680725"/>
              <a:ext cx="0" cy="474784"/>
            </a:xfrm>
            <a:prstGeom prst="line">
              <a:avLst/>
            </a:prstGeom>
            <a:ln w="63500">
              <a:solidFill>
                <a:schemeClr val="accent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06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B8D8F29-2850-5543-B477-8FF7315BC756}" vid="{4267AF88-D950-244C-89EF-6DA2322AC3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Pluralsight_PowerPoint_Template_Summer_2016</Template>
  <TotalTime>1922</TotalTime>
  <Words>164</Words>
  <Application>Microsoft Office PowerPoint</Application>
  <PresentationFormat>Widescreen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Consolas</vt:lpstr>
      <vt:lpstr>Gotham Bold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Times New Roman</vt:lpstr>
      <vt:lpstr>Wingdings</vt:lpstr>
      <vt:lpstr>Wingdings 3</vt:lpstr>
      <vt:lpstr>Pluralsight default theme</vt:lpstr>
      <vt:lpstr>Explicit Interface Implementation</vt:lpstr>
      <vt:lpstr>Explicit Implementation</vt:lpstr>
      <vt:lpstr>Class with No Interface</vt:lpstr>
      <vt:lpstr>Standard Interface Implementation</vt:lpstr>
      <vt:lpstr>Explicit Interface Implementation</vt:lpstr>
      <vt:lpstr>Explicit Interface Implementation</vt:lpstr>
      <vt:lpstr>Mandatory Explicit Implementation</vt:lpstr>
      <vt:lpstr>Mandatory Explicit Implementation</vt:lpstr>
      <vt:lpstr>Mandatory Explicit Implementation</vt:lpstr>
      <vt:lpstr>Type Mismatch?</vt:lpstr>
      <vt:lpstr>Interface Inheritance</vt:lpstr>
      <vt:lpstr>Type Mismatch?</vt:lpstr>
      <vt:lpstr>Type Mismatch?</vt:lpstr>
      <vt:lpstr>Interface Members</vt:lpstr>
      <vt:lpstr>PowerPoint Presentation</vt:lpstr>
      <vt:lpstr>UP NEXT: Interfaces and  Dynamic 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Interfaces</dc:title>
  <dc:creator>Carl Boyd</dc:creator>
  <cp:lastModifiedBy>Carl Boyd</cp:lastModifiedBy>
  <cp:revision>139</cp:revision>
  <dcterms:created xsi:type="dcterms:W3CDTF">2016-12-08T20:50:46Z</dcterms:created>
  <dcterms:modified xsi:type="dcterms:W3CDTF">2016-12-23T00:32:35Z</dcterms:modified>
</cp:coreProperties>
</file>