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8" r:id="rId3"/>
    <p:sldId id="267" r:id="rId4"/>
    <p:sldId id="256" r:id="rId5"/>
    <p:sldId id="258" r:id="rId6"/>
    <p:sldId id="269" r:id="rId7"/>
    <p:sldId id="260" r:id="rId8"/>
    <p:sldId id="262" r:id="rId9"/>
    <p:sldId id="263" r:id="rId10"/>
    <p:sldId id="270" r:id="rId11"/>
    <p:sldId id="266" r:id="rId12"/>
    <p:sldId id="276" r:id="rId13"/>
    <p:sldId id="277" r:id="rId14"/>
    <p:sldId id="279" r:id="rId15"/>
    <p:sldId id="271" r:id="rId16"/>
    <p:sldId id="273" r:id="rId17"/>
    <p:sldId id="278" r:id="rId18"/>
    <p:sldId id="274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96" y="104502"/>
            <a:ext cx="7197726" cy="754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smtClean="0"/>
              <a:t>Giới thiệu node.js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39976" y="979713"/>
            <a:ext cx="110903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dirty="0" smtClean="0"/>
              <a:t>Được phát triển vào năm 2009</a:t>
            </a:r>
          </a:p>
          <a:p>
            <a:pPr marL="571500" indent="-571500">
              <a:buFontTx/>
              <a:buChar char="-"/>
            </a:pPr>
            <a:r>
              <a:rPr lang="en-US" sz="4000" dirty="0" smtClean="0"/>
              <a:t>Lập trình viên Ryan Dahl</a:t>
            </a:r>
          </a:p>
          <a:p>
            <a:pPr marL="571500" indent="-571500">
              <a:buFontTx/>
              <a:buChar char="-"/>
            </a:pPr>
            <a:r>
              <a:rPr lang="en-US" sz="4000" dirty="0" smtClean="0"/>
              <a:t>Chạy trên máy ảo V8 của google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S</a:t>
            </a:r>
            <a:r>
              <a:rPr lang="en-US" sz="4000" dirty="0" smtClean="0"/>
              <a:t>ử dụng thư viện </a:t>
            </a:r>
            <a:r>
              <a:rPr lang="en-US" sz="4000" i="1" dirty="0" err="1" smtClean="0"/>
              <a:t>libuv</a:t>
            </a:r>
            <a:r>
              <a:rPr lang="en-US" sz="4000" i="1" dirty="0" smtClean="0"/>
              <a:t> đ</a:t>
            </a:r>
            <a:r>
              <a:rPr lang="en-US" sz="4000" dirty="0" smtClean="0"/>
              <a:t>ể xử lý bất đồng bộ</a:t>
            </a:r>
          </a:p>
          <a:p>
            <a:pPr marL="571500" indent="-571500">
              <a:buFontTx/>
              <a:buChar char="-"/>
            </a:pPr>
            <a:endParaRPr lang="en-US" sz="4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03" y="4149812"/>
            <a:ext cx="5930159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96" y="104502"/>
            <a:ext cx="7197726" cy="754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err="1" smtClean="0"/>
              <a:t>Javascript</a:t>
            </a:r>
            <a:r>
              <a:rPr lang="en-US" b="1" i="1" dirty="0" smtClean="0"/>
              <a:t> cơ bản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00787" y="1071153"/>
            <a:ext cx="1109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0787" y="858759"/>
            <a:ext cx="110903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 smtClean="0"/>
              <a:t>Câu lệnh rẽ nhánh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- if - else, if – else if, if – else lồng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- switch case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- Đặc biệt</a:t>
            </a:r>
          </a:p>
          <a:p>
            <a:pPr marL="742950" indent="-742950">
              <a:buAutoNum type="arabicPeriod" startAt="2"/>
            </a:pPr>
            <a:r>
              <a:rPr lang="en-US" sz="3600" dirty="0" smtClean="0"/>
              <a:t>Câu lệnh lặp</a:t>
            </a:r>
          </a:p>
          <a:p>
            <a:r>
              <a:rPr lang="en-US" sz="3600" dirty="0" smtClean="0"/>
              <a:t>	- for</a:t>
            </a:r>
            <a:r>
              <a:rPr lang="en-US" sz="3600" dirty="0"/>
              <a:t> </a:t>
            </a:r>
            <a:r>
              <a:rPr lang="en-US" sz="3600" dirty="0" smtClean="0"/>
              <a:t>– thứ tự thực hiện câu lệnh for				</a:t>
            </a:r>
            <a:r>
              <a:rPr lang="en-US" sz="3600" dirty="0"/>
              <a:t> </a:t>
            </a:r>
            <a:endParaRPr lang="en-US" sz="3600" dirty="0" smtClean="0"/>
          </a:p>
          <a:p>
            <a:r>
              <a:rPr lang="en-US" sz="3600" dirty="0"/>
              <a:t>	</a:t>
            </a:r>
            <a:r>
              <a:rPr lang="en-US" sz="3600" dirty="0" smtClean="0"/>
              <a:t>- while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- do while</a:t>
            </a:r>
          </a:p>
          <a:p>
            <a:r>
              <a:rPr lang="en-US" sz="3600" dirty="0" smtClean="0"/>
              <a:t>	- Các câu lệnh lặp đặc biệt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- So sánh các câu lệnh lặp</a:t>
            </a:r>
          </a:p>
        </p:txBody>
      </p:sp>
    </p:spTree>
    <p:extLst>
      <p:ext uri="{BB962C8B-B14F-4D97-AF65-F5344CB8AC3E}">
        <p14:creationId xmlns:p14="http://schemas.microsoft.com/office/powerpoint/2010/main" val="393401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96" y="104502"/>
            <a:ext cx="7197726" cy="754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err="1" smtClean="0"/>
              <a:t>Javascript</a:t>
            </a:r>
            <a:r>
              <a:rPr lang="en-US" b="1" i="1" dirty="0" smtClean="0"/>
              <a:t> cơ bản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00787" y="1071153"/>
            <a:ext cx="1109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Mảng một chiều và nhiều chiều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786" y="1717484"/>
            <a:ext cx="110903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 smtClean="0"/>
              <a:t>Khai báo mảng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Truy cập đến phần tử của mảng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Vòng lặp for…in, </a:t>
            </a:r>
            <a:r>
              <a:rPr lang="en-US" sz="3600" dirty="0" err="1" smtClean="0"/>
              <a:t>forEach</a:t>
            </a:r>
            <a:endParaRPr lang="en-US" sz="3600" dirty="0" smtClean="0"/>
          </a:p>
          <a:p>
            <a:pPr marL="742950" indent="-742950">
              <a:buAutoNum type="arabicPeriod"/>
            </a:pPr>
            <a:r>
              <a:rPr lang="en-US" sz="3600" dirty="0" smtClean="0"/>
              <a:t>In mảng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Thêm, xóa phần tử - shift, push, pop, slice</a:t>
            </a:r>
          </a:p>
          <a:p>
            <a:pPr marL="742950" indent="-742950">
              <a:buAutoNum type="arabicPeriod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12133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96" y="104502"/>
            <a:ext cx="7197726" cy="754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err="1" smtClean="0"/>
              <a:t>Javascript</a:t>
            </a:r>
            <a:r>
              <a:rPr lang="en-US" b="1" i="1" dirty="0" smtClean="0"/>
              <a:t> cơ bản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00787" y="1071153"/>
            <a:ext cx="1109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Hàm (Function)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786" y="1929878"/>
            <a:ext cx="11090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Trong JavaScript: Function là một kiểu dữ liệu</a:t>
            </a:r>
          </a:p>
          <a:p>
            <a:pPr marL="742950" indent="-742950">
              <a:buAutoNum type="arabicPeriod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41696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96" y="104502"/>
            <a:ext cx="7197726" cy="754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err="1" smtClean="0"/>
              <a:t>Javascript</a:t>
            </a:r>
            <a:r>
              <a:rPr lang="en-US" b="1" i="1" dirty="0" smtClean="0"/>
              <a:t> cơ bản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00787" y="1071153"/>
            <a:ext cx="1109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            Object – Đối tượng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976" y="1929878"/>
            <a:ext cx="1109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Property &amp; Method (Thuộc tính và phương thức)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028" y="2790446"/>
            <a:ext cx="104502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 smtClean="0"/>
              <a:t>Khai báo sử </a:t>
            </a:r>
            <a:r>
              <a:rPr lang="en-US" sz="3200" smtClean="0"/>
              <a:t>dụng “bản vẽ”</a:t>
            </a:r>
            <a:endParaRPr lang="en-US" sz="3200" dirty="0" smtClean="0"/>
          </a:p>
          <a:p>
            <a:pPr marL="514350" indent="-514350">
              <a:buAutoNum type="arabicPeriod"/>
            </a:pPr>
            <a:r>
              <a:rPr lang="en-US" sz="3200" dirty="0" smtClean="0"/>
              <a:t>Truy </a:t>
            </a:r>
            <a:r>
              <a:rPr lang="en-US" sz="3200" dirty="0"/>
              <a:t>xuất tới thuộc </a:t>
            </a:r>
            <a:r>
              <a:rPr lang="en-US" sz="3200" dirty="0" smtClean="0"/>
              <a:t>tính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Khai báo đối tượng trực </a:t>
            </a:r>
            <a:r>
              <a:rPr lang="en-US" sz="3200" dirty="0" smtClean="0"/>
              <a:t>tiếp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Phương thức cho đối tượng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In đối tượng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Private – Public 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Thêm thuộc tính, phương thức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352251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96" y="104502"/>
            <a:ext cx="7197726" cy="754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err="1" smtClean="0"/>
              <a:t>Javascript</a:t>
            </a:r>
            <a:r>
              <a:rPr lang="en-US" b="1" i="1" dirty="0" smtClean="0"/>
              <a:t> cơ bản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00787" y="1071153"/>
            <a:ext cx="1109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           Mảng các Object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976" y="1929878"/>
            <a:ext cx="1109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60015" y="2071989"/>
            <a:ext cx="104502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sz="3200" dirty="0"/>
              <a:t>Kiểm tra     =&gt; every(), some()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Tìm kiếm   =&gt;  find(), </a:t>
            </a:r>
            <a:r>
              <a:rPr lang="en-US" sz="3200" dirty="0" err="1" smtClean="0"/>
              <a:t>findIndex</a:t>
            </a:r>
            <a:r>
              <a:rPr lang="en-US" sz="3200" dirty="0" smtClean="0"/>
              <a:t>()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Lọc              =&gt; filter()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Sắp xếp      =&gt; sort(element1, element2)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Tạo mảng  =&gt; map()</a:t>
            </a:r>
          </a:p>
          <a:p>
            <a:pPr marL="514350" indent="-514350">
              <a:buAutoNum type="arabicPeriod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5390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96" y="104502"/>
            <a:ext cx="7197726" cy="754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err="1" smtClean="0"/>
              <a:t>Javascript</a:t>
            </a:r>
            <a:r>
              <a:rPr lang="en-US" b="1" i="1" dirty="0" smtClean="0"/>
              <a:t> cơ bản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00787" y="1071153"/>
            <a:ext cx="1109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            Object – Đối tượng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976" y="1929878"/>
            <a:ext cx="1109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Built-in Object: Date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028" y="2790446"/>
            <a:ext cx="55909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Khởi tạo:</a:t>
            </a:r>
          </a:p>
          <a:p>
            <a:r>
              <a:rPr lang="en-US" sz="3200" dirty="0" err="1" smtClean="0"/>
              <a:t>var</a:t>
            </a:r>
            <a:r>
              <a:rPr lang="en-US" sz="3200" dirty="0" smtClean="0"/>
              <a:t> date = new Date();</a:t>
            </a:r>
          </a:p>
          <a:p>
            <a:r>
              <a:rPr lang="en-US" sz="3200" dirty="0" err="1" smtClean="0"/>
              <a:t>var</a:t>
            </a:r>
            <a:r>
              <a:rPr lang="en-US" sz="3200" dirty="0" smtClean="0"/>
              <a:t> date = new Date(</a:t>
            </a:r>
            <a:r>
              <a:rPr lang="en-US" sz="3200" dirty="0" err="1" smtClean="0"/>
              <a:t>milisecond</a:t>
            </a:r>
            <a:r>
              <a:rPr lang="en-US" sz="3200" dirty="0" smtClean="0"/>
              <a:t>)</a:t>
            </a:r>
          </a:p>
          <a:p>
            <a:r>
              <a:rPr lang="en-US" sz="3200" dirty="0" err="1" smtClean="0"/>
              <a:t>var</a:t>
            </a:r>
            <a:r>
              <a:rPr lang="en-US" sz="3200" dirty="0" smtClean="0"/>
              <a:t> date = new Date(</a:t>
            </a:r>
            <a:r>
              <a:rPr lang="en-US" sz="3200" dirty="0" err="1" smtClean="0"/>
              <a:t>y,m,d,h,m,s,milisec</a:t>
            </a:r>
            <a:r>
              <a:rPr lang="en-US" sz="3200" dirty="0" smtClean="0"/>
              <a:t>) </a:t>
            </a:r>
          </a:p>
          <a:p>
            <a:endParaRPr lang="vi-V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888570" y="2790446"/>
            <a:ext cx="55909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getDate</a:t>
            </a:r>
            <a:r>
              <a:rPr lang="en-US" sz="3200" dirty="0" smtClean="0"/>
              <a:t>() -&gt; 1…31</a:t>
            </a:r>
          </a:p>
          <a:p>
            <a:r>
              <a:rPr lang="en-US" sz="3200" dirty="0" err="1" smtClean="0"/>
              <a:t>getDay</a:t>
            </a:r>
            <a:r>
              <a:rPr lang="en-US" sz="3200" dirty="0" smtClean="0"/>
              <a:t>()   -&gt; 0…6</a:t>
            </a:r>
          </a:p>
          <a:p>
            <a:r>
              <a:rPr lang="en-US" sz="3200" dirty="0" err="1" smtClean="0"/>
              <a:t>getTime</a:t>
            </a:r>
            <a:r>
              <a:rPr lang="en-US" sz="3200" dirty="0" smtClean="0"/>
              <a:t>() -&gt; </a:t>
            </a:r>
            <a:r>
              <a:rPr lang="en-US" sz="3200" dirty="0" err="1" smtClean="0"/>
              <a:t>Milisecond</a:t>
            </a:r>
            <a:endParaRPr lang="en-US" sz="3200" dirty="0" smtClean="0"/>
          </a:p>
          <a:p>
            <a:r>
              <a:rPr lang="en-US" sz="3200" dirty="0" err="1" smtClean="0"/>
              <a:t>getFullYear</a:t>
            </a:r>
            <a:r>
              <a:rPr lang="en-US" sz="3200" dirty="0" smtClean="0"/>
              <a:t>() -&gt; ex: 2016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246523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96" y="104502"/>
            <a:ext cx="7197726" cy="754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err="1" smtClean="0"/>
              <a:t>Javascript</a:t>
            </a:r>
            <a:r>
              <a:rPr lang="en-US" b="1" i="1" dirty="0" smtClean="0"/>
              <a:t> cơ bản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00787" y="1071153"/>
            <a:ext cx="1109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            Object – Đối tượng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976" y="1929878"/>
            <a:ext cx="1109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Built-in Object: String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028" y="2790446"/>
            <a:ext cx="55909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indexOf</a:t>
            </a:r>
            <a:r>
              <a:rPr lang="en-US" sz="3200" dirty="0" smtClean="0"/>
              <a:t>() &amp;&amp; </a:t>
            </a:r>
            <a:r>
              <a:rPr lang="en-US" sz="3200" dirty="0" err="1" smtClean="0"/>
              <a:t>lastIndexOf</a:t>
            </a:r>
            <a:r>
              <a:rPr lang="en-US" sz="3200" dirty="0" smtClean="0"/>
              <a:t>()</a:t>
            </a:r>
          </a:p>
          <a:p>
            <a:r>
              <a:rPr lang="en-US" sz="3200" dirty="0" err="1" smtClean="0"/>
              <a:t>charAt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substring()</a:t>
            </a:r>
          </a:p>
          <a:p>
            <a:r>
              <a:rPr lang="en-US" sz="3200" dirty="0" err="1" smtClean="0"/>
              <a:t>concat</a:t>
            </a:r>
            <a:r>
              <a:rPr lang="en-US" sz="3200" dirty="0" smtClean="0"/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88570" y="2790446"/>
            <a:ext cx="55909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toLowerCase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toUpperCase</a:t>
            </a:r>
            <a:r>
              <a:rPr lang="en-US" sz="3200" dirty="0"/>
              <a:t>()</a:t>
            </a:r>
          </a:p>
          <a:p>
            <a:r>
              <a:rPr lang="en-US" sz="3200" dirty="0"/>
              <a:t>split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replace()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25830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96" y="104502"/>
            <a:ext cx="7197726" cy="754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err="1" smtClean="0"/>
              <a:t>Javascript</a:t>
            </a:r>
            <a:r>
              <a:rPr lang="en-US" b="1" i="1" dirty="0" smtClean="0"/>
              <a:t> cơ bản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00787" y="1071153"/>
            <a:ext cx="1109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            Object – Đối tượng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976" y="1929878"/>
            <a:ext cx="1109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Built-in Object: Math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1965" y="2788603"/>
            <a:ext cx="55909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random() -&gt;  [0,1)</a:t>
            </a:r>
          </a:p>
          <a:p>
            <a:r>
              <a:rPr lang="en-US" sz="3200" dirty="0" smtClean="0"/>
              <a:t>round()    -&gt; số nguyên gần nhất</a:t>
            </a:r>
          </a:p>
          <a:p>
            <a:r>
              <a:rPr lang="en-US" sz="3200" dirty="0" smtClean="0"/>
              <a:t>ceil(+) &amp; floor(-)</a:t>
            </a:r>
          </a:p>
          <a:p>
            <a:r>
              <a:rPr lang="en-US" sz="3200" dirty="0" err="1" smtClean="0"/>
              <a:t>trunc</a:t>
            </a:r>
            <a:r>
              <a:rPr lang="en-US" sz="3200" dirty="0" smtClean="0"/>
              <a:t>()     -&gt; bỏ phần thập phân</a:t>
            </a:r>
          </a:p>
          <a:p>
            <a:endParaRPr lang="en-US" sz="3200" dirty="0" smtClean="0"/>
          </a:p>
          <a:p>
            <a:endParaRPr lang="vi-V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888570" y="2790446"/>
            <a:ext cx="5590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92984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96" y="104502"/>
            <a:ext cx="7197726" cy="754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err="1" smtClean="0"/>
              <a:t>Javascript</a:t>
            </a:r>
            <a:r>
              <a:rPr lang="en-US" b="1" i="1" dirty="0" smtClean="0"/>
              <a:t> cơ bản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00787" y="1071153"/>
            <a:ext cx="1109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            Object – Đối tượng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976" y="1929878"/>
            <a:ext cx="1109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Built-in Object: String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028" y="2790446"/>
            <a:ext cx="55909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indexOf</a:t>
            </a:r>
            <a:r>
              <a:rPr lang="en-US" sz="3200" dirty="0" smtClean="0"/>
              <a:t>() &amp;&amp; </a:t>
            </a:r>
            <a:r>
              <a:rPr lang="en-US" sz="3200" dirty="0" err="1" smtClean="0"/>
              <a:t>lastIndexOf</a:t>
            </a:r>
            <a:r>
              <a:rPr lang="en-US" sz="3200" dirty="0" smtClean="0"/>
              <a:t>()</a:t>
            </a:r>
          </a:p>
          <a:p>
            <a:r>
              <a:rPr lang="en-US" sz="3200" dirty="0" err="1" smtClean="0"/>
              <a:t>charAt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substring()</a:t>
            </a:r>
          </a:p>
          <a:p>
            <a:r>
              <a:rPr lang="en-US" sz="3200" dirty="0" err="1" smtClean="0"/>
              <a:t>toLowerCase</a:t>
            </a:r>
            <a:r>
              <a:rPr lang="en-US" sz="3200" dirty="0" smtClean="0"/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88570" y="2790446"/>
            <a:ext cx="5590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toUpperCase</a:t>
            </a:r>
            <a:r>
              <a:rPr lang="en-US" sz="3200" dirty="0"/>
              <a:t>()</a:t>
            </a:r>
          </a:p>
          <a:p>
            <a:r>
              <a:rPr lang="en-US" sz="3200" dirty="0"/>
              <a:t>split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replace()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426073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96" y="104502"/>
            <a:ext cx="7197726" cy="754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smtClean="0"/>
              <a:t>Gói express</a:t>
            </a:r>
            <a:endParaRPr lang="vi-VN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849085" y="1745416"/>
            <a:ext cx="559090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Cài đặt server</a:t>
            </a:r>
          </a:p>
          <a:p>
            <a:r>
              <a:rPr lang="en-US" sz="4400" dirty="0" smtClean="0"/>
              <a:t>Phương thức GET</a:t>
            </a:r>
          </a:p>
          <a:p>
            <a:r>
              <a:rPr lang="en-US" sz="4400" dirty="0" smtClean="0"/>
              <a:t>Phương thức POST</a:t>
            </a:r>
          </a:p>
          <a:p>
            <a:r>
              <a:rPr lang="en-US" sz="4400" smtClean="0"/>
              <a:t>Tạo Module</a:t>
            </a:r>
          </a:p>
          <a:p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8331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55" y="391115"/>
            <a:ext cx="7954841" cy="59661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54" y="351925"/>
            <a:ext cx="7954841" cy="596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5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6366" y="326570"/>
            <a:ext cx="8795748" cy="754257"/>
          </a:xfrm>
        </p:spPr>
        <p:txBody>
          <a:bodyPr>
            <a:noAutofit/>
          </a:bodyPr>
          <a:lstStyle/>
          <a:p>
            <a:pPr algn="l"/>
            <a:r>
              <a:rPr lang="en-US" b="1" i="1" dirty="0" smtClean="0"/>
              <a:t>ỨNG DỤNG CỦA NODE JS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99057" y="1267097"/>
            <a:ext cx="110903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b="1" dirty="0" smtClean="0">
                <a:solidFill>
                  <a:srgbClr val="F6FECE"/>
                </a:solidFill>
              </a:rPr>
              <a:t>CHAT REALTIME</a:t>
            </a:r>
          </a:p>
          <a:p>
            <a:pPr marL="571500" indent="-571500">
              <a:buFontTx/>
              <a:buChar char="-"/>
            </a:pPr>
            <a:r>
              <a:rPr lang="en-US" sz="4000" b="1" dirty="0" smtClean="0">
                <a:solidFill>
                  <a:srgbClr val="F6FECE"/>
                </a:solidFill>
              </a:rPr>
              <a:t>SERVER AD</a:t>
            </a:r>
          </a:p>
          <a:p>
            <a:pPr marL="571500" indent="-571500">
              <a:buFontTx/>
              <a:buChar char="-"/>
            </a:pPr>
            <a:r>
              <a:rPr lang="en-US" sz="4000" b="1" dirty="0" smtClean="0">
                <a:solidFill>
                  <a:srgbClr val="F6FECE"/>
                </a:solidFill>
              </a:rPr>
              <a:t>GAME ONLINE</a:t>
            </a:r>
          </a:p>
          <a:p>
            <a:pPr marL="571500" indent="-571500">
              <a:buFontTx/>
              <a:buChar char="-"/>
            </a:pPr>
            <a:r>
              <a:rPr lang="en-US" sz="4000" b="1" dirty="0" smtClean="0">
                <a:solidFill>
                  <a:srgbClr val="F6FECE"/>
                </a:solidFill>
              </a:rPr>
              <a:t>STREAMING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112" y="2377440"/>
            <a:ext cx="7222310" cy="40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3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96" y="104502"/>
            <a:ext cx="7197726" cy="754257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NỘI DUNG NODE.JS CƠ BẢN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39976" y="1071153"/>
            <a:ext cx="1109036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200" dirty="0" smtClean="0"/>
              <a:t>Giới thiệu Node.js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Ôn tập kiến thức lập trình cơ bản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Dựng server đơn giản với Node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GET và POST dữ liệu từ client lên server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Template engine EJS – thao tác với mã HTML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Upload file lên server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Cơ sở dữ liệu POSTGRES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Xây dựng RESTFUL API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User Authentication: Xác thực người dùng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Ứng dụng </a:t>
            </a:r>
            <a:r>
              <a:rPr lang="en-US" sz="3200" dirty="0" err="1" smtClean="0"/>
              <a:t>Realtime</a:t>
            </a:r>
            <a:r>
              <a:rPr lang="en-US" sz="3200" dirty="0" smtClean="0"/>
              <a:t> với Socket.io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Submit app lên </a:t>
            </a:r>
            <a:r>
              <a:rPr lang="en-US" sz="3200" dirty="0" err="1" smtClean="0"/>
              <a:t>Heroku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155081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274" y="104502"/>
            <a:ext cx="8795748" cy="754257"/>
          </a:xfrm>
        </p:spPr>
        <p:txBody>
          <a:bodyPr>
            <a:noAutofit/>
          </a:bodyPr>
          <a:lstStyle/>
          <a:p>
            <a:pPr algn="l"/>
            <a:r>
              <a:rPr lang="en-US" b="1" i="1" dirty="0" smtClean="0"/>
              <a:t>CHƯƠNG TRÌNH HELLO WORLD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39976" y="1188720"/>
            <a:ext cx="110903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800" dirty="0" smtClean="0"/>
              <a:t>Cài đặt môi trường:</a:t>
            </a:r>
          </a:p>
          <a:p>
            <a:r>
              <a:rPr lang="en-US" sz="4800" dirty="0" smtClean="0"/>
              <a:t>			+Node.js : </a:t>
            </a:r>
            <a:r>
              <a:rPr lang="en-US" sz="4800" u="sng" dirty="0" smtClean="0">
                <a:solidFill>
                  <a:srgbClr val="FFC000"/>
                </a:solidFill>
              </a:rPr>
              <a:t>https://nodejs.org</a:t>
            </a:r>
          </a:p>
          <a:p>
            <a:r>
              <a:rPr lang="en-US" sz="4800" dirty="0"/>
              <a:t>	</a:t>
            </a:r>
            <a:r>
              <a:rPr lang="en-US" sz="4800" dirty="0" smtClean="0"/>
              <a:t>		+</a:t>
            </a:r>
            <a:r>
              <a:rPr lang="en-US" sz="4800" dirty="0" err="1" smtClean="0"/>
              <a:t>Git</a:t>
            </a:r>
            <a:r>
              <a:rPr lang="en-US" sz="4800" dirty="0" smtClean="0"/>
              <a:t> SCM: </a:t>
            </a:r>
            <a:r>
              <a:rPr lang="en-US" sz="4800" u="sng" dirty="0" smtClean="0">
                <a:solidFill>
                  <a:srgbClr val="FFC000"/>
                </a:solidFill>
              </a:rPr>
              <a:t>https://git-scm.com</a:t>
            </a:r>
          </a:p>
          <a:p>
            <a:r>
              <a:rPr lang="en-US" sz="4800" dirty="0">
                <a:solidFill>
                  <a:srgbClr val="FFC000"/>
                </a:solidFill>
              </a:rPr>
              <a:t>	</a:t>
            </a:r>
            <a:r>
              <a:rPr lang="en-US" sz="4800" dirty="0" smtClean="0">
                <a:solidFill>
                  <a:srgbClr val="FFC000"/>
                </a:solidFill>
              </a:rPr>
              <a:t>		</a:t>
            </a:r>
            <a:r>
              <a:rPr lang="en-US" sz="4800" dirty="0" smtClean="0"/>
              <a:t>+Atom 		: </a:t>
            </a:r>
            <a:r>
              <a:rPr lang="en-US" sz="4800" u="sng" dirty="0" smtClean="0">
                <a:solidFill>
                  <a:srgbClr val="FFC000"/>
                </a:solidFill>
              </a:rPr>
              <a:t>https://atom.io</a:t>
            </a:r>
          </a:p>
          <a:p>
            <a:pPr marL="685800" indent="-685800">
              <a:buFontTx/>
              <a:buChar char="-"/>
            </a:pPr>
            <a:r>
              <a:rPr lang="en-US" sz="4800" dirty="0" smtClean="0"/>
              <a:t>Chương trình Hello world</a:t>
            </a:r>
          </a:p>
          <a:p>
            <a:pPr marL="685800" indent="-685800">
              <a:buFontTx/>
              <a:buChar char="-"/>
            </a:pPr>
            <a:r>
              <a:rPr lang="en-US" sz="4800" dirty="0" smtClean="0"/>
              <a:t>Hàm callback</a:t>
            </a:r>
            <a:endParaRPr lang="vi-VN" sz="4800" dirty="0"/>
          </a:p>
        </p:txBody>
      </p:sp>
    </p:spTree>
    <p:extLst>
      <p:ext uri="{BB962C8B-B14F-4D97-AF65-F5344CB8AC3E}">
        <p14:creationId xmlns:p14="http://schemas.microsoft.com/office/powerpoint/2010/main" val="5653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96" y="104502"/>
            <a:ext cx="7197726" cy="754257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BLOCKING VÀ NON BLOCKING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39976" y="1071153"/>
            <a:ext cx="1109036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Sự khác nhau giữa Blocking và Non blocking là cách xử lý những tác vụ (task) nặng và tốn thời gian.</a:t>
            </a:r>
          </a:p>
          <a:p>
            <a:pPr marL="571500" indent="-571500">
              <a:buFontTx/>
              <a:buChar char="-"/>
            </a:pPr>
            <a:r>
              <a:rPr lang="en-US" sz="4000" dirty="0" smtClean="0"/>
              <a:t>Với blocking:		   </a:t>
            </a:r>
          </a:p>
          <a:p>
            <a:r>
              <a:rPr lang="en-US" sz="4000" dirty="0" smtClean="0"/>
              <a:t>		- Thực hiện lần lượt từng tác vụ cho tới hết</a:t>
            </a:r>
            <a:br>
              <a:rPr lang="en-US" sz="4000" dirty="0" smtClean="0"/>
            </a:br>
            <a:r>
              <a:rPr lang="en-US" sz="4000" dirty="0" smtClean="0"/>
              <a:t>- Với non-blocking: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	- Thực hiện đồng thời tác vụ nặng đó với tác vụ tiếp theo</a:t>
            </a:r>
          </a:p>
          <a:p>
            <a:endParaRPr lang="en-US" sz="4000" dirty="0"/>
          </a:p>
          <a:p>
            <a:r>
              <a:rPr lang="en-US" sz="3200" i="1" dirty="0" smtClean="0">
                <a:solidFill>
                  <a:srgbClr val="FFC000"/>
                </a:solidFill>
              </a:rPr>
              <a:t>Thế nào là một tác vụ nặng, điều gì xảy ra khi có 1 tác vụ nặng?</a:t>
            </a:r>
            <a:endParaRPr lang="vi-VN" sz="320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0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96" y="104502"/>
            <a:ext cx="7197726" cy="754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err="1" smtClean="0"/>
              <a:t>Javascript</a:t>
            </a:r>
            <a:r>
              <a:rPr lang="en-US" b="1" i="1" dirty="0" smtClean="0"/>
              <a:t> cơ bản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39976" y="1071153"/>
            <a:ext cx="1109036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 smtClean="0"/>
              <a:t>Biến trong </a:t>
            </a:r>
            <a:r>
              <a:rPr lang="en-US" sz="4000" dirty="0" err="1" smtClean="0"/>
              <a:t>javascript</a:t>
            </a:r>
            <a:r>
              <a:rPr lang="en-US" sz="4000" dirty="0" smtClean="0"/>
              <a:t> (variable)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Kiểu dữ liệu (Data type)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	- Các kiểu nguyên thủy: </a:t>
            </a:r>
            <a:r>
              <a:rPr lang="en-US" sz="3600" dirty="0" err="1" smtClean="0"/>
              <a:t>boolean</a:t>
            </a:r>
            <a:r>
              <a:rPr lang="en-US" sz="3600" dirty="0" smtClean="0"/>
              <a:t>, null, number, string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	- Kiểu hỗn hợp: Objects, Arrays, </a:t>
            </a:r>
            <a:r>
              <a:rPr lang="en-US" sz="3600" dirty="0" smtClean="0">
                <a:solidFill>
                  <a:srgbClr val="FFC000"/>
                </a:solidFill>
              </a:rPr>
              <a:t>Functions</a:t>
            </a:r>
          </a:p>
          <a:p>
            <a:pPr marL="742950" indent="-742950">
              <a:buAutoNum type="arabicPeriod" startAt="3"/>
            </a:pPr>
            <a:r>
              <a:rPr lang="en-US" sz="3600" dirty="0" smtClean="0"/>
              <a:t>Chú thích (Comment)</a:t>
            </a:r>
          </a:p>
          <a:p>
            <a:endParaRPr lang="en-US" sz="3600" dirty="0" smtClean="0"/>
          </a:p>
          <a:p>
            <a:r>
              <a:rPr lang="vi-VN" sz="6000" b="1" dirty="0">
                <a:solidFill>
                  <a:srgbClr val="FFC000"/>
                </a:solidFill>
              </a:rPr>
              <a:t>https://goo.gl/iknjml</a:t>
            </a:r>
            <a:endParaRPr lang="en-US" sz="9600" b="1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16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96" y="104502"/>
            <a:ext cx="7197726" cy="754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err="1" smtClean="0"/>
              <a:t>Javascript</a:t>
            </a:r>
            <a:r>
              <a:rPr lang="en-US" b="1" i="1" dirty="0" smtClean="0"/>
              <a:t> cơ bản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39976" y="1071153"/>
            <a:ext cx="110903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 smtClean="0"/>
              <a:t>Build-in Function</a:t>
            </a:r>
          </a:p>
          <a:p>
            <a:pPr marL="742950" indent="-742950">
              <a:buAutoNum type="arabicPeriod"/>
            </a:pPr>
            <a:endParaRPr lang="en-US" sz="3600" dirty="0" smtClean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parseInt</a:t>
            </a:r>
            <a:r>
              <a:rPr lang="en-US" sz="3600" dirty="0" smtClean="0"/>
              <a:t>(string);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parseFloat</a:t>
            </a:r>
            <a:r>
              <a:rPr lang="en-US" sz="3600" dirty="0" smtClean="0"/>
              <a:t>(string);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isNaN</a:t>
            </a:r>
            <a:r>
              <a:rPr lang="en-US" sz="3600" dirty="0" smtClean="0"/>
              <a:t>(anything);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e</a:t>
            </a:r>
            <a:r>
              <a:rPr lang="en-US" sz="3600" dirty="0" err="1" smtClean="0"/>
              <a:t>val</a:t>
            </a:r>
            <a:r>
              <a:rPr lang="en-US" sz="3600" dirty="0" smtClean="0"/>
              <a:t>(string);</a:t>
            </a:r>
          </a:p>
        </p:txBody>
      </p:sp>
    </p:spTree>
    <p:extLst>
      <p:ext uri="{BB962C8B-B14F-4D97-AF65-F5344CB8AC3E}">
        <p14:creationId xmlns:p14="http://schemas.microsoft.com/office/powerpoint/2010/main" val="69002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96" y="104502"/>
            <a:ext cx="7197726" cy="754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err="1" smtClean="0"/>
              <a:t>Javascript</a:t>
            </a:r>
            <a:r>
              <a:rPr lang="en-US" b="1" i="1" dirty="0" smtClean="0"/>
              <a:t> cơ bản</a:t>
            </a:r>
            <a:endParaRPr lang="vi-VN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00787" y="1071153"/>
            <a:ext cx="1109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Toán tử và câu lệnh (operations and statements)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786" y="1929878"/>
            <a:ext cx="110903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 smtClean="0"/>
              <a:t>Toán tử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- Toán tử toán học 			(+ - * / % ++ --)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- Toán tử quan hệ  			(==, !=, !==, ===, &gt;, &lt;, &lt;=, &gt;=)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- Toán tử Logic					(&amp;&amp;, !, ||)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- Toán tử gán					(=, +=, -=, *=, /=, %=)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- Toán tử đặc biệt 			(comma, ?:, </a:t>
            </a:r>
            <a:r>
              <a:rPr lang="en-US" sz="3600" dirty="0" err="1" smtClean="0"/>
              <a:t>typeof</a:t>
            </a:r>
            <a:r>
              <a:rPr lang="en-US" sz="3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331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1851</TotalTime>
  <Words>512</Words>
  <Application>Microsoft Office PowerPoint</Application>
  <PresentationFormat>Widescreen</PresentationFormat>
  <Paragraphs>145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Celestial</vt:lpstr>
      <vt:lpstr>Giới thiệu node.js</vt:lpstr>
      <vt:lpstr>PowerPoint Presentation</vt:lpstr>
      <vt:lpstr>ỨNG DỤNG CỦA NODE JS</vt:lpstr>
      <vt:lpstr>NỘI DUNG NODE.JS CƠ BẢN</vt:lpstr>
      <vt:lpstr>CHƯƠNG TRÌNH HELLO WORLD</vt:lpstr>
      <vt:lpstr>BLOCKING VÀ NON BLOCKING</vt:lpstr>
      <vt:lpstr>Javascript cơ bản</vt:lpstr>
      <vt:lpstr>Javascript cơ bản</vt:lpstr>
      <vt:lpstr>Javascript cơ bản</vt:lpstr>
      <vt:lpstr>Javascript cơ bản</vt:lpstr>
      <vt:lpstr>Javascript cơ bản</vt:lpstr>
      <vt:lpstr>Javascript cơ bản</vt:lpstr>
      <vt:lpstr>Javascript cơ bản</vt:lpstr>
      <vt:lpstr>Javascript cơ bản</vt:lpstr>
      <vt:lpstr>Javascript cơ bản</vt:lpstr>
      <vt:lpstr>Javascript cơ bản</vt:lpstr>
      <vt:lpstr>Javascript cơ bản</vt:lpstr>
      <vt:lpstr>Javascript cơ bản</vt:lpstr>
      <vt:lpstr>Gói express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NỘI DUNG NODE.JS CƠ BẢN</dc:title>
  <dc:creator>MyPC</dc:creator>
  <cp:lastModifiedBy>MyPC</cp:lastModifiedBy>
  <cp:revision>127</cp:revision>
  <dcterms:created xsi:type="dcterms:W3CDTF">2016-10-17T00:52:33Z</dcterms:created>
  <dcterms:modified xsi:type="dcterms:W3CDTF">2016-10-26T12:21:57Z</dcterms:modified>
</cp:coreProperties>
</file>