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7.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86" r:id="rId5"/>
    <p:sldId id="266" r:id="rId6"/>
    <p:sldId id="264" r:id="rId7"/>
    <p:sldId id="267" r:id="rId8"/>
    <p:sldId id="272" r:id="rId9"/>
    <p:sldId id="265" r:id="rId10"/>
    <p:sldId id="268" r:id="rId11"/>
    <p:sldId id="269" r:id="rId12"/>
    <p:sldId id="274" r:id="rId13"/>
    <p:sldId id="280" r:id="rId14"/>
    <p:sldId id="26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showGuides="1">
      <p:cViewPr varScale="1">
        <p:scale>
          <a:sx n="82" d="100"/>
          <a:sy n="82" d="100"/>
        </p:scale>
        <p:origin x="124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web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634692"/>
            <a:ext cx="7772400" cy="1470025"/>
          </a:xfrm>
        </p:spPr>
        <p:txBody>
          <a:bodyPr/>
          <a:lstStyle/>
          <a:p>
            <a:pPr algn="ctr"/>
            <a:r>
              <a:rPr lang="en-US" altLang="en-US" dirty="0" smtClean="0">
                <a:solidFill>
                  <a:srgbClr val="C00000"/>
                </a:solidFill>
                <a:latin typeface="Times New Roman" panose="02020603050405020304" pitchFamily="18" charset="0"/>
                <a:cs typeface="Times New Roman" panose="02020603050405020304" pitchFamily="18" charset="0"/>
              </a:rPr>
              <a:t>HỆ THỐNG QUẢN LÍ PHÒNG KHÁM TƯ NHÂN</a:t>
            </a:r>
            <a:br>
              <a:rPr lang="en-US" altLang="en-US" dirty="0" smtClean="0">
                <a:solidFill>
                  <a:srgbClr val="FF0000"/>
                </a:solidFill>
                <a:latin typeface="Times New Roman" panose="02020603050405020304" pitchFamily="18" charset="0"/>
                <a:cs typeface="Times New Roman" panose="02020603050405020304" pitchFamily="18" charset="0"/>
              </a:rPr>
            </a:br>
            <a:r>
              <a:rPr lang="en-US" altLang="en-US" sz="2800" dirty="0" err="1" smtClean="0">
                <a:solidFill>
                  <a:srgbClr val="FF0000"/>
                </a:solidFill>
                <a:latin typeface="Times New Roman" panose="02020603050405020304" pitchFamily="18" charset="0"/>
                <a:cs typeface="Times New Roman" panose="02020603050405020304" pitchFamily="18" charset="0"/>
              </a:rPr>
              <a:t>Nhóm</a:t>
            </a:r>
            <a:r>
              <a:rPr lang="vi-VN" altLang="en-US" sz="2800" dirty="0">
                <a:solidFill>
                  <a:srgbClr val="FF0000"/>
                </a:solidFill>
                <a:latin typeface="Times New Roman" panose="02020603050405020304" pitchFamily="18" charset="0"/>
                <a:cs typeface="Times New Roman" panose="02020603050405020304" pitchFamily="18" charset="0"/>
              </a:rPr>
              <a:t>:</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type="subTitle" idx="1"/>
          </p:nvPr>
        </p:nvSpPr>
        <p:spPr>
          <a:xfrm>
            <a:off x="5295900" y="3429000"/>
            <a:ext cx="3886200" cy="1752600"/>
          </a:xfrm>
        </p:spPr>
        <p:txBody>
          <a:bodyPr/>
          <a:lstStyle/>
          <a:p>
            <a:pPr algn="l"/>
            <a:r>
              <a:rPr lang="en-US" altLang="en-US" sz="2500" b="1" dirty="0" err="1" smtClean="0">
                <a:solidFill>
                  <a:schemeClr val="tx1"/>
                </a:solidFill>
                <a:latin typeface="Times New Roman" panose="02020603050405020304" pitchFamily="18" charset="0"/>
                <a:cs typeface="Times New Roman" panose="02020603050405020304" pitchFamily="18" charset="0"/>
              </a:rPr>
              <a:t>Sinh</a:t>
            </a:r>
            <a:r>
              <a:rPr lang="en-US" altLang="en-US" sz="2500" b="1" dirty="0" smtClean="0">
                <a:solidFill>
                  <a:schemeClr val="tx1"/>
                </a:solidFill>
                <a:latin typeface="Times New Roman" panose="02020603050405020304" pitchFamily="18" charset="0"/>
                <a:cs typeface="Times New Roman" panose="02020603050405020304" pitchFamily="18" charset="0"/>
              </a:rPr>
              <a:t> </a:t>
            </a:r>
            <a:r>
              <a:rPr lang="en-US" altLang="en-US" sz="2500" b="1" dirty="0" err="1" smtClean="0">
                <a:solidFill>
                  <a:schemeClr val="tx1"/>
                </a:solidFill>
                <a:latin typeface="Times New Roman" panose="02020603050405020304" pitchFamily="18" charset="0"/>
                <a:cs typeface="Times New Roman" panose="02020603050405020304" pitchFamily="18" charset="0"/>
              </a:rPr>
              <a:t>viên</a:t>
            </a:r>
            <a:r>
              <a:rPr lang="en-US" altLang="en-US" sz="2500" b="1" dirty="0" smtClean="0">
                <a:solidFill>
                  <a:schemeClr val="tx1"/>
                </a:solidFill>
                <a:latin typeface="Times New Roman" panose="02020603050405020304" pitchFamily="18" charset="0"/>
                <a:cs typeface="Times New Roman" panose="02020603050405020304" pitchFamily="18" charset="0"/>
              </a:rPr>
              <a:t> </a:t>
            </a:r>
            <a:r>
              <a:rPr lang="en-US" altLang="en-US" sz="2500" b="1" dirty="0" err="1" smtClean="0">
                <a:solidFill>
                  <a:schemeClr val="tx1"/>
                </a:solidFill>
                <a:latin typeface="Times New Roman" panose="02020603050405020304" pitchFamily="18" charset="0"/>
                <a:cs typeface="Times New Roman" panose="02020603050405020304" pitchFamily="18" charset="0"/>
              </a:rPr>
              <a:t>thực</a:t>
            </a:r>
            <a:r>
              <a:rPr lang="en-US" altLang="en-US" sz="2500" b="1" dirty="0" smtClean="0">
                <a:solidFill>
                  <a:schemeClr val="tx1"/>
                </a:solidFill>
                <a:latin typeface="Times New Roman" panose="02020603050405020304" pitchFamily="18" charset="0"/>
                <a:cs typeface="Times New Roman" panose="02020603050405020304" pitchFamily="18" charset="0"/>
              </a:rPr>
              <a:t> </a:t>
            </a:r>
            <a:r>
              <a:rPr lang="en-US" altLang="en-US" sz="2500" b="1" dirty="0" err="1" smtClean="0">
                <a:solidFill>
                  <a:schemeClr val="tx1"/>
                </a:solidFill>
                <a:latin typeface="Times New Roman" panose="02020603050405020304" pitchFamily="18" charset="0"/>
                <a:cs typeface="Times New Roman" panose="02020603050405020304" pitchFamily="18" charset="0"/>
              </a:rPr>
              <a:t>hiện</a:t>
            </a:r>
            <a:r>
              <a:rPr lang="en-US" altLang="en-US" sz="2500" b="1" dirty="0" smtClean="0">
                <a:solidFill>
                  <a:schemeClr val="tx1"/>
                </a:solidFill>
                <a:latin typeface="Times New Roman" panose="02020603050405020304" pitchFamily="18" charset="0"/>
                <a:cs typeface="Times New Roman" panose="02020603050405020304" pitchFamily="18" charset="0"/>
              </a:rPr>
              <a:t>:</a:t>
            </a:r>
            <a:endParaRPr lang="en-US" altLang="en-US" sz="2500" b="1" dirty="0" smtClean="0">
              <a:solidFill>
                <a:schemeClr val="tx1"/>
              </a:solidFill>
              <a:latin typeface="Times New Roman" panose="02020603050405020304" pitchFamily="18" charset="0"/>
              <a:cs typeface="Times New Roman" panose="02020603050405020304" pitchFamily="18" charset="0"/>
            </a:endParaRPr>
          </a:p>
          <a:p>
            <a:pPr algn="l"/>
            <a:r>
              <a:rPr lang="vi-VN" altLang="en-US" sz="2500" b="1" dirty="0" smtClean="0">
                <a:solidFill>
                  <a:schemeClr val="tx1"/>
                </a:solidFill>
                <a:latin typeface="Times New Roman" panose="02020603050405020304" pitchFamily="18" charset="0"/>
                <a:cs typeface="Times New Roman" panose="02020603050405020304" pitchFamily="18" charset="0"/>
              </a:rPr>
              <a:t>Đặng Văn Phúc</a:t>
            </a:r>
            <a:endParaRPr lang="vi-VN" altLang="en-US" sz="2500" b="1" dirty="0" smtClean="0">
              <a:solidFill>
                <a:schemeClr val="tx1"/>
              </a:solidFill>
              <a:latin typeface="Times New Roman" panose="02020603050405020304" pitchFamily="18" charset="0"/>
              <a:cs typeface="Times New Roman" panose="02020603050405020304" pitchFamily="18" charset="0"/>
            </a:endParaRPr>
          </a:p>
          <a:p>
            <a:pPr algn="l"/>
            <a:r>
              <a:rPr lang="vi-VN" altLang="en-US" sz="2500" b="1" dirty="0" smtClean="0">
                <a:solidFill>
                  <a:schemeClr val="tx1"/>
                </a:solidFill>
                <a:latin typeface="Times New Roman" panose="02020603050405020304" pitchFamily="18" charset="0"/>
                <a:cs typeface="Times New Roman" panose="02020603050405020304" pitchFamily="18" charset="0"/>
              </a:rPr>
              <a:t>MSSV: B1910432</a:t>
            </a:r>
            <a:endParaRPr lang="en-US" altLang="en-US" sz="2500" b="1"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743200" y="304800"/>
            <a:ext cx="4572000" cy="1200329"/>
          </a:xfrm>
          <a:prstGeom prst="rect">
            <a:avLst/>
          </a:prstGeom>
          <a:noFill/>
        </p:spPr>
        <p:txBody>
          <a:bodyPr wrap="square" rtlCol="0">
            <a:spAutoFit/>
          </a:bodyPr>
          <a:lstStyle/>
          <a:p>
            <a:pPr algn="ctr"/>
            <a:r>
              <a:rPr lang="en-GB" b="1" dirty="0" err="1" smtClean="0">
                <a:latin typeface="Times New Roman" panose="02020603050405020304" pitchFamily="18" charset="0"/>
                <a:cs typeface="Times New Roman" panose="02020603050405020304" pitchFamily="18" charset="0"/>
              </a:rPr>
              <a:t>TRƯỜNG</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ĐẠI</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HỌC</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CẦN</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THƠ</a:t>
            </a:r>
            <a:endParaRPr lang="en-GB" b="1" dirty="0" smtClean="0">
              <a:latin typeface="Times New Roman" panose="02020603050405020304" pitchFamily="18" charset="0"/>
              <a:cs typeface="Times New Roman" panose="02020603050405020304" pitchFamily="18" charset="0"/>
            </a:endParaRPr>
          </a:p>
          <a:p>
            <a:pPr algn="ctr"/>
            <a:r>
              <a:rPr lang="en-GB" b="1" dirty="0" smtClean="0">
                <a:latin typeface="Times New Roman" panose="02020603050405020304" pitchFamily="18" charset="0"/>
                <a:cs typeface="Times New Roman" panose="02020603050405020304" pitchFamily="18" charset="0"/>
              </a:rPr>
              <a:t>TRƯỜNG </a:t>
            </a:r>
            <a:r>
              <a:rPr lang="vi-VN" b="1" dirty="0" smtClean="0">
                <a:latin typeface="Times New Roman" panose="02020603050405020304" pitchFamily="18" charset="0"/>
                <a:cs typeface="Times New Roman" panose="02020603050405020304" pitchFamily="18" charset="0"/>
              </a:rPr>
              <a:t>CÔNG NGHỆ THÔNG TIN</a:t>
            </a:r>
            <a:endParaRPr lang="en-GB" b="1" dirty="0" smtClean="0">
              <a:latin typeface="Times New Roman" panose="02020603050405020304" pitchFamily="18" charset="0"/>
              <a:cs typeface="Times New Roman" panose="02020603050405020304" pitchFamily="18" charset="0"/>
            </a:endParaRPr>
          </a:p>
          <a:p>
            <a:pPr algn="ctr"/>
            <a:r>
              <a:rPr lang="en-GB" b="1" dirty="0" smtClean="0">
                <a:latin typeface="Times New Roman" panose="02020603050405020304" pitchFamily="18" charset="0"/>
                <a:cs typeface="Times New Roman" panose="02020603050405020304" pitchFamily="18" charset="0"/>
              </a:rPr>
              <a:t>KHO</a:t>
            </a:r>
            <a:r>
              <a:rPr lang="vi-VN" b="1" dirty="0" smtClean="0">
                <a:latin typeface="Times New Roman" panose="02020603050405020304" pitchFamily="18" charset="0"/>
                <a:cs typeface="Times New Roman" panose="02020603050405020304" pitchFamily="18" charset="0"/>
              </a:rPr>
              <a:t>A CÔNG NGHỆ THÔNG TIN &amp; TRUYỀN THÔNG</a:t>
            </a:r>
            <a:endParaRPr lang="en-GB" dirty="0"/>
          </a:p>
        </p:txBody>
      </p:sp>
      <p:sp>
        <p:nvSpPr>
          <p:cNvPr id="3" name="TextBox 2"/>
          <p:cNvSpPr txBox="1"/>
          <p:nvPr/>
        </p:nvSpPr>
        <p:spPr>
          <a:xfrm>
            <a:off x="824345" y="3550384"/>
            <a:ext cx="3449782" cy="861774"/>
          </a:xfrm>
          <a:prstGeom prst="rect">
            <a:avLst/>
          </a:prstGeom>
          <a:noFill/>
        </p:spPr>
        <p:txBody>
          <a:bodyPr wrap="square" rtlCol="0">
            <a:spAutoFit/>
          </a:bodyPr>
          <a:lstStyle/>
          <a:p>
            <a:r>
              <a:rPr lang="vi-VN" sz="2500" b="1" dirty="0" smtClean="0">
                <a:latin typeface="Times New Roman" panose="02020603050405020304" pitchFamily="18" charset="0"/>
                <a:cs typeface="Times New Roman" panose="02020603050405020304" pitchFamily="18" charset="0"/>
              </a:rPr>
              <a:t>Giáo viên</a:t>
            </a:r>
            <a:r>
              <a:rPr lang="en-GB" sz="2500" b="1" dirty="0" smtClean="0">
                <a:latin typeface="Times New Roman" panose="02020603050405020304" pitchFamily="18" charset="0"/>
                <a:cs typeface="Times New Roman" panose="02020603050405020304" pitchFamily="18" charset="0"/>
              </a:rPr>
              <a:t> </a:t>
            </a:r>
            <a:r>
              <a:rPr lang="en-GB" sz="2500" b="1" dirty="0" err="1" smtClean="0">
                <a:latin typeface="Times New Roman" panose="02020603050405020304" pitchFamily="18" charset="0"/>
                <a:cs typeface="Times New Roman" panose="02020603050405020304" pitchFamily="18" charset="0"/>
              </a:rPr>
              <a:t>hướng</a:t>
            </a:r>
            <a:r>
              <a:rPr lang="en-GB" sz="2500" b="1" dirty="0" smtClean="0">
                <a:latin typeface="Times New Roman" panose="02020603050405020304" pitchFamily="18" charset="0"/>
                <a:cs typeface="Times New Roman" panose="02020603050405020304" pitchFamily="18" charset="0"/>
              </a:rPr>
              <a:t> </a:t>
            </a:r>
            <a:r>
              <a:rPr lang="en-GB" sz="2500" b="1" dirty="0" err="1" smtClean="0">
                <a:latin typeface="Times New Roman" panose="02020603050405020304" pitchFamily="18" charset="0"/>
                <a:cs typeface="Times New Roman" panose="02020603050405020304" pitchFamily="18" charset="0"/>
              </a:rPr>
              <a:t>dẫn</a:t>
            </a:r>
            <a:r>
              <a:rPr lang="en-GB" sz="2500" b="1" dirty="0" smtClean="0">
                <a:latin typeface="Times New Roman" panose="02020603050405020304" pitchFamily="18" charset="0"/>
                <a:cs typeface="Times New Roman" panose="02020603050405020304" pitchFamily="18" charset="0"/>
              </a:rPr>
              <a:t>:</a:t>
            </a:r>
            <a:endParaRPr lang="en-GB" sz="2500" b="1" dirty="0" smtClean="0">
              <a:latin typeface="Times New Roman" panose="02020603050405020304" pitchFamily="18" charset="0"/>
              <a:cs typeface="Times New Roman" panose="02020603050405020304" pitchFamily="18" charset="0"/>
            </a:endParaRPr>
          </a:p>
          <a:p>
            <a:r>
              <a:rPr lang="en-GB" sz="2500" b="1" dirty="0" err="1" smtClean="0">
                <a:latin typeface="Times New Roman" panose="02020603050405020304" pitchFamily="18" charset="0"/>
                <a:cs typeface="Times New Roman" panose="02020603050405020304" pitchFamily="18" charset="0"/>
              </a:rPr>
              <a:t>ThS</a:t>
            </a:r>
            <a:r>
              <a:rPr lang="en-GB" sz="2500" b="1" dirty="0" smtClean="0">
                <a:latin typeface="Times New Roman" panose="02020603050405020304" pitchFamily="18" charset="0"/>
                <a:cs typeface="Times New Roman" panose="02020603050405020304" pitchFamily="18" charset="0"/>
              </a:rPr>
              <a:t>. </a:t>
            </a:r>
            <a:r>
              <a:rPr lang="vi-VN" sz="2500" b="1" dirty="0" smtClean="0">
                <a:latin typeface="Times New Roman" panose="02020603050405020304" pitchFamily="18" charset="0"/>
                <a:cs typeface="Times New Roman" panose="02020603050405020304" pitchFamily="18" charset="0"/>
              </a:rPr>
              <a:t>Thái Minh Tuấn</a:t>
            </a:r>
            <a:endParaRPr lang="en-GB" sz="25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81000"/>
            <a:ext cx="6400800" cy="52322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LỢI ÍCH</a:t>
            </a:r>
            <a:r>
              <a:rPr lang="en-GB" sz="2800" b="1" dirty="0" smtClean="0">
                <a:solidFill>
                  <a:srgbClr val="996633"/>
                </a:solidFill>
                <a:latin typeface="Times New Roman" panose="02020603050405020304" pitchFamily="18" charset="0"/>
                <a:cs typeface="Times New Roman" panose="02020603050405020304" pitchFamily="18" charset="0"/>
              </a:rPr>
              <a:t>.</a:t>
            </a:r>
            <a:endParaRPr lang="en-GB" sz="2800" b="1" dirty="0">
              <a:solidFill>
                <a:srgbClr val="99663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1981200"/>
            <a:ext cx="8153400" cy="953135"/>
          </a:xfrm>
          <a:prstGeom prst="rect">
            <a:avLst/>
          </a:prstGeom>
          <a:noFill/>
        </p:spPr>
        <p:txBody>
          <a:bodyPr wrap="square" rtlCol="0">
            <a:spAutoFit/>
          </a:bodyPr>
          <a:lstStyle/>
          <a:p>
            <a:r>
              <a:rPr lang="vi-VN" sz="2000" dirty="0" smtClean="0">
                <a:solidFill>
                  <a:srgbClr val="996633"/>
                </a:solidFill>
                <a:latin typeface="Times New Roman" panose="02020603050405020304" pitchFamily="18" charset="0"/>
                <a:cs typeface="Times New Roman" panose="02020603050405020304" pitchFamily="18" charset="0"/>
              </a:rPr>
              <a:t>Lợi ích :</a:t>
            </a:r>
            <a:endParaRPr lang="vi-VN" sz="2000" dirty="0" smtClean="0">
              <a:solidFill>
                <a:srgbClr val="99663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Tiết kiệm thời gian.</a:t>
            </a:r>
            <a:endParaRPr lang="vi-V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Tăng hiệu suất.</a:t>
            </a:r>
            <a:endParaRPr lang="en-GB"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Rectangle 3"/>
          <p:cNvSpPr/>
          <p:nvPr/>
        </p:nvSpPr>
        <p:spPr>
          <a:xfrm>
            <a:off x="1524000" y="381000"/>
            <a:ext cx="6400800" cy="52322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CÔNG NGHỆ SỬ DỤNG</a:t>
            </a:r>
            <a:endParaRPr lang="en-GB" sz="2800" b="1" dirty="0">
              <a:solidFill>
                <a:srgbClr val="99663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1828800"/>
            <a:ext cx="2145030" cy="1572260"/>
          </a:xfrm>
          <a:prstGeom prst="rect">
            <a:avLst/>
          </a:prstGeom>
        </p:spPr>
      </p:pic>
      <p:pic>
        <p:nvPicPr>
          <p:cNvPr id="3" name="Content Placeholder 2"/>
          <p:cNvPicPr>
            <a:picLocks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0800" y="1981200"/>
            <a:ext cx="3328670" cy="1306195"/>
          </a:xfrm>
          <a:prstGeom prst="rect">
            <a:avLst/>
          </a:prstGeom>
        </p:spPr>
      </p:pic>
      <p:pic>
        <p:nvPicPr>
          <p:cNvPr id="6" name="Content Placeholder 5"/>
          <p:cNvPicPr>
            <a:picLocks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828800"/>
            <a:ext cx="2857500" cy="160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038600"/>
            <a:ext cx="2738120" cy="1584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4030345"/>
            <a:ext cx="4393565" cy="15487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04800"/>
            <a:ext cx="7086600" cy="944563"/>
          </a:xfrm>
        </p:spPr>
        <p:txBody>
          <a:bodyPr/>
          <a:lstStyle/>
          <a:p>
            <a:pPr algn="ctr"/>
            <a:r>
              <a:rPr lang="vi-VN" sz="2800" dirty="0" smtClean="0">
                <a:latin typeface="Times New Roman" panose="02020603050405020304" pitchFamily="18" charset="0"/>
                <a:cs typeface="Times New Roman" panose="02020603050405020304" pitchFamily="18" charset="0"/>
              </a:rPr>
              <a:t>KẾT LUẬN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altLang="vi-VN" sz="2000" dirty="0" smtClean="0">
                <a:solidFill>
                  <a:srgbClr val="996633"/>
                </a:solidFill>
                <a:latin typeface="Times New Roman" panose="02020603050405020304" pitchFamily="18" charset="0"/>
                <a:cs typeface="Times New Roman" panose="02020603050405020304" pitchFamily="18" charset="0"/>
              </a:rPr>
              <a:t>Đạt được điều gì? </a:t>
            </a:r>
            <a:endParaRPr lang="vi-VN" sz="2000" dirty="0" smtClean="0">
              <a:solidFill>
                <a:srgbClr val="9966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vi-VN" sz="2000" dirty="0" smtClean="0">
              <a:solidFill>
                <a:srgbClr val="996633"/>
              </a:solidFill>
              <a:latin typeface="Times New Roman" panose="02020603050405020304" pitchFamily="18" charset="0"/>
              <a:cs typeface="Times New Roman" panose="02020603050405020304" pitchFamily="18" charset="0"/>
            </a:endParaRPr>
          </a:p>
          <a:p>
            <a:pPr marL="0" indent="0">
              <a:buNone/>
            </a:pPr>
            <a:r>
              <a:rPr lang="vi-VN" sz="2000" dirty="0" smtClean="0">
                <a:solidFill>
                  <a:srgbClr val="996633"/>
                </a:solidFill>
                <a:latin typeface="Times New Roman" panose="02020603050405020304" pitchFamily="18" charset="0"/>
                <a:cs typeface="Times New Roman" panose="02020603050405020304" pitchFamily="18" charset="0"/>
              </a:rPr>
              <a:t>Chưa đạt được</a:t>
            </a:r>
            <a:r>
              <a:rPr lang="en-US" altLang="vi-VN" sz="2000" dirty="0" smtClean="0">
                <a:solidFill>
                  <a:srgbClr val="996633"/>
                </a:solidFill>
                <a:latin typeface="Times New Roman" panose="02020603050405020304" pitchFamily="18" charset="0"/>
                <a:cs typeface="Times New Roman" panose="02020603050405020304" pitchFamily="18" charset="0"/>
              </a:rPr>
              <a:t> điều gì? </a:t>
            </a:r>
            <a:endParaRPr lang="vi-VN" sz="2000" dirty="0" smtClean="0">
              <a:solidFill>
                <a:srgbClr val="9966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solidFill>
                <a:srgbClr val="99663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2971800"/>
            <a:ext cx="8382000" cy="646331"/>
          </a:xfrm>
          <a:prstGeom prst="rect">
            <a:avLst/>
          </a:prstGeom>
          <a:noFill/>
        </p:spPr>
        <p:txBody>
          <a:bodyPr wrap="square" rtlCol="0">
            <a:spAutoFit/>
          </a:bodyPr>
          <a:lstStyle/>
          <a:p>
            <a:r>
              <a:rPr lang="en-GB" sz="3600" b="1" dirty="0" err="1" smtClean="0">
                <a:solidFill>
                  <a:srgbClr val="FF0000"/>
                </a:solidFill>
                <a:latin typeface="Times New Roman" panose="02020603050405020304" pitchFamily="18" charset="0"/>
                <a:cs typeface="Times New Roman" panose="02020603050405020304" pitchFamily="18" charset="0"/>
              </a:rPr>
              <a:t>CẢM</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ƠN</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QUÝ</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THẦY</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ĐÃ</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LẮNG</a:t>
            </a:r>
            <a:r>
              <a:rPr lang="en-GB" sz="3600" b="1" dirty="0" smtClean="0">
                <a:solidFill>
                  <a:srgbClr val="FF0000"/>
                </a:solidFill>
                <a:latin typeface="Times New Roman" panose="02020603050405020304" pitchFamily="18" charset="0"/>
                <a:cs typeface="Times New Roman" panose="02020603050405020304" pitchFamily="18" charset="0"/>
              </a:rPr>
              <a:t> </a:t>
            </a:r>
            <a:r>
              <a:rPr lang="en-GB" sz="3600" b="1" dirty="0" err="1" smtClean="0">
                <a:solidFill>
                  <a:srgbClr val="FF0000"/>
                </a:solidFill>
                <a:latin typeface="Times New Roman" panose="02020603050405020304" pitchFamily="18" charset="0"/>
                <a:cs typeface="Times New Roman" panose="02020603050405020304" pitchFamily="18" charset="0"/>
              </a:rPr>
              <a:t>NGHE</a:t>
            </a:r>
            <a:endParaRPr lang="en-GB" sz="3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1"/>
            <a:ext cx="9144000" cy="1227138"/>
          </a:xfrm>
        </p:spPr>
        <p:txBody>
          <a:bodyPr/>
          <a:lstStyle/>
          <a:p>
            <a:pPr algn="ctr"/>
            <a:r>
              <a:rPr lang="en-US" sz="2800" dirty="0" smtClean="0">
                <a:latin typeface="Times New Roman" panose="02020603050405020304" pitchFamily="18" charset="0"/>
                <a:cs typeface="Times New Roman" panose="02020603050405020304" pitchFamily="18" charset="0"/>
              </a:rPr>
              <a:t>NỘI DUNG</a:t>
            </a:r>
            <a:endParaRPr lang="en-US" sz="28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2057400"/>
            <a:ext cx="3048000" cy="1476375"/>
          </a:xfrm>
          <a:prstGeom prst="rect">
            <a:avLst/>
          </a:prstGeom>
          <a:noFill/>
        </p:spPr>
        <p:txBody>
          <a:bodyPr wrap="square" rtlCol="0">
            <a:spAutoFit/>
          </a:bodyPr>
          <a:p>
            <a:pPr marL="285750" indent="-285750">
              <a:buFont typeface="Arial" panose="020B0604020202020204" pitchFamily="34" charset="0"/>
              <a:buChar char="•"/>
            </a:pPr>
            <a:r>
              <a:rPr lang="en-US"/>
              <a:t>Giới thiệu đề tài.</a:t>
            </a:r>
            <a:endParaRPr lang="en-US"/>
          </a:p>
          <a:p>
            <a:pPr marL="285750" indent="-285750">
              <a:buFont typeface="Arial" panose="020B0604020202020204" pitchFamily="34" charset="0"/>
              <a:buChar char="•"/>
            </a:pPr>
            <a:r>
              <a:rPr lang="en-US"/>
              <a:t>Tính năng chính</a:t>
            </a:r>
            <a:endParaRPr lang="en-US"/>
          </a:p>
          <a:p>
            <a:pPr marL="285750" indent="-285750">
              <a:buFont typeface="Arial" panose="020B0604020202020204" pitchFamily="34" charset="0"/>
              <a:buChar char="•"/>
            </a:pPr>
            <a:r>
              <a:rPr lang="en-US"/>
              <a:t>Cơ sở dử liệu </a:t>
            </a:r>
            <a:endParaRPr lang="en-US"/>
          </a:p>
          <a:p>
            <a:pPr marL="285750" indent="-285750">
              <a:buFont typeface="Arial" panose="020B0604020202020204" pitchFamily="34" charset="0"/>
              <a:buChar char="•"/>
            </a:pPr>
            <a:r>
              <a:rPr lang="en-US"/>
              <a:t>Giao diện client</a:t>
            </a:r>
            <a:endParaRPr lang="en-US"/>
          </a:p>
          <a:p>
            <a:pPr marL="285750" indent="-285750">
              <a:buFont typeface="Arial" panose="020B0604020202020204" pitchFamily="34" charset="0"/>
              <a:buChar char="•"/>
            </a:pPr>
            <a:r>
              <a:rPr lang="en-US"/>
              <a:t>Giao diện Dashboard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1"/>
            <a:ext cx="9144000" cy="1227138"/>
          </a:xfrm>
        </p:spPr>
        <p:txBody>
          <a:bodyPr/>
          <a:lstStyle/>
          <a:p>
            <a:pPr algn="ctr"/>
            <a:r>
              <a:rPr lang="vi-VN" altLang="en-US" sz="2800" dirty="0" smtClean="0">
                <a:latin typeface="Times New Roman" panose="02020603050405020304" pitchFamily="18" charset="0"/>
                <a:cs typeface="Times New Roman" panose="02020603050405020304" pitchFamily="18" charset="0"/>
              </a:rPr>
              <a:t>GIỚI THIỆU</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ĐỀ </a:t>
            </a:r>
            <a:r>
              <a:rPr lang="en-US" altLang="en-US" sz="2800" dirty="0" smtClean="0">
                <a:latin typeface="Times New Roman" panose="02020603050405020304" pitchFamily="18" charset="0"/>
                <a:cs typeface="Times New Roman" panose="02020603050405020304" pitchFamily="18" charset="0"/>
              </a:rPr>
              <a:t>TÀI</a:t>
            </a:r>
            <a:endParaRPr lang="en-US" altLang="en-US"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81000" y="1828800"/>
            <a:ext cx="6400800" cy="4092575"/>
          </a:xfrm>
          <a:prstGeom prst="rect">
            <a:avLst/>
          </a:prstGeom>
          <a:noFill/>
        </p:spPr>
        <p:txBody>
          <a:bodyPr wrap="square" rtlCol="0">
            <a:spAutoFit/>
          </a:bodyPr>
          <a:lstStyle/>
          <a:p>
            <a:pPr marL="0" lvl="1"/>
            <a:r>
              <a:rPr lang="vi-VN" sz="2000" b="1" dirty="0" smtClean="0">
                <a:solidFill>
                  <a:srgbClr val="996633"/>
                </a:solidFill>
                <a:latin typeface="Times New Roman" panose="02020603050405020304" pitchFamily="18" charset="0"/>
                <a:cs typeface="Times New Roman" panose="02020603050405020304" pitchFamily="18" charset="0"/>
              </a:rPr>
              <a:t>Giới thiệu:</a:t>
            </a:r>
            <a:endParaRPr lang="vi-VN" sz="2000" b="1" dirty="0" smtClean="0">
              <a:solidFill>
                <a:srgbClr val="996633"/>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vi-VN" sz="2000" b="1" dirty="0" smtClean="0">
                <a:solidFill>
                  <a:srgbClr val="996633"/>
                </a:solidFill>
                <a:latin typeface="Times New Roman" panose="02020603050405020304" pitchFamily="18" charset="0"/>
                <a:cs typeface="Times New Roman" panose="02020603050405020304" pitchFamily="18" charset="0"/>
              </a:rPr>
              <a:t>Bác sĩ ?</a:t>
            </a:r>
            <a:endParaRPr lang="vi-VN" sz="2000" b="1" dirty="0" smtClean="0">
              <a:solidFill>
                <a:srgbClr val="996633"/>
              </a:solidFill>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a:t>
            </a:r>
            <a:r>
              <a:rPr lang="vi-VN" sz="2000" dirty="0" smtClean="0">
                <a:latin typeface="Times New Roman" panose="02020603050405020304" pitchFamily="18" charset="0"/>
                <a:cs typeface="Times New Roman" panose="02020603050405020304" pitchFamily="18" charset="0"/>
              </a:rPr>
              <a:t>huyên </a:t>
            </a:r>
            <a:r>
              <a:rPr lang="vi-VN" sz="2000" dirty="0">
                <a:latin typeface="Times New Roman" panose="02020603050405020304" pitchFamily="18" charset="0"/>
                <a:cs typeface="Times New Roman" panose="02020603050405020304" pitchFamily="18" charset="0"/>
              </a:rPr>
              <a:t>gia trong lĩnh vực y tế, có kiến thức và kỹ năng chẩn đoán và điều trị các bệnh lý, cũng như có khả năng cung cấp sự chăm sóc và tư vấn về sức khỏe cho các bệnh </a:t>
            </a:r>
            <a:r>
              <a:rPr lang="vi-VN" sz="2000" dirty="0" smtClean="0">
                <a:latin typeface="Times New Roman" panose="02020603050405020304" pitchFamily="18" charset="0"/>
                <a:cs typeface="Times New Roman" panose="02020603050405020304" pitchFamily="18" charset="0"/>
              </a:rPr>
              <a:t>nhân</a:t>
            </a:r>
            <a:r>
              <a:rPr lang="vi-VN" sz="2000" b="1" dirty="0" smtClean="0">
                <a:latin typeface="Times New Roman" panose="02020603050405020304" pitchFamily="18" charset="0"/>
                <a:cs typeface="Times New Roman" panose="02020603050405020304" pitchFamily="18" charset="0"/>
              </a:rPr>
              <a:t>.</a:t>
            </a:r>
            <a:endParaRPr lang="vi-VN" sz="2000" b="1"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vi-VN" sz="2000" b="1" dirty="0" smtClean="0">
                <a:solidFill>
                  <a:srgbClr val="996633"/>
                </a:solidFill>
                <a:latin typeface="Times New Roman" panose="02020603050405020304" pitchFamily="18" charset="0"/>
                <a:cs typeface="Times New Roman" panose="02020603050405020304" pitchFamily="18" charset="0"/>
              </a:rPr>
              <a:t>Bệnh nhân ?</a:t>
            </a:r>
            <a:endParaRPr lang="vi-VN" sz="2000" b="1" dirty="0" smtClean="0">
              <a:solidFill>
                <a:srgbClr val="996633"/>
              </a:solidFill>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Là người bị ốm, đang bị bệnh hoặc có thể bị bệnh và là các </a:t>
            </a:r>
            <a:r>
              <a:rPr lang="vi-VN" sz="2000" dirty="0" smtClean="0">
                <a:latin typeface="Times New Roman" panose="02020603050405020304" pitchFamily="18" charset="0"/>
                <a:cs typeface="Times New Roman" panose="02020603050405020304" pitchFamily="18" charset="0"/>
              </a:rPr>
              <a:t>đối </a:t>
            </a:r>
            <a:r>
              <a:rPr lang="vi-VN" sz="2000" dirty="0">
                <a:latin typeface="Times New Roman" panose="02020603050405020304" pitchFamily="18" charset="0"/>
                <a:cs typeface="Times New Roman" panose="02020603050405020304" pitchFamily="18" charset="0"/>
              </a:rPr>
              <a:t>tượng được nhận dịch vụ chăm sóc sức khỏe</a:t>
            </a:r>
            <a:r>
              <a:rPr lang="vi-VN" sz="2000" dirty="0"/>
              <a:t>.</a:t>
            </a:r>
            <a:endParaRPr lang="vi-VN" sz="2000" dirty="0"/>
          </a:p>
          <a:p>
            <a:pPr marL="342900" lvl="1" indent="-342900">
              <a:buFont typeface="Wingdings" panose="05000000000000000000" pitchFamily="2" charset="2"/>
              <a:buChar char="Ø"/>
            </a:pPr>
            <a:r>
              <a:rPr lang="en-US" altLang="vi-VN" sz="2000" dirty="0">
                <a:latin typeface="Times New Roman" panose="02020603050405020304" pitchFamily="18" charset="0"/>
                <a:cs typeface="Times New Roman" panose="02020603050405020304" pitchFamily="18" charset="0"/>
              </a:rPr>
              <a:t>Qui trình khám bệnh phức tạp</a:t>
            </a:r>
            <a:endParaRPr lang="en-GB" sz="2000" dirty="0" smtClean="0">
              <a:latin typeface="Times New Roman" panose="02020603050405020304" pitchFamily="18" charset="0"/>
              <a:cs typeface="Times New Roman" panose="02020603050405020304" pitchFamily="18" charset="0"/>
            </a:endParaRPr>
          </a:p>
          <a:p>
            <a:pPr marL="0" lvl="1"/>
            <a:r>
              <a:rPr lang="vi-VN" sz="2000" b="1" dirty="0" smtClean="0">
                <a:solidFill>
                  <a:srgbClr val="996633"/>
                </a:solidFill>
                <a:latin typeface="Times New Roman" panose="02020603050405020304" pitchFamily="18" charset="0"/>
                <a:cs typeface="Times New Roman" panose="02020603050405020304" pitchFamily="18" charset="0"/>
              </a:rPr>
              <a:t>Kết luận:</a:t>
            </a:r>
            <a:endParaRPr lang="vi-VN" sz="2000" b="1" dirty="0" smtClean="0">
              <a:solidFill>
                <a:srgbClr val="996633"/>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vi-VN" sz="2000" b="1" dirty="0" smtClean="0">
                <a:solidFill>
                  <a:srgbClr val="996633"/>
                </a:solidFill>
                <a:latin typeface="Times New Roman" panose="02020603050405020304" pitchFamily="18" charset="0"/>
                <a:cs typeface="Times New Roman" panose="02020603050405020304" pitchFamily="18" charset="0"/>
              </a:rPr>
              <a:t>Vậy hệ thống quản lí phòng khám tư nhân có thể tối ưu quá quy trình khám bệnh</a:t>
            </a:r>
            <a:endParaRPr lang="en-GB" sz="2000" b="1" dirty="0">
              <a:solidFill>
                <a:srgbClr val="9966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144000" cy="52322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TÍNH NĂNG CHÍNH</a:t>
            </a:r>
            <a:endParaRPr lang="en-GB" sz="2800" dirty="0"/>
          </a:p>
        </p:txBody>
      </p:sp>
      <p:sp>
        <p:nvSpPr>
          <p:cNvPr id="2" name="TextBox 1"/>
          <p:cNvSpPr txBox="1"/>
          <p:nvPr/>
        </p:nvSpPr>
        <p:spPr>
          <a:xfrm>
            <a:off x="457200" y="2362200"/>
            <a:ext cx="7772400" cy="3969385"/>
          </a:xfrm>
          <a:prstGeom prst="rect">
            <a:avLst/>
          </a:prstGeom>
          <a:noFill/>
        </p:spPr>
        <p:txBody>
          <a:bodyPr wrap="square" rtlCol="0">
            <a:spAutoFit/>
          </a:bodyPr>
          <a:lstStyle/>
          <a:p>
            <a:pPr marL="342900" indent="-342900">
              <a:buFont typeface="Arial" panose="020B0604020202020204" pitchFamily="34" charset="0"/>
              <a:buChar char="•"/>
            </a:pPr>
            <a:r>
              <a:rPr lang="en-US" altLang="vi-VN" dirty="0" smtClean="0"/>
              <a:t>Quản lý thuốc</a:t>
            </a:r>
            <a:endParaRPr lang="vi-VN" dirty="0" smtClean="0"/>
          </a:p>
          <a:p>
            <a:pPr marL="342900" indent="-342900">
              <a:buFont typeface="Arial" panose="020B0604020202020204" pitchFamily="34" charset="0"/>
              <a:buChar char="•"/>
            </a:pPr>
            <a:r>
              <a:rPr lang="en-US" altLang="vi-VN" dirty="0" smtClean="0"/>
              <a:t>Quản lý lịch làm việc</a:t>
            </a:r>
            <a:endParaRPr lang="vi-VN" dirty="0" smtClean="0"/>
          </a:p>
          <a:p>
            <a:pPr marL="342900" indent="-342900">
              <a:buFont typeface="Arial" panose="020B0604020202020204" pitchFamily="34" charset="0"/>
              <a:buChar char="•"/>
            </a:pPr>
            <a:r>
              <a:rPr lang="en-US" altLang="vi-VN" dirty="0" smtClean="0"/>
              <a:t>Quản lý lịch hẹn</a:t>
            </a:r>
            <a:endParaRPr lang="vi-VN" dirty="0" smtClean="0"/>
          </a:p>
          <a:p>
            <a:pPr marL="342900" indent="-342900">
              <a:buFont typeface="Arial" panose="020B0604020202020204" pitchFamily="34" charset="0"/>
              <a:buChar char="•"/>
            </a:pPr>
            <a:r>
              <a:rPr lang="en-US" altLang="vi-VN" dirty="0" smtClean="0"/>
              <a:t>Quản lý danh mục</a:t>
            </a:r>
            <a:endParaRPr lang="vi-VN" dirty="0" smtClean="0"/>
          </a:p>
          <a:p>
            <a:pPr marL="342900" indent="-342900">
              <a:buFont typeface="Arial" panose="020B0604020202020204" pitchFamily="34" charset="0"/>
              <a:buChar char="•"/>
            </a:pPr>
            <a:r>
              <a:rPr lang="en-US" altLang="vi-VN" dirty="0" smtClean="0"/>
              <a:t>Quản lý bài viết</a:t>
            </a:r>
            <a:endParaRPr lang="vi-VN" dirty="0" smtClean="0"/>
          </a:p>
          <a:p>
            <a:pPr marL="342900" indent="-342900">
              <a:buFont typeface="Arial" panose="020B0604020202020204" pitchFamily="34" charset="0"/>
              <a:buChar char="•"/>
            </a:pPr>
            <a:r>
              <a:rPr lang="en-US" altLang="vi-VN" dirty="0" smtClean="0"/>
              <a:t>Quản lý vai trò </a:t>
            </a:r>
            <a:endParaRPr lang="vi-VN" dirty="0" smtClean="0"/>
          </a:p>
          <a:p>
            <a:pPr marL="342900" indent="-342900">
              <a:buFont typeface="Arial" panose="020B0604020202020204" pitchFamily="34" charset="0"/>
              <a:buChar char="•"/>
            </a:pPr>
            <a:r>
              <a:rPr lang="en-US" altLang="vi-VN" dirty="0" smtClean="0"/>
              <a:t>Quản lý dịch vụ</a:t>
            </a:r>
            <a:endParaRPr lang="vi-VN" dirty="0" smtClean="0"/>
          </a:p>
          <a:p>
            <a:pPr marL="342900" indent="-342900">
              <a:buFont typeface="Arial" panose="020B0604020202020204" pitchFamily="34" charset="0"/>
              <a:buChar char="•"/>
            </a:pPr>
            <a:r>
              <a:rPr lang="en-US" altLang="vi-VN" dirty="0" smtClean="0"/>
              <a:t>Quản lý hồ sơ bệnh án</a:t>
            </a:r>
            <a:endParaRPr lang="en-US" altLang="vi-VN" dirty="0" smtClean="0"/>
          </a:p>
          <a:p>
            <a:pPr marL="342900" indent="-342900">
              <a:buFont typeface="Arial" panose="020B0604020202020204" pitchFamily="34" charset="0"/>
              <a:buChar char="•"/>
            </a:pPr>
            <a:r>
              <a:rPr lang="en-US" altLang="vi-VN" dirty="0" smtClean="0"/>
              <a:t>Quản lý đơn thuốc </a:t>
            </a:r>
            <a:endParaRPr lang="en-US" altLang="vi-VN" dirty="0" smtClean="0"/>
          </a:p>
          <a:p>
            <a:pPr marL="342900" indent="-342900">
              <a:buFont typeface="Arial" panose="020B0604020202020204" pitchFamily="34" charset="0"/>
              <a:buChar char="•"/>
            </a:pPr>
            <a:r>
              <a:rPr lang="en-US" altLang="vi-VN" dirty="0" smtClean="0"/>
              <a:t>Quản lý hóa đơn</a:t>
            </a:r>
            <a:endParaRPr lang="vi-VN" dirty="0" smtClean="0"/>
          </a:p>
          <a:p>
            <a:pPr marL="342900" indent="-342900">
              <a:buFont typeface="Arial" panose="020B0604020202020204" pitchFamily="34" charset="0"/>
              <a:buChar char="•"/>
            </a:pPr>
            <a:r>
              <a:rPr lang="en-US" altLang="vi-VN" dirty="0" smtClean="0"/>
              <a:t>Đăng nhập / Đăng ký, Thay đổi mật khẩu </a:t>
            </a:r>
            <a:endParaRPr lang="en-US" altLang="vi-VN" dirty="0" smtClean="0"/>
          </a:p>
          <a:p>
            <a:pPr marL="342900" indent="-342900">
              <a:buFont typeface="Arial" panose="020B0604020202020204" pitchFamily="34" charset="0"/>
              <a:buChar char="•"/>
            </a:pPr>
            <a:r>
              <a:rPr lang="en-US" altLang="vi-VN" dirty="0" smtClean="0"/>
              <a:t>Quản lý bác sỉ</a:t>
            </a:r>
            <a:endParaRPr lang="vi-VN" dirty="0" smtClean="0"/>
          </a:p>
          <a:p>
            <a:pPr marL="342900" indent="-342900">
              <a:buFont typeface="Arial" panose="020B0604020202020204" pitchFamily="34" charset="0"/>
              <a:buChar char="•"/>
            </a:pPr>
            <a:endParaRPr lang="vi-VN" dirty="0" smtClean="0"/>
          </a:p>
          <a:p>
            <a:endParaRPr lang="vi-V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457200"/>
            <a:ext cx="6553200" cy="52322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CƠ SỞ DỮ LIỆU</a:t>
            </a:r>
            <a:endParaRPr lang="en-GB" sz="2800" b="1" dirty="0">
              <a:solidFill>
                <a:srgbClr val="99663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955" y="1447800"/>
            <a:ext cx="9123045" cy="50869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4" name="Rectangle 3"/>
          <p:cNvSpPr/>
          <p:nvPr/>
        </p:nvSpPr>
        <p:spPr>
          <a:xfrm>
            <a:off x="1447800" y="457200"/>
            <a:ext cx="6553200" cy="52197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GIAO DIỆN</a:t>
            </a:r>
            <a:r>
              <a:rPr lang="en-US" altLang="vi-VN" sz="2800" b="1" dirty="0" smtClean="0">
                <a:solidFill>
                  <a:srgbClr val="996633"/>
                </a:solidFill>
                <a:latin typeface="Times New Roman" panose="02020603050405020304" pitchFamily="18" charset="0"/>
                <a:cs typeface="Times New Roman" panose="02020603050405020304" pitchFamily="18" charset="0"/>
              </a:rPr>
              <a:t> BÊN PHÍA CLIENT</a:t>
            </a:r>
            <a:endParaRPr lang="en-US" altLang="vi-VN" sz="2800" b="1" dirty="0" smtClean="0">
              <a:solidFill>
                <a:srgbClr val="996633"/>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609600" y="2052320"/>
            <a:ext cx="8229600" cy="38525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4" name="Rectangle 3"/>
          <p:cNvSpPr/>
          <p:nvPr/>
        </p:nvSpPr>
        <p:spPr>
          <a:xfrm>
            <a:off x="1447800" y="457200"/>
            <a:ext cx="6553200" cy="52197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GIAO DIỆN</a:t>
            </a:r>
            <a:r>
              <a:rPr lang="en-US" altLang="vi-VN" sz="2800" b="1" dirty="0" smtClean="0">
                <a:solidFill>
                  <a:srgbClr val="996633"/>
                </a:solidFill>
                <a:latin typeface="Times New Roman" panose="02020603050405020304" pitchFamily="18" charset="0"/>
                <a:cs typeface="Times New Roman" panose="02020603050405020304" pitchFamily="18" charset="0"/>
              </a:rPr>
              <a:t> BÊN PHÍA DASHBOARD</a:t>
            </a:r>
            <a:endParaRPr lang="en-US" altLang="vi-VN" sz="2800" b="1" dirty="0" smtClean="0">
              <a:solidFill>
                <a:srgbClr val="996633"/>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609600" y="1905000"/>
            <a:ext cx="8229600" cy="38379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52400"/>
            <a:ext cx="6553200" cy="523220"/>
          </a:xfrm>
          <a:prstGeom prst="rect">
            <a:avLst/>
          </a:prstGeom>
        </p:spPr>
        <p:txBody>
          <a:bodyPr wrap="square">
            <a:spAutoFit/>
          </a:bodyPr>
          <a:lstStyle/>
          <a:p>
            <a:pPr algn="just"/>
            <a:r>
              <a:rPr lang="vi-VN" sz="2800" b="1" dirty="0" smtClean="0">
                <a:solidFill>
                  <a:srgbClr val="996633"/>
                </a:solidFill>
                <a:latin typeface="Times New Roman" panose="02020603050405020304" pitchFamily="18" charset="0"/>
                <a:cs typeface="Times New Roman" panose="02020603050405020304" pitchFamily="18" charset="0"/>
              </a:rPr>
              <a:t>QUY TRÌNH LÀM VIỆC</a:t>
            </a:r>
            <a:endParaRPr lang="en-GB" sz="2800" b="1" dirty="0">
              <a:solidFill>
                <a:srgbClr val="996633"/>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687195" y="1998980"/>
            <a:ext cx="3048000" cy="1476375"/>
          </a:xfrm>
          <a:prstGeom prst="rect">
            <a:avLst/>
          </a:prstGeom>
          <a:noFill/>
        </p:spPr>
        <p:txBody>
          <a:bodyPr wrap="square" rtlCol="0">
            <a:spAutoFit/>
          </a:bodyPr>
          <a:p>
            <a:pPr marL="285750" indent="-285750">
              <a:buFont typeface="Arial" panose="020B0604020202020204" pitchFamily="34" charset="0"/>
              <a:buChar char="•"/>
            </a:pPr>
            <a:r>
              <a:rPr lang="en-US"/>
              <a:t>Bệnh nhân khám bệnh khi không có hệ thống?</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Bệnh nhân khám bệnh khi đã có hệ thống?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5400" y="457200"/>
            <a:ext cx="6400800" cy="523220"/>
          </a:xfrm>
          <a:prstGeom prst="rect">
            <a:avLst/>
          </a:prstGeom>
        </p:spPr>
        <p:txBody>
          <a:bodyPr wrap="square">
            <a:spAutoFit/>
          </a:bodyPr>
          <a:lstStyle/>
          <a:p>
            <a:pPr algn="ctr"/>
            <a:r>
              <a:rPr lang="vi-VN" sz="2800" b="1" dirty="0" smtClean="0">
                <a:solidFill>
                  <a:srgbClr val="996633"/>
                </a:solidFill>
                <a:latin typeface="Times New Roman" panose="02020603050405020304" pitchFamily="18" charset="0"/>
                <a:cs typeface="Times New Roman" panose="02020603050405020304" pitchFamily="18" charset="0"/>
              </a:rPr>
              <a:t>BẢO MẬT</a:t>
            </a:r>
            <a:endParaRPr lang="en-GB" sz="2800" b="1" dirty="0">
              <a:solidFill>
                <a:srgbClr val="996633"/>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81000" y="2133600"/>
            <a:ext cx="8229600" cy="1476375"/>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JSON Web Token (JWT) là </a:t>
            </a:r>
            <a:r>
              <a:rPr lang="vi-VN" dirty="0" smtClean="0">
                <a:latin typeface="Times New Roman" panose="02020603050405020304" pitchFamily="18" charset="0"/>
                <a:cs typeface="Times New Roman" panose="02020603050405020304" pitchFamily="18" charset="0"/>
              </a:rPr>
              <a:t>một </a:t>
            </a:r>
            <a:r>
              <a:rPr lang="vi-VN" dirty="0">
                <a:latin typeface="Times New Roman" panose="02020603050405020304" pitchFamily="18" charset="0"/>
                <a:cs typeface="Times New Roman" panose="02020603050405020304" pitchFamily="18" charset="0"/>
              </a:rPr>
              <a:t>chuẩn mở (RFC 7519) để truyền </a:t>
            </a:r>
            <a:r>
              <a:rPr lang="vi-VN" dirty="0" smtClean="0">
                <a:latin typeface="Times New Roman" panose="02020603050405020304" pitchFamily="18" charset="0"/>
                <a:cs typeface="Times New Roman" panose="02020603050405020304" pitchFamily="18" charset="0"/>
              </a:rPr>
              <a:t>thông </a:t>
            </a:r>
            <a:r>
              <a:rPr lang="vi-VN" dirty="0">
                <a:latin typeface="Times New Roman" panose="02020603050405020304" pitchFamily="18" charset="0"/>
                <a:cs typeface="Times New Roman" panose="02020603050405020304" pitchFamily="18" charset="0"/>
              </a:rPr>
              <a:t>tin an toàn giữa các </a:t>
            </a:r>
            <a:r>
              <a:rPr lang="vi-VN" dirty="0" smtClean="0">
                <a:latin typeface="Times New Roman" panose="02020603050405020304" pitchFamily="18" charset="0"/>
                <a:cs typeface="Times New Roman" panose="02020603050405020304" pitchFamily="18" charset="0"/>
              </a:rPr>
              <a:t>bên như một đối </a:t>
            </a:r>
            <a:r>
              <a:rPr lang="vi-VN" dirty="0">
                <a:latin typeface="Times New Roman" panose="02020603050405020304" pitchFamily="18" charset="0"/>
                <a:cs typeface="Times New Roman" panose="02020603050405020304" pitchFamily="18" charset="0"/>
              </a:rPr>
              <a:t>tượng JSON. </a:t>
            </a:r>
            <a:r>
              <a:rPr lang="vi-VN" dirty="0" smtClean="0">
                <a:latin typeface="Times New Roman" panose="02020603050405020304" pitchFamily="18" charset="0"/>
                <a:cs typeface="Times New Roman" panose="02020603050405020304" pitchFamily="18" charset="0"/>
              </a:rPr>
              <a:t>Thông tin </a:t>
            </a:r>
            <a:r>
              <a:rPr lang="vi-VN" dirty="0">
                <a:latin typeface="Times New Roman" panose="02020603050405020304" pitchFamily="18" charset="0"/>
                <a:cs typeface="Times New Roman" panose="02020603050405020304" pitchFamily="18" charset="0"/>
              </a:rPr>
              <a:t>này được xác minh và đáng tin </a:t>
            </a:r>
            <a:r>
              <a:rPr lang="vi-VN" dirty="0" smtClean="0">
                <a:latin typeface="Times New Roman" panose="02020603050405020304" pitchFamily="18" charset="0"/>
                <a:cs typeface="Times New Roman" panose="02020603050405020304" pitchFamily="18" charset="0"/>
              </a:rPr>
              <a:t>cậy </a:t>
            </a:r>
            <a:r>
              <a:rPr lang="vi-VN" dirty="0">
                <a:latin typeface="Times New Roman" panose="02020603050405020304" pitchFamily="18" charset="0"/>
                <a:cs typeface="Times New Roman" panose="02020603050405020304" pitchFamily="18" charset="0"/>
              </a:rPr>
              <a:t>bởi chữ ký số</a:t>
            </a:r>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Express rate limit giới hạn số lần gửi request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1534</Words>
  <Application>WPS Presentation</Application>
  <PresentationFormat>On-screen Show (4:3)</PresentationFormat>
  <Paragraphs>84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Microsoft YaHei</vt:lpstr>
      <vt:lpstr>Arial Unicode MS</vt:lpstr>
      <vt:lpstr>Calibri</vt:lpstr>
      <vt:lpstr>Default Design</vt:lpstr>
      <vt:lpstr>HỆ THỐNG QUẢN LÍ PHÒNG KHÁM TƯ NHÂN Nhóm:</vt:lpstr>
      <vt:lpstr>GIỚI THIỆU ĐỀ TÀI</vt:lpstr>
      <vt:lpstr>GIỚI THIỆU ĐỀ TÀI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KẾT LUẬN</vt:lpstr>
      <vt:lpstr>PowerPoint 演示文稿</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Admin</cp:lastModifiedBy>
  <cp:revision>74</cp:revision>
  <dcterms:created xsi:type="dcterms:W3CDTF">2008-08-06T06:37:00Z</dcterms:created>
  <dcterms:modified xsi:type="dcterms:W3CDTF">2023-11-29T02:31:31Z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86A3C6917C044646B3CAE6F689EDCB09_13</vt:lpwstr>
  </property>
  <property fmtid="{D5CDD505-2E9C-101B-9397-08002B2CF9AE}" pid="3" name="KSOProductBuildVer">
    <vt:lpwstr>1033-12.2.0.13306</vt:lpwstr>
  </property>
</Properties>
</file>