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4"/>
  </p:notesMasterIdLst>
  <p:sldIdLst>
    <p:sldId id="256" r:id="rId2"/>
    <p:sldId id="257" r:id="rId3"/>
    <p:sldId id="258" r:id="rId4"/>
    <p:sldId id="273" r:id="rId5"/>
    <p:sldId id="274" r:id="rId6"/>
    <p:sldId id="278" r:id="rId7"/>
    <p:sldId id="279" r:id="rId8"/>
    <p:sldId id="275" r:id="rId9"/>
    <p:sldId id="282" r:id="rId10"/>
    <p:sldId id="283" r:id="rId11"/>
    <p:sldId id="281" r:id="rId12"/>
    <p:sldId id="276" r:id="rId13"/>
    <p:sldId id="263" r:id="rId14"/>
    <p:sldId id="277" r:id="rId15"/>
    <p:sldId id="268" r:id="rId16"/>
    <p:sldId id="269" r:id="rId17"/>
    <p:sldId id="270" r:id="rId18"/>
    <p:sldId id="271" r:id="rId19"/>
    <p:sldId id="264" r:id="rId20"/>
    <p:sldId id="265"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2" d="100"/>
          <a:sy n="112"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403E6-BCDB-4D86-AC2D-C5950F0BC012}" type="datetimeFigureOut">
              <a:rPr lang="en-US" smtClean="0"/>
              <a:t>6/4/2022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C3CAA-0D91-4F45-BB58-C6EC523DB780}" type="slidenum">
              <a:rPr lang="en-US" smtClean="0"/>
              <a:t>‹#›</a:t>
            </a:fld>
            <a:endParaRPr lang="en-US"/>
          </a:p>
        </p:txBody>
      </p:sp>
    </p:spTree>
    <p:extLst>
      <p:ext uri="{BB962C8B-B14F-4D97-AF65-F5344CB8AC3E}">
        <p14:creationId xmlns:p14="http://schemas.microsoft.com/office/powerpoint/2010/main" val="148255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A49912F-430A-41DA-9EDD-A15246283C1A}" type="datetime1">
              <a:rPr lang="en-US" smtClean="0"/>
              <a:t>6/4/2022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94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DF7844-4AF7-479E-AEE9-2697EEF1C587}"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750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72A593-6EFD-460C-A347-F994353EF602}"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96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392981-1CB0-4A12-8A74-54C46C60F904}"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0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299D-EFD3-4AC0-AA0C-EBE449568489}"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226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5D3E18-6C63-4184-80D4-7EC66905D77B}"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616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D92F82-C09C-4F97-A36C-C63C2C5D3E4E}"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1908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104FC-25FA-4898-839A-90058A4BB943}"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743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05E2D-61DA-4B6B-A7A9-044D799E3630}"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69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02DA2-2A50-4D76-AC3A-3496CE92BBFC}"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823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32DA3-E3FA-4911-AE06-F24BCA7FEB65}"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241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3AA94-2689-4395-B776-0D0D150D23A0}"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33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C8C1D-E57F-48E9-855D-A341EC4E1C12}" type="datetime1">
              <a:rPr lang="en-US" smtClean="0"/>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402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7824F-E575-4102-B6C8-B6C75977ED3C}"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23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80424-F176-46C5-94D8-298836F098F2}" type="datetime1">
              <a:rPr lang="en-US" smtClean="0"/>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332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AFE721-3643-40E1-9293-3356C58683FD}"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828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ECEFEB-A11C-4F12-A0B9-D5E10822D099}"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460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F6BCE-F7C5-417C-B690-6D7E9A47476C}" type="datetime1">
              <a:rPr lang="en-US" smtClean="0"/>
              <a:t>6/4/2022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729007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256032" y="670497"/>
            <a:ext cx="12192000" cy="1825625"/>
          </a:xfrm>
        </p:spPr>
        <p:txBody>
          <a:bodyPr/>
          <a:lstStyle/>
          <a:p>
            <a:pPr algn="ctr"/>
            <a:r>
              <a:rPr lang="en-US" sz="4000" b="1" dirty="0">
                <a:latin typeface="Times New Roman" pitchFamily="18" charset="0"/>
                <a:cs typeface="Times New Roman" pitchFamily="18" charset="0"/>
              </a:rPr>
              <a:t>ĐỀ TÀI: Quản lý học sinh cấp 3</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p>
        </p:txBody>
      </p:sp>
      <p:sp>
        <p:nvSpPr>
          <p:cNvPr id="3" name="Subtitle 2"/>
          <p:cNvSpPr>
            <a:spLocks noGrp="1"/>
          </p:cNvSpPr>
          <p:nvPr>
            <p:ph type="subTitle" idx="4294967295"/>
          </p:nvPr>
        </p:nvSpPr>
        <p:spPr>
          <a:xfrm>
            <a:off x="777240" y="2020824"/>
            <a:ext cx="10593769" cy="4507548"/>
          </a:xfrm>
        </p:spPr>
        <p:txBody>
          <a:bodyPr>
            <a:normAutofit/>
          </a:bodyPr>
          <a:lstStyle/>
          <a:p>
            <a:endParaRPr lang="en-US" sz="2400" b="1" dirty="0">
              <a:solidFill>
                <a:schemeClr val="tx1"/>
              </a:solidFill>
              <a:latin typeface="Times New Roman" pitchFamily="18" charset="0"/>
              <a:cs typeface="Times New Roman" pitchFamily="18" charset="0"/>
            </a:endParaRPr>
          </a:p>
          <a:p>
            <a:pPr marL="0" indent="0" algn="r">
              <a:buNone/>
            </a:pPr>
            <a:r>
              <a:rPr lang="en-US" sz="2400" b="1" dirty="0">
                <a:solidFill>
                  <a:schemeClr val="tx1"/>
                </a:solidFill>
                <a:latin typeface="Times New Roman" pitchFamily="18" charset="0"/>
                <a:cs typeface="Times New Roman" pitchFamily="18" charset="0"/>
              </a:rPr>
              <a:t>                     Giảng viên Hướng dẫn: </a:t>
            </a:r>
            <a:r>
              <a:rPr lang="en-US" sz="2400" dirty="0" smtClean="0">
                <a:solidFill>
                  <a:schemeClr val="tx1"/>
                </a:solidFill>
                <a:latin typeface="Times New Roman" pitchFamily="18" charset="0"/>
                <a:cs typeface="Times New Roman" pitchFamily="18" charset="0"/>
              </a:rPr>
              <a:t>TS. </a:t>
            </a:r>
            <a:r>
              <a:rPr lang="en-US" sz="2400" dirty="0" err="1" smtClean="0">
                <a:solidFill>
                  <a:schemeClr val="tx1"/>
                </a:solidFill>
                <a:latin typeface="Times New Roman" pitchFamily="18" charset="0"/>
                <a:cs typeface="Times New Roman" pitchFamily="18" charset="0"/>
              </a:rPr>
              <a:t>Nguyễn</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Thị</a:t>
            </a:r>
            <a:r>
              <a:rPr lang="en-US" sz="2400"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a:t>
            </a:r>
            <a:r>
              <a:rPr lang="en-US" sz="2400" dirty="0" err="1">
                <a:solidFill>
                  <a:schemeClr val="tx1"/>
                </a:solidFill>
                <a:latin typeface="Times New Roman" pitchFamily="18" charset="0"/>
                <a:cs typeface="Times New Roman" pitchFamily="18" charset="0"/>
              </a:rPr>
              <a:t>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Bình</a:t>
            </a:r>
            <a:endParaRPr lang="en-US" sz="2400" b="1" dirty="0">
              <a:solidFill>
                <a:schemeClr val="tx1"/>
              </a:solidFill>
              <a:latin typeface="Times New Roman" pitchFamily="18" charset="0"/>
              <a:cs typeface="Times New Roman" pitchFamily="18" charset="0"/>
            </a:endParaRPr>
          </a:p>
          <a:p>
            <a:pPr marL="0" indent="0" algn="r">
              <a:buNone/>
            </a:pPr>
            <a:r>
              <a:rPr lang="en-US" sz="2400" b="1" dirty="0">
                <a:solidFill>
                  <a:schemeClr val="tx1"/>
                </a:solidFill>
                <a:latin typeface="Times New Roman" pitchFamily="18" charset="0"/>
                <a:cs typeface="Times New Roman" pitchFamily="18" charset="0"/>
              </a:rPr>
              <a:t>Thực hiện: </a:t>
            </a:r>
            <a:r>
              <a:rPr lang="en-US" sz="2400" dirty="0">
                <a:latin typeface="Times New Roman" pitchFamily="18" charset="0"/>
                <a:cs typeface="Times New Roman" pitchFamily="18" charset="0"/>
              </a:rPr>
              <a:t>Văn Minh Quang</a:t>
            </a:r>
            <a:endParaRPr lang="en-US" sz="2400" dirty="0">
              <a:solidFill>
                <a:schemeClr val="tx1"/>
              </a:solidFill>
              <a:latin typeface="Times New Roman" pitchFamily="18" charset="0"/>
              <a:cs typeface="Times New Roman" pitchFamily="18" charset="0"/>
            </a:endParaRPr>
          </a:p>
          <a:p>
            <a:pPr marL="0" indent="0" algn="r">
              <a:buNone/>
            </a:pPr>
            <a:r>
              <a:rPr lang="en-US" sz="2400" b="1"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Nguyễn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Dũng</a:t>
            </a:r>
            <a:endParaRPr lang="en-US" sz="2400" dirty="0">
              <a:solidFill>
                <a:schemeClr val="tx1"/>
              </a:solidFill>
              <a:latin typeface="Times New Roman" pitchFamily="18" charset="0"/>
              <a:cs typeface="Times New Roman" pitchFamily="18" charset="0"/>
            </a:endParaRPr>
          </a:p>
          <a:p>
            <a:pPr marL="0" indent="0" algn="r">
              <a:buNone/>
            </a:pPr>
            <a:r>
              <a:rPr lang="en-US" dirty="0" err="1">
                <a:solidFill>
                  <a:schemeClr val="tx1"/>
                </a:solidFill>
                <a:latin typeface="Times New Roman" pitchFamily="18" charset="0"/>
                <a:cs typeface="Times New Roman" pitchFamily="18" charset="0"/>
              </a:rPr>
              <a:t>Nguyễn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Đức</a:t>
            </a:r>
            <a:endParaRPr lang="en-US" sz="2400" dirty="0">
              <a:solidFill>
                <a:schemeClr val="tx1"/>
              </a:solidFill>
              <a:latin typeface="Times New Roman" pitchFamily="18" charset="0"/>
              <a:cs typeface="Times New Roman" pitchFamily="18" charset="0"/>
            </a:endParaRPr>
          </a:p>
          <a:p>
            <a:pPr marL="0" indent="0" algn="r">
              <a:buNone/>
            </a:pPr>
            <a:r>
              <a:rPr lang="en-US" sz="2400" b="1" dirty="0">
                <a:solidFill>
                  <a:schemeClr val="tx1"/>
                </a:solidFill>
                <a:latin typeface="Times New Roman" pitchFamily="18" charset="0"/>
                <a:cs typeface="Times New Roman" pitchFamily="18" charset="0"/>
              </a:rPr>
              <a:t>Lớp:</a:t>
            </a:r>
            <a:r>
              <a:rPr lang="en-US" sz="2400" dirty="0">
                <a:solidFill>
                  <a:schemeClr val="tx1"/>
                </a:solidFill>
                <a:latin typeface="Times New Roman" pitchFamily="18" charset="0"/>
                <a:cs typeface="Times New Roman" pitchFamily="18" charset="0"/>
              </a:rPr>
              <a:t> 19DTHJA1</a:t>
            </a:r>
            <a:endParaRPr lang="vi-VN" sz="2400" dirty="0">
              <a:solidFill>
                <a:schemeClr val="tx1"/>
              </a:solidFill>
              <a:latin typeface="Times New Roman" pitchFamily="18" charset="0"/>
              <a:cs typeface="Times New Roman" pitchFamily="18" charset="0"/>
            </a:endParaRPr>
          </a:p>
          <a:p>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83565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10</a:t>
            </a:fld>
            <a:endParaRPr lang="en-US" dirty="0"/>
          </a:p>
        </p:txBody>
      </p:sp>
      <p:sp>
        <p:nvSpPr>
          <p:cNvPr id="4" name="TextBox 3"/>
          <p:cNvSpPr txBox="1"/>
          <p:nvPr/>
        </p:nvSpPr>
        <p:spPr>
          <a:xfrm>
            <a:off x="1898777" y="850392"/>
            <a:ext cx="7656703"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SƠ ĐỒ USE </a:t>
            </a:r>
            <a:r>
              <a:rPr lang="en-US" sz="4000" dirty="0" smtClean="0">
                <a:latin typeface="Times New Roman" panose="02020603050405020304" pitchFamily="18" charset="0"/>
                <a:cs typeface="Times New Roman" panose="02020603050405020304" pitchFamily="18" charset="0"/>
              </a:rPr>
              <a:t>CASE QUẢN LÝ ĐIỂM HỌC SINH</a:t>
            </a:r>
            <a:endParaRPr lang="en-US" sz="4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101187" y="2717963"/>
            <a:ext cx="5476875" cy="2943225"/>
          </a:xfrm>
          <a:prstGeom prst="rect">
            <a:avLst/>
          </a:prstGeom>
        </p:spPr>
      </p:pic>
    </p:spTree>
    <p:extLst>
      <p:ext uri="{BB962C8B-B14F-4D97-AF65-F5344CB8AC3E}">
        <p14:creationId xmlns:p14="http://schemas.microsoft.com/office/powerpoint/2010/main" val="33745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11</a:t>
            </a:fld>
            <a:endParaRPr lang="en-US" dirty="0"/>
          </a:p>
        </p:txBody>
      </p:sp>
      <p:pic>
        <p:nvPicPr>
          <p:cNvPr id="3" name="Picture 2"/>
          <p:cNvPicPr/>
          <p:nvPr/>
        </p:nvPicPr>
        <p:blipFill>
          <a:blip r:embed="rId2"/>
          <a:stretch>
            <a:fillRect/>
          </a:stretch>
        </p:blipFill>
        <p:spPr>
          <a:xfrm>
            <a:off x="3551478" y="2345856"/>
            <a:ext cx="4935220" cy="3482340"/>
          </a:xfrm>
          <a:prstGeom prst="rect">
            <a:avLst/>
          </a:prstGeom>
        </p:spPr>
      </p:pic>
      <p:sp>
        <p:nvSpPr>
          <p:cNvPr id="4" name="TextBox 3"/>
          <p:cNvSpPr txBox="1"/>
          <p:nvPr/>
        </p:nvSpPr>
        <p:spPr>
          <a:xfrm>
            <a:off x="1366708" y="790571"/>
            <a:ext cx="9304759"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SƠ ĐỒ USE </a:t>
            </a:r>
            <a:r>
              <a:rPr lang="en-US" sz="4000" dirty="0" smtClean="0">
                <a:latin typeface="Times New Roman" panose="02020603050405020304" pitchFamily="18" charset="0"/>
                <a:cs typeface="Times New Roman" panose="02020603050405020304" pitchFamily="18" charset="0"/>
              </a:rPr>
              <a:t>CASE QUẢN LÝ THÔNG TIN PHỤ HUYNH HỌC SINH</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06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6110" y="5601474"/>
            <a:ext cx="10012681"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LƯỢC ĐỒ QUAN HỆ</a:t>
            </a:r>
          </a:p>
        </p:txBody>
      </p:sp>
      <p:pic>
        <p:nvPicPr>
          <p:cNvPr id="4098"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561" y="880216"/>
            <a:ext cx="9637777" cy="463361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51962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40664" y="248950"/>
            <a:ext cx="9601200" cy="1303337"/>
          </a:xfrm>
        </p:spPr>
        <p:txBody>
          <a:bodyPr>
            <a:normAutofit/>
          </a:bodyPr>
          <a:lstStyle/>
          <a:p>
            <a:r>
              <a:rPr lang="en-US" sz="3000" b="1" dirty="0">
                <a:solidFill>
                  <a:srgbClr val="000000"/>
                </a:solidFill>
                <a:latin typeface="Times New Roman" panose="02020603050405020304" pitchFamily="18" charset="0"/>
                <a:cs typeface="Times New Roman" pitchFamily="18" charset="0"/>
              </a:rPr>
              <a:t>Giao diện chương trình</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2557463"/>
            <a:ext cx="9601200" cy="3317875"/>
          </a:xfrm>
        </p:spPr>
        <p:txBody>
          <a:bodyPr/>
          <a:lstStyle/>
          <a:p>
            <a:pPr marL="0" indent="0">
              <a:buNone/>
            </a:pPr>
            <a:endParaRPr lang="en-US" b="1" dirty="0">
              <a:latin typeface="Times New Roman" pitchFamily="18" charset="0"/>
              <a:cs typeface="Times New Roman"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62472" y="1887346"/>
            <a:ext cx="4700016" cy="3434461"/>
          </a:xfrm>
          <a:prstGeom prst="rect">
            <a:avLst/>
          </a:prstGeom>
          <a:noFill/>
          <a:ln>
            <a:noFill/>
          </a:ln>
        </p:spPr>
      </p:pic>
      <p:sp>
        <p:nvSpPr>
          <p:cNvPr id="6" name="TextBox 5"/>
          <p:cNvSpPr txBox="1"/>
          <p:nvPr/>
        </p:nvSpPr>
        <p:spPr>
          <a:xfrm>
            <a:off x="1636776" y="3127522"/>
            <a:ext cx="4059936" cy="477054"/>
          </a:xfrm>
          <a:prstGeom prst="rect">
            <a:avLst/>
          </a:prstGeom>
          <a:noFill/>
        </p:spPr>
        <p:txBody>
          <a:bodyPr wrap="square" rtlCol="0">
            <a:sp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Giao diện đăng nhập</a:t>
            </a:r>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90604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316027" y="2041016"/>
            <a:ext cx="3857625" cy="2988183"/>
          </a:xfrm>
          <a:prstGeom prst="rect">
            <a:avLst/>
          </a:prstGeom>
        </p:spPr>
      </p:pic>
      <p:sp>
        <p:nvSpPr>
          <p:cNvPr id="3" name="TextBox 2"/>
          <p:cNvSpPr txBox="1"/>
          <p:nvPr/>
        </p:nvSpPr>
        <p:spPr>
          <a:xfrm>
            <a:off x="1819656" y="3127248"/>
            <a:ext cx="3675888"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Khi đăng nhập sai</a:t>
            </a:r>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678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069848" y="1346262"/>
            <a:ext cx="5268468" cy="4222433"/>
          </a:xfrm>
          <a:prstGeom prst="rect">
            <a:avLst/>
          </a:prstGeom>
        </p:spPr>
      </p:pic>
      <p:sp>
        <p:nvSpPr>
          <p:cNvPr id="3" name="TextBox 2"/>
          <p:cNvSpPr txBox="1"/>
          <p:nvPr/>
        </p:nvSpPr>
        <p:spPr>
          <a:xfrm>
            <a:off x="6528816" y="3218952"/>
            <a:ext cx="4828032"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Giao diện chính của chương trình</a:t>
            </a:r>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06132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168" y="1019606"/>
            <a:ext cx="5307838" cy="50434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8952" y="3220166"/>
            <a:ext cx="5029200" cy="446276"/>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Giao diện quản lý thông tin của học sinh</a:t>
            </a:r>
          </a:p>
        </p:txBody>
      </p:sp>
      <p:sp>
        <p:nvSpPr>
          <p:cNvPr id="2" name="Slide Number Placeholder 1"/>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360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76" y="1018182"/>
            <a:ext cx="5040376" cy="48127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510528" y="3186008"/>
            <a:ext cx="4901184"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Giao diện quản lý điểm học sinh</a:t>
            </a:r>
          </a:p>
        </p:txBody>
      </p:sp>
      <p:sp>
        <p:nvSpPr>
          <p:cNvPr id="3" name="Slide Number Placeholder 2"/>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5209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759" y="953034"/>
            <a:ext cx="6424969" cy="50088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3816" y="3054096"/>
            <a:ext cx="4123943" cy="86177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Giao diện quản lý thông tin phụ huynh học sinh</a:t>
            </a:r>
          </a:p>
        </p:txBody>
      </p:sp>
      <p:sp>
        <p:nvSpPr>
          <p:cNvPr id="3" name="Slide Number Placeholder 2"/>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39363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barn(inVertical)">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9304" y="626047"/>
            <a:ext cx="9601200" cy="1303337"/>
          </a:xfrm>
        </p:spPr>
        <p:txBody>
          <a:bodyPr>
            <a:normAutofit/>
          </a:bodyPr>
          <a:lstStyle/>
          <a:p>
            <a:pPr fontAlgn="t"/>
            <a:r>
              <a:rPr lang="en-US" b="1" dirty="0">
                <a:latin typeface="Times New Roman" panose="02020603050405020304" pitchFamily="18" charset="0"/>
                <a:cs typeface="Times New Roman" panose="02020603050405020304" pitchFamily="18" charset="0"/>
              </a:rPr>
              <a:t>Ưu điểm và</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nhược điểm</a:t>
            </a: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89393953"/>
              </p:ext>
            </p:extLst>
          </p:nvPr>
        </p:nvGraphicFramePr>
        <p:xfrm>
          <a:off x="2102032" y="1929384"/>
          <a:ext cx="7975743" cy="4161878"/>
        </p:xfrm>
        <a:graphic>
          <a:graphicData uri="http://schemas.openxmlformats.org/drawingml/2006/table">
            <a:tbl>
              <a:tblPr firstRow="1" firstCol="1" bandRow="1">
                <a:tableStyleId>{5C22544A-7EE6-4342-B048-85BDC9FD1C3A}</a:tableStyleId>
              </a:tblPr>
              <a:tblGrid>
                <a:gridCol w="3987432">
                  <a:extLst>
                    <a:ext uri="{9D8B030D-6E8A-4147-A177-3AD203B41FA5}">
                      <a16:colId xmlns:a16="http://schemas.microsoft.com/office/drawing/2014/main" val="649334358"/>
                    </a:ext>
                  </a:extLst>
                </a:gridCol>
                <a:gridCol w="3988311">
                  <a:extLst>
                    <a:ext uri="{9D8B030D-6E8A-4147-A177-3AD203B41FA5}">
                      <a16:colId xmlns:a16="http://schemas.microsoft.com/office/drawing/2014/main" val="3958803592"/>
                    </a:ext>
                  </a:extLst>
                </a:gridCol>
              </a:tblGrid>
              <a:tr h="560997">
                <a:tc>
                  <a:txBody>
                    <a:bodyPr/>
                    <a:lstStyle/>
                    <a:p>
                      <a:pPr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Ưu điểm</a:t>
                      </a:r>
                      <a:endParaRPr lang="en-US" sz="25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Nhược điểm</a:t>
                      </a:r>
                      <a:endParaRPr lang="en-US" sz="2500" dirty="0">
                        <a:effectLst/>
                        <a:latin typeface="Times New Roman" panose="020206030504050203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569988840"/>
                  </a:ext>
                </a:extLst>
              </a:tr>
              <a:tr h="3590378">
                <a:tc>
                  <a:txBody>
                    <a:bodyPr/>
                    <a:lstStyle/>
                    <a:p>
                      <a:pPr marL="342900" lvl="0" indent="-342900" algn="just">
                        <a:lnSpc>
                          <a:spcPct val="150000"/>
                        </a:lnSpc>
                        <a:spcAft>
                          <a:spcPts val="0"/>
                        </a:spcAft>
                        <a:buFont typeface="Times New Roman" panose="02020603050405020304" pitchFamily="18" charset="0"/>
                        <a:buChar char="-"/>
                      </a:pPr>
                      <a:r>
                        <a:rPr lang="vi-VN" sz="2000" b="0" dirty="0">
                          <a:solidFill>
                            <a:schemeClr val="tx1"/>
                          </a:solidFill>
                          <a:effectLst/>
                          <a:latin typeface="Times New Roman" panose="02020603050405020304" pitchFamily="18" charset="0"/>
                          <a:cs typeface="Times New Roman" panose="02020603050405020304" pitchFamily="18" charset="0"/>
                        </a:rPr>
                        <a:t>Chương trình có giao diện dễ dùng</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Char char="-"/>
                      </a:pPr>
                      <a:r>
                        <a:rPr lang="vi-VN" sz="2000" b="0" dirty="0">
                          <a:solidFill>
                            <a:schemeClr val="tx1"/>
                          </a:solidFill>
                          <a:effectLst/>
                          <a:latin typeface="Times New Roman" panose="02020603050405020304" pitchFamily="18" charset="0"/>
                          <a:cs typeface="Times New Roman" panose="02020603050405020304" pitchFamily="18" charset="0"/>
                        </a:rPr>
                        <a:t>Có đủ các chức năng cần thiết để quản lý thông tin của một học sinh.</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266700" algn="just">
                        <a:lnSpc>
                          <a:spcPct val="150000"/>
                        </a:lnSpc>
                        <a:spcAft>
                          <a:spcPts val="0"/>
                        </a:spcAft>
                      </a:pPr>
                      <a:r>
                        <a:rPr lang="vi-VN"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342900" lvl="0" indent="-342900" algn="just">
                        <a:lnSpc>
                          <a:spcPct val="150000"/>
                        </a:lnSpc>
                        <a:spcAft>
                          <a:spcPts val="0"/>
                        </a:spcAft>
                        <a:buFont typeface="Times New Roman" panose="02020603050405020304" pitchFamily="18" charset="0"/>
                        <a:buChar char="-"/>
                      </a:pPr>
                      <a:r>
                        <a:rPr lang="vi-VN" sz="2000" dirty="0">
                          <a:effectLst/>
                          <a:latin typeface="Times New Roman" panose="02020603050405020304" pitchFamily="18" charset="0"/>
                          <a:cs typeface="Times New Roman" panose="02020603050405020304" pitchFamily="18" charset="0"/>
                        </a:rPr>
                        <a:t>Chương trình khó có thể  ứng dụng </a:t>
                      </a:r>
                      <a:r>
                        <a:rPr lang="en-US" sz="2000" dirty="0">
                          <a:effectLst/>
                          <a:latin typeface="Times New Roman" panose="02020603050405020304" pitchFamily="18" charset="0"/>
                          <a:cs typeface="Times New Roman" panose="02020603050405020304" pitchFamily="18" charset="0"/>
                        </a:rPr>
                        <a:t>thực</a:t>
                      </a:r>
                      <a:r>
                        <a:rPr lang="en-US" sz="2000" baseline="0" dirty="0">
                          <a:effectLst/>
                          <a:latin typeface="Times New Roman" panose="02020603050405020304" pitchFamily="18" charset="0"/>
                          <a:cs typeface="Times New Roman" panose="02020603050405020304" pitchFamily="18" charset="0"/>
                        </a:rPr>
                        <a:t> tế </a:t>
                      </a:r>
                      <a:r>
                        <a:rPr lang="vi-VN" sz="2000" dirty="0">
                          <a:effectLst/>
                          <a:latin typeface="Times New Roman" panose="02020603050405020304" pitchFamily="18" charset="0"/>
                          <a:cs typeface="Times New Roman" panose="02020603050405020304" pitchFamily="18" charset="0"/>
                        </a:rPr>
                        <a:t>vì có quá nhiều thiếu sót.</a:t>
                      </a:r>
                      <a:endParaRPr lang="en-US" sz="20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Char char="-"/>
                      </a:pPr>
                      <a:r>
                        <a:rPr lang="vi-VN" sz="2000" dirty="0">
                          <a:effectLst/>
                          <a:latin typeface="Times New Roman" panose="02020603050405020304" pitchFamily="18" charset="0"/>
                          <a:cs typeface="Times New Roman" panose="02020603050405020304" pitchFamily="18" charset="0"/>
                        </a:rPr>
                        <a:t>Chưa có phân quyền đăng nhập.</a:t>
                      </a:r>
                      <a:endParaRPr lang="en-US" sz="20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Char char="-"/>
                      </a:pPr>
                      <a:r>
                        <a:rPr lang="vi-VN" sz="2000" dirty="0">
                          <a:effectLst/>
                          <a:latin typeface="Times New Roman" panose="02020603050405020304" pitchFamily="18" charset="0"/>
                          <a:cs typeface="Times New Roman" panose="02020603050405020304" pitchFamily="18" charset="0"/>
                        </a:rPr>
                        <a:t>Một số chức năng còn trùng lặp</a:t>
                      </a:r>
                      <a:endParaRPr lang="en-US" sz="20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Char char="-"/>
                      </a:pPr>
                      <a:r>
                        <a:rPr lang="vi-VN" sz="2000" dirty="0">
                          <a:effectLst/>
                          <a:latin typeface="Times New Roman" panose="02020603050405020304" pitchFamily="18" charset="0"/>
                          <a:cs typeface="Times New Roman" panose="02020603050405020304" pitchFamily="18" charset="0"/>
                        </a:rPr>
                        <a:t>Tính năng còn nhiều hạn chế</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596314394"/>
                  </a:ext>
                </a:extLst>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1880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itchFamily="18" charset="0"/>
                <a:cs typeface="Times New Roman" pitchFamily="18" charset="0"/>
              </a:rPr>
              <a:t>NỘI DUNG BÁO CÁO</a:t>
            </a:r>
            <a:endParaRPr lang="en-US" sz="3000" dirty="0"/>
          </a:p>
        </p:txBody>
      </p:sp>
      <p:sp>
        <p:nvSpPr>
          <p:cNvPr id="7" name="Text Placeholder 6"/>
          <p:cNvSpPr>
            <a:spLocks noGrp="1"/>
          </p:cNvSpPr>
          <p:nvPr>
            <p:ph idx="1"/>
          </p:nvPr>
        </p:nvSpPr>
        <p:spPr/>
        <p:txBody>
          <a:bodyPr/>
          <a:lstStyle/>
          <a:p>
            <a:pPr marL="342900" indent="-342900" algn="l">
              <a:buFont typeface="Arial" panose="020B0604020202020204" pitchFamily="34" charset="0"/>
              <a:buChar char="•"/>
            </a:pPr>
            <a:r>
              <a:rPr lang="en-US" dirty="0">
                <a:solidFill>
                  <a:schemeClr val="tx1"/>
                </a:solidFill>
                <a:latin typeface="Times New Roman" pitchFamily="18" charset="0"/>
                <a:cs typeface="Times New Roman" pitchFamily="18" charset="0"/>
              </a:rPr>
              <a:t>Giới thiệu đề tài</a:t>
            </a:r>
            <a:endParaRPr lang="vi-VN" dirty="0">
              <a:solidFill>
                <a:schemeClr val="tx1"/>
              </a:solidFill>
              <a:latin typeface="Times New Roman" pitchFamily="18" charset="0"/>
              <a:cs typeface="Times New Roman" pitchFamily="18" charset="0"/>
            </a:endParaRPr>
          </a:p>
          <a:p>
            <a:pPr marL="342900" indent="-342900" algn="l">
              <a:buFont typeface="Arial" panose="020B0604020202020204" pitchFamily="34" charset="0"/>
              <a:buChar char="•"/>
            </a:pPr>
            <a:r>
              <a:rPr lang="vi-VN" dirty="0">
                <a:solidFill>
                  <a:schemeClr val="tx1"/>
                </a:solidFill>
                <a:latin typeface="Times New Roman" pitchFamily="18" charset="0"/>
                <a:cs typeface="Times New Roman" pitchFamily="18" charset="0"/>
              </a:rPr>
              <a:t>Phân tích hệ thống</a:t>
            </a:r>
          </a:p>
          <a:p>
            <a:pPr marL="342900" indent="-342900" algn="l">
              <a:buFont typeface="Arial" panose="020B0604020202020204" pitchFamily="34" charset="0"/>
              <a:buChar char="•"/>
            </a:pPr>
            <a:r>
              <a:rPr lang="vi-VN" dirty="0">
                <a:solidFill>
                  <a:schemeClr val="tx1"/>
                </a:solidFill>
                <a:latin typeface="Times New Roman" pitchFamily="18" charset="0"/>
                <a:cs typeface="Times New Roman" pitchFamily="18" charset="0"/>
              </a:rPr>
              <a:t>Giao diện chương trình</a:t>
            </a:r>
          </a:p>
          <a:p>
            <a:pPr marL="342900" indent="-342900" algn="l">
              <a:buFont typeface="Arial" panose="020B0604020202020204" pitchFamily="34" charset="0"/>
              <a:buChar char="•"/>
            </a:pPr>
            <a:r>
              <a:rPr lang="vi-VN" dirty="0">
                <a:solidFill>
                  <a:schemeClr val="tx1"/>
                </a:solidFill>
                <a:latin typeface="Times New Roman" pitchFamily="18" charset="0"/>
                <a:cs typeface="Times New Roman" pitchFamily="18" charset="0"/>
              </a:rPr>
              <a:t>Kết luận</a:t>
            </a:r>
          </a:p>
          <a:p>
            <a:pPr algn="l"/>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27642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1792" y="433832"/>
            <a:ext cx="10954512" cy="1303338"/>
          </a:xfrm>
        </p:spPr>
        <p:txBody>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Kết luận</a:t>
            </a:r>
            <a:endParaRPr lang="en-US" dirty="0"/>
          </a:p>
        </p:txBody>
      </p:sp>
      <p:sp>
        <p:nvSpPr>
          <p:cNvPr id="3" name="Content Placeholder 2"/>
          <p:cNvSpPr>
            <a:spLocks noGrp="1"/>
          </p:cNvSpPr>
          <p:nvPr>
            <p:ph idx="4294967295"/>
          </p:nvPr>
        </p:nvSpPr>
        <p:spPr>
          <a:xfrm>
            <a:off x="1298448" y="2008823"/>
            <a:ext cx="9601200" cy="3317875"/>
          </a:xfrm>
        </p:spPr>
        <p:txBody>
          <a:bodyPr/>
          <a:lstStyle/>
          <a:p>
            <a:pPr algn="just"/>
            <a:r>
              <a:rPr lang="en-US" dirty="0">
                <a:latin typeface="Times New Roman" panose="02020603050405020304" pitchFamily="18" charset="0"/>
                <a:cs typeface="Times New Roman" panose="02020603050405020304" pitchFamily="18" charset="0"/>
              </a:rPr>
              <a:t> </a:t>
            </a:r>
            <a:r>
              <a:rPr lang="vi-VN" dirty="0"/>
              <a:t>Về chức năng nhóm đã đưa ra được các sơ đồ chức năng của hệ thống. Về dữ liệu đã đưa ra sơ đồ dữ liệu. Tuy nhiên do còn hạn chế về nghiên cứu cũng như tiếp cận thực tế, chính vì vậy việc phân tích không tránh khỏi sai sót. Chức năng còn trùng lặp và hạn chế. Thiết kế hệ thống còn chưa đúng với thực tế.</a:t>
            </a:r>
            <a:endParaRPr lang="en-US" dirty="0"/>
          </a:p>
          <a:p>
            <a:pPr algn="just"/>
            <a:r>
              <a:rPr lang="vi-VN" dirty="0"/>
              <a:t>Bên cạnh đó chưa có kinh nghiệm trong quản lý CSDL, kinh nghiệm thực tế và cả kinh nghiệm trong việc sử dụng ngôn ngữ nên nhóm em chưa thể viết code tốt cho phần mềm.</a:t>
            </a:r>
            <a:endParaRPr lang="en-US" dirty="0"/>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58196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9576" y="2774887"/>
            <a:ext cx="9601200" cy="1303337"/>
          </a:xfrm>
        </p:spPr>
        <p:txBody>
          <a:bodyPr>
            <a:normAutofit/>
          </a:bodyPr>
          <a:lstStyle/>
          <a:p>
            <a:r>
              <a:rPr lang="en-US" sz="3500" dirty="0">
                <a:latin typeface="Times New Roman" panose="02020603050405020304" pitchFamily="18" charset="0"/>
                <a:cs typeface="Times New Roman" panose="02020603050405020304" pitchFamily="18" charset="0"/>
              </a:rPr>
              <a:t>CẢM ƠN THẦY VÀ CÁC BẠN LẮNG NGHE</a:t>
            </a:r>
          </a:p>
        </p:txBody>
      </p:sp>
      <p:sp>
        <p:nvSpPr>
          <p:cNvPr id="3" name="Slide Number Placeholder 2"/>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32966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16736" y="1789367"/>
            <a:ext cx="9601200" cy="3317875"/>
          </a:xfrm>
        </p:spPr>
        <p:txBody>
          <a:bodyPr/>
          <a:lstStyle/>
          <a:p>
            <a:r>
              <a:rPr lang="en-US" dirty="0">
                <a:latin typeface="Times New Roman" panose="02020603050405020304" pitchFamily="18" charset="0"/>
                <a:cs typeface="Times New Roman" panose="02020603050405020304" pitchFamily="18" charset="0"/>
              </a:rPr>
              <a:t>Tài liệu tham khảo: </a:t>
            </a:r>
          </a:p>
          <a:p>
            <a:pPr lvl="1"/>
            <a:r>
              <a:rPr lang="vi-VN" dirty="0">
                <a:latin typeface="Times New Roman" panose="02020603050405020304" pitchFamily="18" charset="0"/>
                <a:cs typeface="Times New Roman" panose="02020603050405020304" pitchFamily="18" charset="0"/>
              </a:rPr>
              <a:t>https://www.youtube.com/watch?v=EGq7r16Y1TI&amp;list=PLn9lhDYvf_3Fag5Od5qpaswwYWOeX5bno&amp;index=23</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Phần mềm được sử dụng:</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APACHE NETBEANS IDE 12.5, SQL server</a:t>
            </a:r>
          </a:p>
        </p:txBody>
      </p:sp>
      <p:sp>
        <p:nvSpPr>
          <p:cNvPr id="2" name="Slide Number Placeholder 1"/>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2159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3504" y="644335"/>
            <a:ext cx="10963656" cy="1303337"/>
          </a:xfrm>
        </p:spPr>
        <p:txBody>
          <a:bodyPr/>
          <a:lstStyle/>
          <a:p>
            <a:pPr algn="ctr"/>
            <a:r>
              <a:rPr lang="en-US" sz="3000" b="1" dirty="0">
                <a:latin typeface="Times New Roman" panose="02020603050405020304" pitchFamily="18" charset="0"/>
                <a:cs typeface="Times New Roman" panose="02020603050405020304" pitchFamily="18" charset="0"/>
              </a:rPr>
              <a:t>GIỚI THIỆU ĐỀ TÀI</a:t>
            </a:r>
            <a:endParaRPr lang="en-US" sz="3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4294967295"/>
          </p:nvPr>
        </p:nvSpPr>
        <p:spPr>
          <a:xfrm>
            <a:off x="822960" y="1947672"/>
            <a:ext cx="10552176" cy="4242816"/>
          </a:xfrm>
        </p:spPr>
        <p:txBody>
          <a:bodyPr>
            <a:normAutofit/>
          </a:bodyPr>
          <a:lstStyle/>
          <a:p>
            <a:pPr marL="342900" indent="-342900" algn="just">
              <a:buFont typeface="Arial" panose="020B0604020202020204" pitchFamily="34" charset="0"/>
              <a:buChar char="•"/>
            </a:pPr>
            <a:r>
              <a:rPr lang="en-US" dirty="0"/>
              <a:t>T</a:t>
            </a:r>
            <a:r>
              <a:rPr lang="vi-VN" dirty="0"/>
              <a:t>rong giáo dục và đào tạo, công tác quản lí điểm học sinh trong quá trình học tập là rất quan trọng, phức tạp và đòi hỏi độ chính xác cao</a:t>
            </a:r>
            <a:endParaRPr lang="en-US" dirty="0"/>
          </a:p>
          <a:p>
            <a:pPr marL="342900" indent="-342900" algn="just">
              <a:buFont typeface="Arial" panose="020B0604020202020204" pitchFamily="34" charset="0"/>
              <a:buChar char="•"/>
            </a:pPr>
            <a:r>
              <a:rPr lang="vi-VN" dirty="0"/>
              <a:t>Do đó công tác quản lí học sinh đòi hỏi phải có sự thống nhất và chính xác tuyệt đối giúp cho bộ phận quản lí sửa đổi, điều chỉnh hợp lí, kịp thời về phương pháp quản lí và kế hoạch cho đào tạo.</a:t>
            </a:r>
            <a:endParaRPr lang="en-US" dirty="0"/>
          </a:p>
          <a:p>
            <a:pPr marL="342900" indent="-342900" algn="just">
              <a:buFont typeface="Arial" panose="020B0604020202020204" pitchFamily="34" charset="0"/>
              <a:buChar char="•"/>
            </a:pPr>
            <a:r>
              <a:rPr lang="vi-VN" dirty="0"/>
              <a:t>Hệ thống quản lí điểm học sinh này sẽ giúp công tác quản lí điểm học sinh giải quyết được những khó khăn trên và tăng tính hiệu quả cho công tác quản lí.</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vi-VN" dirty="0">
              <a:solidFill>
                <a:schemeClr val="tx1"/>
              </a:solidFill>
              <a:cs typeface="Times New Roman"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74932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34440" y="370015"/>
            <a:ext cx="9601200" cy="1303337"/>
          </a:xfrm>
        </p:spPr>
        <p:txBody>
          <a:bodyPr>
            <a:normAutofit/>
          </a:bodyPr>
          <a:lstStyle/>
          <a:p>
            <a:r>
              <a:rPr lang="en-US" sz="3000" b="1" dirty="0">
                <a:solidFill>
                  <a:srgbClr val="000000"/>
                </a:solidFill>
                <a:latin typeface="Times New Roman" pitchFamily="18" charset="0"/>
                <a:cs typeface="Times New Roman" pitchFamily="18" charset="0"/>
              </a:rPr>
              <a:t>PHÂN TÍCH CHỨC NĂNG HỆ THỐNG</a:t>
            </a:r>
            <a:endParaRPr lang="en-US" sz="3000" dirty="0"/>
          </a:p>
        </p:txBody>
      </p:sp>
      <p:sp>
        <p:nvSpPr>
          <p:cNvPr id="3" name="Content Placeholder 2"/>
          <p:cNvSpPr>
            <a:spLocks noGrp="1"/>
          </p:cNvSpPr>
          <p:nvPr>
            <p:ph idx="4294967295"/>
          </p:nvPr>
        </p:nvSpPr>
        <p:spPr>
          <a:xfrm>
            <a:off x="832104" y="1673352"/>
            <a:ext cx="10579608" cy="4507992"/>
          </a:xfrm>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1. </a:t>
            </a:r>
            <a:r>
              <a:rPr lang="vi-VN" sz="2500" b="1" dirty="0">
                <a:latin typeface="Times New Roman" panose="02020603050405020304" pitchFamily="18" charset="0"/>
                <a:cs typeface="Times New Roman" panose="02020603050405020304" pitchFamily="18" charset="0"/>
              </a:rPr>
              <a:t>Nhiệm vụ hệ thống</a:t>
            </a:r>
            <a:endParaRPr lang="en-US" sz="2500" b="1" dirty="0">
              <a:latin typeface="Times New Roman" panose="02020603050405020304" pitchFamily="18" charset="0"/>
              <a:cs typeface="Times New Roman" panose="02020603050405020304" pitchFamily="18" charset="0"/>
            </a:endParaRPr>
          </a:p>
          <a:p>
            <a:pPr algn="just"/>
            <a:r>
              <a:rPr lang="vi-VN" sz="2500" dirty="0"/>
              <a:t>Theo dõi toàn bộ quá trình học tập của học sinh</a:t>
            </a:r>
            <a:r>
              <a:rPr lang="en-US" sz="2500" dirty="0"/>
              <a:t>.</a:t>
            </a:r>
          </a:p>
          <a:p>
            <a:pPr algn="just"/>
            <a:r>
              <a:rPr lang="vi-VN" sz="2500" dirty="0"/>
              <a:t> </a:t>
            </a:r>
            <a:r>
              <a:rPr lang="en-US" sz="2500" dirty="0"/>
              <a:t>Đ</a:t>
            </a:r>
            <a:r>
              <a:rPr lang="vi-VN" sz="2500" dirty="0"/>
              <a:t>ảm bảo không sai sót trong quá trình nhập điểm và in điểm. </a:t>
            </a:r>
            <a:endParaRPr lang="en-US" sz="2500" dirty="0"/>
          </a:p>
          <a:p>
            <a:pPr algn="just"/>
            <a:r>
              <a:rPr lang="vi-VN" sz="2500" dirty="0"/>
              <a:t>Hệ thống lưu trữ, xử lý kết quả học tập của học sinh theo quy chế của trường điểm môn học và tính điểm trung bình của của học sinh một cách nhanh chóng và chính xác. </a:t>
            </a:r>
            <a:endParaRPr lang="en-US" sz="25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5484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3544" y="534607"/>
            <a:ext cx="10442448" cy="1303337"/>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rgbClr val="000000"/>
                </a:solidFill>
                <a:latin typeface="Times New Roman" pitchFamily="18" charset="0"/>
                <a:cs typeface="Times New Roman" pitchFamily="18" charset="0"/>
              </a:rPr>
              <a:t>PHÂN TÍCH CHỨC NĂNG HỆ THỐNG</a:t>
            </a:r>
            <a:endParaRPr lang="en-US" sz="3000" dirty="0"/>
          </a:p>
        </p:txBody>
      </p:sp>
      <p:sp>
        <p:nvSpPr>
          <p:cNvPr id="4" name="TextBox 3"/>
          <p:cNvSpPr txBox="1"/>
          <p:nvPr/>
        </p:nvSpPr>
        <p:spPr>
          <a:xfrm>
            <a:off x="923544" y="1673352"/>
            <a:ext cx="10442448" cy="4216539"/>
          </a:xfrm>
          <a:prstGeom prst="rect">
            <a:avLst/>
          </a:prstGeom>
          <a:noFill/>
        </p:spPr>
        <p:txBody>
          <a:bodyPr wrap="square" rtlCol="0">
            <a:spAutoFit/>
          </a:bodyPr>
          <a:lstStyle/>
          <a:p>
            <a:r>
              <a:rPr lang="en-US" sz="2000" b="1" dirty="0"/>
              <a:t>2</a:t>
            </a:r>
            <a:r>
              <a:rPr lang="vi-VN" sz="2000" b="1" dirty="0"/>
              <a:t>. Chức năng hệ thống</a:t>
            </a:r>
            <a:endParaRPr lang="en-US" sz="2000" dirty="0"/>
          </a:p>
          <a:p>
            <a:pPr algn="just"/>
            <a:r>
              <a:rPr lang="en-US" sz="2000" dirty="0" smtClean="0"/>
              <a:t>	</a:t>
            </a:r>
            <a:r>
              <a:rPr lang="vi-VN" sz="2000" dirty="0" smtClean="0"/>
              <a:t>Hệ </a:t>
            </a:r>
            <a:r>
              <a:rPr lang="vi-VN" sz="2000" dirty="0"/>
              <a:t>thống quản lý học sinh cấp 3 bao gồm 3 bộ phận, hoạt động có mối liên hệ chặt chẽ nhau</a:t>
            </a:r>
            <a:r>
              <a:rPr lang="en-US" sz="2000" dirty="0"/>
              <a:t>:</a:t>
            </a:r>
          </a:p>
          <a:p>
            <a:pPr marL="800100" lvl="1" indent="-342900" algn="just">
              <a:lnSpc>
                <a:spcPct val="150000"/>
              </a:lnSpc>
              <a:buFont typeface="Arial" panose="020B0604020202020204" pitchFamily="34" charset="0"/>
              <a:buChar char="•"/>
            </a:pPr>
            <a:r>
              <a:rPr lang="vi-VN" sz="2000" dirty="0"/>
              <a:t>Bộ phận quản lý quản lý thông tin cá nhân học sinh: Nhập mới thông tin học sinh, cập nhật thông tin học sinh, sửa thông tin học sinh, xóa thông tin học sinh.</a:t>
            </a:r>
            <a:endParaRPr lang="en-US" sz="2000" dirty="0"/>
          </a:p>
          <a:p>
            <a:pPr marL="800100" lvl="1" indent="-342900" algn="just">
              <a:lnSpc>
                <a:spcPct val="150000"/>
              </a:lnSpc>
              <a:buFont typeface="Arial" panose="020B0604020202020204" pitchFamily="34" charset="0"/>
              <a:buChar char="•"/>
            </a:pPr>
            <a:r>
              <a:rPr lang="vi-VN" sz="2000" dirty="0"/>
              <a:t>Bộ phận quản lý điểm học sinh: Nhập mới điểm của học sinh, cập nhật điểm học sinh, sửa điểm của học sinh, xóa điểm học sinh.</a:t>
            </a:r>
            <a:r>
              <a:rPr lang="en-US" sz="2000" dirty="0"/>
              <a:t> </a:t>
            </a:r>
            <a:r>
              <a:rPr lang="en-US" sz="2000" dirty="0">
                <a:latin typeface="Times New Roman" pitchFamily="18" charset="0"/>
                <a:cs typeface="Times New Roman" pitchFamily="18" charset="0"/>
              </a:rPr>
              <a:t>Và điểm trung bình được tính theo công thức : </a:t>
            </a:r>
            <a:r>
              <a:rPr lang="en-US" sz="2000" b="1" dirty="0">
                <a:latin typeface="Times New Roman" pitchFamily="18" charset="0"/>
                <a:cs typeface="Times New Roman" pitchFamily="18" charset="0"/>
              </a:rPr>
              <a:t>(tổng điểm 9 môn)/9</a:t>
            </a:r>
            <a:endParaRPr lang="en-US" sz="2000" dirty="0"/>
          </a:p>
          <a:p>
            <a:pPr marL="800100" lvl="1" indent="-342900" algn="just">
              <a:lnSpc>
                <a:spcPct val="150000"/>
              </a:lnSpc>
              <a:buFont typeface="Arial" panose="020B0604020202020204" pitchFamily="34" charset="0"/>
              <a:buChar char="•"/>
            </a:pPr>
            <a:r>
              <a:rPr lang="vi-VN" sz="2000" dirty="0"/>
              <a:t>Bộ phận quản lý thông tin phụ huynh học sinh: Nhập mới thông tin phụ huynh, cập nhật thông tin phụ huynh, sửa thông tin phụ huynh, xóa thông tin phụ huynh.</a:t>
            </a:r>
            <a:endParaRPr lang="en-US" sz="2000" dirty="0"/>
          </a:p>
          <a:p>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24824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1894AF-18A1-425B-B9B2-3D91C77597A9}"/>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CÁC PHẦN MỀM SỬ DỤNG</a:t>
            </a:r>
          </a:p>
        </p:txBody>
      </p:sp>
      <p:sp>
        <p:nvSpPr>
          <p:cNvPr id="2" name="Slide Number Placeholder 1">
            <a:extLst>
              <a:ext uri="{FF2B5EF4-FFF2-40B4-BE49-F238E27FC236}">
                <a16:creationId xmlns:a16="http://schemas.microsoft.com/office/drawing/2014/main" id="{66D2101F-53E9-4A24-A5EE-6928A42C30C2}"/>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1026" name="Picture 2" descr="NetBeans – Wikipedia tiếng Việt">
            <a:extLst>
              <a:ext uri="{FF2B5EF4-FFF2-40B4-BE49-F238E27FC236}">
                <a16:creationId xmlns:a16="http://schemas.microsoft.com/office/drawing/2014/main" id="{BD6E2D6E-FCAA-4AB2-9954-17C1AB0F7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195" y="2663919"/>
            <a:ext cx="2285630" cy="26358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F9B9F0-CE0D-4B52-8F4E-7754FED165E1}"/>
              </a:ext>
            </a:extLst>
          </p:cNvPr>
          <p:cNvSpPr txBox="1"/>
          <p:nvPr/>
        </p:nvSpPr>
        <p:spPr>
          <a:xfrm>
            <a:off x="5335326" y="2829679"/>
            <a:ext cx="6003234" cy="2523768"/>
          </a:xfrm>
          <a:prstGeom prst="rect">
            <a:avLst/>
          </a:prstGeom>
          <a:noFill/>
        </p:spPr>
        <p:txBody>
          <a:bodyPr wrap="square" rtlCol="0">
            <a:spAutoFit/>
          </a:bodyPr>
          <a:lstStyle/>
          <a:p>
            <a:pPr marL="285750" indent="-285750">
              <a:buFont typeface="Arial" panose="020B0604020202020204" pitchFamily="34" charset="0"/>
              <a:buChar char="•"/>
            </a:pPr>
            <a:r>
              <a:rPr lang="vi-VN" sz="2000" b="1" dirty="0"/>
              <a:t>NetBeans IDE</a:t>
            </a:r>
            <a:r>
              <a:rPr lang="vi-VN" sz="2000" dirty="0"/>
              <a:t> là một IDE nguồn mở. </a:t>
            </a:r>
            <a:endParaRPr lang="en-US" sz="2000" dirty="0"/>
          </a:p>
          <a:p>
            <a:pPr marL="285750" indent="-285750">
              <a:buFont typeface="Arial" panose="020B0604020202020204" pitchFamily="34" charset="0"/>
              <a:buChar char="•"/>
            </a:pPr>
            <a:r>
              <a:rPr lang="vi-VN" sz="2000" dirty="0"/>
              <a:t>NetBeans IDE hỗ trợ phát triển tất cả các loại ứng dụng Java. </a:t>
            </a:r>
            <a:endParaRPr lang="en-US" sz="2000" dirty="0"/>
          </a:p>
          <a:p>
            <a:pPr marL="285750" indent="-285750">
              <a:buFont typeface="Arial" panose="020B0604020202020204" pitchFamily="34" charset="0"/>
              <a:buChar char="•"/>
            </a:pPr>
            <a:r>
              <a:rPr lang="vi-VN" sz="2000" dirty="0"/>
              <a:t>Trong số các tính năng khác là hệ thống dự án dựa trên Ant, hỗ</a:t>
            </a:r>
            <a:r>
              <a:rPr lang="en-US" sz="2000" dirty="0"/>
              <a:t> </a:t>
            </a:r>
            <a:r>
              <a:rPr lang="vi-VN" sz="2000" dirty="0"/>
              <a:t>trợ Maven, cải tiến mã nguồn, quản lý phiên bản (hỗ</a:t>
            </a:r>
            <a:r>
              <a:rPr lang="en-US" sz="2000" dirty="0"/>
              <a:t> </a:t>
            </a:r>
            <a:r>
              <a:rPr lang="vi-VN" sz="2000" dirty="0"/>
              <a:t>trợ CVS, Subversion, Git, Mercurial và Clearcase).</a:t>
            </a:r>
            <a:endParaRPr lang="en-US" sz="2000" dirty="0"/>
          </a:p>
          <a:p>
            <a:endParaRPr lang="en-US" dirty="0"/>
          </a:p>
        </p:txBody>
      </p:sp>
    </p:spTree>
    <p:extLst>
      <p:ext uri="{BB962C8B-B14F-4D97-AF65-F5344CB8AC3E}">
        <p14:creationId xmlns:p14="http://schemas.microsoft.com/office/powerpoint/2010/main" val="208481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0866-C2FF-47D1-9987-5260766BB7D2}"/>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CÁC PHẦN MỀM SỬ DỤNG</a:t>
            </a:r>
            <a:endParaRPr lang="en-US" sz="3000" dirty="0"/>
          </a:p>
        </p:txBody>
      </p:sp>
      <p:sp>
        <p:nvSpPr>
          <p:cNvPr id="3" name="Slide Number Placeholder 2">
            <a:extLst>
              <a:ext uri="{FF2B5EF4-FFF2-40B4-BE49-F238E27FC236}">
                <a16:creationId xmlns:a16="http://schemas.microsoft.com/office/drawing/2014/main" id="{4C63EB65-8CB9-459F-9208-CB632122D2BC}"/>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2050" name="Picture 2" descr="Hướng dẫn cài đặt Microsoft SQL Server 2019 Express - SQL Management Studio">
            <a:extLst>
              <a:ext uri="{FF2B5EF4-FFF2-40B4-BE49-F238E27FC236}">
                <a16:creationId xmlns:a16="http://schemas.microsoft.com/office/drawing/2014/main" id="{0AD94CC3-1F98-42FD-9A03-B8A570DEA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817" y="2780251"/>
            <a:ext cx="4442712" cy="26107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6AC667-F296-4DC4-8C4F-E267DD24DFA3}"/>
              </a:ext>
            </a:extLst>
          </p:cNvPr>
          <p:cNvSpPr/>
          <p:nvPr/>
        </p:nvSpPr>
        <p:spPr>
          <a:xfrm>
            <a:off x="5952799" y="3130224"/>
            <a:ext cx="5338054" cy="1831271"/>
          </a:xfrm>
          <a:prstGeom prst="rect">
            <a:avLst/>
          </a:prstGeom>
        </p:spPr>
        <p:txBody>
          <a:bodyPr wrap="square">
            <a:spAutoFit/>
          </a:bodyPr>
          <a:lstStyle/>
          <a:p>
            <a:pPr marL="377190" marR="91440" indent="-285750" algn="just">
              <a:spcBef>
                <a:spcPts val="0"/>
              </a:spcBef>
              <a:spcAft>
                <a:spcPts val="600"/>
              </a:spcAft>
              <a:buFont typeface="Arial" panose="020B0604020202020204" pitchFamily="34" charset="0"/>
              <a:buChar char="•"/>
            </a:pPr>
            <a:r>
              <a:rPr lang="vi-VN" b="1" dirty="0">
                <a:solidFill>
                  <a:srgbClr val="202122"/>
                </a:solidFill>
                <a:ea typeface="Times New Roman" panose="02020603050405020304" pitchFamily="18" charset="0"/>
              </a:rPr>
              <a:t>Microsoft SQL Server</a:t>
            </a:r>
            <a:r>
              <a:rPr lang="vi-VN" dirty="0">
                <a:solidFill>
                  <a:srgbClr val="202122"/>
                </a:solidFill>
                <a:ea typeface="Times New Roman" panose="02020603050405020304" pitchFamily="18" charset="0"/>
              </a:rPr>
              <a:t> là một </a:t>
            </a:r>
            <a:r>
              <a:rPr lang="vi-VN" dirty="0">
                <a:solidFill>
                  <a:srgbClr val="202122"/>
                </a:solidFill>
                <a:ea typeface="Yu Gothic Light" panose="020B0300000000000000" pitchFamily="34" charset="-128"/>
              </a:rPr>
              <a:t>hệ quản trị cơ sở dữ liệu quan hệ</a:t>
            </a:r>
            <a:r>
              <a:rPr lang="vi-VN" dirty="0">
                <a:solidFill>
                  <a:srgbClr val="202122"/>
                </a:solidFill>
                <a:ea typeface="Times New Roman" panose="02020603050405020304" pitchFamily="18" charset="0"/>
              </a:rPr>
              <a:t> được phát triển bởi </a:t>
            </a:r>
            <a:r>
              <a:rPr lang="vi-VN" dirty="0">
                <a:solidFill>
                  <a:srgbClr val="202122"/>
                </a:solidFill>
                <a:ea typeface="Yu Gothic Light" panose="020B0300000000000000" pitchFamily="34" charset="-128"/>
              </a:rPr>
              <a:t>Microsoft</a:t>
            </a:r>
            <a:r>
              <a:rPr lang="vi-VN" dirty="0">
                <a:solidFill>
                  <a:srgbClr val="202122"/>
                </a:solidFill>
                <a:ea typeface="Times New Roman" panose="02020603050405020304" pitchFamily="18" charset="0"/>
              </a:rPr>
              <a:t>. </a:t>
            </a:r>
            <a:endParaRPr lang="en-US" dirty="0">
              <a:solidFill>
                <a:srgbClr val="202122"/>
              </a:solidFill>
              <a:ea typeface="Times New Roman" panose="02020603050405020304" pitchFamily="18" charset="0"/>
            </a:endParaRPr>
          </a:p>
          <a:p>
            <a:pPr marL="377190" marR="91440" indent="-285750" algn="just">
              <a:spcBef>
                <a:spcPts val="0"/>
              </a:spcBef>
              <a:spcAft>
                <a:spcPts val="600"/>
              </a:spcAft>
              <a:buFont typeface="Arial" panose="020B0604020202020204" pitchFamily="34" charset="0"/>
              <a:buChar char="•"/>
            </a:pPr>
            <a:r>
              <a:rPr lang="vi-VN" dirty="0">
                <a:solidFill>
                  <a:srgbClr val="202122"/>
                </a:solidFill>
                <a:ea typeface="Times New Roman" panose="02020603050405020304" pitchFamily="18" charset="0"/>
              </a:rPr>
              <a:t>Là một </a:t>
            </a:r>
            <a:r>
              <a:rPr lang="vi-VN" dirty="0">
                <a:solidFill>
                  <a:srgbClr val="000000"/>
                </a:solidFill>
                <a:ea typeface="Yu Gothic Light" panose="020B0300000000000000" pitchFamily="34" charset="-128"/>
              </a:rPr>
              <a:t>máy chủ</a:t>
            </a:r>
            <a:r>
              <a:rPr lang="vi-VN" dirty="0">
                <a:solidFill>
                  <a:srgbClr val="000000"/>
                </a:solidFill>
                <a:ea typeface="Times New Roman" panose="02020603050405020304" pitchFamily="18" charset="0"/>
              </a:rPr>
              <a:t> </a:t>
            </a:r>
            <a:r>
              <a:rPr lang="vi-VN" dirty="0">
                <a:solidFill>
                  <a:srgbClr val="000000"/>
                </a:solidFill>
                <a:ea typeface="Yu Gothic Light" panose="020B0300000000000000" pitchFamily="34" charset="-128"/>
              </a:rPr>
              <a:t>cơ sở dữ liệu</a:t>
            </a:r>
            <a:r>
              <a:rPr lang="vi-VN" dirty="0">
                <a:solidFill>
                  <a:srgbClr val="202122"/>
                </a:solidFill>
                <a:ea typeface="Times New Roman" panose="02020603050405020304" pitchFamily="18" charset="0"/>
              </a:rPr>
              <a:t>, nó là một </a:t>
            </a:r>
            <a:r>
              <a:rPr lang="vi-VN" dirty="0">
                <a:solidFill>
                  <a:srgbClr val="202122"/>
                </a:solidFill>
                <a:ea typeface="Yu Gothic Light" panose="020B0300000000000000" pitchFamily="34" charset="-128"/>
              </a:rPr>
              <a:t>sản phẩm phần mềm</a:t>
            </a:r>
            <a:r>
              <a:rPr lang="vi-VN" dirty="0">
                <a:solidFill>
                  <a:srgbClr val="202122"/>
                </a:solidFill>
                <a:ea typeface="Times New Roman" panose="02020603050405020304" pitchFamily="18" charset="0"/>
              </a:rPr>
              <a:t> có chức năng chính là lưu trữ và truy xuất dữ liệu theo yêu cầu của các </a:t>
            </a:r>
            <a:r>
              <a:rPr lang="vi-VN" dirty="0">
                <a:solidFill>
                  <a:srgbClr val="202122"/>
                </a:solidFill>
                <a:ea typeface="Yu Gothic Light" panose="020B0300000000000000" pitchFamily="34" charset="-128"/>
              </a:rPr>
              <a:t>ứng dụng phần mềm</a:t>
            </a:r>
            <a:r>
              <a:rPr lang="vi-VN" dirty="0">
                <a:solidFill>
                  <a:srgbClr val="202122"/>
                </a:solidFill>
                <a:ea typeface="Times New Roman" panose="02020603050405020304" pitchFamily="18" charset="0"/>
              </a:rPr>
              <a:t> khác.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293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8777" y="850392"/>
            <a:ext cx="7656703"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SƠ ĐỒ USE </a:t>
            </a:r>
            <a:r>
              <a:rPr lang="en-US" sz="4000" dirty="0" smtClean="0">
                <a:latin typeface="Times New Roman" panose="02020603050405020304" pitchFamily="18" charset="0"/>
                <a:cs typeface="Times New Roman" panose="02020603050405020304" pitchFamily="18" charset="0"/>
              </a:rPr>
              <a:t>CASE TỔNG QUAN</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13012" y="1558278"/>
            <a:ext cx="6722428" cy="4323638"/>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5674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9</a:t>
            </a:fld>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331924" y="2777783"/>
            <a:ext cx="5476875" cy="2943225"/>
          </a:xfrm>
          <a:prstGeom prst="rect">
            <a:avLst/>
          </a:prstGeom>
        </p:spPr>
      </p:pic>
      <p:sp>
        <p:nvSpPr>
          <p:cNvPr id="4" name="TextBox 3"/>
          <p:cNvSpPr txBox="1"/>
          <p:nvPr/>
        </p:nvSpPr>
        <p:spPr>
          <a:xfrm>
            <a:off x="1898777" y="850392"/>
            <a:ext cx="7656703"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SƠ ĐỒ USE </a:t>
            </a:r>
            <a:r>
              <a:rPr lang="en-US" sz="4000" dirty="0" smtClean="0">
                <a:latin typeface="Times New Roman" panose="02020603050405020304" pitchFamily="18" charset="0"/>
                <a:cs typeface="Times New Roman" panose="02020603050405020304" pitchFamily="18" charset="0"/>
              </a:rPr>
              <a:t>CASE QUẢN LÝ THÔNG TIN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6452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550</TotalTime>
  <Words>592</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MS Mincho</vt:lpstr>
      <vt:lpstr>Yu Gothic Light</vt:lpstr>
      <vt:lpstr>Arial</vt:lpstr>
      <vt:lpstr>Calibri</vt:lpstr>
      <vt:lpstr>Garamond</vt:lpstr>
      <vt:lpstr>Tahoma</vt:lpstr>
      <vt:lpstr>Times New Roman</vt:lpstr>
      <vt:lpstr>Organic</vt:lpstr>
      <vt:lpstr>ĐỀ TÀI: Quản lý học sinh cấp 3 </vt:lpstr>
      <vt:lpstr>NỘI DUNG BÁO CÁO</vt:lpstr>
      <vt:lpstr>GIỚI THIỆU ĐỀ TÀI</vt:lpstr>
      <vt:lpstr>PHÂN TÍCH CHỨC NĂNG HỆ THỐNG</vt:lpstr>
      <vt:lpstr>PowerPoint Presentation</vt:lpstr>
      <vt:lpstr>CÁC PHẦN MỀM SỬ DỤNG</vt:lpstr>
      <vt:lpstr>CÁC PHẦN MỀM SỬ DỤNG</vt:lpstr>
      <vt:lpstr>PowerPoint Presentation</vt:lpstr>
      <vt:lpstr>PowerPoint Presentation</vt:lpstr>
      <vt:lpstr>PowerPoint Presentation</vt:lpstr>
      <vt:lpstr>PowerPoint Presentation</vt:lpstr>
      <vt:lpstr>PowerPoint Presentation</vt:lpstr>
      <vt:lpstr>Giao diện chương trình</vt:lpstr>
      <vt:lpstr>PowerPoint Presentation</vt:lpstr>
      <vt:lpstr>PowerPoint Presentation</vt:lpstr>
      <vt:lpstr>PowerPoint Presentation</vt:lpstr>
      <vt:lpstr>PowerPoint Presentation</vt:lpstr>
      <vt:lpstr>PowerPoint Presentation</vt:lpstr>
      <vt:lpstr>Ưu điểm và nhược điểm</vt:lpstr>
      <vt:lpstr>Kết luận</vt:lpstr>
      <vt:lpstr>CẢM ƠN THẦY VÀ CÁC BẠN LẮNG NGHE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Quản lý học sinh cấp 3</dc:title>
  <dc:creator>PC</dc:creator>
  <cp:lastModifiedBy>PC</cp:lastModifiedBy>
  <cp:revision>39</cp:revision>
  <dcterms:created xsi:type="dcterms:W3CDTF">2021-10-29T09:32:18Z</dcterms:created>
  <dcterms:modified xsi:type="dcterms:W3CDTF">2022-06-04T13:28:18Z</dcterms:modified>
</cp:coreProperties>
</file>