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59" r:id="rId5"/>
    <p:sldId id="264" r:id="rId6"/>
    <p:sldId id="267" r:id="rId7"/>
    <p:sldId id="268" r:id="rId8"/>
    <p:sldId id="269" r:id="rId9"/>
    <p:sldId id="271" r:id="rId10"/>
    <p:sldId id="272" r:id="rId11"/>
    <p:sldId id="279" r:id="rId12"/>
    <p:sldId id="280" r:id="rId13"/>
    <p:sldId id="281" r:id="rId14"/>
    <p:sldId id="273" r:id="rId15"/>
    <p:sldId id="274" r:id="rId16"/>
    <p:sldId id="276" r:id="rId17"/>
    <p:sldId id="277" r:id="rId18"/>
    <p:sldId id="275" r:id="rId19"/>
    <p:sldId id="278" r:id="rId20"/>
    <p:sldId id="262" r:id="rId21"/>
  </p:sldIdLst>
  <p:sldSz cx="13716000" cy="10287000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oppins Light" panose="020B0604020202020204" charset="0"/>
      <p:regular r:id="rId31"/>
      <p:italic r:id="rId32"/>
    </p:embeddedFont>
    <p:embeddedFont>
      <p:font typeface="Brittany" panose="020B0604020202020204" charset="0"/>
      <p:regular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Poppins Medium" panose="020B0604020202020204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450" y="43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B410-0AFE-4530-A32B-8162A78929A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47BBD-73B2-4546-993D-D02801D5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47BBD-73B2-4546-993D-D02801D5A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0" Type="http://schemas.openxmlformats.org/officeDocument/2006/relationships/image" Target="../media/image14.jp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wmf"/><Relationship Id="rId10" Type="http://schemas.openxmlformats.org/officeDocument/2006/relationships/image" Target="../media/image19.jp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jpg"/><Relationship Id="rId5" Type="http://schemas.openxmlformats.org/officeDocument/2006/relationships/image" Target="../media/image1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jpg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2.jpg"/><Relationship Id="rId5" Type="http://schemas.openxmlformats.org/officeDocument/2006/relationships/image" Target="../media/image1.wmf"/><Relationship Id="rId10" Type="http://schemas.openxmlformats.org/officeDocument/2006/relationships/image" Target="../media/image11.jp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735616" y="2774191"/>
            <a:ext cx="6386099" cy="4045182"/>
            <a:chOff x="0" y="0"/>
            <a:chExt cx="20338666" cy="12883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338666" cy="12883233"/>
            </a:xfrm>
            <a:custGeom>
              <a:avLst/>
              <a:gdLst/>
              <a:ahLst/>
              <a:cxnLst/>
              <a:rect l="l" t="t" r="r" b="b"/>
              <a:pathLst>
                <a:path w="20338666" h="12883233">
                  <a:moveTo>
                    <a:pt x="0" y="0"/>
                  </a:moveTo>
                  <a:lnTo>
                    <a:pt x="0" y="12883233"/>
                  </a:lnTo>
                  <a:lnTo>
                    <a:pt x="20338666" y="12883233"/>
                  </a:lnTo>
                  <a:lnTo>
                    <a:pt x="20338666" y="0"/>
                  </a:lnTo>
                  <a:lnTo>
                    <a:pt x="0" y="0"/>
                  </a:lnTo>
                  <a:close/>
                  <a:moveTo>
                    <a:pt x="20277706" y="12822272"/>
                  </a:moveTo>
                  <a:lnTo>
                    <a:pt x="59690" y="12822272"/>
                  </a:lnTo>
                  <a:lnTo>
                    <a:pt x="59690" y="59690"/>
                  </a:lnTo>
                  <a:lnTo>
                    <a:pt x="20277706" y="59690"/>
                  </a:lnTo>
                  <a:lnTo>
                    <a:pt x="20277706" y="1282227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711085" y="7247769"/>
            <a:ext cx="204815" cy="20481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242203" y="7247769"/>
            <a:ext cx="204815" cy="20481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76546" y="2589097"/>
            <a:ext cx="579982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4"/>
              </a:lnSpc>
            </a:pPr>
            <a:r>
              <a:rPr lang="en-US" sz="4000" dirty="0" smtClean="0">
                <a:solidFill>
                  <a:srgbClr val="F8F7F4"/>
                </a:solidFill>
                <a:latin typeface="Lora"/>
              </a:rPr>
              <a:t>QUẢN LÝ THƯ VIỆN</a:t>
            </a:r>
            <a:endParaRPr lang="en-US" sz="4000" dirty="0">
              <a:solidFill>
                <a:srgbClr val="F8F7F4"/>
              </a:solidFill>
              <a:latin typeface="Lor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350919" y="214586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id="{92FD549F-984A-4B61-BB61-BDCE24F92F13}"/>
              </a:ext>
            </a:extLst>
          </p:cNvPr>
          <p:cNvSpPr txBox="1">
            <a:spLocks/>
          </p:cNvSpPr>
          <p:nvPr/>
        </p:nvSpPr>
        <p:spPr>
          <a:xfrm>
            <a:off x="1556055" y="4424778"/>
            <a:ext cx="3630612" cy="5651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kern="0" dirty="0" err="1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eProject</a:t>
            </a:r>
            <a:r>
              <a:rPr lang="en-US" sz="2000" kern="0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SEM 2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CEAEE94B-1722-44BC-A29A-14AD008A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64" y="5276050"/>
            <a:ext cx="2654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Nhóm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2 </a:t>
            </a:r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–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Lớp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166 + 167</a:t>
            </a:r>
            <a:endParaRPr lang="en-US" altLang="en-US" dirty="0">
              <a:solidFill>
                <a:srgbClr val="F8F7F4"/>
              </a:solidFill>
              <a:latin typeface="Lora" pitchFamily="2" charset="0"/>
              <a:ea typeface="Tahoma" panose="020B0604030504040204" pitchFamily="34" charset="0"/>
              <a:cs typeface="Rajdhani Medium" panose="020B0604020202020204" charset="0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E376C2A3-1119-4BE3-8776-AB0A1A2AB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6" y="5833128"/>
            <a:ext cx="4650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Người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hướng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dẫn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:    </a:t>
            </a:r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Mr.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Nguyễn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Đức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Thảo</a:t>
            </a:r>
            <a:endParaRPr lang="en-US" altLang="en-US" dirty="0">
              <a:solidFill>
                <a:srgbClr val="F8F7F4"/>
              </a:solidFill>
              <a:latin typeface="Lora" pitchFamily="2" charset="0"/>
              <a:ea typeface="Tahoma" panose="020B0604030504040204" pitchFamily="34" charset="0"/>
              <a:cs typeface="Rajdhani Medium" panose="020B060402020202020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9C8CD706-8260-4BA6-A7DF-B4A719413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64" y="6349825"/>
            <a:ext cx="61098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Thành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viên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:     </a:t>
            </a:r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	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Phan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Đức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Quân</a:t>
            </a:r>
            <a:endParaRPr lang="en-US" altLang="en-US" dirty="0">
              <a:solidFill>
                <a:srgbClr val="F8F7F4"/>
              </a:solidFill>
              <a:latin typeface="Lora" pitchFamily="2" charset="0"/>
              <a:ea typeface="Tahoma" panose="020B0604030504040204" pitchFamily="34" charset="0"/>
              <a:cs typeface="Rajdhani Medium" panose="020B0604020202020204" charset="0"/>
            </a:endParaRPr>
          </a:p>
          <a:p>
            <a:pPr eaLnBrk="1" hangingPunct="1"/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             		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Cáp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Văn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Quý</a:t>
            </a:r>
            <a:endParaRPr lang="en-US" altLang="en-US" dirty="0">
              <a:solidFill>
                <a:srgbClr val="F8F7F4"/>
              </a:solidFill>
              <a:latin typeface="Lora" pitchFamily="2" charset="0"/>
              <a:ea typeface="Tahoma" panose="020B0604030504040204" pitchFamily="34" charset="0"/>
              <a:cs typeface="Rajdhani Medium" panose="020B0604020202020204" charset="0"/>
            </a:endParaRPr>
          </a:p>
          <a:p>
            <a:pPr eaLnBrk="1" hangingPunct="1"/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              		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Ngô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Lê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Ngọc</a:t>
            </a:r>
            <a:r>
              <a:rPr lang="en-US" altLang="en-US" dirty="0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</a:t>
            </a:r>
            <a:r>
              <a:rPr lang="en-US" altLang="en-US" dirty="0" err="1" smtClean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Thiện</a:t>
            </a:r>
            <a:endParaRPr lang="en-US" altLang="en-US" dirty="0">
              <a:solidFill>
                <a:srgbClr val="F8F7F4"/>
              </a:solidFill>
              <a:latin typeface="Lora" pitchFamily="2" charset="0"/>
              <a:ea typeface="Tahoma" panose="020B0604030504040204" pitchFamily="34" charset="0"/>
              <a:cs typeface="Rajdhani Medium" panose="020B0604020202020204" charset="0"/>
            </a:endParaRPr>
          </a:p>
          <a:p>
            <a:pPr eaLnBrk="1" hangingPunct="1"/>
            <a:r>
              <a:rPr lang="en-US" altLang="en-US" dirty="0">
                <a:solidFill>
                  <a:srgbClr val="F8F7F4"/>
                </a:solidFill>
                <a:latin typeface="Lora" pitchFamily="2" charset="0"/>
                <a:ea typeface="Tahoma" panose="020B0604030504040204" pitchFamily="34" charset="0"/>
                <a:cs typeface="Rajdhani Medium" panose="020B0604020202020204" charset="0"/>
              </a:rPr>
              <a:t>               		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8BCE4E1B-B21D-4ABF-B48F-6A852EB59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87639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B6B20C2-7B2A-4254-B070-FAAE3E5CF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48ADD09-8F3D-484C-A856-761AD39F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9763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8885973-C94F-44C2-BE66-491C57EFC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508CCD81-4208-479C-B8CE-C1200F02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ACB4F564-1D3B-4A20-BCCF-531050B3E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85804"/>
            <a:ext cx="6915918" cy="443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46212"/>
            <a:ext cx="13716000" cy="7879824"/>
            <a:chOff x="0" y="0"/>
            <a:chExt cx="6186311" cy="686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686433"/>
            </a:xfrm>
            <a:custGeom>
              <a:avLst/>
              <a:gdLst/>
              <a:ahLst/>
              <a:cxnLst/>
              <a:rect l="l" t="t" r="r" b="b"/>
              <a:pathLst>
                <a:path w="6186311" h="686433">
                  <a:moveTo>
                    <a:pt x="0" y="0"/>
                  </a:moveTo>
                  <a:lnTo>
                    <a:pt x="6186311" y="0"/>
                  </a:lnTo>
                  <a:lnTo>
                    <a:pt x="6186311" y="686433"/>
                  </a:lnTo>
                  <a:lnTo>
                    <a:pt x="0" y="686433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grpSp>
        <p:nvGrpSpPr>
          <p:cNvPr id="82" name="Group 6">
            <a:extLst>
              <a:ext uri="{FF2B5EF4-FFF2-40B4-BE49-F238E27FC236}">
                <a16:creationId xmlns:a16="http://schemas.microsoft.com/office/drawing/2014/main" id="{369FA875-13DA-442A-832B-72511D378B4B}"/>
              </a:ext>
            </a:extLst>
          </p:cNvPr>
          <p:cNvGrpSpPr/>
          <p:nvPr/>
        </p:nvGrpSpPr>
        <p:grpSpPr>
          <a:xfrm>
            <a:off x="152399" y="1454674"/>
            <a:ext cx="6366016" cy="8071361"/>
            <a:chOff x="0" y="0"/>
            <a:chExt cx="2028964" cy="2793367"/>
          </a:xfrm>
        </p:grpSpPr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F501A60B-BD44-4361-87F9-DDD9D4B8DF15}"/>
                </a:ext>
              </a:extLst>
            </p:cNvPr>
            <p:cNvSpPr/>
            <p:nvPr/>
          </p:nvSpPr>
          <p:spPr>
            <a:xfrm>
              <a:off x="0" y="0"/>
              <a:ext cx="2028964" cy="2793367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197582" y="1646212"/>
            <a:ext cx="6366016" cy="7879823"/>
            <a:chOff x="0" y="41943"/>
            <a:chExt cx="1981527" cy="2683525"/>
          </a:xfrm>
        </p:grpSpPr>
        <p:sp>
          <p:nvSpPr>
            <p:cNvPr id="7" name="Freeform 7"/>
            <p:cNvSpPr/>
            <p:nvPr/>
          </p:nvSpPr>
          <p:spPr>
            <a:xfrm>
              <a:off x="0" y="41943"/>
              <a:ext cx="1981527" cy="2683525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29668" y="2404768"/>
            <a:ext cx="2811479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5617" y="2401616"/>
            <a:ext cx="398994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8EE7FC6-E7E2-45C8-AF9F-9150C060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33A4FE8D-9875-4445-A35F-45C5F3024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02898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3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6DA43C14-2DA1-4379-B807-6A8E6C15F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880067E-6063-4A1A-AD0E-BD9778A0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76786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" name="Bitmap Image" r:id="rId6" imgW="5189400" imgH="419040" progId="Paint.Picture">
                  <p:embed/>
                </p:oleObj>
              </mc:Choice>
              <mc:Fallback>
                <p:oleObj name="Bitmap Image" r:id="rId6" imgW="5189400" imgH="41904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9A8F44D4-ECDF-4911-962F-0B1A92AAD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A169839-9F70-4047-BDA3-1F7A1E00C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74380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Bitmap Image" r:id="rId7" imgW="2126160" imgH="442080" progId="Paint.Picture">
                  <p:embed/>
                </p:oleObj>
              </mc:Choice>
              <mc:Fallback>
                <p:oleObj name="Bitmap Image" r:id="rId7" imgW="2126160" imgH="442080" progId="Paint.Picture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DECBD35F-A884-4722-AEEB-FE868336F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8" y="3255917"/>
            <a:ext cx="5999018" cy="345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17" y="3314112"/>
            <a:ext cx="5898683" cy="3422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46212"/>
            <a:ext cx="13716000" cy="7879824"/>
            <a:chOff x="0" y="0"/>
            <a:chExt cx="6186311" cy="686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686433"/>
            </a:xfrm>
            <a:custGeom>
              <a:avLst/>
              <a:gdLst/>
              <a:ahLst/>
              <a:cxnLst/>
              <a:rect l="l" t="t" r="r" b="b"/>
              <a:pathLst>
                <a:path w="6186311" h="686433">
                  <a:moveTo>
                    <a:pt x="0" y="0"/>
                  </a:moveTo>
                  <a:lnTo>
                    <a:pt x="6186311" y="0"/>
                  </a:lnTo>
                  <a:lnTo>
                    <a:pt x="6186311" y="686433"/>
                  </a:lnTo>
                  <a:lnTo>
                    <a:pt x="0" y="686433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grpSp>
        <p:nvGrpSpPr>
          <p:cNvPr id="82" name="Group 6">
            <a:extLst>
              <a:ext uri="{FF2B5EF4-FFF2-40B4-BE49-F238E27FC236}">
                <a16:creationId xmlns:a16="http://schemas.microsoft.com/office/drawing/2014/main" id="{369FA875-13DA-442A-832B-72511D378B4B}"/>
              </a:ext>
            </a:extLst>
          </p:cNvPr>
          <p:cNvGrpSpPr/>
          <p:nvPr/>
        </p:nvGrpSpPr>
        <p:grpSpPr>
          <a:xfrm>
            <a:off x="152399" y="1454675"/>
            <a:ext cx="6366017" cy="8248658"/>
            <a:chOff x="0" y="0"/>
            <a:chExt cx="2028964" cy="2793367"/>
          </a:xfrm>
        </p:grpSpPr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F501A60B-BD44-4361-87F9-DDD9D4B8DF15}"/>
                </a:ext>
              </a:extLst>
            </p:cNvPr>
            <p:cNvSpPr/>
            <p:nvPr/>
          </p:nvSpPr>
          <p:spPr>
            <a:xfrm>
              <a:off x="0" y="0"/>
              <a:ext cx="2028964" cy="2793367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197582" y="1646211"/>
            <a:ext cx="6366017" cy="8057122"/>
            <a:chOff x="0" y="41943"/>
            <a:chExt cx="1981527" cy="2683525"/>
          </a:xfrm>
        </p:grpSpPr>
        <p:sp>
          <p:nvSpPr>
            <p:cNvPr id="7" name="Freeform 7"/>
            <p:cNvSpPr/>
            <p:nvPr/>
          </p:nvSpPr>
          <p:spPr>
            <a:xfrm>
              <a:off x="0" y="41943"/>
              <a:ext cx="1981527" cy="2683525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29668" y="2404768"/>
            <a:ext cx="2811479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PHIỂU MƯỢN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5617" y="2401616"/>
            <a:ext cx="398994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THỂ LOẠI SÁCH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8EE7FC6-E7E2-45C8-AF9F-9150C060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33A4FE8D-9875-4445-A35F-45C5F3024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33A4FE8D-9875-4445-A35F-45C5F3024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880067E-6063-4A1A-AD0E-BD9778A0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Bitmap Image" r:id="rId6" imgW="5189400" imgH="419040" progId="Paint.Picture">
                  <p:embed/>
                </p:oleObj>
              </mc:Choice>
              <mc:Fallback>
                <p:oleObj name="Bitmap Image" r:id="rId6" imgW="5189400" imgH="41904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880067E-6063-4A1A-AD0E-BD9778A09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A169839-9F70-4047-BDA3-1F7A1E00C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" name="Bitmap Image" r:id="rId7" imgW="2126160" imgH="442080" progId="Paint.Picture">
                  <p:embed/>
                </p:oleObj>
              </mc:Choice>
              <mc:Fallback>
                <p:oleObj name="Bitmap Image" r:id="rId7" imgW="2126160" imgH="442080" progId="Paint.Picture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A169839-9F70-4047-BDA3-1F7A1E00C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8" y="3390315"/>
            <a:ext cx="6149657" cy="3567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17" y="3426324"/>
            <a:ext cx="6220545" cy="35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46212"/>
            <a:ext cx="13716000" cy="7879824"/>
            <a:chOff x="0" y="0"/>
            <a:chExt cx="6186311" cy="686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686433"/>
            </a:xfrm>
            <a:custGeom>
              <a:avLst/>
              <a:gdLst/>
              <a:ahLst/>
              <a:cxnLst/>
              <a:rect l="l" t="t" r="r" b="b"/>
              <a:pathLst>
                <a:path w="6186311" h="686433">
                  <a:moveTo>
                    <a:pt x="0" y="0"/>
                  </a:moveTo>
                  <a:lnTo>
                    <a:pt x="6186311" y="0"/>
                  </a:lnTo>
                  <a:lnTo>
                    <a:pt x="6186311" y="686433"/>
                  </a:lnTo>
                  <a:lnTo>
                    <a:pt x="0" y="686433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grpSp>
        <p:nvGrpSpPr>
          <p:cNvPr id="82" name="Group 6">
            <a:extLst>
              <a:ext uri="{FF2B5EF4-FFF2-40B4-BE49-F238E27FC236}">
                <a16:creationId xmlns:a16="http://schemas.microsoft.com/office/drawing/2014/main" id="{369FA875-13DA-442A-832B-72511D378B4B}"/>
              </a:ext>
            </a:extLst>
          </p:cNvPr>
          <p:cNvGrpSpPr/>
          <p:nvPr/>
        </p:nvGrpSpPr>
        <p:grpSpPr>
          <a:xfrm>
            <a:off x="152399" y="1646212"/>
            <a:ext cx="13411201" cy="7879824"/>
            <a:chOff x="0" y="0"/>
            <a:chExt cx="2028964" cy="2793367"/>
          </a:xfrm>
        </p:grpSpPr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F501A60B-BD44-4361-87F9-DDD9D4B8DF15}"/>
                </a:ext>
              </a:extLst>
            </p:cNvPr>
            <p:cNvSpPr/>
            <p:nvPr/>
          </p:nvSpPr>
          <p:spPr>
            <a:xfrm>
              <a:off x="0" y="0"/>
              <a:ext cx="2028964" cy="2793367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724400" y="2476500"/>
            <a:ext cx="3886200" cy="310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  <a:endParaRPr lang="en-US" sz="3600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8EE7FC6-E7E2-45C8-AF9F-9150C060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33A4FE8D-9875-4445-A35F-45C5F3024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33A4FE8D-9875-4445-A35F-45C5F3024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880067E-6063-4A1A-AD0E-BD9778A0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Bitmap Image" r:id="rId6" imgW="5189400" imgH="419040" progId="Paint.Picture">
                  <p:embed/>
                </p:oleObj>
              </mc:Choice>
              <mc:Fallback>
                <p:oleObj name="Bitmap Image" r:id="rId6" imgW="5189400" imgH="41904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880067E-6063-4A1A-AD0E-BD9778A09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A169839-9F70-4047-BDA3-1F7A1E00C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Bitmap Image" r:id="rId7" imgW="2126160" imgH="442080" progId="Paint.Picture">
                  <p:embed/>
                </p:oleObj>
              </mc:Choice>
              <mc:Fallback>
                <p:oleObj name="Bitmap Image" r:id="rId7" imgW="2126160" imgH="442080" progId="Paint.Picture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A169839-9F70-4047-BDA3-1F7A1E00C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021569"/>
            <a:ext cx="10058400" cy="58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46212"/>
            <a:ext cx="13716000" cy="7879824"/>
            <a:chOff x="0" y="0"/>
            <a:chExt cx="6186311" cy="686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686433"/>
            </a:xfrm>
            <a:custGeom>
              <a:avLst/>
              <a:gdLst/>
              <a:ahLst/>
              <a:cxnLst/>
              <a:rect l="l" t="t" r="r" b="b"/>
              <a:pathLst>
                <a:path w="6186311" h="686433">
                  <a:moveTo>
                    <a:pt x="0" y="0"/>
                  </a:moveTo>
                  <a:lnTo>
                    <a:pt x="6186311" y="0"/>
                  </a:lnTo>
                  <a:lnTo>
                    <a:pt x="6186311" y="686433"/>
                  </a:lnTo>
                  <a:lnTo>
                    <a:pt x="0" y="686433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grpSp>
        <p:nvGrpSpPr>
          <p:cNvPr id="82" name="Group 6">
            <a:extLst>
              <a:ext uri="{FF2B5EF4-FFF2-40B4-BE49-F238E27FC236}">
                <a16:creationId xmlns:a16="http://schemas.microsoft.com/office/drawing/2014/main" id="{369FA875-13DA-442A-832B-72511D378B4B}"/>
              </a:ext>
            </a:extLst>
          </p:cNvPr>
          <p:cNvGrpSpPr/>
          <p:nvPr/>
        </p:nvGrpSpPr>
        <p:grpSpPr>
          <a:xfrm>
            <a:off x="152399" y="1646212"/>
            <a:ext cx="6366017" cy="7993088"/>
            <a:chOff x="0" y="0"/>
            <a:chExt cx="2028964" cy="2793367"/>
          </a:xfrm>
        </p:grpSpPr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F501A60B-BD44-4361-87F9-DDD9D4B8DF15}"/>
                </a:ext>
              </a:extLst>
            </p:cNvPr>
            <p:cNvSpPr/>
            <p:nvPr/>
          </p:nvSpPr>
          <p:spPr>
            <a:xfrm>
              <a:off x="0" y="0"/>
              <a:ext cx="2028964" cy="2793367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197582" y="1646211"/>
            <a:ext cx="6366017" cy="7865584"/>
            <a:chOff x="0" y="41943"/>
            <a:chExt cx="1981527" cy="2683525"/>
          </a:xfrm>
        </p:grpSpPr>
        <p:sp>
          <p:nvSpPr>
            <p:cNvPr id="7" name="Freeform 7"/>
            <p:cNvSpPr/>
            <p:nvPr/>
          </p:nvSpPr>
          <p:spPr>
            <a:xfrm>
              <a:off x="0" y="41943"/>
              <a:ext cx="1981527" cy="2683525"/>
            </a:xfrm>
            <a:custGeom>
              <a:avLst/>
              <a:gdLst/>
              <a:ahLst/>
              <a:cxnLst/>
              <a:rect l="l" t="t" r="r" b="b"/>
              <a:pathLst>
                <a:path w="2028964" h="2793367">
                  <a:moveTo>
                    <a:pt x="0" y="0"/>
                  </a:moveTo>
                  <a:lnTo>
                    <a:pt x="2028964" y="0"/>
                  </a:lnTo>
                  <a:lnTo>
                    <a:pt x="2028964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66800" y="2404768"/>
            <a:ext cx="411480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 MƯỢN HỌC SINH, SINH VIÊN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8EE7FC6-E7E2-45C8-AF9F-9150C060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33A4FE8D-9875-4445-A35F-45C5F3024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33A4FE8D-9875-4445-A35F-45C5F3024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880067E-6063-4A1A-AD0E-BD9778A0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Bitmap Image" r:id="rId6" imgW="5189400" imgH="419040" progId="Paint.Picture">
                  <p:embed/>
                </p:oleObj>
              </mc:Choice>
              <mc:Fallback>
                <p:oleObj name="Bitmap Image" r:id="rId6" imgW="5189400" imgH="41904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880067E-6063-4A1A-AD0E-BD9778A09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A169839-9F70-4047-BDA3-1F7A1E00C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Bitmap Image" r:id="rId7" imgW="2126160" imgH="442080" progId="Paint.Picture">
                  <p:embed/>
                </p:oleObj>
              </mc:Choice>
              <mc:Fallback>
                <p:oleObj name="Bitmap Image" r:id="rId7" imgW="2126160" imgH="442080" progId="Paint.Picture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A169839-9F70-4047-BDA3-1F7A1E00C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0"/>
          <p:cNvSpPr txBox="1"/>
          <p:nvPr/>
        </p:nvSpPr>
        <p:spPr>
          <a:xfrm>
            <a:off x="7924801" y="2404768"/>
            <a:ext cx="506174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HỌC SINH, SINH VIÊN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5" y="3232718"/>
            <a:ext cx="6096543" cy="3735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8" y="3195248"/>
            <a:ext cx="5978383" cy="37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799" y="1285874"/>
            <a:ext cx="6593221" cy="8225921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315200" y="4571863"/>
            <a:ext cx="624819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NHƯỢC ĐIỂM VÀ ĐỊNH HƯỚNG PHÁT TRIỂN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353355" y="405078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5988050" y="623484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731266" y="390863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8365961" y="609269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2739660" y="7635472"/>
            <a:ext cx="204815" cy="20481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270778" y="7635472"/>
            <a:ext cx="204815" cy="204815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350918" y="2061793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7A99879C-43A9-4F83-9EBD-F11A53DBE339}"/>
              </a:ext>
            </a:extLst>
          </p:cNvPr>
          <p:cNvSpPr txBox="1"/>
          <p:nvPr/>
        </p:nvSpPr>
        <p:spPr>
          <a:xfrm>
            <a:off x="6747161" y="2800405"/>
            <a:ext cx="696883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04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774D24-7180-4BC6-B6D3-D3BC24617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0774D24-7180-4BC6-B6D3-D3BC24617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AE0D28F-969B-4F57-8A81-3EE1B9523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AE0D28F-969B-4F57-8A81-3EE1B9523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:a16="http://schemas.microsoft.com/office/drawing/2014/main" id="{C50B760A-8571-4EF6-967B-947BCEF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1B69E38-9CE9-4E89-9FF9-320ED6C43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D1B69E38-9CE9-4E89-9FF9-320ED6C43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859074" y="2123354"/>
            <a:ext cx="3315293" cy="89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76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149" dirty="0" smtClean="0">
                <a:solidFill>
                  <a:srgbClr val="2D2D2D"/>
                </a:solidFill>
                <a:latin typeface="Brittany"/>
              </a:rPr>
              <a:t>Xin Chào</a:t>
            </a:r>
            <a:endParaRPr kumimoji="0" lang="en-US" sz="6149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37" y="3146823"/>
            <a:ext cx="474666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62000" y="1888506"/>
            <a:ext cx="21616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DỰ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ÁN</a:t>
            </a: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Lora"/>
              <a:ea typeface="+mn-ea"/>
              <a:cs typeface="+mn-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94470" y="2789080"/>
            <a:ext cx="6006516" cy="40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04. </a:t>
            </a:r>
            <a:r>
              <a:rPr lang="en-US" u="sng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NHƯỢC ĐIỂM VÀ ĐỊNH HƯỚNG PHÁT TRIỂN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20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NĂNG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436461" y="4430242"/>
            <a:ext cx="3893777" cy="116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2000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B3D7773-58E5-4D1D-A518-4734BB601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3138246" y="2569239"/>
            <a:ext cx="284749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50" dirty="0" err="1" smtClean="0">
                <a:solidFill>
                  <a:srgbClr val="2D2D2D"/>
                </a:solidFill>
                <a:latin typeface="Brittany"/>
              </a:rPr>
              <a:t>Tổng</a:t>
            </a:r>
            <a:r>
              <a:rPr lang="en-US" sz="4950" dirty="0" smtClean="0">
                <a:solidFill>
                  <a:srgbClr val="2D2D2D"/>
                </a:solidFill>
                <a:latin typeface="Brittany"/>
              </a:rPr>
              <a:t> </a:t>
            </a:r>
            <a:r>
              <a:rPr lang="en-US" sz="4950" dirty="0" err="1" smtClean="0">
                <a:solidFill>
                  <a:srgbClr val="2D2D2D"/>
                </a:solidFill>
                <a:latin typeface="Brittany"/>
              </a:rPr>
              <a:t>Quan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90003"/>
            <a:ext cx="46482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16574" y="1956304"/>
            <a:ext cx="22378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DỰ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ÁN</a:t>
            </a: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Lora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20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 THUẬT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436461" y="4430242"/>
            <a:ext cx="3893777" cy="39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InteliiJ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IDEA, Microsoft SQL Server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408508" y="5094891"/>
            <a:ext cx="3713207" cy="20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B3D7773-58E5-4D1D-A518-4734BB601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308A8C6E-5EC5-49EF-A617-D942CBC48375}"/>
              </a:ext>
            </a:extLst>
          </p:cNvPr>
          <p:cNvSpPr txBox="1"/>
          <p:nvPr/>
        </p:nvSpPr>
        <p:spPr>
          <a:xfrm>
            <a:off x="7194470" y="2789080"/>
            <a:ext cx="6006516" cy="39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04. 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NHƯỢC ĐIỂM VÀ ĐỊNH HƯỚNG PHÁT TRIỂN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52482" y="2448697"/>
            <a:ext cx="292369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50" dirty="0" err="1" smtClean="0">
                <a:solidFill>
                  <a:srgbClr val="2D2D2D"/>
                </a:solidFill>
                <a:latin typeface="Brittany"/>
              </a:rPr>
              <a:t>Tổng</a:t>
            </a: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 </a:t>
            </a:r>
            <a:r>
              <a:rPr kumimoji="0" lang="en-US" sz="49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Quan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52981"/>
            <a:ext cx="4724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838200" y="1907704"/>
            <a:ext cx="20092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50" dirty="0" smtClean="0">
                <a:solidFill>
                  <a:srgbClr val="2D2D2D"/>
                </a:solidFill>
                <a:latin typeface="Lora"/>
              </a:rPr>
              <a:t>DỰ ÁN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Lora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20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436461" y="4430242"/>
            <a:ext cx="3893777" cy="39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tươi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B3D7773-58E5-4D1D-A518-4734BB601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DD746E30-E66C-43B0-AA5F-397E56AD2042}"/>
              </a:ext>
            </a:extLst>
          </p:cNvPr>
          <p:cNvSpPr txBox="1"/>
          <p:nvPr/>
        </p:nvSpPr>
        <p:spPr>
          <a:xfrm>
            <a:off x="7194470" y="2789080"/>
            <a:ext cx="6006516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04. 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VÀ ĐỊNH HƯỚNG PHÁT TRIỂN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39390" y="2463991"/>
            <a:ext cx="277129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Tổng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 </a:t>
            </a:r>
            <a:r>
              <a:rPr kumimoji="0" lang="en-US" sz="4950" b="0" i="0" u="none" strike="noStrike" kern="1200" cap="none" spc="0" normalizeH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Quan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17980"/>
            <a:ext cx="48006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16574" y="1957223"/>
            <a:ext cx="22378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DỰ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ÁN</a:t>
            </a: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Lora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20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7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B3D7773-58E5-4D1D-A518-4734BB601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E8AF8E2F-30A2-45F4-AA8A-4ADCB71D8E8A}"/>
              </a:ext>
            </a:extLst>
          </p:cNvPr>
          <p:cNvSpPr txBox="1"/>
          <p:nvPr/>
        </p:nvSpPr>
        <p:spPr>
          <a:xfrm>
            <a:off x="7194470" y="2789080"/>
            <a:ext cx="600651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04. 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VÀ ĐỊNH HƯỚNG PHÁT TRIỂN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61393" y="2535460"/>
            <a:ext cx="292369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Tổng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 </a:t>
            </a:r>
            <a:r>
              <a:rPr kumimoji="0" lang="en-US" sz="4950" b="0" i="0" u="none" strike="noStrike" kern="1200" cap="none" spc="0" normalizeH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Quan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5411C-5D6F-48BC-BF8A-601969039C96}"/>
              </a:ext>
            </a:extLst>
          </p:cNvPr>
          <p:cNvSpPr txBox="1"/>
          <p:nvPr/>
        </p:nvSpPr>
        <p:spPr>
          <a:xfrm>
            <a:off x="9309408" y="4430242"/>
            <a:ext cx="3943327" cy="39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35466"/>
            <a:ext cx="4724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97393" y="1946239"/>
            <a:ext cx="20854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DỰ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ÁN</a:t>
            </a:r>
            <a:r>
              <a:rPr kumimoji="0" 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Lora"/>
                <a:ea typeface="+mn-ea"/>
                <a:cs typeface="+mn-cs"/>
              </a:rPr>
              <a:t> 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Lora"/>
              <a:ea typeface="+mn-ea"/>
              <a:cs typeface="+mn-c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5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436461" y="4430242"/>
            <a:ext cx="3893777" cy="79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hienj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B3D7773-58E5-4D1D-A518-4734BB601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0BF2DD99-888C-496A-B45C-A1DF2E03C7C4}"/>
              </a:ext>
            </a:extLst>
          </p:cNvPr>
          <p:cNvSpPr txBox="1"/>
          <p:nvPr/>
        </p:nvSpPr>
        <p:spPr>
          <a:xfrm>
            <a:off x="7194470" y="2789080"/>
            <a:ext cx="600651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7F4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04. </a:t>
            </a:r>
            <a:r>
              <a:rPr lang="en-US" noProof="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VÀ ĐỊNH HƯỚNG PHÁT TRIỂN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8F7F4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60571" y="2729202"/>
            <a:ext cx="284749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4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Tổng</a:t>
            </a:r>
            <a:r>
              <a:rPr kumimoji="0" lang="en-US" sz="4950" b="0" i="0" u="none" strike="noStrike" kern="1200" cap="none" spc="0" normalizeH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 </a:t>
            </a:r>
            <a:r>
              <a:rPr kumimoji="0" lang="en-US" sz="4950" b="0" i="0" u="none" strike="noStrike" kern="1200" cap="none" spc="0" normalizeH="0" noProof="0" dirty="0" err="1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Brittany"/>
                <a:ea typeface="+mn-ea"/>
                <a:cs typeface="+mn-cs"/>
              </a:rPr>
              <a:t>Quan</a:t>
            </a:r>
            <a:endParaRPr kumimoji="0" lang="en-US" sz="495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Brittany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50291"/>
            <a:ext cx="4724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6056" y="1991847"/>
            <a:ext cx="483679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62"/>
              </a:lnSpc>
              <a:spcBef>
                <a:spcPct val="0"/>
              </a:spcBef>
            </a:pPr>
            <a:r>
              <a:rPr lang="en-US" sz="4874" dirty="0" smtClean="0">
                <a:solidFill>
                  <a:srgbClr val="2D2D2D"/>
                </a:solidFill>
                <a:latin typeface="Lora"/>
              </a:rPr>
              <a:t>NỘI DUNG CỦA</a:t>
            </a:r>
            <a:endParaRPr lang="en-US" sz="4874" dirty="0">
              <a:solidFill>
                <a:srgbClr val="2D2D2D"/>
              </a:solidFill>
              <a:latin typeface="Lo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62533" y="2976462"/>
            <a:ext cx="2624067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50"/>
              </a:lnSpc>
              <a:spcBef>
                <a:spcPct val="0"/>
              </a:spcBef>
            </a:pPr>
            <a:r>
              <a:rPr lang="en-US" sz="4500" dirty="0" err="1" smtClean="0">
                <a:solidFill>
                  <a:srgbClr val="2D2D2D"/>
                </a:solidFill>
                <a:latin typeface="Brittany" panose="020B0604020202020204" charset="0"/>
              </a:rPr>
              <a:t>Dự</a:t>
            </a:r>
            <a:r>
              <a:rPr lang="en-US" sz="4500" dirty="0" smtClean="0">
                <a:solidFill>
                  <a:srgbClr val="2D2D2D"/>
                </a:solidFill>
                <a:latin typeface="Brittany" panose="020B0604020202020204" charset="0"/>
              </a:rPr>
              <a:t> </a:t>
            </a:r>
            <a:r>
              <a:rPr lang="en-US" sz="4500" dirty="0" err="1" smtClean="0">
                <a:solidFill>
                  <a:srgbClr val="2D2D2D"/>
                </a:solidFill>
                <a:latin typeface="Brittany" panose="020B0604020202020204" charset="0"/>
              </a:rPr>
              <a:t>Án</a:t>
            </a:r>
            <a:endParaRPr lang="en-US" sz="4500" dirty="0">
              <a:solidFill>
                <a:srgbClr val="2D2D2D"/>
              </a:solidFill>
              <a:latin typeface="Brittany" panose="020B06040202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58039" y="4348355"/>
            <a:ext cx="6490562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400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61060" y="5310552"/>
            <a:ext cx="6330251" cy="245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5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61060" y="6016921"/>
            <a:ext cx="6696685" cy="49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5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15"/>
              </a:lnSpc>
              <a:spcBef>
                <a:spcPct val="0"/>
              </a:spcBef>
            </a:pPr>
            <a:endParaRPr lang="en-US" sz="2400" dirty="0">
              <a:solidFill>
                <a:srgbClr val="2D2D2D"/>
              </a:solidFill>
              <a:latin typeface="Poppins Ligh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97117" y="4465815"/>
            <a:ext cx="486154" cy="2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15"/>
              </a:lnSpc>
              <a:spcBef>
                <a:spcPct val="0"/>
              </a:spcBef>
            </a:pPr>
            <a:r>
              <a:rPr lang="en-US" sz="2400" dirty="0">
                <a:solidFill>
                  <a:srgbClr val="2D2D2D"/>
                </a:solidFill>
                <a:latin typeface="Lora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5026" y="5291096"/>
            <a:ext cx="486154" cy="2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15"/>
              </a:lnSpc>
              <a:spcBef>
                <a:spcPct val="0"/>
              </a:spcBef>
            </a:pPr>
            <a:r>
              <a:rPr lang="en-US" sz="2400" dirty="0">
                <a:solidFill>
                  <a:srgbClr val="2D2D2D"/>
                </a:solidFill>
                <a:latin typeface="Lora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00991" y="6014947"/>
            <a:ext cx="486154" cy="2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15"/>
              </a:lnSpc>
              <a:spcBef>
                <a:spcPct val="0"/>
              </a:spcBef>
            </a:pPr>
            <a:r>
              <a:rPr lang="en-US" sz="2400" dirty="0">
                <a:solidFill>
                  <a:srgbClr val="2D2D2D"/>
                </a:solidFill>
                <a:latin typeface="Lora"/>
              </a:rPr>
              <a:t>03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350918" y="2152966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Medium"/>
              </a:rPr>
              <a:t>2022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63F1B346-B894-49DC-9EB1-4B8E73E74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87639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B6B20C2-7B2A-4254-B070-FAAE3E5CF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499BBE89-C94A-41CE-B18D-79357C8DD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9763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8885973-C94F-44C2-BE66-491C57EFC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2">
            <a:extLst>
              <a:ext uri="{FF2B5EF4-FFF2-40B4-BE49-F238E27FC236}">
                <a16:creationId xmlns:a16="http://schemas.microsoft.com/office/drawing/2014/main" id="{E0B71C67-BFF7-4A37-B9F1-5100D4F8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875C96F2-8C7E-4AC5-A220-5FA4B360E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74" y="1784869"/>
            <a:ext cx="5046647" cy="7569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7185" y="2982559"/>
            <a:ext cx="10459295" cy="5040100"/>
            <a:chOff x="0" y="0"/>
            <a:chExt cx="18594303" cy="896017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t="17874" b="17874"/>
            <a:stretch>
              <a:fillRect/>
            </a:stretch>
          </p:blipFill>
          <p:spPr>
            <a:xfrm>
              <a:off x="0" y="0"/>
              <a:ext cx="18594303" cy="8960178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3761951" y="4293730"/>
            <a:ext cx="6189765" cy="853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7"/>
              </a:lnSpc>
              <a:spcBef>
                <a:spcPct val="0"/>
              </a:spcBef>
            </a:pPr>
            <a:r>
              <a:rPr lang="en-US" sz="5924" dirty="0">
                <a:solidFill>
                  <a:srgbClr val="F8F7F4"/>
                </a:solidFill>
                <a:latin typeface="Brittany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4400" y="2043587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4055" y="5502609"/>
            <a:ext cx="5025559" cy="244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8"/>
              </a:lnSpc>
              <a:spcBef>
                <a:spcPct val="0"/>
              </a:spcBef>
            </a:pPr>
            <a:r>
              <a:rPr lang="en-US" sz="1725" dirty="0">
                <a:solidFill>
                  <a:srgbClr val="F8F7F4"/>
                </a:solidFill>
                <a:latin typeface="Poppins Light"/>
              </a:rPr>
              <a:t>For listening to the presentation</a:t>
            </a:r>
          </a:p>
        </p:txBody>
      </p:sp>
      <p:sp>
        <p:nvSpPr>
          <p:cNvPr id="14" name="AutoShape 14"/>
          <p:cNvSpPr/>
          <p:nvPr/>
        </p:nvSpPr>
        <p:spPr>
          <a:xfrm>
            <a:off x="-609600" y="262890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8305800" y="834390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F20DC66-6860-42D7-9465-03C9F47C8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95492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229E213-7C58-477F-8358-9F6BC418A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F53593A-E1B4-4F91-8A72-A1C75BA08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44704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Bitmap Image" r:id="rId6" imgW="2126160" imgH="442080" progId="Paint.Picture">
                  <p:embed/>
                </p:oleObj>
              </mc:Choice>
              <mc:Fallback>
                <p:oleObj name="Bitmap Image" r:id="rId6" imgW="2126160" imgH="442080" progId="Paint.Picture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376C16A6-1461-4C6B-8A48-F39D1CE57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>
            <a:extLst>
              <a:ext uri="{FF2B5EF4-FFF2-40B4-BE49-F238E27FC236}">
                <a16:creationId xmlns:a16="http://schemas.microsoft.com/office/drawing/2014/main" id="{3C0BA424-670B-42A1-B1D7-B107492F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FA36B29-DF98-4D88-9741-9EB68422B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" name="Bitmap Image" r:id="rId9" imgW="5189400" imgH="419040" progId="Paint.Picture">
                  <p:embed/>
                </p:oleObj>
              </mc:Choice>
              <mc:Fallback>
                <p:oleObj name="Bitmap Image" r:id="rId9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285874"/>
            <a:ext cx="6442362" cy="8224805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461862" y="2028973"/>
            <a:ext cx="3315293" cy="89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4"/>
              </a:lnSpc>
              <a:spcBef>
                <a:spcPct val="0"/>
              </a:spcBef>
            </a:pPr>
            <a:r>
              <a:rPr lang="en-US" sz="6149" dirty="0" smtClean="0">
                <a:solidFill>
                  <a:srgbClr val="2D2D2D"/>
                </a:solidFill>
                <a:latin typeface="Brittany"/>
              </a:rPr>
              <a:t>Xin Chào</a:t>
            </a:r>
            <a:endParaRPr lang="en-US" sz="6149" dirty="0">
              <a:solidFill>
                <a:srgbClr val="2D2D2D"/>
              </a:solidFill>
              <a:latin typeface="Brittan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78242" y="4585825"/>
            <a:ext cx="624819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353355" y="405078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5988050" y="623484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731266" y="390863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8365961" y="609269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2739660" y="7635472"/>
            <a:ext cx="204815" cy="20481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270778" y="7635472"/>
            <a:ext cx="204815" cy="204815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350918" y="2061793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7A99879C-43A9-4F83-9EBD-F11A53DBE339}"/>
              </a:ext>
            </a:extLst>
          </p:cNvPr>
          <p:cNvSpPr txBox="1"/>
          <p:nvPr/>
        </p:nvSpPr>
        <p:spPr>
          <a:xfrm>
            <a:off x="6747161" y="2800405"/>
            <a:ext cx="696883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dirty="0">
                <a:solidFill>
                  <a:srgbClr val="F8F7F4"/>
                </a:solidFill>
                <a:latin typeface="Poppins Light"/>
              </a:rPr>
              <a:t>01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61180E6-24CD-447C-B0EF-A6A683F49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87639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B6B20C2-7B2A-4254-B070-FAAE3E5CF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ECD4257-DE2B-460B-B1E2-51EE1FD9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9763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8885973-C94F-44C2-BE66-491C57EFC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:a16="http://schemas.microsoft.com/office/drawing/2014/main" id="{D05D0002-CDB1-4758-A00D-A6B3D2F7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CB53295-4044-42A8-8020-0378C8BCF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2980033"/>
            <a:ext cx="4498647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962" y="1285874"/>
            <a:ext cx="6172200" cy="8225917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84956" y="1877589"/>
            <a:ext cx="239029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5"/>
              </a:lnSpc>
              <a:spcBef>
                <a:spcPct val="0"/>
              </a:spcBef>
            </a:pPr>
            <a:r>
              <a:rPr lang="en-US" sz="4950" dirty="0" smtClean="0">
                <a:solidFill>
                  <a:srgbClr val="2D2D2D"/>
                </a:solidFill>
                <a:latin typeface="Lora"/>
              </a:rPr>
              <a:t>DỰ ÁN </a:t>
            </a:r>
            <a:endParaRPr lang="en-US" sz="4950" dirty="0">
              <a:solidFill>
                <a:srgbClr val="2D2D2D"/>
              </a:solidFill>
              <a:latin typeface="Lor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59735" y="2434175"/>
            <a:ext cx="3511081" cy="70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5"/>
              </a:lnSpc>
              <a:spcBef>
                <a:spcPct val="0"/>
              </a:spcBef>
            </a:pPr>
            <a:r>
              <a:rPr lang="en-US" sz="4950" dirty="0" err="1" smtClean="0">
                <a:solidFill>
                  <a:srgbClr val="2D2D2D"/>
                </a:solidFill>
                <a:latin typeface="Brittany"/>
              </a:rPr>
              <a:t>Tổng</a:t>
            </a:r>
            <a:r>
              <a:rPr lang="en-US" sz="4950" dirty="0" smtClean="0">
                <a:solidFill>
                  <a:srgbClr val="2D2D2D"/>
                </a:solidFill>
                <a:latin typeface="Brittany"/>
              </a:rPr>
              <a:t> </a:t>
            </a:r>
            <a:r>
              <a:rPr lang="en-US" sz="4950" dirty="0" err="1" smtClean="0">
                <a:solidFill>
                  <a:srgbClr val="2D2D2D"/>
                </a:solidFill>
                <a:latin typeface="Brittany"/>
              </a:rPr>
              <a:t>Quan</a:t>
            </a:r>
            <a:endParaRPr lang="en-US" sz="4950" dirty="0">
              <a:solidFill>
                <a:srgbClr val="2D2D2D"/>
              </a:solidFill>
              <a:latin typeface="Brittan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94470" y="2740886"/>
            <a:ext cx="6292930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5"/>
              </a:lnSpc>
              <a:spcBef>
                <a:spcPct val="0"/>
              </a:spcBef>
            </a:pPr>
            <a:r>
              <a:rPr lang="en-US" dirty="0">
                <a:solidFill>
                  <a:srgbClr val="F8F7F4"/>
                </a:solidFill>
                <a:latin typeface="Poppins Light"/>
              </a:rPr>
              <a:t>01. 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CHÚNG TÔI CHỌN DỰ ÁN QUẢN LÝ THƯ VIỆN</a:t>
            </a:r>
            <a:endParaRPr lang="en-US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7194470" y="3726146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430190" y="2084545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4470" y="4430242"/>
            <a:ext cx="1844344" cy="19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5"/>
              </a:lnSpc>
              <a:spcBef>
                <a:spcPct val="0"/>
              </a:spcBef>
            </a:pPr>
            <a:r>
              <a:rPr lang="en-US" sz="1400" dirty="0" smtClean="0">
                <a:solidFill>
                  <a:srgbClr val="F8F7F4"/>
                </a:solidFill>
                <a:latin typeface="Poppins Light"/>
              </a:rPr>
              <a:t>LÝ DO</a:t>
            </a:r>
            <a:endParaRPr lang="en-US" sz="1400" dirty="0">
              <a:solidFill>
                <a:srgbClr val="F8F7F4"/>
              </a:solidFill>
              <a:latin typeface="Poppins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94470" y="5999146"/>
            <a:ext cx="1060310" cy="19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5"/>
              </a:lnSpc>
              <a:spcBef>
                <a:spcPct val="0"/>
              </a:spcBef>
            </a:pPr>
            <a:r>
              <a:rPr lang="en-US" sz="1400" dirty="0" smtClean="0">
                <a:solidFill>
                  <a:srgbClr val="F8F7F4"/>
                </a:solidFill>
                <a:latin typeface="Poppins Light"/>
              </a:rPr>
              <a:t>MỤC ĐÍCH</a:t>
            </a:r>
            <a:endParaRPr lang="en-US" sz="1400" dirty="0">
              <a:solidFill>
                <a:srgbClr val="F8F7F4"/>
              </a:solidFill>
              <a:latin typeface="Poppins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91331" y="4444826"/>
            <a:ext cx="3893777" cy="1160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148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endParaRPr lang="en-US" dirty="0">
              <a:solidFill>
                <a:srgbClr val="F8F7F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8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rgbClr val="F8F7F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8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rgbClr val="F8F7F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891331" y="5957555"/>
            <a:ext cx="3713207" cy="59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1485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85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85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C2E63AE-64B9-4175-9940-993F60CD7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24469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E9061692-B999-4894-B495-5FAB915E8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C87D0C3-AA32-4287-A0AF-D902BE18D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36930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5BABB6AE-2E54-4406-AFC1-275C4F277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BC743BAA-178D-49C0-B58B-E0354971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B3D7773-58E5-4D1D-A518-4734BB601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46853"/>
            <a:ext cx="4363748" cy="542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285874"/>
            <a:ext cx="6442361" cy="8225920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051961" y="4857478"/>
            <a:ext cx="654884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rgbClr val="F8F7F4"/>
                </a:solidFill>
                <a:latin typeface="Poppins Light"/>
              </a:rPr>
              <a:t>PHÂN TÍCH VÀ THIẾT KẾ HỆ THỐNG</a:t>
            </a:r>
            <a:endParaRPr lang="en-US" sz="3200" dirty="0">
              <a:solidFill>
                <a:srgbClr val="F8F7F4"/>
              </a:solidFill>
              <a:latin typeface="Poppins Light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353355" y="405078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5988050" y="623484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731266" y="390863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8365961" y="609269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2739660" y="7635472"/>
            <a:ext cx="204815" cy="20481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270778" y="7635472"/>
            <a:ext cx="204815" cy="204815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350918" y="2061793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7A99879C-43A9-4F83-9EBD-F11A53DBE339}"/>
              </a:ext>
            </a:extLst>
          </p:cNvPr>
          <p:cNvSpPr txBox="1"/>
          <p:nvPr/>
        </p:nvSpPr>
        <p:spPr>
          <a:xfrm>
            <a:off x="6747161" y="2800405"/>
            <a:ext cx="696883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dirty="0">
                <a:solidFill>
                  <a:srgbClr val="F8F7F4"/>
                </a:solidFill>
                <a:latin typeface="Poppins Light"/>
              </a:rPr>
              <a:t>02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CF967F4-C05A-4864-B037-7758ED4FD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6593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1B0284A-F962-42AD-8BA9-9BEC314E9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92081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96073DFB-0C64-44E7-830F-5326B843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706FD3B-F9E2-4F73-A0C9-8E6A4C2E7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813068" y="2279172"/>
            <a:ext cx="3315293" cy="89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4"/>
              </a:lnSpc>
              <a:spcBef>
                <a:spcPct val="0"/>
              </a:spcBef>
            </a:pPr>
            <a:r>
              <a:rPr lang="en-US" sz="6149" dirty="0" smtClean="0">
                <a:solidFill>
                  <a:srgbClr val="2D2D2D"/>
                </a:solidFill>
                <a:latin typeface="Brittany"/>
              </a:rPr>
              <a:t>Xin Chào</a:t>
            </a:r>
            <a:endParaRPr lang="en-US" sz="6149" dirty="0">
              <a:solidFill>
                <a:srgbClr val="2D2D2D"/>
              </a:solidFill>
              <a:latin typeface="Brittany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90" y="3297102"/>
            <a:ext cx="4498647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85874"/>
            <a:ext cx="4532328" cy="8429625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645391" y="8912523"/>
            <a:ext cx="1312443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2D2D2D"/>
                </a:solidFill>
                <a:latin typeface="Poppins Medium"/>
              </a:rPr>
              <a:t>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5557" y="2196394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2D2D2D"/>
                </a:solidFill>
                <a:latin typeface="Poppins Light"/>
              </a:rPr>
              <a:t>2022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39011" y="7747897"/>
            <a:ext cx="3936860" cy="2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5"/>
              </a:lnSpc>
              <a:spcBef>
                <a:spcPct val="0"/>
              </a:spcBef>
            </a:pPr>
            <a:r>
              <a:rPr lang="en-US" sz="1650">
                <a:solidFill>
                  <a:srgbClr val="2D2D2D"/>
                </a:solidFill>
                <a:latin typeface="Poppins Light"/>
              </a:rPr>
              <a:t>2021 Most Favorable Products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B62AA-81D7-4347-B93A-4E3C4616904A}"/>
              </a:ext>
            </a:extLst>
          </p:cNvPr>
          <p:cNvSpPr txBox="1"/>
          <p:nvPr/>
        </p:nvSpPr>
        <p:spPr>
          <a:xfrm>
            <a:off x="514866" y="7647087"/>
            <a:ext cx="350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u="sng" dirty="0">
                <a:latin typeface="Lora" pitchFamily="2" charset="0"/>
              </a:rPr>
              <a:t>1. </a:t>
            </a:r>
            <a:r>
              <a:rPr lang="en-US" sz="2400" u="sng" dirty="0" err="1" smtClean="0">
                <a:latin typeface="Lora" pitchFamily="2" charset="0"/>
              </a:rPr>
              <a:t>Sử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Dụng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Sơ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Đồ</a:t>
            </a:r>
            <a:endParaRPr lang="en-US" sz="2400" u="sng" dirty="0">
              <a:latin typeface="Lora" pitchFamily="2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98B5E79-0EA1-40AC-814D-5138878A3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6593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198F2F8-D6F7-46E8-B529-183FAC3A7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92081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Bitmap Image" r:id="rId6" imgW="2126160" imgH="442080" progId="Paint.Picture">
                  <p:embed/>
                </p:oleObj>
              </mc:Choice>
              <mc:Fallback>
                <p:oleObj name="Bitmap Image" r:id="rId6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id="{51C0B339-BE14-42F6-AF8C-E7AA28B3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A4F4293-85CC-4C3B-9649-73E1036CF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Bitmap Image" r:id="rId9" imgW="5189400" imgH="419040" progId="Paint.Picture">
                  <p:embed/>
                </p:oleObj>
              </mc:Choice>
              <mc:Fallback>
                <p:oleObj name="Bitmap Image" r:id="rId9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ABF07476-9385-4613-BD27-FC61C30E6995}"/>
              </a:ext>
            </a:extLst>
          </p:cNvPr>
          <p:cNvSpPr txBox="1"/>
          <p:nvPr/>
        </p:nvSpPr>
        <p:spPr>
          <a:xfrm>
            <a:off x="351897" y="2106334"/>
            <a:ext cx="382853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5"/>
              </a:lnSpc>
              <a:spcBef>
                <a:spcPct val="0"/>
              </a:spcBef>
            </a:pPr>
            <a:r>
              <a:rPr lang="en-US" sz="2800" dirty="0">
                <a:solidFill>
                  <a:srgbClr val="2D2D2D"/>
                </a:solidFill>
                <a:latin typeface="Lora" pitchFamily="2" charset="0"/>
              </a:rPr>
              <a:t>2. </a:t>
            </a:r>
            <a:r>
              <a:rPr lang="en-US" sz="2800" dirty="0" smtClean="0">
                <a:solidFill>
                  <a:srgbClr val="2D2D2D"/>
                </a:solidFill>
                <a:latin typeface="Lora" pitchFamily="2" charset="0"/>
              </a:rPr>
              <a:t>PHÂN TÍCH VÀ THIẾT KẾ HỆ THỐNG</a:t>
            </a:r>
            <a:endParaRPr lang="en-US" sz="2800" dirty="0">
              <a:solidFill>
                <a:srgbClr val="2D2D2D"/>
              </a:solidFill>
              <a:latin typeface="Lor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12A6A-7C12-4BEC-A9A5-9760ABD81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237" y="5138737"/>
            <a:ext cx="9525" cy="9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6" y="3299885"/>
            <a:ext cx="3371334" cy="3958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97" y="2578468"/>
            <a:ext cx="8752569" cy="5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85875"/>
            <a:ext cx="4532328" cy="8225918"/>
            <a:chOff x="0" y="0"/>
            <a:chExt cx="1913890" cy="2414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414085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645391" y="8912523"/>
            <a:ext cx="1312443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2D2D2D"/>
                </a:solidFill>
                <a:latin typeface="Poppins Medium"/>
              </a:rPr>
              <a:t>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5557" y="2196394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2D2D2D"/>
                </a:solidFill>
                <a:latin typeface="Poppins Light"/>
              </a:rPr>
              <a:t>2022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39011" y="7747897"/>
            <a:ext cx="3936860" cy="2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5"/>
              </a:lnSpc>
              <a:spcBef>
                <a:spcPct val="0"/>
              </a:spcBef>
            </a:pPr>
            <a:r>
              <a:rPr lang="en-US" sz="1650">
                <a:solidFill>
                  <a:srgbClr val="2D2D2D"/>
                </a:solidFill>
                <a:latin typeface="Poppins Light"/>
              </a:rPr>
              <a:t>2021 Most Favorable Products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B6B20C2-7B2A-4254-B070-FAAE3E5CF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09790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B6B20C2-7B2A-4254-B070-FAAE3E5CF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8885973-C94F-44C2-BE66-491C57EFC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40338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8885973-C94F-44C2-BE66-491C57EFC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8070FB7-39F4-4B01-B511-86665E333A89}"/>
              </a:ext>
            </a:extLst>
          </p:cNvPr>
          <p:cNvSpPr txBox="1"/>
          <p:nvPr/>
        </p:nvSpPr>
        <p:spPr>
          <a:xfrm>
            <a:off x="514866" y="7653393"/>
            <a:ext cx="350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u="sng" dirty="0">
                <a:latin typeface="Lora" pitchFamily="2" charset="0"/>
              </a:rPr>
              <a:t>2</a:t>
            </a:r>
            <a:r>
              <a:rPr lang="en-US" sz="2400" u="sng" dirty="0" smtClean="0">
                <a:latin typeface="Lora" pitchFamily="2" charset="0"/>
              </a:rPr>
              <a:t>. </a:t>
            </a:r>
            <a:r>
              <a:rPr lang="en-US" sz="2400" u="sng" dirty="0" err="1" smtClean="0">
                <a:latin typeface="Lora" pitchFamily="2" charset="0"/>
              </a:rPr>
              <a:t>Sơ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Đồ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Cơ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Sở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Dữ</a:t>
            </a:r>
            <a:r>
              <a:rPr lang="en-US" sz="2400" u="sng" dirty="0" smtClean="0">
                <a:latin typeface="Lora" pitchFamily="2" charset="0"/>
              </a:rPr>
              <a:t> </a:t>
            </a:r>
            <a:r>
              <a:rPr lang="en-US" sz="2400" u="sng" dirty="0" err="1" smtClean="0">
                <a:latin typeface="Lora" pitchFamily="2" charset="0"/>
              </a:rPr>
              <a:t>Liệu</a:t>
            </a:r>
            <a:endParaRPr lang="en-US" sz="2400" u="sng" dirty="0">
              <a:latin typeface="Lora" pitchFamily="2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0506844-36D0-4002-B24E-8C9F06AD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A304284-0F23-4F99-B41F-7605355C1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66851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E1697D33-95CE-43DD-B6B9-0BDAE9FC7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46361" y="2016282"/>
            <a:ext cx="382853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5"/>
              </a:lnSpc>
              <a:spcBef>
                <a:spcPct val="0"/>
              </a:spcBef>
            </a:pPr>
            <a:r>
              <a:rPr lang="en-US" sz="2800" dirty="0">
                <a:solidFill>
                  <a:srgbClr val="2D2D2D"/>
                </a:solidFill>
                <a:latin typeface="Lora" pitchFamily="2" charset="0"/>
              </a:rPr>
              <a:t>2. </a:t>
            </a:r>
            <a:r>
              <a:rPr lang="en-US" sz="2800" dirty="0" smtClean="0">
                <a:solidFill>
                  <a:srgbClr val="2D2D2D"/>
                </a:solidFill>
                <a:latin typeface="Lora" pitchFamily="2" charset="0"/>
              </a:rPr>
              <a:t>PHÂN TÍCH VÀ THIẾT KẾ HỆ THỐNG</a:t>
            </a:r>
            <a:endParaRPr lang="en-US" sz="2800" dirty="0">
              <a:solidFill>
                <a:srgbClr val="2D2D2D"/>
              </a:solidFill>
              <a:latin typeface="Lora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6" y="3418280"/>
            <a:ext cx="3371334" cy="3961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39" y="2247051"/>
            <a:ext cx="8881849" cy="66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799" y="1285874"/>
            <a:ext cx="6593221" cy="8225921"/>
            <a:chOff x="0" y="0"/>
            <a:chExt cx="1913890" cy="2392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392362"/>
            </a:xfrm>
            <a:custGeom>
              <a:avLst/>
              <a:gdLst/>
              <a:ahLst/>
              <a:cxnLst/>
              <a:rect l="l" t="t" r="r" b="b"/>
              <a:pathLst>
                <a:path w="1913890" h="2392362">
                  <a:moveTo>
                    <a:pt x="0" y="0"/>
                  </a:moveTo>
                  <a:lnTo>
                    <a:pt x="1913890" y="0"/>
                  </a:lnTo>
                  <a:lnTo>
                    <a:pt x="1913890" y="2392362"/>
                  </a:lnTo>
                  <a:lnTo>
                    <a:pt x="0" y="2392362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163002" y="4846519"/>
            <a:ext cx="6248198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F8F7F4"/>
                </a:solidFill>
                <a:latin typeface="Poppins Light"/>
              </a:rPr>
              <a:t>CÁC PHẦN CỦA ỨNG DỤNG</a:t>
            </a:r>
            <a:endParaRPr lang="en-US" sz="3200" dirty="0">
              <a:solidFill>
                <a:srgbClr val="F8F7F4"/>
              </a:solidFill>
              <a:latin typeface="Poppins Light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353355" y="405078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5988050" y="6234848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731266" y="390863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8365961" y="6092690"/>
            <a:ext cx="6058266" cy="0"/>
          </a:xfrm>
          <a:prstGeom prst="line">
            <a:avLst/>
          </a:prstGeom>
          <a:ln w="19050" cap="rnd">
            <a:solidFill>
              <a:srgbClr val="DCD6C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2739660" y="7635472"/>
            <a:ext cx="204815" cy="20481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D6C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270778" y="7635472"/>
            <a:ext cx="204815" cy="204815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F7F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350918" y="2061793"/>
            <a:ext cx="77079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50"/>
              </a:lnSpc>
              <a:spcBef>
                <a:spcPct val="0"/>
              </a:spcBef>
            </a:pPr>
            <a:r>
              <a:rPr lang="en-US" sz="1500" dirty="0">
                <a:solidFill>
                  <a:srgbClr val="F8F7F4"/>
                </a:solidFill>
                <a:latin typeface="Poppins Light"/>
              </a:rPr>
              <a:t>2022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7A99879C-43A9-4F83-9EBD-F11A53DBE339}"/>
              </a:ext>
            </a:extLst>
          </p:cNvPr>
          <p:cNvSpPr txBox="1"/>
          <p:nvPr/>
        </p:nvSpPr>
        <p:spPr>
          <a:xfrm>
            <a:off x="6747161" y="2800405"/>
            <a:ext cx="696883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dirty="0">
                <a:solidFill>
                  <a:srgbClr val="F8F7F4"/>
                </a:solidFill>
                <a:latin typeface="Poppins Light"/>
              </a:rPr>
              <a:t>03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774D24-7180-4BC6-B6D3-D3BC24617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6593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Bitmap Image" r:id="rId3" imgW="5189400" imgH="419040" progId="Paint.Picture">
                  <p:embed/>
                </p:oleObj>
              </mc:Choice>
              <mc:Fallback>
                <p:oleObj name="Bitmap Image" r:id="rId3" imgW="5189400" imgH="41904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C2E63AE-64B9-4175-9940-993F60CD7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AE0D28F-969B-4F57-8A81-3EE1B9523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92081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Bitmap Image" r:id="rId5" imgW="2126160" imgH="442080" progId="Paint.Picture">
                  <p:embed/>
                </p:oleObj>
              </mc:Choice>
              <mc:Fallback>
                <p:oleObj name="Bitmap Image" r:id="rId5" imgW="2126160" imgH="44208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C87D0C3-AA32-4287-A0AF-D902BE18D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:a16="http://schemas.microsoft.com/office/drawing/2014/main" id="{C50B760A-8571-4EF6-967B-947BCEF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1B69E38-9CE9-4E89-9FF9-320ED6C43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0140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Bitmap Image" r:id="rId8" imgW="5189400" imgH="419040" progId="Paint.Picture">
                  <p:embed/>
                </p:oleObj>
              </mc:Choice>
              <mc:Fallback>
                <p:oleObj name="Bitmap Image" r:id="rId8" imgW="5189400" imgH="41904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36A756E-AE41-43C3-BC29-210837EFE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598865" y="2186131"/>
            <a:ext cx="3315293" cy="89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4"/>
              </a:lnSpc>
              <a:spcBef>
                <a:spcPct val="0"/>
              </a:spcBef>
            </a:pPr>
            <a:r>
              <a:rPr lang="en-US" sz="6149" dirty="0" smtClean="0">
                <a:solidFill>
                  <a:srgbClr val="2D2D2D"/>
                </a:solidFill>
                <a:latin typeface="Brittany"/>
              </a:rPr>
              <a:t>Xin Chào</a:t>
            </a:r>
            <a:endParaRPr lang="en-US" sz="6149" dirty="0">
              <a:solidFill>
                <a:srgbClr val="2D2D2D"/>
              </a:solidFill>
              <a:latin typeface="Brittany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1" y="3166273"/>
            <a:ext cx="4836909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" y="1333500"/>
            <a:ext cx="13716000" cy="8188705"/>
            <a:chOff x="0" y="0"/>
            <a:chExt cx="6186311" cy="686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686433"/>
            </a:xfrm>
            <a:custGeom>
              <a:avLst/>
              <a:gdLst/>
              <a:ahLst/>
              <a:cxnLst/>
              <a:rect l="l" t="t" r="r" b="b"/>
              <a:pathLst>
                <a:path w="6186311" h="686433">
                  <a:moveTo>
                    <a:pt x="0" y="0"/>
                  </a:moveTo>
                  <a:lnTo>
                    <a:pt x="6186311" y="0"/>
                  </a:lnTo>
                  <a:lnTo>
                    <a:pt x="6186311" y="686433"/>
                  </a:lnTo>
                  <a:lnTo>
                    <a:pt x="0" y="686433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2400" y="1502278"/>
            <a:ext cx="6481018" cy="8009518"/>
            <a:chOff x="0" y="0"/>
            <a:chExt cx="2036636" cy="27933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36636" cy="2793367"/>
            </a:xfrm>
            <a:custGeom>
              <a:avLst/>
              <a:gdLst/>
              <a:ahLst/>
              <a:cxnLst/>
              <a:rect l="l" t="t" r="r" b="b"/>
              <a:pathLst>
                <a:path w="2036636" h="2793367">
                  <a:moveTo>
                    <a:pt x="0" y="0"/>
                  </a:moveTo>
                  <a:lnTo>
                    <a:pt x="2036636" y="0"/>
                  </a:lnTo>
                  <a:lnTo>
                    <a:pt x="2036636" y="2793367"/>
                  </a:lnTo>
                  <a:lnTo>
                    <a:pt x="0" y="2793367"/>
                  </a:lnTo>
                  <a:close/>
                </a:path>
              </a:pathLst>
            </a:custGeom>
            <a:solidFill>
              <a:srgbClr val="DCD6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76401" y="2905803"/>
            <a:ext cx="358140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ỨNG DỤNG</a:t>
            </a:r>
            <a:endParaRPr lang="en-US" sz="1875" dirty="0">
              <a:solidFill>
                <a:srgbClr val="2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A43946B-3B54-4E00-BCB5-A26F74A1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42"/>
            <a:ext cx="13716000" cy="15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6DA43C14-2DA1-4379-B807-6A8E6C15F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04118"/>
              </p:ext>
            </p:extLst>
          </p:nvPr>
        </p:nvGraphicFramePr>
        <p:xfrm>
          <a:off x="-1" y="-12776"/>
          <a:ext cx="13715999" cy="2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Bitmap Image" r:id="rId4" imgW="5189400" imgH="419040" progId="Paint.Picture">
                  <p:embed/>
                </p:oleObj>
              </mc:Choice>
              <mc:Fallback>
                <p:oleObj name="Bitmap Image" r:id="rId4" imgW="5189400" imgH="419040" progId="Paint.Picture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D1B69E38-9CE9-4E89-9FF9-320ED6C43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2776"/>
                        <a:ext cx="13715999" cy="2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9A8F44D4-ECDF-4911-962F-0B1A92AAD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86575"/>
              </p:ext>
            </p:extLst>
          </p:nvPr>
        </p:nvGraphicFramePr>
        <p:xfrm>
          <a:off x="-1" y="9511796"/>
          <a:ext cx="9982199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Bitmap Image" r:id="rId6" imgW="5189400" imgH="419040" progId="Paint.Picture">
                  <p:embed/>
                </p:oleObj>
              </mc:Choice>
              <mc:Fallback>
                <p:oleObj name="Bitmap Image" r:id="rId6" imgW="5189400" imgH="419040" progId="Paint.Picture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0774D24-7180-4BC6-B6D3-D3BC24617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9511796"/>
                        <a:ext cx="9982199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CBD35F-A884-4722-AEEB-FE868336F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6784"/>
              </p:ext>
            </p:extLst>
          </p:nvPr>
        </p:nvGraphicFramePr>
        <p:xfrm>
          <a:off x="9982199" y="9511797"/>
          <a:ext cx="3733801" cy="7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Bitmap Image" r:id="rId7" imgW="2126160" imgH="442080" progId="Paint.Picture">
                  <p:embed/>
                </p:oleObj>
              </mc:Choice>
              <mc:Fallback>
                <p:oleObj name="Bitmap Image" r:id="rId7" imgW="2126160" imgH="44208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AE0D28F-969B-4F57-8A81-3EE1B9523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2199" y="9511797"/>
                        <a:ext cx="3733801" cy="77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10">
            <a:extLst>
              <a:ext uri="{FF2B5EF4-FFF2-40B4-BE49-F238E27FC236}">
                <a16:creationId xmlns:a16="http://schemas.microsoft.com/office/drawing/2014/main" id="{EAE5EC70-7083-4B15-B32C-6E25B547BA87}"/>
              </a:ext>
            </a:extLst>
          </p:cNvPr>
          <p:cNvSpPr txBox="1"/>
          <p:nvPr/>
        </p:nvSpPr>
        <p:spPr>
          <a:xfrm>
            <a:off x="8385299" y="1787001"/>
            <a:ext cx="372896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ĐIỀU KHIỂN CHO ADMIN</a:t>
            </a:r>
            <a:endParaRPr lang="en-US" sz="1875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244F42CD-6247-4C80-AEB3-3475A88B5712}"/>
              </a:ext>
            </a:extLst>
          </p:cNvPr>
          <p:cNvSpPr txBox="1"/>
          <p:nvPr/>
        </p:nvSpPr>
        <p:spPr>
          <a:xfrm>
            <a:off x="7467600" y="5587277"/>
            <a:ext cx="586740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3"/>
              </a:lnSpc>
              <a:spcBef>
                <a:spcPct val="0"/>
              </a:spcBef>
            </a:pPr>
            <a:r>
              <a:rPr lang="en-US" sz="1875" dirty="0" smtClean="0">
                <a:solidFill>
                  <a:srgbClr val="F8F7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ĐIỀU KHIỂN CHO HỌC SINH, SINH VIÊN</a:t>
            </a:r>
            <a:endParaRPr lang="en-US" sz="1875" dirty="0">
              <a:solidFill>
                <a:srgbClr val="F8F7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83" y="3431946"/>
            <a:ext cx="4876801" cy="3679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97" y="2119268"/>
            <a:ext cx="5400363" cy="317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97" y="5984117"/>
            <a:ext cx="5400363" cy="3348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504</Words>
  <Application>Microsoft Office PowerPoint</Application>
  <PresentationFormat>Custom</PresentationFormat>
  <Paragraphs>103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Rajdhani Medium</vt:lpstr>
      <vt:lpstr>Lora</vt:lpstr>
      <vt:lpstr>Calibri</vt:lpstr>
      <vt:lpstr>Poppins Light</vt:lpstr>
      <vt:lpstr>Brittany</vt:lpstr>
      <vt:lpstr>Arial</vt:lpstr>
      <vt:lpstr>Times New Roman</vt:lpstr>
      <vt:lpstr>Tahoma</vt:lpstr>
      <vt:lpstr>Poppins Medium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This PC</cp:lastModifiedBy>
  <cp:revision>121</cp:revision>
  <dcterms:created xsi:type="dcterms:W3CDTF">2006-08-16T00:00:00Z</dcterms:created>
  <dcterms:modified xsi:type="dcterms:W3CDTF">2022-09-07T12:37:25Z</dcterms:modified>
  <dc:identifier>DAE5JEO0tHE</dc:identifier>
</cp:coreProperties>
</file>