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97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4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nrajbohr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816779"/>
            <a:ext cx="5090914" cy="1015915"/>
          </a:xfrm>
        </p:spPr>
        <p:txBody>
          <a:bodyPr/>
          <a:lstStyle/>
          <a:p>
            <a:r>
              <a:rPr lang="en-US" sz="4800" dirty="0"/>
              <a:t>Uber </a:t>
            </a:r>
            <a:br>
              <a:rPr lang="en-US" sz="4800" dirty="0"/>
            </a:br>
            <a:r>
              <a:rPr lang="en-US" sz="4800" dirty="0"/>
              <a:t>Supply-Demand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904622"/>
            <a:ext cx="4941770" cy="14056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Vanraj Dinesh Bohra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Email : </a:t>
            </a:r>
            <a:r>
              <a:rPr lang="en-US" sz="1000" dirty="0">
                <a:hlinkClick r:id="rId2"/>
              </a:rPr>
              <a:t>vanrajbohra@gmail.com</a:t>
            </a:r>
            <a:endParaRPr lang="en-US" sz="1000" dirty="0"/>
          </a:p>
          <a:p>
            <a:pPr marL="285750" indent="-285750">
              <a:buFontTx/>
              <a:buChar char="-"/>
            </a:pPr>
            <a:r>
              <a:rPr lang="en-US" sz="1000" dirty="0"/>
              <a:t>March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11601530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Recommendations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5347876-EE8F-418A-BAAE-5D366BAF25CF}"/>
              </a:ext>
            </a:extLst>
          </p:cNvPr>
          <p:cNvSpPr txBox="1">
            <a:spLocks/>
          </p:cNvSpPr>
          <p:nvPr/>
        </p:nvSpPr>
        <p:spPr>
          <a:xfrm>
            <a:off x="295235" y="832055"/>
            <a:ext cx="11601530" cy="45580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>
              <a:buFont typeface="+mj-lt"/>
              <a:buAutoNum type="arabicPeriod"/>
            </a:pPr>
            <a:r>
              <a:rPr lang="en-US" sz="2000" b="1" dirty="0"/>
              <a:t>Offer incentives </a:t>
            </a:r>
            <a:r>
              <a:rPr lang="en-US" sz="1800" dirty="0"/>
              <a:t>to all city trip pick-up points during morning peak hours and evening peak hours for all airport trip pick-up points.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To fulfill the airport's high demand, </a:t>
            </a:r>
            <a:r>
              <a:rPr lang="en-US" sz="2000" b="1" dirty="0"/>
              <a:t>additional cab </a:t>
            </a:r>
            <a:r>
              <a:rPr lang="en-US" sz="1800" dirty="0"/>
              <a:t>must be introduced.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2000" b="1" dirty="0"/>
              <a:t>Penalizing</a:t>
            </a:r>
            <a:r>
              <a:rPr lang="en-US" sz="1800" dirty="0"/>
              <a:t> a driver, a fee for canceling a request or restricting a driver's daily cancellations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2000" b="1" dirty="0"/>
              <a:t>Ride-sharing (carpooling) services</a:t>
            </a:r>
            <a:r>
              <a:rPr lang="en-US" sz="2000" dirty="0"/>
              <a:t> </a:t>
            </a:r>
            <a:r>
              <a:rPr lang="en-US" sz="1800" dirty="0"/>
              <a:t>can be quite useful in dealing with the problem of car shortages.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2000" b="1" dirty="0"/>
              <a:t>Advance booking </a:t>
            </a:r>
            <a:r>
              <a:rPr lang="en-US" sz="1800" dirty="0"/>
              <a:t>is another helpful technique for drivers who want to plan their journey ahead of time, resulting in fewer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18025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518377"/>
            <a:ext cx="3171825" cy="509591"/>
          </a:xfrm>
        </p:spPr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11" y="2227049"/>
            <a:ext cx="7122438" cy="30058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Business 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Analysis / Findings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8212599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Business Problem Statement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8785710-1294-415A-B14E-824E3E4899EE}"/>
              </a:ext>
            </a:extLst>
          </p:cNvPr>
          <p:cNvSpPr txBox="1">
            <a:spLocks/>
          </p:cNvSpPr>
          <p:nvPr/>
        </p:nvSpPr>
        <p:spPr>
          <a:xfrm>
            <a:off x="359121" y="668424"/>
            <a:ext cx="11537643" cy="1848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Problem Statement: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Root Cause Analysis for following problems between Airport and City resulting in loss of potential revenue:</a:t>
            </a:r>
          </a:p>
          <a:p>
            <a:pPr marL="912813" lvl="1" indent="-227013">
              <a:buFont typeface="+mj-lt"/>
              <a:buAutoNum type="arabicPeriod"/>
            </a:pPr>
            <a:r>
              <a:rPr lang="en-US" sz="1800" dirty="0"/>
              <a:t>Non-Availability of Cabs</a:t>
            </a:r>
          </a:p>
          <a:p>
            <a:pPr marL="912813" lvl="1" indent="-227013">
              <a:buFont typeface="+mj-lt"/>
              <a:buAutoNum type="arabicPeriod"/>
            </a:pPr>
            <a:r>
              <a:rPr lang="en-US" sz="1800" dirty="0"/>
              <a:t>Driver Cancellation 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F56A3F6-4354-45CE-8312-AFE2FC99BD08}"/>
              </a:ext>
            </a:extLst>
          </p:cNvPr>
          <p:cNvSpPr txBox="1">
            <a:spLocks/>
          </p:cNvSpPr>
          <p:nvPr/>
        </p:nvSpPr>
        <p:spPr>
          <a:xfrm>
            <a:off x="359121" y="2562129"/>
            <a:ext cx="11537643" cy="1848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Analysis Objective: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Identify Root Cause for given problem Statement.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Possible Hypothesis for Problem.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Recommend Solution in order to reduce Supply and Demand Gap.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C73104E-63DA-40AA-B351-DF3D9E3153D7}"/>
              </a:ext>
            </a:extLst>
          </p:cNvPr>
          <p:cNvSpPr txBox="1">
            <a:spLocks/>
          </p:cNvSpPr>
          <p:nvPr/>
        </p:nvSpPr>
        <p:spPr>
          <a:xfrm>
            <a:off x="359121" y="4446782"/>
            <a:ext cx="11537643" cy="18484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Data to Analyze: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6745 Rides detail for 13</a:t>
            </a:r>
            <a:r>
              <a:rPr lang="en-US" sz="1800" baseline="30000" dirty="0"/>
              <a:t>th</a:t>
            </a:r>
            <a:r>
              <a:rPr lang="en-US" sz="1800" dirty="0"/>
              <a:t> Sept 2016 to 15</a:t>
            </a:r>
            <a:r>
              <a:rPr lang="en-US" sz="1800" baseline="30000" dirty="0"/>
              <a:t>th</a:t>
            </a:r>
            <a:r>
              <a:rPr lang="en-US" sz="1800" dirty="0"/>
              <a:t> Sept 2016 between Airport and City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All Rides are classified as Completed, No Car Available and Cancelled</a:t>
            </a:r>
          </a:p>
        </p:txBody>
      </p:sp>
    </p:spTree>
    <p:extLst>
      <p:ext uri="{BB962C8B-B14F-4D97-AF65-F5344CB8AC3E}">
        <p14:creationId xmlns:p14="http://schemas.microsoft.com/office/powerpoint/2010/main" val="8514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8212599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EDA : Data Cleansing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A06E5F4-9A9B-4AB4-B6D6-DE37EAFD7613}"/>
              </a:ext>
            </a:extLst>
          </p:cNvPr>
          <p:cNvSpPr txBox="1">
            <a:spLocks/>
          </p:cNvSpPr>
          <p:nvPr/>
        </p:nvSpPr>
        <p:spPr>
          <a:xfrm>
            <a:off x="359121" y="668424"/>
            <a:ext cx="5472583" cy="298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Dataset contain following Columns: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Request ID(Primary Key)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Pickup Point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Driver ID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Status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Request Timestamp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Drop Timestamp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E648B6A-92D0-4552-9161-1CA709B51860}"/>
              </a:ext>
            </a:extLst>
          </p:cNvPr>
          <p:cNvSpPr txBox="1">
            <a:spLocks/>
          </p:cNvSpPr>
          <p:nvPr/>
        </p:nvSpPr>
        <p:spPr>
          <a:xfrm>
            <a:off x="359121" y="3721068"/>
            <a:ext cx="5472583" cy="298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Data Cleansing on above Columns: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Checked Duplicate column if available in given dataset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Null handling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Request and Drop timestamps where not in consistent format, so have changed It to consistent format.</a:t>
            </a:r>
          </a:p>
          <a:p>
            <a:pPr marL="227013" indent="-227013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181D-6691-4563-A2DA-E0CD4D6F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90" y="668423"/>
            <a:ext cx="6001175" cy="603396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5985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8212599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Analysis : Univariate Analysis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2C9C73-9123-4E51-8218-7977FC24F577}"/>
              </a:ext>
            </a:extLst>
          </p:cNvPr>
          <p:cNvGrpSpPr/>
          <p:nvPr/>
        </p:nvGrpSpPr>
        <p:grpSpPr>
          <a:xfrm>
            <a:off x="295235" y="2843728"/>
            <a:ext cx="11601530" cy="1949647"/>
            <a:chOff x="295235" y="3365285"/>
            <a:chExt cx="11601530" cy="27460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0D885B-6EC9-489E-A682-49AEB201FAD1}"/>
                </a:ext>
              </a:extLst>
            </p:cNvPr>
            <p:cNvGrpSpPr/>
            <p:nvPr/>
          </p:nvGrpSpPr>
          <p:grpSpPr>
            <a:xfrm>
              <a:off x="320910" y="3405402"/>
              <a:ext cx="11511761" cy="2676101"/>
              <a:chOff x="320910" y="778603"/>
              <a:chExt cx="11511761" cy="2498676"/>
            </a:xfrm>
            <a:solidFill>
              <a:schemeClr val="bg1"/>
            </a:solidFill>
          </p:grpSpPr>
          <p:sp>
            <p:nvSpPr>
              <p:cNvPr id="7" name="Text Placeholder 8">
                <a:extLst>
                  <a:ext uri="{FF2B5EF4-FFF2-40B4-BE49-F238E27FC236}">
                    <a16:creationId xmlns:a16="http://schemas.microsoft.com/office/drawing/2014/main" id="{FA06E5F4-9A9B-4AB4-B6D6-DE37EAFD76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0910" y="834787"/>
                <a:ext cx="5947016" cy="206107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 kern="1200" spc="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1" dirty="0"/>
                  <a:t>Status : </a:t>
                </a:r>
              </a:p>
              <a:p>
                <a:pPr marL="227013" indent="-227013" algn="just">
                  <a:buFont typeface="+mj-lt"/>
                  <a:buAutoNum type="arabicPeriod"/>
                </a:pPr>
                <a:r>
                  <a:rPr lang="en-US" sz="1800" dirty="0"/>
                  <a:t>Only 42% of total Ride is completed</a:t>
                </a:r>
              </a:p>
              <a:p>
                <a:pPr marL="227013" indent="-227013" algn="just">
                  <a:buFont typeface="+mj-lt"/>
                  <a:buAutoNum type="arabicPeriod"/>
                </a:pPr>
                <a:r>
                  <a:rPr lang="en-US" sz="1800" dirty="0"/>
                  <a:t>No car Available are equivalent to Trip Completed, so its means that Uber are running Shortage of car</a:t>
                </a: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2A43834-FAA8-46E5-84B9-47DC18D8E3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6494" y="778603"/>
                <a:ext cx="2746177" cy="2498676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3D60BA26-5936-465B-B2C3-6AEFD986E4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2020" y="778603"/>
                <a:ext cx="2754473" cy="2498676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4B1B58-E9A5-40A7-8BB7-EE7FA9E54876}"/>
                </a:ext>
              </a:extLst>
            </p:cNvPr>
            <p:cNvSpPr/>
            <p:nvPr/>
          </p:nvSpPr>
          <p:spPr>
            <a:xfrm>
              <a:off x="295235" y="3365285"/>
              <a:ext cx="11601530" cy="2746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1814D2-F766-464B-B9B0-448CAB0B28D2}"/>
              </a:ext>
            </a:extLst>
          </p:cNvPr>
          <p:cNvGrpSpPr/>
          <p:nvPr/>
        </p:nvGrpSpPr>
        <p:grpSpPr>
          <a:xfrm>
            <a:off x="295235" y="851305"/>
            <a:ext cx="11601530" cy="1949647"/>
            <a:chOff x="295235" y="851304"/>
            <a:chExt cx="11601530" cy="2430911"/>
          </a:xfrm>
        </p:grpSpPr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E82094A0-AE77-42BC-9D13-B8F58FC8D1D3}"/>
                </a:ext>
              </a:extLst>
            </p:cNvPr>
            <p:cNvSpPr txBox="1">
              <a:spLocks/>
            </p:cNvSpPr>
            <p:nvPr/>
          </p:nvSpPr>
          <p:spPr>
            <a:xfrm>
              <a:off x="295235" y="934376"/>
              <a:ext cx="6036786" cy="2347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 spc="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Pickup Point : </a:t>
              </a:r>
            </a:p>
            <a:p>
              <a:pPr marL="227013" indent="-227013" algn="just">
                <a:buFont typeface="+mj-lt"/>
                <a:buAutoNum type="arabicPeriod"/>
              </a:pPr>
              <a:r>
                <a:rPr lang="en-US" sz="1800" dirty="0"/>
                <a:t>Show we have almost equal distribution of ride between Airport and City.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DC1D9E-973F-4FC9-88FA-D9A208BBE008}"/>
                </a:ext>
              </a:extLst>
            </p:cNvPr>
            <p:cNvSpPr/>
            <p:nvPr/>
          </p:nvSpPr>
          <p:spPr>
            <a:xfrm>
              <a:off x="295235" y="851304"/>
              <a:ext cx="11601530" cy="243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A74AB0DE-BBDD-4227-A845-199015A10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6495" y="892839"/>
              <a:ext cx="2721444" cy="2347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214B93C-D936-47ED-95D7-668E669AD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051" y="888003"/>
              <a:ext cx="2721444" cy="2206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81E793-2186-4654-9FA2-1E8646A66B9A}"/>
              </a:ext>
            </a:extLst>
          </p:cNvPr>
          <p:cNvGrpSpPr/>
          <p:nvPr/>
        </p:nvGrpSpPr>
        <p:grpSpPr>
          <a:xfrm>
            <a:off x="295235" y="4843380"/>
            <a:ext cx="11601530" cy="1860547"/>
            <a:chOff x="295235" y="5137999"/>
            <a:chExt cx="11601530" cy="156592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9BA9F0-55E9-4524-9577-6910812884C5}"/>
                </a:ext>
              </a:extLst>
            </p:cNvPr>
            <p:cNvGrpSpPr/>
            <p:nvPr/>
          </p:nvGrpSpPr>
          <p:grpSpPr>
            <a:xfrm>
              <a:off x="295235" y="5137999"/>
              <a:ext cx="11601530" cy="1565927"/>
              <a:chOff x="295235" y="3365286"/>
              <a:chExt cx="11601530" cy="2347839"/>
            </a:xfrm>
          </p:grpSpPr>
          <p:sp>
            <p:nvSpPr>
              <p:cNvPr id="25" name="Text Placeholder 8">
                <a:extLst>
                  <a:ext uri="{FF2B5EF4-FFF2-40B4-BE49-F238E27FC236}">
                    <a16:creationId xmlns:a16="http://schemas.microsoft.com/office/drawing/2014/main" id="{EF049894-FC3D-4EFC-97CF-E977ED8F62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0910" y="3465576"/>
                <a:ext cx="7802812" cy="2207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 kern="1200" spc="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1" dirty="0"/>
                  <a:t>Driver ID: </a:t>
                </a:r>
              </a:p>
              <a:p>
                <a:pPr marL="227013" indent="-227013" algn="just">
                  <a:buFont typeface="+mj-lt"/>
                  <a:buAutoNum type="arabicPeriod"/>
                </a:pPr>
                <a:r>
                  <a:rPr lang="en-US" sz="1800" dirty="0"/>
                  <a:t>Total Uber Driver are 300</a:t>
                </a:r>
              </a:p>
              <a:p>
                <a:pPr marL="227013" indent="-227013" algn="just">
                  <a:buFont typeface="+mj-lt"/>
                  <a:buAutoNum type="arabicPeriod"/>
                </a:pPr>
                <a:r>
                  <a:rPr lang="en-US" sz="1800" dirty="0"/>
                  <a:t>296 Drives at both Airport as well as City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37BD71-A4B6-4C45-A315-0E2A1CFC62D1}"/>
                  </a:ext>
                </a:extLst>
              </p:cNvPr>
              <p:cNvSpPr/>
              <p:nvPr/>
            </p:nvSpPr>
            <p:spPr>
              <a:xfrm>
                <a:off x="295235" y="3365286"/>
                <a:ext cx="11601530" cy="2347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573F420C-04D7-40B8-8CBE-4C8D30F7A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40" y="5180071"/>
              <a:ext cx="3705225" cy="1472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31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8212599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Analysis : Bivariate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F1EBF9-8217-411F-935A-328EDF10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5" y="2122372"/>
            <a:ext cx="5800764" cy="404742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F69D178-06D6-4938-B66D-2A3CEB01ABDB}"/>
              </a:ext>
            </a:extLst>
          </p:cNvPr>
          <p:cNvSpPr txBox="1">
            <a:spLocks/>
          </p:cNvSpPr>
          <p:nvPr/>
        </p:nvSpPr>
        <p:spPr>
          <a:xfrm>
            <a:off x="295235" y="832055"/>
            <a:ext cx="11601530" cy="12373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Bivariate Analysis between Status and Pickup Points: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Cars are not available more than Completed rides on Airport which is sheer loss in Revenue.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Cancellation are much done in City.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0FD613A-AF6B-4E31-AF15-C748E4AE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93" y="2122372"/>
            <a:ext cx="5726971" cy="4047421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79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8212599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Analysis : Hourly Demand Analysis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F69D178-06D6-4938-B66D-2A3CEB01ABDB}"/>
              </a:ext>
            </a:extLst>
          </p:cNvPr>
          <p:cNvSpPr txBox="1">
            <a:spLocks/>
          </p:cNvSpPr>
          <p:nvPr/>
        </p:nvSpPr>
        <p:spPr>
          <a:xfrm>
            <a:off x="295235" y="832055"/>
            <a:ext cx="11601530" cy="12373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>
              <a:buFont typeface="+mj-lt"/>
              <a:buAutoNum type="arabicPeriod"/>
            </a:pPr>
            <a:r>
              <a:rPr lang="en-US" sz="1800" dirty="0"/>
              <a:t>On an hourly Trend 5 to 10 and 17 to 22 clearly depicts as Peak hour, where in morning more demand is from City and Evening more Demand is from Airport.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dirty="0"/>
              <a:t>We can also see in morning peak hour Cancellation is more and Evening No Car Available are peaking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DF0CD7D-AC15-4734-9F35-DBD11373E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5" y="2134212"/>
            <a:ext cx="5726971" cy="393520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9B700AE-6505-4F37-8704-B82F09A1B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4212"/>
            <a:ext cx="5800765" cy="393520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8212599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Analysis : Supply and Demand Hourly Trend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14CF627-91AC-4D8A-811B-F594477A15CF}"/>
              </a:ext>
            </a:extLst>
          </p:cNvPr>
          <p:cNvSpPr txBox="1">
            <a:spLocks/>
          </p:cNvSpPr>
          <p:nvPr/>
        </p:nvSpPr>
        <p:spPr>
          <a:xfrm>
            <a:off x="295235" y="832055"/>
            <a:ext cx="11601530" cy="7657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>
              <a:buFont typeface="+mj-lt"/>
              <a:buAutoNum type="arabicPeriod"/>
            </a:pPr>
            <a:r>
              <a:rPr lang="en-US" sz="1800" dirty="0"/>
              <a:t>Gap between today demand and Supply have been considerably very high during Peak Hours which result in sheer loss of revenue.</a:t>
            </a:r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896E1815-536E-403E-8554-92C94F3B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5" y="1665171"/>
            <a:ext cx="11601530" cy="484150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8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BA6141B-03E3-4169-A62B-6DA6F5D347FA}"/>
              </a:ext>
            </a:extLst>
          </p:cNvPr>
          <p:cNvSpPr txBox="1">
            <a:spLocks/>
          </p:cNvSpPr>
          <p:nvPr/>
        </p:nvSpPr>
        <p:spPr>
          <a:xfrm>
            <a:off x="295235" y="154074"/>
            <a:ext cx="11601530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/>
              <a:t>Analysis : Root Cause for Revenue Loss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649D30-025C-4676-98FD-BF6A2C94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9" y="2906828"/>
            <a:ext cx="5893809" cy="348755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B300D6E-81B5-4265-830F-CCE106E3F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46" y="2906828"/>
            <a:ext cx="5630719" cy="348755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0AA7F4-1F2E-4E87-86F3-9947380F4B6E}"/>
              </a:ext>
            </a:extLst>
          </p:cNvPr>
          <p:cNvSpPr txBox="1">
            <a:spLocks/>
          </p:cNvSpPr>
          <p:nvPr/>
        </p:nvSpPr>
        <p:spPr>
          <a:xfrm>
            <a:off x="295235" y="832056"/>
            <a:ext cx="11601530" cy="1988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>
              <a:buFont typeface="+mj-lt"/>
              <a:buAutoNum type="arabicPeriod"/>
            </a:pPr>
            <a:r>
              <a:rPr lang="en-US" sz="1800" b="1" dirty="0"/>
              <a:t>Higher Number of Cancellation from City in Morning</a:t>
            </a:r>
          </a:p>
          <a:p>
            <a:pPr marL="461963" lvl="1" indent="-173038" defTabSz="798513">
              <a:buFont typeface="+mj-lt"/>
              <a:buAutoNum type="arabicPeriod"/>
            </a:pPr>
            <a:r>
              <a:rPr lang="en-US" sz="1900" dirty="0"/>
              <a:t>Potential Reason : Demand is high from City to Airport but vice-versa is not true, hence driver tends to cancel the request as getting a return trip to city will be difficult.</a:t>
            </a:r>
          </a:p>
          <a:p>
            <a:pPr marL="227013" indent="-227013">
              <a:buFont typeface="+mj-lt"/>
              <a:buAutoNum type="arabicPeriod"/>
            </a:pPr>
            <a:r>
              <a:rPr lang="en-US" sz="1800" b="1" dirty="0"/>
              <a:t>Car Unavailability from Airport in Evening</a:t>
            </a:r>
          </a:p>
          <a:p>
            <a:pPr marL="461963" lvl="1" indent="-173038">
              <a:buFont typeface="+mj-lt"/>
              <a:buAutoNum type="arabicPeriod"/>
              <a:tabLst>
                <a:tab pos="625475" algn="l"/>
              </a:tabLst>
            </a:pPr>
            <a:r>
              <a:rPr lang="en-US" sz="1800" dirty="0"/>
              <a:t>Potential Reason : Demand is High from Airport but vice versa is not true.</a:t>
            </a:r>
          </a:p>
        </p:txBody>
      </p:sp>
    </p:spTree>
    <p:extLst>
      <p:ext uri="{BB962C8B-B14F-4D97-AF65-F5344CB8AC3E}">
        <p14:creationId xmlns:p14="http://schemas.microsoft.com/office/powerpoint/2010/main" val="258576472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836</TotalTime>
  <Words>520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Uber  Supply-Demand Gap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Assignment</dc:title>
  <dc:creator>Vanraj Bohra</dc:creator>
  <cp:lastModifiedBy>Vanraj Bohra</cp:lastModifiedBy>
  <cp:revision>51</cp:revision>
  <dcterms:created xsi:type="dcterms:W3CDTF">2022-03-08T10:38:04Z</dcterms:created>
  <dcterms:modified xsi:type="dcterms:W3CDTF">2022-05-21T21:28:53Z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