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9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224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5573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3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7885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46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81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9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53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30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59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4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8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1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FE83-972C-4063-B3FF-0DBEB71E4FAE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84F0C7A-5D31-4229-A916-3853E6365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41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57196-C62C-BA39-57EB-4ADE4FC54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Convention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A6BBF-86EB-8A54-1F8B-2E0B7E8C98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1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D785E-E76B-0D65-2803-EE99D77F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801" y="624110"/>
            <a:ext cx="9929812" cy="866023"/>
          </a:xfrm>
        </p:spPr>
        <p:txBody>
          <a:bodyPr/>
          <a:lstStyle/>
          <a:p>
            <a:r>
              <a:rPr lang="en-US" dirty="0"/>
              <a:t>Considerations in Choosing Good Names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22DA9-2F32-BE64-FE65-BB44298E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1" y="2148110"/>
            <a:ext cx="3871456" cy="12808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124C2-742A-DFC3-3BFA-C1955C45E716}"/>
              </a:ext>
            </a:extLst>
          </p:cNvPr>
          <p:cNvSpPr txBox="1"/>
          <p:nvPr/>
        </p:nvSpPr>
        <p:spPr>
          <a:xfrm>
            <a:off x="687388" y="167252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OF POOR VARIABLE NAMES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EC5C53-F2FC-24B7-5B65-13E0B3BD9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850" y="4539148"/>
            <a:ext cx="8612524" cy="15548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23A792-1979-48F3-B61B-427E6DDBF2E9}"/>
              </a:ext>
            </a:extLst>
          </p:cNvPr>
          <p:cNvSpPr txBox="1"/>
          <p:nvPr/>
        </p:nvSpPr>
        <p:spPr>
          <a:xfrm>
            <a:off x="6096000" y="2106699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What's happening in this piece of code?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What do x1, xx, and xxx mean?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What does fido mean?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dirty="0"/>
              <a:t>Suppose someone told you that the code computed a total customer bill based on an outstanding balance and a new set of purchases. Which variable would you use to print the customer's bill for just the new set of purchases?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5688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C91A2-A609-E2B6-C6CE-1208B4244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Naming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08CE-4C1F-5543-4919-8F21EA7A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9812" y="1667934"/>
            <a:ext cx="8915400" cy="3777622"/>
          </a:xfrm>
        </p:spPr>
        <p:txBody>
          <a:bodyPr/>
          <a:lstStyle/>
          <a:p>
            <a:r>
              <a:rPr lang="en-US" dirty="0"/>
              <a:t>The name should fully and accurately describe the entity the variable represents.</a:t>
            </a:r>
          </a:p>
          <a:p>
            <a:pPr lvl="1"/>
            <a:r>
              <a:rPr lang="en-US" dirty="0"/>
              <a:t>An effective technique is to state in words what the variable represents. </a:t>
            </a:r>
          </a:p>
          <a:p>
            <a:pPr lvl="1"/>
            <a:r>
              <a:rPr lang="en-US" dirty="0"/>
              <a:t>It's easy to read because it doesn't contain cryptic abbreviations, and it's unambiguous. </a:t>
            </a:r>
          </a:p>
          <a:p>
            <a:pPr lvl="1"/>
            <a:r>
              <a:rPr lang="en-US" dirty="0"/>
              <a:t>It won't be confused with something else. </a:t>
            </a:r>
          </a:p>
          <a:p>
            <a:pPr lvl="1"/>
            <a:r>
              <a:rPr lang="en-US" dirty="0"/>
              <a:t>It's easy to remember because the name is similar to the concept.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E801A-D82E-99BB-AFB5-7C57050C3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136" y="4272481"/>
            <a:ext cx="8443152" cy="234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0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D722-F276-6371-9FDF-BAC3262E5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25" y="302376"/>
            <a:ext cx="8911687" cy="742872"/>
          </a:xfrm>
        </p:spPr>
        <p:txBody>
          <a:bodyPr/>
          <a:lstStyle/>
          <a:p>
            <a:r>
              <a:rPr lang="en-US" dirty="0"/>
              <a:t>Optimum Name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14A2C-5266-AEEA-7A90-0DB831611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353" y="1372663"/>
            <a:ext cx="6209914" cy="46556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Names that are too short don't convey enough meaning. The problem with names like </a:t>
            </a:r>
            <a:r>
              <a:rPr lang="en-US" i="1" dirty="0"/>
              <a:t>x1</a:t>
            </a:r>
            <a:r>
              <a:rPr lang="en-US" dirty="0"/>
              <a:t> and </a:t>
            </a:r>
            <a:r>
              <a:rPr lang="en-US" i="1" dirty="0"/>
              <a:t>x2</a:t>
            </a:r>
            <a:r>
              <a:rPr lang="en-US" dirty="0"/>
              <a:t> is that even if you can discover what </a:t>
            </a:r>
            <a:r>
              <a:rPr lang="en-US" i="1" dirty="0"/>
              <a:t>x</a:t>
            </a:r>
            <a:r>
              <a:rPr lang="en-US" dirty="0"/>
              <a:t> is, you won't know anything about the relationship between </a:t>
            </a:r>
            <a:r>
              <a:rPr lang="en-US" i="1" dirty="0"/>
              <a:t>x1</a:t>
            </a:r>
            <a:r>
              <a:rPr lang="en-US" dirty="0"/>
              <a:t> and </a:t>
            </a:r>
            <a:r>
              <a:rPr lang="en-US" i="1" dirty="0"/>
              <a:t>x2</a:t>
            </a:r>
            <a:r>
              <a:rPr lang="en-US" dirty="0"/>
              <a:t>. </a:t>
            </a:r>
          </a:p>
          <a:p>
            <a:r>
              <a:rPr lang="en-US" dirty="0"/>
              <a:t>Names that are too long are hard to type and can obscure the visual structure of a program. For example: </a:t>
            </a:r>
            <a:r>
              <a:rPr lang="en-US" i="1" dirty="0" err="1"/>
              <a:t>maximumNumberOfPointsInModernOlympics</a:t>
            </a:r>
            <a:endParaRPr lang="en-US" dirty="0"/>
          </a:p>
          <a:p>
            <a:r>
              <a:rPr lang="en-US" dirty="0"/>
              <a:t>Studies found that the effort required to debug a program was minimized when variables had names that averaged 10 to 16 characters</a:t>
            </a:r>
          </a:p>
          <a:p>
            <a:r>
              <a:rPr lang="en-US" dirty="0"/>
              <a:t>Are short variable names always bad? No, not always. When you give a variable a short name like </a:t>
            </a:r>
            <a:r>
              <a:rPr lang="en-US" dirty="0" err="1"/>
              <a:t>i</a:t>
            </a:r>
            <a:r>
              <a:rPr lang="en-US" dirty="0"/>
              <a:t>, the length itself indicates that it is used for a limited scope of operation.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968CA-5D00-B759-6839-6E139AEC1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1051" y="1714408"/>
            <a:ext cx="4446222" cy="401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389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01BC3-C1E5-EBE3-8CDF-D490FF58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4BFBC-AEAE-1340-4D95-EA782F5C8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C++, naming conventions are not enforced by the language itself.</a:t>
            </a:r>
          </a:p>
          <a:p>
            <a:r>
              <a:rPr lang="en-US" dirty="0"/>
              <a:t>There are widely accepted practices that are followed by most C++ developers to maintain:</a:t>
            </a:r>
          </a:p>
          <a:p>
            <a:pPr lvl="1"/>
            <a:r>
              <a:rPr lang="en-US" dirty="0"/>
              <a:t>Consistency</a:t>
            </a:r>
          </a:p>
          <a:p>
            <a:pPr lvl="1"/>
            <a:r>
              <a:rPr lang="en-US" dirty="0"/>
              <a:t>Readability</a:t>
            </a:r>
          </a:p>
          <a:p>
            <a:pPr lvl="1"/>
            <a:r>
              <a:rPr lang="en-US" dirty="0"/>
              <a:t>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396924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29D0-8BAF-B36F-431E-A06D3DCB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AE65-E429-3276-61F6-F91A91B51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Convention: camelCase or </a:t>
            </a:r>
            <a:r>
              <a:rPr lang="en-US" dirty="0" err="1"/>
              <a:t>snake_case</a:t>
            </a:r>
            <a:endParaRPr lang="en-US" dirty="0"/>
          </a:p>
          <a:p>
            <a:r>
              <a:rPr lang="en-US" dirty="0"/>
              <a:t>Description:</a:t>
            </a:r>
          </a:p>
          <a:p>
            <a:pPr lvl="1"/>
            <a:r>
              <a:rPr lang="en-US" dirty="0"/>
              <a:t>camelCase: The first letter is lowercase, and the first letter of each subsequent word is capitalized.</a:t>
            </a:r>
          </a:p>
          <a:p>
            <a:pPr lvl="1"/>
            <a:r>
              <a:rPr lang="en-US" dirty="0" err="1"/>
              <a:t>snake_case</a:t>
            </a:r>
            <a:r>
              <a:rPr lang="en-US" dirty="0"/>
              <a:t>: All letters are lowercase, and words are separated by underscores.</a:t>
            </a:r>
          </a:p>
          <a:p>
            <a:r>
              <a:rPr lang="en-US" dirty="0"/>
              <a:t>Examples: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E1A463-6622-EE0C-F35E-EB58CCEBC8B6}"/>
              </a:ext>
            </a:extLst>
          </p:cNvPr>
          <p:cNvSpPr txBox="1"/>
          <p:nvPr/>
        </p:nvSpPr>
        <p:spPr>
          <a:xfrm>
            <a:off x="2074334" y="49685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userAge</a:t>
            </a:r>
            <a:r>
              <a:rPr lang="en-US" dirty="0"/>
              <a:t>;          // camelCase</a:t>
            </a:r>
          </a:p>
          <a:p>
            <a:r>
              <a:rPr lang="en-US" dirty="0"/>
              <a:t>float </a:t>
            </a:r>
            <a:r>
              <a:rPr lang="en-US" dirty="0" err="1"/>
              <a:t>total_price</a:t>
            </a:r>
            <a:r>
              <a:rPr lang="en-US" dirty="0"/>
              <a:t>;    // </a:t>
            </a:r>
            <a:r>
              <a:rPr lang="en-US" dirty="0" err="1"/>
              <a:t>snake_case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45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3410-7DC7-3084-F80F-D84EEE02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7E4D-ED41-3EA0-4840-47F45204D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9042"/>
          </a:xfrm>
        </p:spPr>
        <p:txBody>
          <a:bodyPr/>
          <a:lstStyle/>
          <a:p>
            <a:r>
              <a:rPr lang="en-US" dirty="0"/>
              <a:t>Convention: </a:t>
            </a:r>
            <a:r>
              <a:rPr lang="en-US" dirty="0" err="1"/>
              <a:t>PascalCase</a:t>
            </a:r>
            <a:endParaRPr lang="en-US" dirty="0"/>
          </a:p>
          <a:p>
            <a:r>
              <a:rPr lang="en-US" dirty="0"/>
              <a:t>Description: The first letter of each word is capitalized. This convention is also known as </a:t>
            </a:r>
            <a:r>
              <a:rPr lang="en-US" dirty="0" err="1"/>
              <a:t>UpperCamelCase</a:t>
            </a:r>
            <a:r>
              <a:rPr lang="en-US" dirty="0"/>
              <a:t>.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F645B-C6DA-D4BD-910E-8B652CA7AD66}"/>
              </a:ext>
            </a:extLst>
          </p:cNvPr>
          <p:cNvSpPr txBox="1"/>
          <p:nvPr/>
        </p:nvSpPr>
        <p:spPr>
          <a:xfrm>
            <a:off x="3429000" y="364947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AccountManager</a:t>
            </a:r>
            <a:r>
              <a:rPr lang="en-US" dirty="0"/>
              <a:t> {</a:t>
            </a:r>
          </a:p>
          <a:p>
            <a:r>
              <a:rPr lang="en-US" dirty="0"/>
              <a:t>    // class definition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struct Point3D {</a:t>
            </a:r>
          </a:p>
          <a:p>
            <a:r>
              <a:rPr lang="en-US" dirty="0"/>
              <a:t>    // struct definition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99290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91DA-D114-C28D-42DB-FA541A5F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Variables (Instance Variables)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9E84C-FE05-0CEB-AEA3-56E6C11E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93975"/>
          </a:xfrm>
        </p:spPr>
        <p:txBody>
          <a:bodyPr>
            <a:normAutofit/>
          </a:bodyPr>
          <a:lstStyle/>
          <a:p>
            <a:r>
              <a:rPr lang="en-US"/>
              <a:t>Convention: mCamelCase or _snake_case</a:t>
            </a:r>
          </a:p>
          <a:p>
            <a:r>
              <a:rPr lang="en-US"/>
              <a:t>Description:</a:t>
            </a:r>
          </a:p>
          <a:p>
            <a:pPr lvl="1"/>
            <a:r>
              <a:rPr lang="en-US"/>
              <a:t>mCamelCase: Prefix with m followed by camelCase. The m stands for "member.“</a:t>
            </a:r>
          </a:p>
          <a:p>
            <a:pPr lvl="1"/>
            <a:r>
              <a:rPr lang="en-US"/>
              <a:t>_snake_case: Prefix with an underscore and use snake_case.</a:t>
            </a:r>
          </a:p>
          <a:p>
            <a:r>
              <a:rPr lang="en-US"/>
              <a:t>Examples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FE0414-892F-4ACC-AF22-DC54A6CA0476}"/>
              </a:ext>
            </a:extLst>
          </p:cNvPr>
          <p:cNvSpPr txBox="1"/>
          <p:nvPr/>
        </p:nvSpPr>
        <p:spPr>
          <a:xfrm>
            <a:off x="2954867" y="431896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Account {</a:t>
            </a:r>
          </a:p>
          <a:p>
            <a:r>
              <a:rPr lang="en-US" dirty="0"/>
              <a:t>    int </a:t>
            </a:r>
            <a:r>
              <a:rPr lang="en-US" dirty="0" err="1"/>
              <a:t>mAccountNumber</a:t>
            </a:r>
            <a:r>
              <a:rPr lang="en-US" dirty="0"/>
              <a:t>;    // </a:t>
            </a:r>
            <a:r>
              <a:rPr lang="en-US" dirty="0" err="1"/>
              <a:t>mCamelCase</a:t>
            </a:r>
            <a:endParaRPr lang="en-US" dirty="0"/>
          </a:p>
          <a:p>
            <a:r>
              <a:rPr lang="en-US" dirty="0"/>
              <a:t>    double _balance;       // _</a:t>
            </a:r>
            <a:r>
              <a:rPr lang="en-US" dirty="0" err="1"/>
              <a:t>snake_case</a:t>
            </a:r>
            <a:endParaRPr lang="en-US" dirty="0"/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1329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1DC8E-45CB-100B-2728-8F7C2DEE7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Variables and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AAA8-506F-DF36-7368-2D5B21E96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9042"/>
          </a:xfrm>
        </p:spPr>
        <p:txBody>
          <a:bodyPr/>
          <a:lstStyle/>
          <a:p>
            <a:r>
              <a:rPr lang="en-US" dirty="0"/>
              <a:t>Convention: SCREAMING_SNAKE_CASE</a:t>
            </a:r>
          </a:p>
          <a:p>
            <a:r>
              <a:rPr lang="en-US" dirty="0"/>
              <a:t>Description: All uppercase letters with words separated by underscores.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925B1-33BB-A315-8DE4-C1B47F8C5455}"/>
              </a:ext>
            </a:extLst>
          </p:cNvPr>
          <p:cNvSpPr txBox="1"/>
          <p:nvPr/>
        </p:nvSpPr>
        <p:spPr>
          <a:xfrm>
            <a:off x="2556933" y="39694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const int MAX_BUFFER_SIZE = 1024;</a:t>
            </a:r>
          </a:p>
          <a:p>
            <a:r>
              <a:rPr lang="en-US" dirty="0"/>
              <a:t>extern float PI = 3.14159;</a:t>
            </a:r>
          </a:p>
        </p:txBody>
      </p:sp>
    </p:spTree>
    <p:extLst>
      <p:ext uri="{BB962C8B-B14F-4D97-AF65-F5344CB8AC3E}">
        <p14:creationId xmlns:p14="http://schemas.microsoft.com/office/powerpoint/2010/main" val="41912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1CB7-BC7D-3BF1-540C-D0CBF220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F51D-69A5-7F66-3F75-4BBEB5E5E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175"/>
          </a:xfrm>
        </p:spPr>
        <p:txBody>
          <a:bodyPr/>
          <a:lstStyle/>
          <a:p>
            <a:r>
              <a:rPr lang="en-US" dirty="0"/>
              <a:t>Convention: camelCase</a:t>
            </a:r>
          </a:p>
          <a:p>
            <a:r>
              <a:rPr lang="en-US" dirty="0"/>
              <a:t>Description: The first letter is lowercase, and the first letter of each subsequent word is capitalized.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0ED8D-6F63-A955-0828-DF9B6FF94D57}"/>
              </a:ext>
            </a:extLst>
          </p:cNvPr>
          <p:cNvSpPr txBox="1"/>
          <p:nvPr/>
        </p:nvSpPr>
        <p:spPr>
          <a:xfrm>
            <a:off x="3242734" y="40795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calculateTotalPrice</a:t>
            </a:r>
            <a:r>
              <a:rPr lang="en-US" dirty="0"/>
              <a:t>();</a:t>
            </a:r>
          </a:p>
          <a:p>
            <a:r>
              <a:rPr lang="en-US" dirty="0"/>
              <a:t>int </a:t>
            </a:r>
            <a:r>
              <a:rPr lang="en-US" dirty="0" err="1"/>
              <a:t>getUserAge</a:t>
            </a:r>
            <a:r>
              <a:rPr lang="en-US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67673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2BDD-B0C6-5919-1C10-4237735F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28A5-4089-D18F-D72E-D135C5BB3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2042"/>
          </a:xfrm>
        </p:spPr>
        <p:txBody>
          <a:bodyPr/>
          <a:lstStyle/>
          <a:p>
            <a:r>
              <a:rPr lang="en-US" dirty="0"/>
              <a:t>Convention:</a:t>
            </a:r>
          </a:p>
          <a:p>
            <a:pPr lvl="1"/>
            <a:r>
              <a:rPr lang="en-US" dirty="0"/>
              <a:t>Enumeration type: </a:t>
            </a:r>
            <a:r>
              <a:rPr lang="en-US" dirty="0" err="1"/>
              <a:t>PascalCase</a:t>
            </a:r>
            <a:endParaRPr lang="en-US" dirty="0"/>
          </a:p>
          <a:p>
            <a:pPr lvl="1"/>
            <a:r>
              <a:rPr lang="en-US" dirty="0"/>
              <a:t>Enumeration values: SCREAMING_SNAKE_CASE</a:t>
            </a:r>
          </a:p>
          <a:p>
            <a:r>
              <a:rPr lang="en-US" dirty="0"/>
              <a:t>Examples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3F8FFD-304A-7E07-5E62-BACAED938A73}"/>
              </a:ext>
            </a:extLst>
          </p:cNvPr>
          <p:cNvSpPr txBox="1"/>
          <p:nvPr/>
        </p:nvSpPr>
        <p:spPr>
          <a:xfrm>
            <a:off x="3632200" y="342900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enum</a:t>
            </a:r>
            <a:r>
              <a:rPr lang="en-US" dirty="0"/>
              <a:t> class Color {</a:t>
            </a:r>
          </a:p>
          <a:p>
            <a:r>
              <a:rPr lang="en-US" dirty="0"/>
              <a:t>    RED,</a:t>
            </a:r>
          </a:p>
          <a:p>
            <a:r>
              <a:rPr lang="en-US" dirty="0"/>
              <a:t>    GREEN,</a:t>
            </a:r>
          </a:p>
          <a:p>
            <a:r>
              <a:rPr lang="en-US" dirty="0"/>
              <a:t>    BLUE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enum</a:t>
            </a:r>
            <a:r>
              <a:rPr lang="en-US" dirty="0"/>
              <a:t> Status {</a:t>
            </a:r>
          </a:p>
          <a:p>
            <a:r>
              <a:rPr lang="en-US" dirty="0"/>
              <a:t>    SUCCESS,</a:t>
            </a:r>
          </a:p>
          <a:p>
            <a:r>
              <a:rPr lang="en-US" dirty="0"/>
              <a:t>    FAILURE,</a:t>
            </a:r>
          </a:p>
          <a:p>
            <a:r>
              <a:rPr lang="en-US" dirty="0"/>
              <a:t>    PENDING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4434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AD147-63CC-55DD-7CD7-721478314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Protected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5FB4D-2CC3-2A6A-3758-75C4D249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6225"/>
            <a:ext cx="10515600" cy="1882775"/>
          </a:xfrm>
        </p:spPr>
        <p:txBody>
          <a:bodyPr/>
          <a:lstStyle/>
          <a:p>
            <a:r>
              <a:rPr lang="en-US"/>
              <a:t>Convention: Prefix with an underscore or m for members</a:t>
            </a:r>
          </a:p>
          <a:p>
            <a:r>
              <a:rPr lang="en-US"/>
              <a:t>Description: An underscore or m is used to distinguish private or protected members from public members.</a:t>
            </a:r>
          </a:p>
          <a:p>
            <a:r>
              <a:rPr lang="en-US"/>
              <a:t>Examples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3164B-079C-F476-DE73-3ACEA4DB8D66}"/>
              </a:ext>
            </a:extLst>
          </p:cNvPr>
          <p:cNvSpPr txBox="1"/>
          <p:nvPr/>
        </p:nvSpPr>
        <p:spPr>
          <a:xfrm>
            <a:off x="4309533" y="33174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private:</a:t>
            </a:r>
          </a:p>
          <a:p>
            <a:r>
              <a:rPr lang="en-US" dirty="0"/>
              <a:t>    int _</a:t>
            </a:r>
            <a:r>
              <a:rPr lang="en-US" dirty="0" err="1"/>
              <a:t>privateVariable</a:t>
            </a:r>
            <a:r>
              <a:rPr lang="en-US" dirty="0"/>
              <a:t>;</a:t>
            </a:r>
          </a:p>
          <a:p>
            <a:r>
              <a:rPr lang="en-US" dirty="0"/>
              <a:t>    int </a:t>
            </a:r>
            <a:r>
              <a:rPr lang="en-US" dirty="0" err="1"/>
              <a:t>mPrivateVariable</a:t>
            </a:r>
            <a:r>
              <a:rPr lang="en-US" dirty="0"/>
              <a:t>;</a:t>
            </a:r>
          </a:p>
          <a:p>
            <a:r>
              <a:rPr lang="en-US" dirty="0"/>
              <a:t>protected:</a:t>
            </a:r>
          </a:p>
          <a:p>
            <a:r>
              <a:rPr lang="en-US" dirty="0"/>
              <a:t>    int _</a:t>
            </a:r>
            <a:r>
              <a:rPr lang="en-US" dirty="0" err="1"/>
              <a:t>protectedVariable</a:t>
            </a:r>
            <a:r>
              <a:rPr lang="en-US" dirty="0"/>
              <a:t>;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  int </a:t>
            </a:r>
            <a:r>
              <a:rPr lang="en-US" dirty="0" err="1"/>
              <a:t>publicVariable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6350071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</TotalTime>
  <Words>646</Words>
  <Application>Microsoft Office PowerPoint</Application>
  <PresentationFormat>Widescreen</PresentationFormat>
  <Paragraphs>94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Wingdings</vt:lpstr>
      <vt:lpstr>Wingdings 3</vt:lpstr>
      <vt:lpstr>Wisp</vt:lpstr>
      <vt:lpstr>Naming Convention</vt:lpstr>
      <vt:lpstr>Why Important</vt:lpstr>
      <vt:lpstr>Variables</vt:lpstr>
      <vt:lpstr>Classes and Structs</vt:lpstr>
      <vt:lpstr>Member Variables (Instance Variables)</vt:lpstr>
      <vt:lpstr>Global Variables and Constants</vt:lpstr>
      <vt:lpstr>Functions</vt:lpstr>
      <vt:lpstr>Enumerations</vt:lpstr>
      <vt:lpstr>Private and Protected Members</vt:lpstr>
      <vt:lpstr>Considerations in Choosing Good Names</vt:lpstr>
      <vt:lpstr>Important Naming Consideration</vt:lpstr>
      <vt:lpstr>Optimum Name Length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Naming Convention</dc:title>
  <dc:creator>Hossain, Mohammad Kabir</dc:creator>
  <cp:lastModifiedBy>Hossain, Mohammad Kabir</cp:lastModifiedBy>
  <cp:revision>2</cp:revision>
  <dcterms:created xsi:type="dcterms:W3CDTF">2024-08-28T17:03:00Z</dcterms:created>
  <dcterms:modified xsi:type="dcterms:W3CDTF">2024-08-28T17:42:58Z</dcterms:modified>
</cp:coreProperties>
</file>