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4" r:id="rId1"/>
  </p:sldMasterIdLst>
  <p:notesMasterIdLst>
    <p:notesMasterId r:id="rId19"/>
  </p:notesMasterIdLst>
  <p:sldIdLst>
    <p:sldId id="2394" r:id="rId2"/>
    <p:sldId id="488" r:id="rId3"/>
    <p:sldId id="857" r:id="rId4"/>
    <p:sldId id="859" r:id="rId5"/>
    <p:sldId id="862" r:id="rId6"/>
    <p:sldId id="863" r:id="rId7"/>
    <p:sldId id="484" r:id="rId8"/>
    <p:sldId id="864" r:id="rId9"/>
    <p:sldId id="865" r:id="rId10"/>
    <p:sldId id="866" r:id="rId11"/>
    <p:sldId id="867" r:id="rId12"/>
    <p:sldId id="869" r:id="rId13"/>
    <p:sldId id="438" r:id="rId14"/>
    <p:sldId id="449" r:id="rId15"/>
    <p:sldId id="485" r:id="rId16"/>
    <p:sldId id="2417" r:id="rId17"/>
    <p:sldId id="2418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26" autoAdjust="0"/>
    <p:restoredTop sz="96494"/>
  </p:normalViewPr>
  <p:slideViewPr>
    <p:cSldViewPr>
      <p:cViewPr varScale="1">
        <p:scale>
          <a:sx n="135" d="100"/>
          <a:sy n="135" d="100"/>
        </p:scale>
        <p:origin x="618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273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050E-191F-D04F-82A0-F2E1E61BDB85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6816E-28A4-9E41-B4DB-1F5298F0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7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7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5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5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164A-CE76-584D-8C4A-BD3F7E83E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15F93-2077-F14E-BEC2-4FD7C6FE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6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7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8DA-6BAB-C047-B229-958F8A63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05BEE-83A0-0B4F-B1F6-1CFD62FB0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5296961"/>
            <a:ext cx="5486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60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60E4-2F3F-FE4A-9C2C-E567D90D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32268-DCBF-084E-AB9A-6A4BEA44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ABF5-716B-D045-BB74-491C7A22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254E-6656-5D45-B463-A0984FC1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118D-047F-5547-82CF-B87220D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3864B-BFBF-4D43-A413-A14659E05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3736E-4114-E34A-BC5B-FD9311FF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5DEC-8829-D84E-8288-5286A467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D808-7526-A34C-91EE-D84B4C09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39CE-B512-DC4F-B1D5-5B708ACE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64B1-4A0C-0741-92D2-05C2F941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596A-19D6-3F4C-BDE6-46A0EE52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77F3-CF82-AF41-8173-627CD271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65AEA3-9790-3446-918A-DCF2A5E7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5296961"/>
            <a:ext cx="5486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E5B-3897-054D-9A4F-F061E4B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04A44-EDE4-5048-988B-75A22CE3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798B-02BE-DB46-97D9-C95A531B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F443AB-EB56-394C-AD07-B2B1AD61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5296959"/>
            <a:ext cx="5486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665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C09C-C41A-5647-9DDE-0B326FFD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63FB-9CFB-EB4F-AFCD-E6BAC2E98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6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F0B4-3E40-1E4E-B664-42013FBA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CE85E-F765-BA4D-BA60-BA2B48F2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E8DBC-7DE2-DB43-92AD-267747D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68FE-84DB-F24A-9D79-6D8A6DBF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2B41-B355-3049-984B-EF6A165B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CCCF6-D6C4-E040-9A7B-F2071D6B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6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05097-C1A2-BC4D-B66C-2B8D65C4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B79AF-668C-734E-A641-6FF948FAF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400971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6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C3A18-C15B-7147-B40C-A2F27E7BD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06A39-5C05-074D-A9B5-0BDD3ADF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471E5-9CD2-6848-85A2-F5362C5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FF1B7-C0D2-F147-8F16-D1F3D65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0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D737-E89E-7D4E-820C-1E3C6401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F51A4-C400-2044-BFAE-CA124848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991AF-CD6B-B745-843A-B1413E98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ADE9-A9AE-8F47-A067-C058BEB9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886B0-31A3-6049-BE16-E207AF08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4F282-07E2-2440-8F4F-B76FE27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B92A2-C056-5B48-A7BB-06472939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30FD-7B96-F149-94A0-1405B88E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543A-898C-FE42-A026-575DA08F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5C784-A7EE-4745-81D0-95F3BEA9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6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7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89815-C669-D341-8C4C-3F2433BF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3316-5B2A-3E40-9DE0-C9C2546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99D45-80AD-834F-8E3B-501529CB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72AE-B48F-AE45-9E2E-254B2C86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6FA9-BAF3-1F45-A9E1-A47DF3DB1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896" indent="0">
              <a:buNone/>
              <a:defRPr sz="2100"/>
            </a:lvl2pPr>
            <a:lvl3pPr marL="685793" indent="0">
              <a:buNone/>
              <a:defRPr sz="1800"/>
            </a:lvl3pPr>
            <a:lvl4pPr marL="1028690" indent="0">
              <a:buNone/>
              <a:defRPr sz="1500"/>
            </a:lvl4pPr>
            <a:lvl5pPr marL="1371587" indent="0">
              <a:buNone/>
              <a:defRPr sz="1500"/>
            </a:lvl5pPr>
            <a:lvl6pPr marL="1714483" indent="0">
              <a:buNone/>
              <a:defRPr sz="1500"/>
            </a:lvl6pPr>
            <a:lvl7pPr marL="2057379" indent="0">
              <a:buNone/>
              <a:defRPr sz="1500"/>
            </a:lvl7pPr>
            <a:lvl8pPr marL="2400276" indent="0">
              <a:buNone/>
              <a:defRPr sz="1500"/>
            </a:lvl8pPr>
            <a:lvl9pPr marL="27431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6F9A6-D3DB-1F41-9C26-64114AC2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6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7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F8D4-D8E4-5C41-BEC1-5DC2271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E3EB-1977-C043-B30F-3C5AD72E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1C92-D2BF-D540-8139-E0593AE3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7FD05-8C58-B04D-8F9A-FFDDAFCA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BC201-65D2-1547-AF36-BC5E47CF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C4D3-9C5B-F041-8DB8-8781D9E13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5296961"/>
            <a:ext cx="5486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EF70-9203-A84E-8244-967164A3C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7785D-26F6-BF43-9C4D-D0C0DD6029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5105665"/>
            <a:ext cx="1221085" cy="6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47700"/>
            <a:ext cx="7886700" cy="20284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Chapter 2: Intro to C++ Programming</a:t>
            </a:r>
            <a:br>
              <a:rPr lang="en-US" sz="5300" dirty="0"/>
            </a:br>
            <a:br>
              <a:rPr lang="en-US" sz="1600" dirty="0"/>
            </a:br>
            <a:r>
              <a:rPr lang="en-US" sz="2800" dirty="0"/>
              <a:t>C++ How to Program: An Objects-Natural Approach, 11/e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Presented by </a:t>
            </a:r>
            <a:br>
              <a:rPr lang="en-US" dirty="0"/>
            </a:br>
            <a:r>
              <a:rPr lang="en-US" dirty="0"/>
              <a:t>Paul Deitel, CEO, Deitel &amp; Associates, Inc.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BC54D-2418-F344-B717-497900364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03" y="2676183"/>
            <a:ext cx="3292869" cy="185223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3499-B563-CF4E-BB90-739E6BCE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71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A48E-8D2F-A641-BA82-73D7BA7D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for Grouping Subexpressions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A69F-71B1-0644-93AF-35194D85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Parentheses group C++ expressions in the same manner as in algebra</a:t>
            </a:r>
          </a:p>
          <a:p>
            <a:r>
              <a:rPr lang="en-US" dirty="0"/>
              <a:t>To multiply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 times the quantity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, write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* (b + 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8539-5CC1-664C-B07D-359FBB6E4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98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A48E-8D2F-A641-BA82-73D7BA7D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A69F-71B1-0644-93AF-35194D85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C++ applies the operators in arithmetic expressions in a precise order determined by the </a:t>
            </a:r>
            <a:r>
              <a:rPr lang="en-US" b="1" dirty="0"/>
              <a:t>rules of operator precedence</a:t>
            </a:r>
            <a:r>
              <a:rPr lang="en-US" dirty="0"/>
              <a:t>—generally the same as in algebra</a:t>
            </a:r>
          </a:p>
          <a:p>
            <a:r>
              <a:rPr lang="en-US" dirty="0"/>
              <a:t>Expressions in parentheses evaluate first. </a:t>
            </a:r>
          </a:p>
          <a:p>
            <a:r>
              <a:rPr lang="en-US" dirty="0"/>
              <a:t>Multiplication, division and remainder operations evaluate next. </a:t>
            </a:r>
          </a:p>
          <a:p>
            <a:pPr lvl="1"/>
            <a:r>
              <a:rPr lang="en-US" dirty="0"/>
              <a:t>Applied from left-to-right. </a:t>
            </a:r>
          </a:p>
          <a:p>
            <a:r>
              <a:rPr lang="en-US" dirty="0"/>
              <a:t>Addition and subtraction operations evaluate last. </a:t>
            </a:r>
          </a:p>
          <a:p>
            <a:pPr lvl="1"/>
            <a:r>
              <a:rPr lang="en-US" dirty="0"/>
              <a:t>Applied from left-to-right. </a:t>
            </a:r>
          </a:p>
          <a:p>
            <a:r>
              <a:rPr lang="en-US" b="1" dirty="0"/>
              <a:t>Caution:</a:t>
            </a:r>
            <a:r>
              <a:rPr lang="en-US" dirty="0"/>
              <a:t> If you have an expression such as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/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/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dirty="0"/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d)</a:t>
            </a:r>
            <a:r>
              <a:rPr lang="en-US" dirty="0"/>
              <a:t> in which two sets of parentheses are not nested, but appear “on the same level,” the C++ Standard does not specify the order in which these parenthesized subexpressions will evaluate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B535-3016-4443-9C52-DEBED4DAD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680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A48E-8D2F-A641-BA82-73D7BA7D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A69F-71B1-0644-93AF-35194D85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Grouping</a:t>
            </a:r>
            <a:r>
              <a:rPr lang="en-US" dirty="0"/>
              <a:t> refers to the order in which C++ applies certain operators</a:t>
            </a:r>
          </a:p>
          <a:p>
            <a:r>
              <a:rPr lang="en-US" dirty="0"/>
              <a:t>In the expression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 the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 operators group from left-to-right as if we had written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  <a:p>
            <a:r>
              <a:rPr lang="en-US" dirty="0"/>
              <a:t>Most C++ operators of the same precedence group left-to-right</a:t>
            </a:r>
          </a:p>
          <a:p>
            <a:r>
              <a:rPr lang="en-US" dirty="0"/>
              <a:t>We’ll see that some operators group right-to-left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BB9A-399B-694F-8745-29CC4C6B4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09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59" y="714375"/>
            <a:ext cx="5679282" cy="428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05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9133"/>
            <a:ext cx="7620000" cy="3715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30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AB8-6521-4FF6-A653-8DF09D95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Relational Operators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F96984-6691-9D47-B82F-60AEA4766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77617"/>
              </p:ext>
            </p:extLst>
          </p:nvPr>
        </p:nvGraphicFramePr>
        <p:xfrm>
          <a:off x="628650" y="1104900"/>
          <a:ext cx="6610350" cy="2674620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val="259464704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466691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9607969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969568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Algebraic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C++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Sample condition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8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Relational operators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&gt;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is greater than 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121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&lt;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is less than 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15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&gt;=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is greater than or equal to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075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&lt;=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is less than or equal to 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Equality operators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764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==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is equal to 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4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!=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 is not equal to </a:t>
                      </a:r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986626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9876586-7850-E84D-B3EC-0060B004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86594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2222-C466-A440-86F5-5C7F1619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4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80CB-7D2E-1521-81F3-00C230C3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4FB0-A5B9-60D8-B23D-CD2A8EED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3890171"/>
          </a:xfrm>
        </p:spPr>
        <p:txBody>
          <a:bodyPr/>
          <a:lstStyle/>
          <a:p>
            <a:r>
              <a:rPr lang="en-US" sz="2800" cap="none" spc="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= total + grade;</a:t>
            </a:r>
          </a:p>
          <a:p>
            <a:r>
              <a:rPr lang="en-US" sz="2800" cap="none" spc="0" dirty="0">
                <a:solidFill>
                  <a:schemeClr val="tx1"/>
                </a:solidFill>
                <a:effectLst/>
              </a:rPr>
              <a:t>Assume: </a:t>
            </a:r>
            <a:r>
              <a:rPr lang="en-US" sz="2800" u="none" strike="noStrike" cap="none" spc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 = 3, d = 5, e = 4, f = 6, g = 12</a:t>
            </a:r>
            <a:endParaRPr lang="en-US" sz="2800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BC177-B899-DE6C-F6D3-624E36771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https://deitel.com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143FFA-978E-5A48-A601-CD81EFD8F788}"/>
              </a:ext>
            </a:extLst>
          </p:cNvPr>
          <p:cNvGraphicFramePr>
            <a:graphicFrameLocks/>
          </p:cNvGraphicFramePr>
          <p:nvPr/>
        </p:nvGraphicFramePr>
        <p:xfrm>
          <a:off x="661780" y="2247900"/>
          <a:ext cx="7493818" cy="25977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74570">
                  <a:extLst>
                    <a:ext uri="{9D8B030D-6E8A-4147-A177-3AD203B41FA5}">
                      <a16:colId xmlns:a16="http://schemas.microsoft.com/office/drawing/2014/main" val="2793631848"/>
                    </a:ext>
                  </a:extLst>
                </a:gridCol>
                <a:gridCol w="2642315">
                  <a:extLst>
                    <a:ext uri="{9D8B030D-6E8A-4147-A177-3AD203B41FA5}">
                      <a16:colId xmlns:a16="http://schemas.microsoft.com/office/drawing/2014/main" val="120982192"/>
                    </a:ext>
                  </a:extLst>
                </a:gridCol>
                <a:gridCol w="1923167">
                  <a:extLst>
                    <a:ext uri="{9D8B030D-6E8A-4147-A177-3AD203B41FA5}">
                      <a16:colId xmlns:a16="http://schemas.microsoft.com/office/drawing/2014/main" val="3447605668"/>
                    </a:ext>
                  </a:extLst>
                </a:gridCol>
                <a:gridCol w="1353766">
                  <a:extLst>
                    <a:ext uri="{9D8B030D-6E8A-4147-A177-3AD203B41FA5}">
                      <a16:colId xmlns:a16="http://schemas.microsoft.com/office/drawing/2014/main" val="2423953694"/>
                    </a:ext>
                  </a:extLst>
                </a:gridCol>
              </a:tblGrid>
              <a:tr h="44312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065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cap="all" spc="60" dirty="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  <a:endParaRPr lang="en-US" sz="1800" b="1" cap="all" spc="60" dirty="0">
                        <a:solidFill>
                          <a:schemeClr val="tx1"/>
                        </a:solidFill>
                        <a:effectLst/>
                        <a:latin typeface="Goudy Sans Medium"/>
                        <a:ea typeface="Times New Roman" panose="02020603050405020304" pitchFamily="18" charset="0"/>
                        <a:cs typeface="Goudy Sans Medium"/>
                      </a:endParaRPr>
                    </a:p>
                  </a:txBody>
                  <a:tcPr marL="150785" marR="150785" marT="13570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065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cap="all" spc="60" dirty="0">
                          <a:solidFill>
                            <a:schemeClr val="tx1"/>
                          </a:solidFill>
                          <a:effectLst/>
                        </a:rPr>
                        <a:t>Sample expression</a:t>
                      </a:r>
                      <a:endParaRPr lang="en-US" sz="1800" b="1" cap="all" spc="60" dirty="0">
                        <a:solidFill>
                          <a:schemeClr val="tx1"/>
                        </a:solidFill>
                        <a:effectLst/>
                        <a:latin typeface="Goudy Sans Medium"/>
                        <a:ea typeface="Times New Roman" panose="02020603050405020304" pitchFamily="18" charset="0"/>
                        <a:cs typeface="Goudy Sans Medium"/>
                      </a:endParaRPr>
                    </a:p>
                  </a:txBody>
                  <a:tcPr marL="150785" marR="150785" marT="13570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065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cap="all" spc="60" dirty="0">
                          <a:solidFill>
                            <a:schemeClr val="tx1"/>
                          </a:solidFill>
                          <a:effectLst/>
                        </a:rPr>
                        <a:t>Explanation</a:t>
                      </a:r>
                      <a:endParaRPr lang="en-US" sz="1800" b="1" cap="all" spc="60" dirty="0">
                        <a:solidFill>
                          <a:schemeClr val="tx1"/>
                        </a:solidFill>
                        <a:effectLst/>
                        <a:latin typeface="Goudy Sans Medium"/>
                        <a:ea typeface="Times New Roman" panose="02020603050405020304" pitchFamily="18" charset="0"/>
                        <a:cs typeface="Goudy Sans Medium"/>
                      </a:endParaRPr>
                    </a:p>
                  </a:txBody>
                  <a:tcPr marL="150785" marR="150785" marT="13570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065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800" b="1" cap="all" spc="60" dirty="0">
                          <a:solidFill>
                            <a:schemeClr val="tx1"/>
                          </a:solidFill>
                          <a:effectLst/>
                        </a:rPr>
                        <a:t>Assigns</a:t>
                      </a:r>
                      <a:endParaRPr lang="en-US" sz="1800" b="1" cap="all" spc="60" dirty="0">
                        <a:solidFill>
                          <a:schemeClr val="tx1"/>
                        </a:solidFill>
                        <a:effectLst/>
                        <a:latin typeface="Goudy Sans Medium"/>
                        <a:ea typeface="Times New Roman" panose="02020603050405020304" pitchFamily="18" charset="0"/>
                        <a:cs typeface="Goudy Sans Medium"/>
                      </a:endParaRPr>
                    </a:p>
                  </a:txBody>
                  <a:tcPr marL="150785" marR="150785" marT="13570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18856"/>
                  </a:ext>
                </a:extLst>
              </a:tr>
              <a:tr h="25403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 += 7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 = c + 7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to </a:t>
                      </a: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40593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 -= 4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 = d - 4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to </a:t>
                      </a: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046794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 *= 5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 = e * 5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to </a:t>
                      </a: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670937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24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 /= 3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 = f / 3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to </a:t>
                      </a: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355977"/>
                  </a:ext>
                </a:extLst>
              </a:tr>
              <a:tr h="4377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g %= 9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g = g % 9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</a:rPr>
                        <a:t> to </a:t>
                      </a: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150785" marR="150785" marT="37696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33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64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A9B8-E0E3-C377-CBFD-5782F9B3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307A-A6E6-DCDE-57FD-DF017AD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36261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passes = passes + 1;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CE4C4-D12A-9761-3F21-00EA2BFB8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https://deitel.com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BABC071-BD48-A24F-1F65-09AAC16297F8}"/>
              </a:ext>
            </a:extLst>
          </p:cNvPr>
          <p:cNvGraphicFramePr>
            <a:graphicFrameLocks/>
          </p:cNvGraphicFramePr>
          <p:nvPr/>
        </p:nvGraphicFramePr>
        <p:xfrm>
          <a:off x="482599" y="1943100"/>
          <a:ext cx="8178801" cy="305685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4067241358"/>
                    </a:ext>
                  </a:extLst>
                </a:gridCol>
                <a:gridCol w="1797632">
                  <a:extLst>
                    <a:ext uri="{9D8B030D-6E8A-4147-A177-3AD203B41FA5}">
                      <a16:colId xmlns:a16="http://schemas.microsoft.com/office/drawing/2014/main" val="173821019"/>
                    </a:ext>
                  </a:extLst>
                </a:gridCol>
                <a:gridCol w="1633763">
                  <a:extLst>
                    <a:ext uri="{9D8B030D-6E8A-4147-A177-3AD203B41FA5}">
                      <a16:colId xmlns:a16="http://schemas.microsoft.com/office/drawing/2014/main" val="2323918480"/>
                    </a:ext>
                  </a:extLst>
                </a:gridCol>
                <a:gridCol w="3629806">
                  <a:extLst>
                    <a:ext uri="{9D8B030D-6E8A-4147-A177-3AD203B41FA5}">
                      <a16:colId xmlns:a16="http://schemas.microsoft.com/office/drawing/2014/main" val="3474248008"/>
                    </a:ext>
                  </a:extLst>
                </a:gridCol>
              </a:tblGrid>
              <a:tr h="39443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065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Goudy Sans Medium"/>
                        <a:ea typeface="Times New Roman" panose="02020603050405020304" pitchFamily="18" charset="0"/>
                        <a:cs typeface="Goudy Sans Medium"/>
                      </a:endParaRPr>
                    </a:p>
                  </a:txBody>
                  <a:tcPr marL="88293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065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Operator name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Goudy Sans Medium"/>
                        <a:ea typeface="Times New Roman" panose="02020603050405020304" pitchFamily="18" charset="0"/>
                        <a:cs typeface="Goudy Sans Medium"/>
                      </a:endParaRPr>
                    </a:p>
                  </a:txBody>
                  <a:tcPr marL="88293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065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Sample expression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Goudy Sans Medium"/>
                        <a:ea typeface="Times New Roman" panose="02020603050405020304" pitchFamily="18" charset="0"/>
                        <a:cs typeface="Goudy Sans Medium"/>
                      </a:endParaRPr>
                    </a:p>
                  </a:txBody>
                  <a:tcPr marL="88293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065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Explanation</a:t>
                      </a:r>
                      <a:endParaRPr lang="en-US" sz="1400" b="1" cap="none" spc="0" dirty="0">
                        <a:solidFill>
                          <a:schemeClr val="tx1"/>
                        </a:solidFill>
                        <a:effectLst/>
                        <a:latin typeface="Goudy Sans Medium"/>
                        <a:ea typeface="Times New Roman" panose="02020603050405020304" pitchFamily="18" charset="0"/>
                        <a:cs typeface="Goudy Sans Medium"/>
                      </a:endParaRPr>
                    </a:p>
                  </a:txBody>
                  <a:tcPr marL="88293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13862"/>
                  </a:ext>
                </a:extLst>
              </a:tr>
              <a:tr h="6089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prefix increment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Increment </a:t>
                      </a: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 by </a:t>
                      </a: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, then use the new value of </a:t>
                      </a: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 in the expression in which </a:t>
                      </a: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 resides.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29272"/>
                  </a:ext>
                </a:extLst>
              </a:tr>
              <a:tr h="5970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postfix increment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number++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Use the current value of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in the expression in which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resides, then increment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by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33892"/>
                  </a:ext>
                </a:extLst>
              </a:tr>
              <a:tr h="60892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prefix decrement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Decrement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by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, then use the new value of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in the expression in which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resides.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056633"/>
                  </a:ext>
                </a:extLst>
              </a:tr>
              <a:tr h="74218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postfix decrement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number--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Use the current value of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in the expression in which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resides, then decrement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number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by 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AGaramond"/>
                        <a:ea typeface="Times New Roman" panose="02020603050405020304" pitchFamily="18" charset="0"/>
                        <a:cs typeface="AGaramond"/>
                      </a:endParaRPr>
                    </a:p>
                  </a:txBody>
                  <a:tcPr marL="88293" marR="1371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99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87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Intro to C++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simple C++ applications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/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/>
              <a:t> for command-line output and input</a:t>
            </a:r>
          </a:p>
          <a:p>
            <a:r>
              <a:rPr lang="en-US" dirty="0"/>
              <a:t>Fundamental types</a:t>
            </a:r>
          </a:p>
          <a:p>
            <a:r>
              <a:rPr lang="en-US" dirty="0"/>
              <a:t>Declare variables</a:t>
            </a:r>
          </a:p>
          <a:p>
            <a:r>
              <a:rPr lang="en-US" dirty="0"/>
              <a:t>Arithmetic, equality and relational operators</a:t>
            </a:r>
          </a:p>
          <a:p>
            <a:r>
              <a:rPr lang="en-US" dirty="0"/>
              <a:t>Decision making: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Work with objects of pre-existing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B014-EAB2-CC42-B795-70159FBA1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547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04FF-BB31-6748-9FAA-29C99A6E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2: Intro to C++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17DF-FDCB-6243-9FCB-3B511349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“Objects Natural” Approach</a:t>
            </a:r>
          </a:p>
          <a:p>
            <a:pPr lvl="1"/>
            <a:r>
              <a:rPr lang="en-US" dirty="0"/>
              <a:t>Create and use objects of preexisting classes</a:t>
            </a:r>
          </a:p>
          <a:p>
            <a:pPr lvl="1"/>
            <a:r>
              <a:rPr lang="en-US" dirty="0"/>
              <a:t>Perform significant tasks with minimal code</a:t>
            </a:r>
          </a:p>
          <a:p>
            <a:pPr lvl="1"/>
            <a:r>
              <a:rPr lang="en-US" dirty="0"/>
              <a:t>Classes typically from</a:t>
            </a:r>
          </a:p>
          <a:p>
            <a:pPr lvl="2"/>
            <a:r>
              <a:rPr lang="en-US" dirty="0"/>
              <a:t>C++ standard library</a:t>
            </a:r>
          </a:p>
          <a:p>
            <a:pPr lvl="2"/>
            <a:r>
              <a:rPr lang="en-US" dirty="0"/>
              <a:t>Free third-party open-source</a:t>
            </a:r>
          </a:p>
          <a:p>
            <a:r>
              <a:rPr lang="en-US" dirty="0"/>
              <a:t>Reminder</a:t>
            </a:r>
          </a:p>
          <a:p>
            <a:pPr lvl="1"/>
            <a:r>
              <a:rPr lang="en-US" dirty="0"/>
              <a:t>Before You Begin for setup instructions</a:t>
            </a:r>
          </a:p>
          <a:p>
            <a:pPr lvl="1"/>
            <a:r>
              <a:rPr lang="en-US" dirty="0"/>
              <a:t>Chapter 1 Test-Drive videos for compile/execute instructions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9EE2-11A2-D74A-AB6B-E623B567B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8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435-2FBD-8E41-ADE9-5664D4D8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AA17D2-3A97-4A46-B692-660FC4F6A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098567"/>
              </p:ext>
            </p:extLst>
          </p:nvPr>
        </p:nvGraphicFramePr>
        <p:xfrm>
          <a:off x="628650" y="1528604"/>
          <a:ext cx="7886700" cy="258318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1054460806"/>
                    </a:ext>
                  </a:extLst>
                </a:gridCol>
                <a:gridCol w="6457950">
                  <a:extLst>
                    <a:ext uri="{9D8B030D-6E8A-4147-A177-3AD203B41FA5}">
                      <a16:colId xmlns:a16="http://schemas.microsoft.com/office/drawing/2014/main" val="3148010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Escape 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051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Newline. Positions the screen cursor to the beginning of the next line.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45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Horizontal tab. Moves the screen cursor to the next tab stop.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Carriage return. Positions the screen cursor to the beginning of the current line; does not advance to the next line.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49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Alert. Sound the system bell.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6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Backslash. Includes a backslash character in a string.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79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Single quote. Includes a single-quote character in a string.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27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Double quote. Includes a double-quote character in a string.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01520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48AD1-72F6-104F-8F99-470980487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9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D2C1-FA78-AA46-AC7B-D27361F2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B4F-79B3-E74B-898C-C05A768E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/>
              <a:t> for specifying real numbers with decimal points, such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–11.19</a:t>
            </a:r>
          </a:p>
          <a:p>
            <a:r>
              <a:rPr lang="en-US" dirty="0"/>
              <a:t>Type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 for specifying a single lowercase letter, uppercase letter, digit or special character (e.g.,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/>
              <a:t> or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A6679-42F4-884E-A4F3-0238D624D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16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C065-65FC-D84C-8F45-01B8BF2E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7F4E-EF86-144D-AE7A-915C06E4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name is any valid </a:t>
            </a:r>
            <a:r>
              <a:rPr lang="en-US" b="1" dirty="0"/>
              <a:t>identifier</a:t>
            </a:r>
            <a:r>
              <a:rPr lang="en-US" dirty="0"/>
              <a:t> that is not a keyword</a:t>
            </a:r>
          </a:p>
          <a:p>
            <a:r>
              <a:rPr lang="en-US" dirty="0"/>
              <a:t>Consists of letters, digits and underscores (_)</a:t>
            </a:r>
          </a:p>
          <a:p>
            <a:r>
              <a:rPr lang="en-US" dirty="0"/>
              <a:t>Must not begin with a digit</a:t>
            </a:r>
          </a:p>
          <a:p>
            <a:r>
              <a:rPr lang="en-US" dirty="0"/>
              <a:t>C++ is </a:t>
            </a:r>
            <a:r>
              <a:rPr lang="en-US" b="1" dirty="0"/>
              <a:t>case sensitive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dirty="0"/>
              <a:t> and 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dirty="0"/>
              <a:t> are different identifiers</a:t>
            </a:r>
          </a:p>
          <a:p>
            <a:r>
              <a:rPr lang="en-US" dirty="0"/>
              <a:t>Avoid identifiers that begin with underscores and double underscores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F92F-4625-7D42-812B-728545A24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69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318-CDB0-4A47-9B17-8CBEE43C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244F0AF-4078-3F4D-9B29-4A27AF2EB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397283"/>
              </p:ext>
            </p:extLst>
          </p:nvPr>
        </p:nvGraphicFramePr>
        <p:xfrm>
          <a:off x="628650" y="1257300"/>
          <a:ext cx="6305550" cy="2377440"/>
        </p:xfrm>
        <a:graphic>
          <a:graphicData uri="http://schemas.openxmlformats.org/drawingml/2006/table">
            <a:tbl>
              <a:tblPr/>
              <a:tblGrid>
                <a:gridCol w="1861108">
                  <a:extLst>
                    <a:ext uri="{9D8B030D-6E8A-4147-A177-3AD203B41FA5}">
                      <a16:colId xmlns:a16="http://schemas.microsoft.com/office/drawing/2014/main" val="4052561306"/>
                    </a:ext>
                  </a:extLst>
                </a:gridCol>
                <a:gridCol w="2555554">
                  <a:extLst>
                    <a:ext uri="{9D8B030D-6E8A-4147-A177-3AD203B41FA5}">
                      <a16:colId xmlns:a16="http://schemas.microsoft.com/office/drawing/2014/main" val="1971198440"/>
                    </a:ext>
                  </a:extLst>
                </a:gridCol>
                <a:gridCol w="1888888">
                  <a:extLst>
                    <a:ext uri="{9D8B030D-6E8A-4147-A177-3AD203B41FA5}">
                      <a16:colId xmlns:a16="http://schemas.microsoft.com/office/drawing/2014/main" val="1610748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>
                          <a:effectLst/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Arithmetic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C++ 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325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Addition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 + 7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260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Subtraction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-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15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>
                          <a:effectLst/>
                        </a:rPr>
                        <a:t>Multiplication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 * 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870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/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20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Remainder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 %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229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576E-03A1-744F-8770-97CD45FEB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9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A48E-8D2F-A641-BA82-73D7BA7D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A69F-71B1-0644-93AF-35194D85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Integer division</a:t>
            </a:r>
            <a:r>
              <a:rPr lang="en-US" dirty="0"/>
              <a:t> in which the numerator and the denominator are integers yields an integer quotient</a:t>
            </a:r>
          </a:p>
          <a:p>
            <a:r>
              <a:rPr lang="en-US" dirty="0"/>
              <a:t>7 / 4 evaluates to 1</a:t>
            </a:r>
          </a:p>
          <a:p>
            <a:r>
              <a:rPr lang="en-US" dirty="0"/>
              <a:t>17 / 5 evaluates to 3</a:t>
            </a:r>
          </a:p>
          <a:p>
            <a:r>
              <a:rPr lang="en-US" dirty="0"/>
              <a:t>Any fractional part in the result is truncated—no rounding occurs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AC4C-DAD4-9343-A239-1A99AF778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9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A48E-8D2F-A641-BA82-73D7BA7D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A69F-71B1-0644-93AF-35194D85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 </a:t>
            </a:r>
            <a:r>
              <a:rPr lang="en-US" b="1" dirty="0"/>
              <a:t>%</a:t>
            </a:r>
            <a:r>
              <a:rPr lang="en-US" dirty="0"/>
              <a:t> y yields the remainder after dividing x by y using integer division</a:t>
            </a:r>
          </a:p>
          <a:p>
            <a:r>
              <a:rPr lang="en-US" dirty="0"/>
              <a:t>Can be used only with integer operands</a:t>
            </a:r>
          </a:p>
          <a:p>
            <a:r>
              <a:rPr lang="en-US" dirty="0"/>
              <a:t>7 % 4 yields 3</a:t>
            </a:r>
          </a:p>
          <a:p>
            <a:r>
              <a:rPr lang="en-US" dirty="0"/>
              <a:t>17 % 5 yields 2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52AA-3C05-1A4B-AC59-1663F50F1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31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110714</TotalTime>
  <Words>1224</Words>
  <Application>Microsoft Office PowerPoint</Application>
  <PresentationFormat>On-screen Show (16:10)</PresentationFormat>
  <Paragraphs>209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AGaramond</vt:lpstr>
      <vt:lpstr>-apple-system</vt:lpstr>
      <vt:lpstr>Arial</vt:lpstr>
      <vt:lpstr>Calibri</vt:lpstr>
      <vt:lpstr>Calibri Light</vt:lpstr>
      <vt:lpstr>Consolas</vt:lpstr>
      <vt:lpstr>Goudy Sans Medium</vt:lpstr>
      <vt:lpstr>Office Theme</vt:lpstr>
      <vt:lpstr>Chapter 2: Intro to C++ Programming  C++ How to Program: An Objects-Natural Approach, 11/e</vt:lpstr>
      <vt:lpstr>Chapter 2: Intro to C++ Programming</vt:lpstr>
      <vt:lpstr>Chapter 2: Intro to C++ Programming</vt:lpstr>
      <vt:lpstr>Escape Sequences</vt:lpstr>
      <vt:lpstr>Fundamental Types</vt:lpstr>
      <vt:lpstr>Identifiers</vt:lpstr>
      <vt:lpstr>Arithmetic Operators</vt:lpstr>
      <vt:lpstr>Integer Division</vt:lpstr>
      <vt:lpstr>Remainder Operator</vt:lpstr>
      <vt:lpstr>Parentheses for Grouping Subexpressions</vt:lpstr>
      <vt:lpstr>Rules of Operator Precedence</vt:lpstr>
      <vt:lpstr>Operator Grouping</vt:lpstr>
      <vt:lpstr>PowerPoint Presentation</vt:lpstr>
      <vt:lpstr>PowerPoint Presentation</vt:lpstr>
      <vt:lpstr>Equality and Relational Operators </vt:lpstr>
      <vt:lpstr>Compound Assignment Operators</vt:lpstr>
      <vt:lpstr>Increment and Decrement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 Fundamentals: PART 1</dc:title>
  <dc:creator>Paul Deitel</dc:creator>
  <cp:lastModifiedBy>Hossain, Mohammad Kabir</cp:lastModifiedBy>
  <cp:revision>268</cp:revision>
  <cp:lastPrinted>2023-04-30T15:59:33Z</cp:lastPrinted>
  <dcterms:created xsi:type="dcterms:W3CDTF">2020-05-18T17:13:55Z</dcterms:created>
  <dcterms:modified xsi:type="dcterms:W3CDTF">2024-09-04T17:57:26Z</dcterms:modified>
</cp:coreProperties>
</file>