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94" r:id="rId1"/>
  </p:sldMasterIdLst>
  <p:notesMasterIdLst>
    <p:notesMasterId r:id="rId51"/>
  </p:notesMasterIdLst>
  <p:sldIdLst>
    <p:sldId id="2395" r:id="rId2"/>
    <p:sldId id="878" r:id="rId3"/>
    <p:sldId id="2397" r:id="rId4"/>
    <p:sldId id="2396" r:id="rId5"/>
    <p:sldId id="2398" r:id="rId6"/>
    <p:sldId id="860" r:id="rId7"/>
    <p:sldId id="2399" r:id="rId8"/>
    <p:sldId id="2400" r:id="rId9"/>
    <p:sldId id="861" r:id="rId10"/>
    <p:sldId id="870" r:id="rId11"/>
    <p:sldId id="879" r:id="rId12"/>
    <p:sldId id="871" r:id="rId13"/>
    <p:sldId id="872" r:id="rId14"/>
    <p:sldId id="873" r:id="rId15"/>
    <p:sldId id="874" r:id="rId16"/>
    <p:sldId id="880" r:id="rId17"/>
    <p:sldId id="875" r:id="rId18"/>
    <p:sldId id="876" r:id="rId19"/>
    <p:sldId id="881" r:id="rId20"/>
    <p:sldId id="877" r:id="rId21"/>
    <p:sldId id="882" r:id="rId22"/>
    <p:sldId id="883" r:id="rId23"/>
    <p:sldId id="2401" r:id="rId24"/>
    <p:sldId id="2402" r:id="rId25"/>
    <p:sldId id="884" r:id="rId26"/>
    <p:sldId id="885" r:id="rId27"/>
    <p:sldId id="1784" r:id="rId28"/>
    <p:sldId id="2403" r:id="rId29"/>
    <p:sldId id="2404" r:id="rId30"/>
    <p:sldId id="2405" r:id="rId31"/>
    <p:sldId id="2406" r:id="rId32"/>
    <p:sldId id="2407" r:id="rId33"/>
    <p:sldId id="2409" r:id="rId34"/>
    <p:sldId id="2408" r:id="rId35"/>
    <p:sldId id="2411" r:id="rId36"/>
    <p:sldId id="2412" r:id="rId37"/>
    <p:sldId id="2413" r:id="rId38"/>
    <p:sldId id="2410" r:id="rId39"/>
    <p:sldId id="2414" r:id="rId40"/>
    <p:sldId id="2415" r:id="rId41"/>
    <p:sldId id="2417" r:id="rId42"/>
    <p:sldId id="2418" r:id="rId43"/>
    <p:sldId id="2419" r:id="rId44"/>
    <p:sldId id="2420" r:id="rId45"/>
    <p:sldId id="2421" r:id="rId46"/>
    <p:sldId id="2423" r:id="rId47"/>
    <p:sldId id="2424" r:id="rId48"/>
    <p:sldId id="2426" r:id="rId49"/>
    <p:sldId id="2428" r:id="rId50"/>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26" autoAdjust="0"/>
    <p:restoredTop sz="96494"/>
  </p:normalViewPr>
  <p:slideViewPr>
    <p:cSldViewPr>
      <p:cViewPr varScale="1">
        <p:scale>
          <a:sx n="135" d="100"/>
          <a:sy n="135" d="100"/>
        </p:scale>
        <p:origin x="618" y="96"/>
      </p:cViewPr>
      <p:guideLst>
        <p:guide orient="horz" pos="1800"/>
        <p:guide pos="2880"/>
      </p:guideLst>
    </p:cSldViewPr>
  </p:slideViewPr>
  <p:outlineViewPr>
    <p:cViewPr>
      <p:scale>
        <a:sx n="33" d="100"/>
        <a:sy n="33" d="100"/>
      </p:scale>
      <p:origin x="0" y="-273056"/>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73050E-191F-D04F-82A0-F2E1E61BDB85}" type="datetimeFigureOut">
              <a:rPr lang="en-US" smtClean="0"/>
              <a:t>9/4/2024</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06816E-28A4-9E41-B4DB-1F5298F0487C}" type="slidenum">
              <a:rPr lang="en-US" smtClean="0"/>
              <a:t>‹#›</a:t>
            </a:fld>
            <a:endParaRPr lang="en-US"/>
          </a:p>
        </p:txBody>
      </p:sp>
    </p:spTree>
    <p:extLst>
      <p:ext uri="{BB962C8B-B14F-4D97-AF65-F5344CB8AC3E}">
        <p14:creationId xmlns:p14="http://schemas.microsoft.com/office/powerpoint/2010/main" val="12380042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06816E-28A4-9E41-B4DB-1F5298F0487C}" type="slidenum">
              <a:rPr lang="en-US" smtClean="0"/>
              <a:t>1</a:t>
            </a:fld>
            <a:endParaRPr lang="en-US"/>
          </a:p>
        </p:txBody>
      </p:sp>
    </p:spTree>
    <p:extLst>
      <p:ext uri="{BB962C8B-B14F-4D97-AF65-F5344CB8AC3E}">
        <p14:creationId xmlns:p14="http://schemas.microsoft.com/office/powerpoint/2010/main" val="1490867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06816E-28A4-9E41-B4DB-1F5298F0487C}" type="slidenum">
              <a:rPr lang="en-US" smtClean="0"/>
              <a:t>15</a:t>
            </a:fld>
            <a:endParaRPr lang="en-US"/>
          </a:p>
        </p:txBody>
      </p:sp>
    </p:spTree>
    <p:extLst>
      <p:ext uri="{BB962C8B-B14F-4D97-AF65-F5344CB8AC3E}">
        <p14:creationId xmlns:p14="http://schemas.microsoft.com/office/powerpoint/2010/main" val="1589631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06816E-28A4-9E41-B4DB-1F5298F0487C}" type="slidenum">
              <a:rPr lang="en-US" smtClean="0"/>
              <a:t>16</a:t>
            </a:fld>
            <a:endParaRPr lang="en-US"/>
          </a:p>
        </p:txBody>
      </p:sp>
    </p:spTree>
    <p:extLst>
      <p:ext uri="{BB962C8B-B14F-4D97-AF65-F5344CB8AC3E}">
        <p14:creationId xmlns:p14="http://schemas.microsoft.com/office/powerpoint/2010/main" val="3709137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06816E-28A4-9E41-B4DB-1F5298F0487C}" type="slidenum">
              <a:rPr lang="en-US" smtClean="0"/>
              <a:t>17</a:t>
            </a:fld>
            <a:endParaRPr lang="en-US"/>
          </a:p>
        </p:txBody>
      </p:sp>
    </p:spTree>
    <p:extLst>
      <p:ext uri="{BB962C8B-B14F-4D97-AF65-F5344CB8AC3E}">
        <p14:creationId xmlns:p14="http://schemas.microsoft.com/office/powerpoint/2010/main" val="1365336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06816E-28A4-9E41-B4DB-1F5298F0487C}" type="slidenum">
              <a:rPr lang="en-US" smtClean="0"/>
              <a:t>18</a:t>
            </a:fld>
            <a:endParaRPr lang="en-US"/>
          </a:p>
        </p:txBody>
      </p:sp>
    </p:spTree>
    <p:extLst>
      <p:ext uri="{BB962C8B-B14F-4D97-AF65-F5344CB8AC3E}">
        <p14:creationId xmlns:p14="http://schemas.microsoft.com/office/powerpoint/2010/main" val="3126909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06816E-28A4-9E41-B4DB-1F5298F0487C}" type="slidenum">
              <a:rPr lang="en-US" smtClean="0"/>
              <a:t>19</a:t>
            </a:fld>
            <a:endParaRPr lang="en-US"/>
          </a:p>
        </p:txBody>
      </p:sp>
    </p:spTree>
    <p:extLst>
      <p:ext uri="{BB962C8B-B14F-4D97-AF65-F5344CB8AC3E}">
        <p14:creationId xmlns:p14="http://schemas.microsoft.com/office/powerpoint/2010/main" val="3391154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06816E-28A4-9E41-B4DB-1F5298F0487C}" type="slidenum">
              <a:rPr lang="en-US" smtClean="0"/>
              <a:t>20</a:t>
            </a:fld>
            <a:endParaRPr lang="en-US"/>
          </a:p>
        </p:txBody>
      </p:sp>
    </p:spTree>
    <p:extLst>
      <p:ext uri="{BB962C8B-B14F-4D97-AF65-F5344CB8AC3E}">
        <p14:creationId xmlns:p14="http://schemas.microsoft.com/office/powerpoint/2010/main" val="1726695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06816E-28A4-9E41-B4DB-1F5298F0487C}" type="slidenum">
              <a:rPr lang="en-US" smtClean="0"/>
              <a:t>21</a:t>
            </a:fld>
            <a:endParaRPr lang="en-US"/>
          </a:p>
        </p:txBody>
      </p:sp>
    </p:spTree>
    <p:extLst>
      <p:ext uri="{BB962C8B-B14F-4D97-AF65-F5344CB8AC3E}">
        <p14:creationId xmlns:p14="http://schemas.microsoft.com/office/powerpoint/2010/main" val="259047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06816E-28A4-9E41-B4DB-1F5298F0487C}" type="slidenum">
              <a:rPr lang="en-US" smtClean="0"/>
              <a:t>22</a:t>
            </a:fld>
            <a:endParaRPr lang="en-US"/>
          </a:p>
        </p:txBody>
      </p:sp>
    </p:spTree>
    <p:extLst>
      <p:ext uri="{BB962C8B-B14F-4D97-AF65-F5344CB8AC3E}">
        <p14:creationId xmlns:p14="http://schemas.microsoft.com/office/powerpoint/2010/main" val="1167788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06816E-28A4-9E41-B4DB-1F5298F0487C}" type="slidenum">
              <a:rPr lang="en-US" smtClean="0"/>
              <a:t>25</a:t>
            </a:fld>
            <a:endParaRPr lang="en-US"/>
          </a:p>
        </p:txBody>
      </p:sp>
    </p:spTree>
    <p:extLst>
      <p:ext uri="{BB962C8B-B14F-4D97-AF65-F5344CB8AC3E}">
        <p14:creationId xmlns:p14="http://schemas.microsoft.com/office/powerpoint/2010/main" val="1274973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06816E-28A4-9E41-B4DB-1F5298F0487C}" type="slidenum">
              <a:rPr lang="en-US" smtClean="0"/>
              <a:t>26</a:t>
            </a:fld>
            <a:endParaRPr lang="en-US"/>
          </a:p>
        </p:txBody>
      </p:sp>
    </p:spTree>
    <p:extLst>
      <p:ext uri="{BB962C8B-B14F-4D97-AF65-F5344CB8AC3E}">
        <p14:creationId xmlns:p14="http://schemas.microsoft.com/office/powerpoint/2010/main" val="2003600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06816E-28A4-9E41-B4DB-1F5298F0487C}" type="slidenum">
              <a:rPr lang="en-US" smtClean="0"/>
              <a:t>2</a:t>
            </a:fld>
            <a:endParaRPr lang="en-US"/>
          </a:p>
        </p:txBody>
      </p:sp>
    </p:spTree>
    <p:extLst>
      <p:ext uri="{BB962C8B-B14F-4D97-AF65-F5344CB8AC3E}">
        <p14:creationId xmlns:p14="http://schemas.microsoft.com/office/powerpoint/2010/main" val="3549130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06816E-28A4-9E41-B4DB-1F5298F0487C}" type="slidenum">
              <a:rPr lang="en-US" smtClean="0"/>
              <a:t>3</a:t>
            </a:fld>
            <a:endParaRPr lang="en-US"/>
          </a:p>
        </p:txBody>
      </p:sp>
    </p:spTree>
    <p:extLst>
      <p:ext uri="{BB962C8B-B14F-4D97-AF65-F5344CB8AC3E}">
        <p14:creationId xmlns:p14="http://schemas.microsoft.com/office/powerpoint/2010/main" val="547458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06816E-28A4-9E41-B4DB-1F5298F0487C}" type="slidenum">
              <a:rPr lang="en-US" smtClean="0"/>
              <a:t>4</a:t>
            </a:fld>
            <a:endParaRPr lang="en-US"/>
          </a:p>
        </p:txBody>
      </p:sp>
    </p:spTree>
    <p:extLst>
      <p:ext uri="{BB962C8B-B14F-4D97-AF65-F5344CB8AC3E}">
        <p14:creationId xmlns:p14="http://schemas.microsoft.com/office/powerpoint/2010/main" val="957541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06816E-28A4-9E41-B4DB-1F5298F0487C}" type="slidenum">
              <a:rPr lang="en-US" smtClean="0"/>
              <a:t>5</a:t>
            </a:fld>
            <a:endParaRPr lang="en-US"/>
          </a:p>
        </p:txBody>
      </p:sp>
    </p:spTree>
    <p:extLst>
      <p:ext uri="{BB962C8B-B14F-4D97-AF65-F5344CB8AC3E}">
        <p14:creationId xmlns:p14="http://schemas.microsoft.com/office/powerpoint/2010/main" val="2932807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06816E-28A4-9E41-B4DB-1F5298F0487C}" type="slidenum">
              <a:rPr lang="en-US" smtClean="0"/>
              <a:t>6</a:t>
            </a:fld>
            <a:endParaRPr lang="en-US"/>
          </a:p>
        </p:txBody>
      </p:sp>
    </p:spTree>
    <p:extLst>
      <p:ext uri="{BB962C8B-B14F-4D97-AF65-F5344CB8AC3E}">
        <p14:creationId xmlns:p14="http://schemas.microsoft.com/office/powerpoint/2010/main" val="2049298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06816E-28A4-9E41-B4DB-1F5298F0487C}" type="slidenum">
              <a:rPr lang="en-US" smtClean="0"/>
              <a:t>12</a:t>
            </a:fld>
            <a:endParaRPr lang="en-US"/>
          </a:p>
        </p:txBody>
      </p:sp>
    </p:spTree>
    <p:extLst>
      <p:ext uri="{BB962C8B-B14F-4D97-AF65-F5344CB8AC3E}">
        <p14:creationId xmlns:p14="http://schemas.microsoft.com/office/powerpoint/2010/main" val="2744061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06816E-28A4-9E41-B4DB-1F5298F0487C}" type="slidenum">
              <a:rPr lang="en-US" smtClean="0"/>
              <a:t>13</a:t>
            </a:fld>
            <a:endParaRPr lang="en-US"/>
          </a:p>
        </p:txBody>
      </p:sp>
    </p:spTree>
    <p:extLst>
      <p:ext uri="{BB962C8B-B14F-4D97-AF65-F5344CB8AC3E}">
        <p14:creationId xmlns:p14="http://schemas.microsoft.com/office/powerpoint/2010/main" val="2231998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06816E-28A4-9E41-B4DB-1F5298F0487C}" type="slidenum">
              <a:rPr lang="en-US" smtClean="0"/>
              <a:t>14</a:t>
            </a:fld>
            <a:endParaRPr lang="en-US"/>
          </a:p>
        </p:txBody>
      </p:sp>
    </p:spTree>
    <p:extLst>
      <p:ext uri="{BB962C8B-B14F-4D97-AF65-F5344CB8AC3E}">
        <p14:creationId xmlns:p14="http://schemas.microsoft.com/office/powerpoint/2010/main" val="1169776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164A-CE76-584D-8C4A-BD3F7E83E7D4}"/>
              </a:ext>
            </a:extLst>
          </p:cNvPr>
          <p:cNvSpPr>
            <a:spLocks noGrp="1"/>
          </p:cNvSpPr>
          <p:nvPr>
            <p:ph type="ctrTitle"/>
          </p:nvPr>
        </p:nvSpPr>
        <p:spPr>
          <a:xfrm>
            <a:off x="1143000" y="935304"/>
            <a:ext cx="6858000" cy="1989667"/>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52915F93-2077-F14E-BEC2-4FD7C6FEABB3}"/>
              </a:ext>
            </a:extLst>
          </p:cNvPr>
          <p:cNvSpPr>
            <a:spLocks noGrp="1"/>
          </p:cNvSpPr>
          <p:nvPr>
            <p:ph type="subTitle" idx="1"/>
          </p:nvPr>
        </p:nvSpPr>
        <p:spPr>
          <a:xfrm>
            <a:off x="1143000" y="3001698"/>
            <a:ext cx="6858000" cy="1379802"/>
          </a:xfrm>
        </p:spPr>
        <p:txBody>
          <a:bodyPr/>
          <a:lstStyle>
            <a:lvl1pPr marL="0" indent="0" algn="ctr">
              <a:buNone/>
              <a:defRPr sz="1800"/>
            </a:lvl1pPr>
            <a:lvl2pPr marL="342896" indent="0" algn="ctr">
              <a:buNone/>
              <a:defRPr sz="1500"/>
            </a:lvl2pPr>
            <a:lvl3pPr marL="685793" indent="0" algn="ctr">
              <a:buNone/>
              <a:defRPr sz="1350"/>
            </a:lvl3pPr>
            <a:lvl4pPr marL="1028690" indent="0" algn="ctr">
              <a:buNone/>
              <a:defRPr sz="1200"/>
            </a:lvl4pPr>
            <a:lvl5pPr marL="1371587" indent="0" algn="ctr">
              <a:buNone/>
              <a:defRPr sz="1200"/>
            </a:lvl5pPr>
            <a:lvl6pPr marL="1714483" indent="0" algn="ctr">
              <a:buNone/>
              <a:defRPr sz="1200"/>
            </a:lvl6pPr>
            <a:lvl7pPr marL="2057379" indent="0" algn="ctr">
              <a:buNone/>
              <a:defRPr sz="1200"/>
            </a:lvl7pPr>
            <a:lvl8pPr marL="2400276" indent="0" algn="ctr">
              <a:buNone/>
              <a:defRPr sz="1200"/>
            </a:lvl8pPr>
            <a:lvl9pPr marL="2743173" indent="0" algn="ctr">
              <a:buNone/>
              <a:defRPr sz="1200"/>
            </a:lvl9pPr>
          </a:lstStyle>
          <a:p>
            <a:r>
              <a:rPr lang="en-US"/>
              <a:t>Click to edit Master subtitle style</a:t>
            </a:r>
          </a:p>
        </p:txBody>
      </p:sp>
      <p:sp>
        <p:nvSpPr>
          <p:cNvPr id="6" name="Slide Number Placeholder 5">
            <a:extLst>
              <a:ext uri="{FF2B5EF4-FFF2-40B4-BE49-F238E27FC236}">
                <a16:creationId xmlns:a16="http://schemas.microsoft.com/office/drawing/2014/main" id="{354318DA-6BAB-C047-B229-958F8A6307EC}"/>
              </a:ext>
            </a:extLst>
          </p:cNvPr>
          <p:cNvSpPr>
            <a:spLocks noGrp="1"/>
          </p:cNvSpPr>
          <p:nvPr>
            <p:ph type="sldNum" sz="quarter" idx="12"/>
          </p:nvPr>
        </p:nvSpPr>
        <p:spPr/>
        <p:txBody>
          <a:bodyPr/>
          <a:lstStyle/>
          <a:p>
            <a:fld id="{C61272D4-F65C-3543-9B9A-32EB3FE67E21}" type="slidenum">
              <a:rPr lang="en-US" smtClean="0"/>
              <a:t>‹#›</a:t>
            </a:fld>
            <a:endParaRPr lang="en-US"/>
          </a:p>
        </p:txBody>
      </p:sp>
      <p:sp>
        <p:nvSpPr>
          <p:cNvPr id="7" name="Footer Placeholder 4">
            <a:extLst>
              <a:ext uri="{FF2B5EF4-FFF2-40B4-BE49-F238E27FC236}">
                <a16:creationId xmlns:a16="http://schemas.microsoft.com/office/drawing/2014/main" id="{19C05BEE-83A0-0B4F-B1F6-1CFD62FB06E8}"/>
              </a:ext>
            </a:extLst>
          </p:cNvPr>
          <p:cNvSpPr>
            <a:spLocks noGrp="1"/>
          </p:cNvSpPr>
          <p:nvPr>
            <p:ph type="ftr" sz="quarter" idx="3"/>
          </p:nvPr>
        </p:nvSpPr>
        <p:spPr>
          <a:xfrm>
            <a:off x="628650" y="5296961"/>
            <a:ext cx="54864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pPr algn="l"/>
            <a:r>
              <a:rPr lang="en-US" dirty="0"/>
              <a:t>©Copyright 1992-2023 by Pearson Education, Inc. All Rights Reserved. https://</a:t>
            </a:r>
            <a:r>
              <a:rPr lang="en-US" dirty="0" err="1"/>
              <a:t>deitel.com</a:t>
            </a:r>
            <a:r>
              <a:rPr lang="en-US" dirty="0"/>
              <a:t> </a:t>
            </a:r>
          </a:p>
        </p:txBody>
      </p:sp>
    </p:spTree>
    <p:extLst>
      <p:ext uri="{BB962C8B-B14F-4D97-AF65-F5344CB8AC3E}">
        <p14:creationId xmlns:p14="http://schemas.microsoft.com/office/powerpoint/2010/main" val="2545603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760E4-2F3F-FE4A-9C2C-E567D90DE1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132268-DCBF-084E-AB9A-6A4BEA444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B4ABF5-716B-D045-BB74-491C7A22A208}"/>
              </a:ext>
            </a:extLst>
          </p:cNvPr>
          <p:cNvSpPr>
            <a:spLocks noGrp="1"/>
          </p:cNvSpPr>
          <p:nvPr>
            <p:ph type="dt" sz="half" idx="10"/>
          </p:nvPr>
        </p:nvSpPr>
        <p:spPr>
          <a:xfrm>
            <a:off x="628650" y="5296961"/>
            <a:ext cx="2057400" cy="304271"/>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EC1F254E-6656-5D45-B463-A0984FC10CD1}"/>
              </a:ext>
            </a:extLst>
          </p:cNvPr>
          <p:cNvSpPr>
            <a:spLocks noGrp="1"/>
          </p:cNvSpPr>
          <p:nvPr>
            <p:ph type="ftr" sz="quarter" idx="11"/>
          </p:nvPr>
        </p:nvSpPr>
        <p:spPr/>
        <p:txBody>
          <a:bodyPr/>
          <a:lstStyle/>
          <a:p>
            <a:r>
              <a:rPr lang="en-US" dirty="0"/>
              <a:t>©Copyright 1992-2023 by Pearson Education, Inc. All Rights Reserved. https://</a:t>
            </a:r>
            <a:r>
              <a:rPr lang="en-US" dirty="0" err="1"/>
              <a:t>deitel.com</a:t>
            </a:r>
            <a:r>
              <a:rPr lang="en-US" dirty="0"/>
              <a:t> </a:t>
            </a:r>
          </a:p>
        </p:txBody>
      </p:sp>
      <p:sp>
        <p:nvSpPr>
          <p:cNvPr id="6" name="Slide Number Placeholder 5">
            <a:extLst>
              <a:ext uri="{FF2B5EF4-FFF2-40B4-BE49-F238E27FC236}">
                <a16:creationId xmlns:a16="http://schemas.microsoft.com/office/drawing/2014/main" id="{7F39118D-047F-5547-82CF-B87220DF739D}"/>
              </a:ext>
            </a:extLst>
          </p:cNvPr>
          <p:cNvSpPr>
            <a:spLocks noGrp="1"/>
          </p:cNvSpPr>
          <p:nvPr>
            <p:ph type="sldNum" sz="quarter" idx="12"/>
          </p:nvPr>
        </p:nvSpPr>
        <p:spPr/>
        <p:txBody>
          <a:bodyPr/>
          <a:lstStyle/>
          <a:p>
            <a:fld id="{C61272D4-F65C-3543-9B9A-32EB3FE67E21}" type="slidenum">
              <a:rPr lang="en-US" smtClean="0"/>
              <a:t>‹#›</a:t>
            </a:fld>
            <a:endParaRPr lang="en-US"/>
          </a:p>
        </p:txBody>
      </p:sp>
    </p:spTree>
    <p:extLst>
      <p:ext uri="{BB962C8B-B14F-4D97-AF65-F5344CB8AC3E}">
        <p14:creationId xmlns:p14="http://schemas.microsoft.com/office/powerpoint/2010/main" val="2046960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13864B-BFBF-4D43-A413-A14659E05B49}"/>
              </a:ext>
            </a:extLst>
          </p:cNvPr>
          <p:cNvSpPr>
            <a:spLocks noGrp="1"/>
          </p:cNvSpPr>
          <p:nvPr>
            <p:ph type="title" orient="vert"/>
          </p:nvPr>
        </p:nvSpPr>
        <p:spPr>
          <a:xfrm>
            <a:off x="6543676" y="304271"/>
            <a:ext cx="1971675" cy="48431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63736E-4114-E34A-BC5B-FD9311FFDCF9}"/>
              </a:ext>
            </a:extLst>
          </p:cNvPr>
          <p:cNvSpPr>
            <a:spLocks noGrp="1"/>
          </p:cNvSpPr>
          <p:nvPr>
            <p:ph type="body" orient="vert" idx="1"/>
          </p:nvPr>
        </p:nvSpPr>
        <p:spPr>
          <a:xfrm>
            <a:off x="628651"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C5DEC-8829-D84E-8288-5286A4677A03}"/>
              </a:ext>
            </a:extLst>
          </p:cNvPr>
          <p:cNvSpPr>
            <a:spLocks noGrp="1"/>
          </p:cNvSpPr>
          <p:nvPr>
            <p:ph type="dt" sz="half" idx="10"/>
          </p:nvPr>
        </p:nvSpPr>
        <p:spPr>
          <a:xfrm>
            <a:off x="628650" y="5296961"/>
            <a:ext cx="2057400" cy="304271"/>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D103D808-7526-A34C-91EE-D84B4C09C3E9}"/>
              </a:ext>
            </a:extLst>
          </p:cNvPr>
          <p:cNvSpPr>
            <a:spLocks noGrp="1"/>
          </p:cNvSpPr>
          <p:nvPr>
            <p:ph type="ftr" sz="quarter" idx="11"/>
          </p:nvPr>
        </p:nvSpPr>
        <p:spPr/>
        <p:txBody>
          <a:bodyPr/>
          <a:lstStyle/>
          <a:p>
            <a:r>
              <a:rPr lang="en-US" dirty="0"/>
              <a:t>©Copyright 1992-2023 by Pearson Education, Inc. All Rights Reserved. https://</a:t>
            </a:r>
            <a:r>
              <a:rPr lang="en-US" dirty="0" err="1"/>
              <a:t>deitel.com</a:t>
            </a:r>
            <a:r>
              <a:rPr lang="en-US" dirty="0"/>
              <a:t> </a:t>
            </a:r>
          </a:p>
        </p:txBody>
      </p:sp>
      <p:sp>
        <p:nvSpPr>
          <p:cNvPr id="6" name="Slide Number Placeholder 5">
            <a:extLst>
              <a:ext uri="{FF2B5EF4-FFF2-40B4-BE49-F238E27FC236}">
                <a16:creationId xmlns:a16="http://schemas.microsoft.com/office/drawing/2014/main" id="{628D39CE-B512-DC4F-B1D5-5B708ACE94E5}"/>
              </a:ext>
            </a:extLst>
          </p:cNvPr>
          <p:cNvSpPr>
            <a:spLocks noGrp="1"/>
          </p:cNvSpPr>
          <p:nvPr>
            <p:ph type="sldNum" sz="quarter" idx="12"/>
          </p:nvPr>
        </p:nvSpPr>
        <p:spPr/>
        <p:txBody>
          <a:bodyPr/>
          <a:lstStyle/>
          <a:p>
            <a:fld id="{C61272D4-F65C-3543-9B9A-32EB3FE67E21}" type="slidenum">
              <a:rPr lang="en-US" smtClean="0"/>
              <a:t>‹#›</a:t>
            </a:fld>
            <a:endParaRPr lang="en-US"/>
          </a:p>
        </p:txBody>
      </p:sp>
    </p:spTree>
    <p:extLst>
      <p:ext uri="{BB962C8B-B14F-4D97-AF65-F5344CB8AC3E}">
        <p14:creationId xmlns:p14="http://schemas.microsoft.com/office/powerpoint/2010/main" val="159789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64B1-4A0C-0741-92D2-05C2F9418F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3A596A-19D6-3F4C-BDE6-46A0EE52D4BF}"/>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919B77F3-CF82-AF41-8173-627CD271F4F3}"/>
              </a:ext>
            </a:extLst>
          </p:cNvPr>
          <p:cNvSpPr>
            <a:spLocks noGrp="1"/>
          </p:cNvSpPr>
          <p:nvPr>
            <p:ph type="sldNum" sz="quarter" idx="12"/>
          </p:nvPr>
        </p:nvSpPr>
        <p:spPr/>
        <p:txBody>
          <a:bodyPr/>
          <a:lstStyle/>
          <a:p>
            <a:fld id="{C61272D4-F65C-3543-9B9A-32EB3FE67E21}" type="slidenum">
              <a:rPr lang="en-US" smtClean="0"/>
              <a:t>‹#›</a:t>
            </a:fld>
            <a:endParaRPr lang="en-US"/>
          </a:p>
        </p:txBody>
      </p:sp>
      <p:sp>
        <p:nvSpPr>
          <p:cNvPr id="7" name="Footer Placeholder 4">
            <a:extLst>
              <a:ext uri="{FF2B5EF4-FFF2-40B4-BE49-F238E27FC236}">
                <a16:creationId xmlns:a16="http://schemas.microsoft.com/office/drawing/2014/main" id="{5965AEA3-9790-3446-918A-DCF2A5E7A22A}"/>
              </a:ext>
            </a:extLst>
          </p:cNvPr>
          <p:cNvSpPr>
            <a:spLocks noGrp="1"/>
          </p:cNvSpPr>
          <p:nvPr>
            <p:ph type="ftr" sz="quarter" idx="3"/>
          </p:nvPr>
        </p:nvSpPr>
        <p:spPr>
          <a:xfrm>
            <a:off x="628650" y="5296961"/>
            <a:ext cx="54864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pPr algn="l"/>
            <a:r>
              <a:rPr lang="en-US" dirty="0"/>
              <a:t>©Copyright 1992-2023 by Pearson Education, Inc. All Rights Reserved. https://</a:t>
            </a:r>
            <a:r>
              <a:rPr lang="en-US" dirty="0" err="1"/>
              <a:t>deitel.com</a:t>
            </a:r>
            <a:r>
              <a:rPr lang="en-US" dirty="0"/>
              <a:t> </a:t>
            </a:r>
          </a:p>
        </p:txBody>
      </p:sp>
    </p:spTree>
    <p:extLst>
      <p:ext uri="{BB962C8B-B14F-4D97-AF65-F5344CB8AC3E}">
        <p14:creationId xmlns:p14="http://schemas.microsoft.com/office/powerpoint/2010/main" val="390483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28E5B-3897-054D-9A4F-F061E4BF1C4F}"/>
              </a:ext>
            </a:extLst>
          </p:cNvPr>
          <p:cNvSpPr>
            <a:spLocks noGrp="1"/>
          </p:cNvSpPr>
          <p:nvPr>
            <p:ph type="title"/>
          </p:nvPr>
        </p:nvSpPr>
        <p:spPr>
          <a:xfrm>
            <a:off x="623888" y="1424784"/>
            <a:ext cx="7886700" cy="2377281"/>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1404A44-EDE4-5048-988B-75A22CE331F1}"/>
              </a:ext>
            </a:extLst>
          </p:cNvPr>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896" indent="0">
              <a:buNone/>
              <a:defRPr sz="1500">
                <a:solidFill>
                  <a:schemeClr val="tx1">
                    <a:tint val="75000"/>
                  </a:schemeClr>
                </a:solidFill>
              </a:defRPr>
            </a:lvl2pPr>
            <a:lvl3pPr marL="685793" indent="0">
              <a:buNone/>
              <a:defRPr sz="1350">
                <a:solidFill>
                  <a:schemeClr val="tx1">
                    <a:tint val="75000"/>
                  </a:schemeClr>
                </a:solidFill>
              </a:defRPr>
            </a:lvl3pPr>
            <a:lvl4pPr marL="1028690" indent="0">
              <a:buNone/>
              <a:defRPr sz="1200">
                <a:solidFill>
                  <a:schemeClr val="tx1">
                    <a:tint val="75000"/>
                  </a:schemeClr>
                </a:solidFill>
              </a:defRPr>
            </a:lvl4pPr>
            <a:lvl5pPr marL="1371587" indent="0">
              <a:buNone/>
              <a:defRPr sz="1200">
                <a:solidFill>
                  <a:schemeClr val="tx1">
                    <a:tint val="75000"/>
                  </a:schemeClr>
                </a:solidFill>
              </a:defRPr>
            </a:lvl5pPr>
            <a:lvl6pPr marL="1714483" indent="0">
              <a:buNone/>
              <a:defRPr sz="1200">
                <a:solidFill>
                  <a:schemeClr val="tx1">
                    <a:tint val="75000"/>
                  </a:schemeClr>
                </a:solidFill>
              </a:defRPr>
            </a:lvl6pPr>
            <a:lvl7pPr marL="2057379" indent="0">
              <a:buNone/>
              <a:defRPr sz="1200">
                <a:solidFill>
                  <a:schemeClr val="tx1">
                    <a:tint val="75000"/>
                  </a:schemeClr>
                </a:solidFill>
              </a:defRPr>
            </a:lvl7pPr>
            <a:lvl8pPr marL="2400276" indent="0">
              <a:buNone/>
              <a:defRPr sz="1200">
                <a:solidFill>
                  <a:schemeClr val="tx1">
                    <a:tint val="75000"/>
                  </a:schemeClr>
                </a:solidFill>
              </a:defRPr>
            </a:lvl8pPr>
            <a:lvl9pPr marL="2743173" indent="0">
              <a:buNone/>
              <a:defRPr sz="12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975A798B-02BE-DB46-97D9-C95A531B1819}"/>
              </a:ext>
            </a:extLst>
          </p:cNvPr>
          <p:cNvSpPr>
            <a:spLocks noGrp="1"/>
          </p:cNvSpPr>
          <p:nvPr>
            <p:ph type="sldNum" sz="quarter" idx="12"/>
          </p:nvPr>
        </p:nvSpPr>
        <p:spPr/>
        <p:txBody>
          <a:bodyPr/>
          <a:lstStyle/>
          <a:p>
            <a:fld id="{C61272D4-F65C-3543-9B9A-32EB3FE67E21}" type="slidenum">
              <a:rPr lang="en-US" smtClean="0"/>
              <a:t>‹#›</a:t>
            </a:fld>
            <a:endParaRPr lang="en-US"/>
          </a:p>
        </p:txBody>
      </p:sp>
      <p:sp>
        <p:nvSpPr>
          <p:cNvPr id="7" name="Footer Placeholder 4">
            <a:extLst>
              <a:ext uri="{FF2B5EF4-FFF2-40B4-BE49-F238E27FC236}">
                <a16:creationId xmlns:a16="http://schemas.microsoft.com/office/drawing/2014/main" id="{3BF443AB-EB56-394C-AD07-B2B1AD617866}"/>
              </a:ext>
            </a:extLst>
          </p:cNvPr>
          <p:cNvSpPr>
            <a:spLocks noGrp="1"/>
          </p:cNvSpPr>
          <p:nvPr>
            <p:ph type="ftr" sz="quarter" idx="3"/>
          </p:nvPr>
        </p:nvSpPr>
        <p:spPr>
          <a:xfrm>
            <a:off x="628650" y="5296959"/>
            <a:ext cx="54864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pPr algn="l"/>
            <a:r>
              <a:rPr lang="en-US" dirty="0"/>
              <a:t>©Copyright 1992-2023 by Pearson Education, Inc. All Rights Reserved. https://</a:t>
            </a:r>
            <a:r>
              <a:rPr lang="en-US" dirty="0" err="1"/>
              <a:t>deitel.com</a:t>
            </a:r>
            <a:r>
              <a:rPr lang="en-US" dirty="0"/>
              <a:t> </a:t>
            </a:r>
          </a:p>
        </p:txBody>
      </p:sp>
    </p:spTree>
    <p:extLst>
      <p:ext uri="{BB962C8B-B14F-4D97-AF65-F5344CB8AC3E}">
        <p14:creationId xmlns:p14="http://schemas.microsoft.com/office/powerpoint/2010/main" val="3936652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C09C-C41A-5647-9DDE-0B326FFD09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A863FB-9CFB-EB4F-AFCD-E6BAC2E98EA5}"/>
              </a:ext>
            </a:extLst>
          </p:cNvPr>
          <p:cNvSpPr>
            <a:spLocks noGrp="1"/>
          </p:cNvSpPr>
          <p:nvPr>
            <p:ph sz="half" idx="1"/>
          </p:nvPr>
        </p:nvSpPr>
        <p:spPr>
          <a:xfrm>
            <a:off x="628650" y="1521356"/>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B8F0B4-3E40-1E4E-B664-42013FBAC8A0}"/>
              </a:ext>
            </a:extLst>
          </p:cNvPr>
          <p:cNvSpPr>
            <a:spLocks noGrp="1"/>
          </p:cNvSpPr>
          <p:nvPr>
            <p:ph sz="half" idx="2"/>
          </p:nvPr>
        </p:nvSpPr>
        <p:spPr>
          <a:xfrm>
            <a:off x="4629150" y="1521356"/>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CCE85E-F765-BA4D-BA60-BA2B48F237E1}"/>
              </a:ext>
            </a:extLst>
          </p:cNvPr>
          <p:cNvSpPr>
            <a:spLocks noGrp="1"/>
          </p:cNvSpPr>
          <p:nvPr>
            <p:ph type="dt" sz="half" idx="10"/>
          </p:nvPr>
        </p:nvSpPr>
        <p:spPr>
          <a:xfrm>
            <a:off x="628650" y="5296961"/>
            <a:ext cx="2057400" cy="304271"/>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DE5E8DBC-7DE2-DB43-92AD-267747DD3885}"/>
              </a:ext>
            </a:extLst>
          </p:cNvPr>
          <p:cNvSpPr>
            <a:spLocks noGrp="1"/>
          </p:cNvSpPr>
          <p:nvPr>
            <p:ph type="ftr" sz="quarter" idx="11"/>
          </p:nvPr>
        </p:nvSpPr>
        <p:spPr/>
        <p:txBody>
          <a:bodyPr/>
          <a:lstStyle/>
          <a:p>
            <a:r>
              <a:rPr lang="en-US" dirty="0"/>
              <a:t>©Copyright 1992-2023 by Pearson Education, Inc. All Rights Reserved. https://</a:t>
            </a:r>
            <a:r>
              <a:rPr lang="en-US" dirty="0" err="1"/>
              <a:t>deitel.com</a:t>
            </a:r>
            <a:r>
              <a:rPr lang="en-US" dirty="0"/>
              <a:t> </a:t>
            </a:r>
          </a:p>
        </p:txBody>
      </p:sp>
      <p:sp>
        <p:nvSpPr>
          <p:cNvPr id="7" name="Slide Number Placeholder 6">
            <a:extLst>
              <a:ext uri="{FF2B5EF4-FFF2-40B4-BE49-F238E27FC236}">
                <a16:creationId xmlns:a16="http://schemas.microsoft.com/office/drawing/2014/main" id="{C9C968FE-84DB-F24A-9D79-6D8A6DBF9966}"/>
              </a:ext>
            </a:extLst>
          </p:cNvPr>
          <p:cNvSpPr>
            <a:spLocks noGrp="1"/>
          </p:cNvSpPr>
          <p:nvPr>
            <p:ph type="sldNum" sz="quarter" idx="12"/>
          </p:nvPr>
        </p:nvSpPr>
        <p:spPr/>
        <p:txBody>
          <a:bodyPr/>
          <a:lstStyle/>
          <a:p>
            <a:fld id="{C61272D4-F65C-3543-9B9A-32EB3FE67E21}" type="slidenum">
              <a:rPr lang="en-US" smtClean="0"/>
              <a:t>‹#›</a:t>
            </a:fld>
            <a:endParaRPr lang="en-US"/>
          </a:p>
        </p:txBody>
      </p:sp>
    </p:spTree>
    <p:extLst>
      <p:ext uri="{BB962C8B-B14F-4D97-AF65-F5344CB8AC3E}">
        <p14:creationId xmlns:p14="http://schemas.microsoft.com/office/powerpoint/2010/main" val="3696834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E2B41-B355-3049-984B-EF6A165B6A8C}"/>
              </a:ext>
            </a:extLst>
          </p:cNvPr>
          <p:cNvSpPr>
            <a:spLocks noGrp="1"/>
          </p:cNvSpPr>
          <p:nvPr>
            <p:ph type="title"/>
          </p:nvPr>
        </p:nvSpPr>
        <p:spPr>
          <a:xfrm>
            <a:off x="629841" y="304271"/>
            <a:ext cx="7886700" cy="11046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DCCCF6-D6C4-E040-9A7B-F2071D6B9D57}"/>
              </a:ext>
            </a:extLst>
          </p:cNvPr>
          <p:cNvSpPr>
            <a:spLocks noGrp="1"/>
          </p:cNvSpPr>
          <p:nvPr>
            <p:ph type="body" idx="1"/>
          </p:nvPr>
        </p:nvSpPr>
        <p:spPr>
          <a:xfrm>
            <a:off x="629842" y="1400971"/>
            <a:ext cx="3868340" cy="686593"/>
          </a:xfrm>
        </p:spPr>
        <p:txBody>
          <a:bodyPr anchor="b"/>
          <a:lstStyle>
            <a:lvl1pPr marL="0" indent="0">
              <a:buNone/>
              <a:defRPr sz="1800" b="1"/>
            </a:lvl1pPr>
            <a:lvl2pPr marL="342896" indent="0">
              <a:buNone/>
              <a:defRPr sz="1500" b="1"/>
            </a:lvl2pPr>
            <a:lvl3pPr marL="685793" indent="0">
              <a:buNone/>
              <a:defRPr sz="1350" b="1"/>
            </a:lvl3pPr>
            <a:lvl4pPr marL="1028690" indent="0">
              <a:buNone/>
              <a:defRPr sz="1200" b="1"/>
            </a:lvl4pPr>
            <a:lvl5pPr marL="1371587" indent="0">
              <a:buNone/>
              <a:defRPr sz="1200" b="1"/>
            </a:lvl5pPr>
            <a:lvl6pPr marL="1714483" indent="0">
              <a:buNone/>
              <a:defRPr sz="1200" b="1"/>
            </a:lvl6pPr>
            <a:lvl7pPr marL="2057379" indent="0">
              <a:buNone/>
              <a:defRPr sz="1200" b="1"/>
            </a:lvl7pPr>
            <a:lvl8pPr marL="2400276" indent="0">
              <a:buNone/>
              <a:defRPr sz="1200" b="1"/>
            </a:lvl8pPr>
            <a:lvl9pPr marL="2743173"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8905097-C1A2-BC4D-B66C-2B8D65C441AD}"/>
              </a:ext>
            </a:extLst>
          </p:cNvPr>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4B79AF-668C-734E-A641-6FF948FAFB1C}"/>
              </a:ext>
            </a:extLst>
          </p:cNvPr>
          <p:cNvSpPr>
            <a:spLocks noGrp="1"/>
          </p:cNvSpPr>
          <p:nvPr>
            <p:ph type="body" sz="quarter" idx="3"/>
          </p:nvPr>
        </p:nvSpPr>
        <p:spPr>
          <a:xfrm>
            <a:off x="4629151" y="1400971"/>
            <a:ext cx="3887391" cy="686593"/>
          </a:xfrm>
        </p:spPr>
        <p:txBody>
          <a:bodyPr anchor="b"/>
          <a:lstStyle>
            <a:lvl1pPr marL="0" indent="0">
              <a:buNone/>
              <a:defRPr sz="1800" b="1"/>
            </a:lvl1pPr>
            <a:lvl2pPr marL="342896" indent="0">
              <a:buNone/>
              <a:defRPr sz="1500" b="1"/>
            </a:lvl2pPr>
            <a:lvl3pPr marL="685793" indent="0">
              <a:buNone/>
              <a:defRPr sz="1350" b="1"/>
            </a:lvl3pPr>
            <a:lvl4pPr marL="1028690" indent="0">
              <a:buNone/>
              <a:defRPr sz="1200" b="1"/>
            </a:lvl4pPr>
            <a:lvl5pPr marL="1371587" indent="0">
              <a:buNone/>
              <a:defRPr sz="1200" b="1"/>
            </a:lvl5pPr>
            <a:lvl6pPr marL="1714483" indent="0">
              <a:buNone/>
              <a:defRPr sz="1200" b="1"/>
            </a:lvl6pPr>
            <a:lvl7pPr marL="2057379" indent="0">
              <a:buNone/>
              <a:defRPr sz="1200" b="1"/>
            </a:lvl7pPr>
            <a:lvl8pPr marL="2400276" indent="0">
              <a:buNone/>
              <a:defRPr sz="1200" b="1"/>
            </a:lvl8pPr>
            <a:lvl9pPr marL="2743173"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A2C3A18-C15B-7147-B40C-A2F27E7BD44C}"/>
              </a:ext>
            </a:extLst>
          </p:cNvPr>
          <p:cNvSpPr>
            <a:spLocks noGrp="1"/>
          </p:cNvSpPr>
          <p:nvPr>
            <p:ph sz="quarter" idx="4"/>
          </p:nvPr>
        </p:nvSpPr>
        <p:spPr>
          <a:xfrm>
            <a:off x="4629151"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106A39-5C05-074D-A9B5-0BDD3ADF2298}"/>
              </a:ext>
            </a:extLst>
          </p:cNvPr>
          <p:cNvSpPr>
            <a:spLocks noGrp="1"/>
          </p:cNvSpPr>
          <p:nvPr>
            <p:ph type="dt" sz="half" idx="10"/>
          </p:nvPr>
        </p:nvSpPr>
        <p:spPr>
          <a:xfrm>
            <a:off x="628650" y="5296961"/>
            <a:ext cx="2057400" cy="304271"/>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CC6471E5-9CD2-6848-85A2-F5362C5D419A}"/>
              </a:ext>
            </a:extLst>
          </p:cNvPr>
          <p:cNvSpPr>
            <a:spLocks noGrp="1"/>
          </p:cNvSpPr>
          <p:nvPr>
            <p:ph type="ftr" sz="quarter" idx="11"/>
          </p:nvPr>
        </p:nvSpPr>
        <p:spPr/>
        <p:txBody>
          <a:bodyPr/>
          <a:lstStyle/>
          <a:p>
            <a:r>
              <a:rPr lang="en-US" dirty="0"/>
              <a:t>©Copyright 1992-2023 by Pearson Education, Inc. All Rights Reserved. https://</a:t>
            </a:r>
            <a:r>
              <a:rPr lang="en-US" dirty="0" err="1"/>
              <a:t>deitel.com</a:t>
            </a:r>
            <a:r>
              <a:rPr lang="en-US" dirty="0"/>
              <a:t> </a:t>
            </a:r>
          </a:p>
        </p:txBody>
      </p:sp>
      <p:sp>
        <p:nvSpPr>
          <p:cNvPr id="9" name="Slide Number Placeholder 8">
            <a:extLst>
              <a:ext uri="{FF2B5EF4-FFF2-40B4-BE49-F238E27FC236}">
                <a16:creationId xmlns:a16="http://schemas.microsoft.com/office/drawing/2014/main" id="{585FF1B7-C0D2-F147-8F16-D1F3D6515861}"/>
              </a:ext>
            </a:extLst>
          </p:cNvPr>
          <p:cNvSpPr>
            <a:spLocks noGrp="1"/>
          </p:cNvSpPr>
          <p:nvPr>
            <p:ph type="sldNum" sz="quarter" idx="12"/>
          </p:nvPr>
        </p:nvSpPr>
        <p:spPr/>
        <p:txBody>
          <a:bodyPr/>
          <a:lstStyle/>
          <a:p>
            <a:fld id="{C61272D4-F65C-3543-9B9A-32EB3FE67E21}" type="slidenum">
              <a:rPr lang="en-US" smtClean="0"/>
              <a:t>‹#›</a:t>
            </a:fld>
            <a:endParaRPr lang="en-US"/>
          </a:p>
        </p:txBody>
      </p:sp>
    </p:spTree>
    <p:extLst>
      <p:ext uri="{BB962C8B-B14F-4D97-AF65-F5344CB8AC3E}">
        <p14:creationId xmlns:p14="http://schemas.microsoft.com/office/powerpoint/2010/main" val="515400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9D737-E89E-7D4E-820C-1E3C6401AA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2F51A4-C400-2044-BFAE-CA1248484100}"/>
              </a:ext>
            </a:extLst>
          </p:cNvPr>
          <p:cNvSpPr>
            <a:spLocks noGrp="1"/>
          </p:cNvSpPr>
          <p:nvPr>
            <p:ph type="dt" sz="half" idx="10"/>
          </p:nvPr>
        </p:nvSpPr>
        <p:spPr>
          <a:xfrm>
            <a:off x="628650" y="5296961"/>
            <a:ext cx="2057400" cy="304271"/>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652991AF-CD6B-B745-843A-B1413E98CF79}"/>
              </a:ext>
            </a:extLst>
          </p:cNvPr>
          <p:cNvSpPr>
            <a:spLocks noGrp="1"/>
          </p:cNvSpPr>
          <p:nvPr>
            <p:ph type="ftr" sz="quarter" idx="11"/>
          </p:nvPr>
        </p:nvSpPr>
        <p:spPr/>
        <p:txBody>
          <a:bodyPr/>
          <a:lstStyle/>
          <a:p>
            <a:r>
              <a:rPr lang="en-US" dirty="0"/>
              <a:t>©Copyright 1992-2023 by Pearson Education, Inc. All Rights Reserved. https://</a:t>
            </a:r>
            <a:r>
              <a:rPr lang="en-US" dirty="0" err="1"/>
              <a:t>deitel.com</a:t>
            </a:r>
            <a:r>
              <a:rPr lang="en-US" dirty="0"/>
              <a:t> </a:t>
            </a:r>
          </a:p>
        </p:txBody>
      </p:sp>
      <p:sp>
        <p:nvSpPr>
          <p:cNvPr id="5" name="Slide Number Placeholder 4">
            <a:extLst>
              <a:ext uri="{FF2B5EF4-FFF2-40B4-BE49-F238E27FC236}">
                <a16:creationId xmlns:a16="http://schemas.microsoft.com/office/drawing/2014/main" id="{82D1ADE9-A9AE-8F47-A067-C058BEB922C1}"/>
              </a:ext>
            </a:extLst>
          </p:cNvPr>
          <p:cNvSpPr>
            <a:spLocks noGrp="1"/>
          </p:cNvSpPr>
          <p:nvPr>
            <p:ph type="sldNum" sz="quarter" idx="12"/>
          </p:nvPr>
        </p:nvSpPr>
        <p:spPr/>
        <p:txBody>
          <a:bodyPr/>
          <a:lstStyle/>
          <a:p>
            <a:fld id="{C61272D4-F65C-3543-9B9A-32EB3FE67E21}" type="slidenum">
              <a:rPr lang="en-US" smtClean="0"/>
              <a:t>‹#›</a:t>
            </a:fld>
            <a:endParaRPr lang="en-US"/>
          </a:p>
        </p:txBody>
      </p:sp>
    </p:spTree>
    <p:extLst>
      <p:ext uri="{BB962C8B-B14F-4D97-AF65-F5344CB8AC3E}">
        <p14:creationId xmlns:p14="http://schemas.microsoft.com/office/powerpoint/2010/main" val="64479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B886B0-31A3-6049-BE16-E207AF08E975}"/>
              </a:ext>
            </a:extLst>
          </p:cNvPr>
          <p:cNvSpPr>
            <a:spLocks noGrp="1"/>
          </p:cNvSpPr>
          <p:nvPr>
            <p:ph type="dt" sz="half" idx="10"/>
          </p:nvPr>
        </p:nvSpPr>
        <p:spPr>
          <a:xfrm>
            <a:off x="628650" y="5296961"/>
            <a:ext cx="2057400" cy="304271"/>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F5A4F282-07E2-2440-8F4F-B76FE27D8BC7}"/>
              </a:ext>
            </a:extLst>
          </p:cNvPr>
          <p:cNvSpPr>
            <a:spLocks noGrp="1"/>
          </p:cNvSpPr>
          <p:nvPr>
            <p:ph type="ftr" sz="quarter" idx="11"/>
          </p:nvPr>
        </p:nvSpPr>
        <p:spPr/>
        <p:txBody>
          <a:bodyPr/>
          <a:lstStyle/>
          <a:p>
            <a:r>
              <a:rPr lang="en-US" dirty="0"/>
              <a:t>©Copyright 1992-2023 by Pearson Education, Inc. All Rights Reserved. https://</a:t>
            </a:r>
            <a:r>
              <a:rPr lang="en-US" dirty="0" err="1"/>
              <a:t>deitel.com</a:t>
            </a:r>
            <a:r>
              <a:rPr lang="en-US" dirty="0"/>
              <a:t> </a:t>
            </a:r>
          </a:p>
        </p:txBody>
      </p:sp>
      <p:sp>
        <p:nvSpPr>
          <p:cNvPr id="4" name="Slide Number Placeholder 3">
            <a:extLst>
              <a:ext uri="{FF2B5EF4-FFF2-40B4-BE49-F238E27FC236}">
                <a16:creationId xmlns:a16="http://schemas.microsoft.com/office/drawing/2014/main" id="{E45B92A2-C056-5B48-A7BB-0647293964D1}"/>
              </a:ext>
            </a:extLst>
          </p:cNvPr>
          <p:cNvSpPr>
            <a:spLocks noGrp="1"/>
          </p:cNvSpPr>
          <p:nvPr>
            <p:ph type="sldNum" sz="quarter" idx="12"/>
          </p:nvPr>
        </p:nvSpPr>
        <p:spPr/>
        <p:txBody>
          <a:bodyPr/>
          <a:lstStyle/>
          <a:p>
            <a:fld id="{C61272D4-F65C-3543-9B9A-32EB3FE67E21}" type="slidenum">
              <a:rPr lang="en-US" smtClean="0"/>
              <a:t>‹#›</a:t>
            </a:fld>
            <a:endParaRPr lang="en-US"/>
          </a:p>
        </p:txBody>
      </p:sp>
    </p:spTree>
    <p:extLst>
      <p:ext uri="{BB962C8B-B14F-4D97-AF65-F5344CB8AC3E}">
        <p14:creationId xmlns:p14="http://schemas.microsoft.com/office/powerpoint/2010/main" val="338828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030FD-7B96-F149-94A0-1405B88E80D2}"/>
              </a:ext>
            </a:extLst>
          </p:cNvPr>
          <p:cNvSpPr>
            <a:spLocks noGrp="1"/>
          </p:cNvSpPr>
          <p:nvPr>
            <p:ph type="title"/>
          </p:nvPr>
        </p:nvSpPr>
        <p:spPr>
          <a:xfrm>
            <a:off x="629841" y="381000"/>
            <a:ext cx="2949178" cy="13335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BBFA543A-898C-FE42-A026-575DA08FCF6A}"/>
              </a:ext>
            </a:extLst>
          </p:cNvPr>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05C784-A7EE-4745-81D0-95F3BEA9BFF5}"/>
              </a:ext>
            </a:extLst>
          </p:cNvPr>
          <p:cNvSpPr>
            <a:spLocks noGrp="1"/>
          </p:cNvSpPr>
          <p:nvPr>
            <p:ph type="body" sz="half" idx="2"/>
          </p:nvPr>
        </p:nvSpPr>
        <p:spPr>
          <a:xfrm>
            <a:off x="629841" y="1714500"/>
            <a:ext cx="2949178" cy="3176323"/>
          </a:xfrm>
        </p:spPr>
        <p:txBody>
          <a:bodyPr/>
          <a:lstStyle>
            <a:lvl1pPr marL="0" indent="0">
              <a:buNone/>
              <a:defRPr sz="1200"/>
            </a:lvl1pPr>
            <a:lvl2pPr marL="342896" indent="0">
              <a:buNone/>
              <a:defRPr sz="1050"/>
            </a:lvl2pPr>
            <a:lvl3pPr marL="685793" indent="0">
              <a:buNone/>
              <a:defRPr sz="900"/>
            </a:lvl3pPr>
            <a:lvl4pPr marL="1028690" indent="0">
              <a:buNone/>
              <a:defRPr sz="750"/>
            </a:lvl4pPr>
            <a:lvl5pPr marL="1371587" indent="0">
              <a:buNone/>
              <a:defRPr sz="750"/>
            </a:lvl5pPr>
            <a:lvl6pPr marL="1714483" indent="0">
              <a:buNone/>
              <a:defRPr sz="750"/>
            </a:lvl6pPr>
            <a:lvl7pPr marL="2057379" indent="0">
              <a:buNone/>
              <a:defRPr sz="750"/>
            </a:lvl7pPr>
            <a:lvl8pPr marL="2400276" indent="0">
              <a:buNone/>
              <a:defRPr sz="750"/>
            </a:lvl8pPr>
            <a:lvl9pPr marL="2743173"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D189815-C669-D341-8C4C-3F2433BF9790}"/>
              </a:ext>
            </a:extLst>
          </p:cNvPr>
          <p:cNvSpPr>
            <a:spLocks noGrp="1"/>
          </p:cNvSpPr>
          <p:nvPr>
            <p:ph type="dt" sz="half" idx="10"/>
          </p:nvPr>
        </p:nvSpPr>
        <p:spPr>
          <a:xfrm>
            <a:off x="628650" y="5296961"/>
            <a:ext cx="2057400" cy="304271"/>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B2313316-5B2A-3E40-9DE0-C9C25464DC89}"/>
              </a:ext>
            </a:extLst>
          </p:cNvPr>
          <p:cNvSpPr>
            <a:spLocks noGrp="1"/>
          </p:cNvSpPr>
          <p:nvPr>
            <p:ph type="ftr" sz="quarter" idx="11"/>
          </p:nvPr>
        </p:nvSpPr>
        <p:spPr/>
        <p:txBody>
          <a:bodyPr/>
          <a:lstStyle/>
          <a:p>
            <a:r>
              <a:rPr lang="en-US" dirty="0"/>
              <a:t>©Copyright 1992-2023 by Pearson Education, Inc. All Rights Reserved. https://</a:t>
            </a:r>
            <a:r>
              <a:rPr lang="en-US" dirty="0" err="1"/>
              <a:t>deitel.com</a:t>
            </a:r>
            <a:r>
              <a:rPr lang="en-US" dirty="0"/>
              <a:t> </a:t>
            </a:r>
          </a:p>
        </p:txBody>
      </p:sp>
      <p:sp>
        <p:nvSpPr>
          <p:cNvPr id="7" name="Slide Number Placeholder 6">
            <a:extLst>
              <a:ext uri="{FF2B5EF4-FFF2-40B4-BE49-F238E27FC236}">
                <a16:creationId xmlns:a16="http://schemas.microsoft.com/office/drawing/2014/main" id="{5B799D45-80AD-834F-8E3B-501529CB9CB2}"/>
              </a:ext>
            </a:extLst>
          </p:cNvPr>
          <p:cNvSpPr>
            <a:spLocks noGrp="1"/>
          </p:cNvSpPr>
          <p:nvPr>
            <p:ph type="sldNum" sz="quarter" idx="12"/>
          </p:nvPr>
        </p:nvSpPr>
        <p:spPr/>
        <p:txBody>
          <a:bodyPr/>
          <a:lstStyle/>
          <a:p>
            <a:fld id="{C61272D4-F65C-3543-9B9A-32EB3FE67E21}" type="slidenum">
              <a:rPr lang="en-US" smtClean="0"/>
              <a:t>‹#›</a:t>
            </a:fld>
            <a:endParaRPr lang="en-US"/>
          </a:p>
        </p:txBody>
      </p:sp>
    </p:spTree>
    <p:extLst>
      <p:ext uri="{BB962C8B-B14F-4D97-AF65-F5344CB8AC3E}">
        <p14:creationId xmlns:p14="http://schemas.microsoft.com/office/powerpoint/2010/main" val="1779845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872AE-B48F-AE45-9E2E-254B2C867F36}"/>
              </a:ext>
            </a:extLst>
          </p:cNvPr>
          <p:cNvSpPr>
            <a:spLocks noGrp="1"/>
          </p:cNvSpPr>
          <p:nvPr>
            <p:ph type="title"/>
          </p:nvPr>
        </p:nvSpPr>
        <p:spPr>
          <a:xfrm>
            <a:off x="629841" y="381000"/>
            <a:ext cx="2949178" cy="13335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12B6FA9-BAF3-1F45-A9E1-A47DF3DB11D6}"/>
              </a:ext>
            </a:extLst>
          </p:cNvPr>
          <p:cNvSpPr>
            <a:spLocks noGrp="1"/>
          </p:cNvSpPr>
          <p:nvPr>
            <p:ph type="pic" idx="1"/>
          </p:nvPr>
        </p:nvSpPr>
        <p:spPr>
          <a:xfrm>
            <a:off x="3887391" y="822855"/>
            <a:ext cx="4629150" cy="4061354"/>
          </a:xfrm>
        </p:spPr>
        <p:txBody>
          <a:bodyPr/>
          <a:lstStyle>
            <a:lvl1pPr marL="0" indent="0">
              <a:buNone/>
              <a:defRPr sz="2400"/>
            </a:lvl1pPr>
            <a:lvl2pPr marL="342896" indent="0">
              <a:buNone/>
              <a:defRPr sz="2100"/>
            </a:lvl2pPr>
            <a:lvl3pPr marL="685793" indent="0">
              <a:buNone/>
              <a:defRPr sz="1800"/>
            </a:lvl3pPr>
            <a:lvl4pPr marL="1028690" indent="0">
              <a:buNone/>
              <a:defRPr sz="1500"/>
            </a:lvl4pPr>
            <a:lvl5pPr marL="1371587" indent="0">
              <a:buNone/>
              <a:defRPr sz="1500"/>
            </a:lvl5pPr>
            <a:lvl6pPr marL="1714483" indent="0">
              <a:buNone/>
              <a:defRPr sz="1500"/>
            </a:lvl6pPr>
            <a:lvl7pPr marL="2057379" indent="0">
              <a:buNone/>
              <a:defRPr sz="1500"/>
            </a:lvl7pPr>
            <a:lvl8pPr marL="2400276" indent="0">
              <a:buNone/>
              <a:defRPr sz="1500"/>
            </a:lvl8pPr>
            <a:lvl9pPr marL="2743173" indent="0">
              <a:buNone/>
              <a:defRPr sz="1500"/>
            </a:lvl9pPr>
          </a:lstStyle>
          <a:p>
            <a:endParaRPr lang="en-US"/>
          </a:p>
        </p:txBody>
      </p:sp>
      <p:sp>
        <p:nvSpPr>
          <p:cNvPr id="4" name="Text Placeholder 3">
            <a:extLst>
              <a:ext uri="{FF2B5EF4-FFF2-40B4-BE49-F238E27FC236}">
                <a16:creationId xmlns:a16="http://schemas.microsoft.com/office/drawing/2014/main" id="{2196F9A6-D3DB-1F41-9C26-64114AC269DD}"/>
              </a:ext>
            </a:extLst>
          </p:cNvPr>
          <p:cNvSpPr>
            <a:spLocks noGrp="1"/>
          </p:cNvSpPr>
          <p:nvPr>
            <p:ph type="body" sz="half" idx="2"/>
          </p:nvPr>
        </p:nvSpPr>
        <p:spPr>
          <a:xfrm>
            <a:off x="629841" y="1714500"/>
            <a:ext cx="2949178" cy="3176323"/>
          </a:xfrm>
        </p:spPr>
        <p:txBody>
          <a:bodyPr/>
          <a:lstStyle>
            <a:lvl1pPr marL="0" indent="0">
              <a:buNone/>
              <a:defRPr sz="1200"/>
            </a:lvl1pPr>
            <a:lvl2pPr marL="342896" indent="0">
              <a:buNone/>
              <a:defRPr sz="1050"/>
            </a:lvl2pPr>
            <a:lvl3pPr marL="685793" indent="0">
              <a:buNone/>
              <a:defRPr sz="900"/>
            </a:lvl3pPr>
            <a:lvl4pPr marL="1028690" indent="0">
              <a:buNone/>
              <a:defRPr sz="750"/>
            </a:lvl4pPr>
            <a:lvl5pPr marL="1371587" indent="0">
              <a:buNone/>
              <a:defRPr sz="750"/>
            </a:lvl5pPr>
            <a:lvl6pPr marL="1714483" indent="0">
              <a:buNone/>
              <a:defRPr sz="750"/>
            </a:lvl6pPr>
            <a:lvl7pPr marL="2057379" indent="0">
              <a:buNone/>
              <a:defRPr sz="750"/>
            </a:lvl7pPr>
            <a:lvl8pPr marL="2400276" indent="0">
              <a:buNone/>
              <a:defRPr sz="750"/>
            </a:lvl8pPr>
            <a:lvl9pPr marL="2743173"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07AF8D4-D8E4-5C41-BEC1-5DC22717F6D8}"/>
              </a:ext>
            </a:extLst>
          </p:cNvPr>
          <p:cNvSpPr>
            <a:spLocks noGrp="1"/>
          </p:cNvSpPr>
          <p:nvPr>
            <p:ph type="dt" sz="half" idx="10"/>
          </p:nvPr>
        </p:nvSpPr>
        <p:spPr>
          <a:xfrm>
            <a:off x="628650" y="5296961"/>
            <a:ext cx="2057400" cy="304271"/>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47FEE3EB-1977-C043-B30F-3C5AD72E4061}"/>
              </a:ext>
            </a:extLst>
          </p:cNvPr>
          <p:cNvSpPr>
            <a:spLocks noGrp="1"/>
          </p:cNvSpPr>
          <p:nvPr>
            <p:ph type="ftr" sz="quarter" idx="11"/>
          </p:nvPr>
        </p:nvSpPr>
        <p:spPr/>
        <p:txBody>
          <a:bodyPr/>
          <a:lstStyle/>
          <a:p>
            <a:r>
              <a:rPr lang="en-US" dirty="0"/>
              <a:t>©Copyright 1992-2023 by Pearson Education, Inc. All Rights Reserved. https://</a:t>
            </a:r>
            <a:r>
              <a:rPr lang="en-US" dirty="0" err="1"/>
              <a:t>deitel.com</a:t>
            </a:r>
            <a:r>
              <a:rPr lang="en-US" dirty="0"/>
              <a:t> </a:t>
            </a:r>
          </a:p>
        </p:txBody>
      </p:sp>
      <p:sp>
        <p:nvSpPr>
          <p:cNvPr id="7" name="Slide Number Placeholder 6">
            <a:extLst>
              <a:ext uri="{FF2B5EF4-FFF2-40B4-BE49-F238E27FC236}">
                <a16:creationId xmlns:a16="http://schemas.microsoft.com/office/drawing/2014/main" id="{3F1A1C92-D2BF-D540-8139-E0593AE336A0}"/>
              </a:ext>
            </a:extLst>
          </p:cNvPr>
          <p:cNvSpPr>
            <a:spLocks noGrp="1"/>
          </p:cNvSpPr>
          <p:nvPr>
            <p:ph type="sldNum" sz="quarter" idx="12"/>
          </p:nvPr>
        </p:nvSpPr>
        <p:spPr/>
        <p:txBody>
          <a:bodyPr/>
          <a:lstStyle/>
          <a:p>
            <a:fld id="{C61272D4-F65C-3543-9B9A-32EB3FE67E21}" type="slidenum">
              <a:rPr lang="en-US" smtClean="0"/>
              <a:t>‹#›</a:t>
            </a:fld>
            <a:endParaRPr lang="en-US"/>
          </a:p>
        </p:txBody>
      </p:sp>
    </p:spTree>
    <p:extLst>
      <p:ext uri="{BB962C8B-B14F-4D97-AF65-F5344CB8AC3E}">
        <p14:creationId xmlns:p14="http://schemas.microsoft.com/office/powerpoint/2010/main" val="43682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87FD05-8C58-B04D-8F9A-FFDDAFCA6554}"/>
              </a:ext>
            </a:extLst>
          </p:cNvPr>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B5BC201-65D2-1547-AF36-BC5E47CFB1FB}"/>
              </a:ext>
            </a:extLst>
          </p:cNvPr>
          <p:cNvSpPr>
            <a:spLocks noGrp="1"/>
          </p:cNvSpPr>
          <p:nvPr>
            <p:ph type="body" idx="1"/>
          </p:nvPr>
        </p:nvSpPr>
        <p:spPr>
          <a:xfrm>
            <a:off x="628650" y="1521356"/>
            <a:ext cx="7886700" cy="362611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2F69C4D3-9C5B-F041-8DB8-8781D9E137B2}"/>
              </a:ext>
            </a:extLst>
          </p:cNvPr>
          <p:cNvSpPr>
            <a:spLocks noGrp="1"/>
          </p:cNvSpPr>
          <p:nvPr>
            <p:ph type="ftr" sz="quarter" idx="3"/>
          </p:nvPr>
        </p:nvSpPr>
        <p:spPr>
          <a:xfrm>
            <a:off x="628650" y="5296961"/>
            <a:ext cx="54864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pPr algn="l"/>
            <a:r>
              <a:rPr lang="en-US" dirty="0"/>
              <a:t>©Copyright 1992-2023 by Pearson Education, Inc. All Rights Reserved. https://</a:t>
            </a:r>
            <a:r>
              <a:rPr lang="en-US" dirty="0" err="1"/>
              <a:t>deitel.com</a:t>
            </a:r>
            <a:r>
              <a:rPr lang="en-US" dirty="0"/>
              <a:t> </a:t>
            </a:r>
          </a:p>
        </p:txBody>
      </p:sp>
      <p:sp>
        <p:nvSpPr>
          <p:cNvPr id="6" name="Slide Number Placeholder 5">
            <a:extLst>
              <a:ext uri="{FF2B5EF4-FFF2-40B4-BE49-F238E27FC236}">
                <a16:creationId xmlns:a16="http://schemas.microsoft.com/office/drawing/2014/main" id="{616AEF70-9203-A84E-8244-967164A3CB65}"/>
              </a:ext>
            </a:extLst>
          </p:cNvPr>
          <p:cNvSpPr>
            <a:spLocks noGrp="1"/>
          </p:cNvSpPr>
          <p:nvPr>
            <p:ph type="sldNum" sz="quarter" idx="4"/>
          </p:nvPr>
        </p:nvSpPr>
        <p:spPr>
          <a:xfrm>
            <a:off x="6457950" y="5296961"/>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C61272D4-F65C-3543-9B9A-32EB3FE67E21}" type="slidenum">
              <a:rPr lang="en-US" smtClean="0"/>
              <a:t>‹#›</a:t>
            </a:fld>
            <a:endParaRPr lang="en-US"/>
          </a:p>
        </p:txBody>
      </p:sp>
      <p:pic>
        <p:nvPicPr>
          <p:cNvPr id="7" name="Picture 6">
            <a:extLst>
              <a:ext uri="{FF2B5EF4-FFF2-40B4-BE49-F238E27FC236}">
                <a16:creationId xmlns:a16="http://schemas.microsoft.com/office/drawing/2014/main" id="{BA87785D-26F6-BF43-9C4D-D0C0DD60297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28600" y="5105665"/>
            <a:ext cx="1221085" cy="686860"/>
          </a:xfrm>
          <a:prstGeom prst="rect">
            <a:avLst/>
          </a:prstGeom>
        </p:spPr>
      </p:pic>
    </p:spTree>
    <p:extLst>
      <p:ext uri="{BB962C8B-B14F-4D97-AF65-F5344CB8AC3E}">
        <p14:creationId xmlns:p14="http://schemas.microsoft.com/office/powerpoint/2010/main" val="17717611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sldNum="0" hdr="0" dt="0"/>
  <p:txStyles>
    <p:titleStyle>
      <a:lvl1pPr algn="l" defTabSz="685793" rtl="0" eaLnBrk="1" latinLnBrk="0" hangingPunct="1">
        <a:lnSpc>
          <a:spcPct val="90000"/>
        </a:lnSpc>
        <a:spcBef>
          <a:spcPct val="0"/>
        </a:spcBef>
        <a:buNone/>
        <a:defRPr sz="3300" b="1" kern="1200">
          <a:solidFill>
            <a:schemeClr val="tx1"/>
          </a:solidFill>
          <a:latin typeface="+mj-lt"/>
          <a:ea typeface="+mj-ea"/>
          <a:cs typeface="+mj-cs"/>
        </a:defRPr>
      </a:lvl1pPr>
    </p:titleStyle>
    <p:bodyStyle>
      <a:lvl1pPr marL="171448" indent="-171448" algn="l" defTabSz="685793" rtl="0" eaLnBrk="1" latinLnBrk="0" hangingPunct="1">
        <a:lnSpc>
          <a:spcPct val="90000"/>
        </a:lnSpc>
        <a:spcBef>
          <a:spcPts val="750"/>
        </a:spcBef>
        <a:buFont typeface="Arial" panose="020B0604020202020204" pitchFamily="34" charset="0"/>
        <a:buChar char="•"/>
        <a:defRPr sz="2800" kern="1200">
          <a:solidFill>
            <a:schemeClr val="tx1"/>
          </a:solidFill>
          <a:latin typeface="+mj-lt"/>
          <a:ea typeface="+mn-ea"/>
          <a:cs typeface="+mn-cs"/>
        </a:defRPr>
      </a:lvl1pPr>
      <a:lvl2pPr marL="514345" indent="-171448" algn="l" defTabSz="685793" rtl="0" eaLnBrk="1" latinLnBrk="0" hangingPunct="1">
        <a:lnSpc>
          <a:spcPct val="90000"/>
        </a:lnSpc>
        <a:spcBef>
          <a:spcPts val="375"/>
        </a:spcBef>
        <a:buFont typeface="Arial" panose="020B0604020202020204" pitchFamily="34" charset="0"/>
        <a:buChar char="•"/>
        <a:defRPr sz="2400" kern="1200">
          <a:solidFill>
            <a:schemeClr val="tx1"/>
          </a:solidFill>
          <a:latin typeface="+mj-lt"/>
          <a:ea typeface="+mn-ea"/>
          <a:cs typeface="+mn-cs"/>
        </a:defRPr>
      </a:lvl2pPr>
      <a:lvl3pPr marL="857241" indent="-171448" algn="l" defTabSz="685793" rtl="0" eaLnBrk="1" latinLnBrk="0" hangingPunct="1">
        <a:lnSpc>
          <a:spcPct val="90000"/>
        </a:lnSpc>
        <a:spcBef>
          <a:spcPts val="375"/>
        </a:spcBef>
        <a:buFont typeface="Arial" panose="020B0604020202020204" pitchFamily="34" charset="0"/>
        <a:buChar char="•"/>
        <a:defRPr sz="1800" kern="1200">
          <a:solidFill>
            <a:schemeClr val="tx1"/>
          </a:solidFill>
          <a:latin typeface="+mj-lt"/>
          <a:ea typeface="+mn-ea"/>
          <a:cs typeface="+mn-cs"/>
        </a:defRPr>
      </a:lvl3pPr>
      <a:lvl4pPr marL="1200138" indent="-171448" algn="l" defTabSz="685793"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4pPr>
      <a:lvl5pPr marL="1543035" indent="-171448" algn="l" defTabSz="685793"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5pPr>
      <a:lvl6pPr marL="1885931" indent="-171448" algn="l" defTabSz="68579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28" indent="-171448" algn="l" defTabSz="68579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24" indent="-171448" algn="l" defTabSz="68579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21" indent="-171448" algn="l" defTabSz="68579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93" rtl="0" eaLnBrk="1" latinLnBrk="0" hangingPunct="1">
        <a:defRPr sz="1350" kern="1200">
          <a:solidFill>
            <a:schemeClr val="tx1"/>
          </a:solidFill>
          <a:latin typeface="+mn-lt"/>
          <a:ea typeface="+mn-ea"/>
          <a:cs typeface="+mn-cs"/>
        </a:defRPr>
      </a:lvl1pPr>
      <a:lvl2pPr marL="342896" algn="l" defTabSz="685793" rtl="0" eaLnBrk="1" latinLnBrk="0" hangingPunct="1">
        <a:defRPr sz="1350" kern="1200">
          <a:solidFill>
            <a:schemeClr val="tx1"/>
          </a:solidFill>
          <a:latin typeface="+mn-lt"/>
          <a:ea typeface="+mn-ea"/>
          <a:cs typeface="+mn-cs"/>
        </a:defRPr>
      </a:lvl2pPr>
      <a:lvl3pPr marL="685793" algn="l" defTabSz="685793" rtl="0" eaLnBrk="1" latinLnBrk="0" hangingPunct="1">
        <a:defRPr sz="1350" kern="1200">
          <a:solidFill>
            <a:schemeClr val="tx1"/>
          </a:solidFill>
          <a:latin typeface="+mn-lt"/>
          <a:ea typeface="+mn-ea"/>
          <a:cs typeface="+mn-cs"/>
        </a:defRPr>
      </a:lvl3pPr>
      <a:lvl4pPr marL="1028690" algn="l" defTabSz="685793" rtl="0" eaLnBrk="1" latinLnBrk="0" hangingPunct="1">
        <a:defRPr sz="1350" kern="1200">
          <a:solidFill>
            <a:schemeClr val="tx1"/>
          </a:solidFill>
          <a:latin typeface="+mn-lt"/>
          <a:ea typeface="+mn-ea"/>
          <a:cs typeface="+mn-cs"/>
        </a:defRPr>
      </a:lvl4pPr>
      <a:lvl5pPr marL="1371587" algn="l" defTabSz="685793" rtl="0" eaLnBrk="1" latinLnBrk="0" hangingPunct="1">
        <a:defRPr sz="1350" kern="1200">
          <a:solidFill>
            <a:schemeClr val="tx1"/>
          </a:solidFill>
          <a:latin typeface="+mn-lt"/>
          <a:ea typeface="+mn-ea"/>
          <a:cs typeface="+mn-cs"/>
        </a:defRPr>
      </a:lvl5pPr>
      <a:lvl6pPr marL="1714483" algn="l" defTabSz="685793" rtl="0" eaLnBrk="1" latinLnBrk="0" hangingPunct="1">
        <a:defRPr sz="1350" kern="1200">
          <a:solidFill>
            <a:schemeClr val="tx1"/>
          </a:solidFill>
          <a:latin typeface="+mn-lt"/>
          <a:ea typeface="+mn-ea"/>
          <a:cs typeface="+mn-cs"/>
        </a:defRPr>
      </a:lvl6pPr>
      <a:lvl7pPr marL="2057379" algn="l" defTabSz="685793" rtl="0" eaLnBrk="1" latinLnBrk="0" hangingPunct="1">
        <a:defRPr sz="1350" kern="1200">
          <a:solidFill>
            <a:schemeClr val="tx1"/>
          </a:solidFill>
          <a:latin typeface="+mn-lt"/>
          <a:ea typeface="+mn-ea"/>
          <a:cs typeface="+mn-cs"/>
        </a:defRPr>
      </a:lvl7pPr>
      <a:lvl8pPr marL="2400276" algn="l" defTabSz="685793" rtl="0" eaLnBrk="1" latinLnBrk="0" hangingPunct="1">
        <a:defRPr sz="1350" kern="1200">
          <a:solidFill>
            <a:schemeClr val="tx1"/>
          </a:solidFill>
          <a:latin typeface="+mn-lt"/>
          <a:ea typeface="+mn-ea"/>
          <a:cs typeface="+mn-cs"/>
        </a:defRPr>
      </a:lvl8pPr>
      <a:lvl9pPr marL="2743173" algn="l" defTabSz="68579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github.com/boostorg/multiprecis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647700"/>
            <a:ext cx="7886700" cy="2028483"/>
          </a:xfrm>
        </p:spPr>
        <p:txBody>
          <a:bodyPr>
            <a:normAutofit fontScale="90000"/>
          </a:bodyPr>
          <a:lstStyle/>
          <a:p>
            <a:pPr algn="ctr"/>
            <a:r>
              <a:rPr lang="en-US" sz="4400" dirty="0"/>
              <a:t>Chapter 3: </a:t>
            </a:r>
            <a:br>
              <a:rPr lang="en-US" sz="4400" dirty="0"/>
            </a:br>
            <a:r>
              <a:rPr lang="en-US" sz="4400" dirty="0"/>
              <a:t>Control Statements and Algorithm Development, Part 1</a:t>
            </a:r>
            <a:br>
              <a:rPr lang="en-US" sz="4400" dirty="0"/>
            </a:br>
            <a:br>
              <a:rPr lang="en-US" sz="1600" dirty="0"/>
            </a:br>
            <a:r>
              <a:rPr lang="en-US" sz="2800" dirty="0"/>
              <a:t>C++ How to Program: An Objects-Natural Approach, 11/e</a:t>
            </a:r>
            <a:endParaRPr lang="en-US" sz="2700" dirty="0"/>
          </a:p>
        </p:txBody>
      </p:sp>
      <p:sp>
        <p:nvSpPr>
          <p:cNvPr id="3" name="Subtitle 2"/>
          <p:cNvSpPr>
            <a:spLocks noGrp="1"/>
          </p:cNvSpPr>
          <p:nvPr>
            <p:ph type="body" idx="1"/>
          </p:nvPr>
        </p:nvSpPr>
        <p:spPr/>
        <p:txBody>
          <a:bodyPr>
            <a:normAutofit/>
          </a:bodyPr>
          <a:lstStyle/>
          <a:p>
            <a:pPr algn="ctr"/>
            <a:endParaRPr lang="en-US" dirty="0"/>
          </a:p>
          <a:p>
            <a:pPr algn="ctr"/>
            <a:r>
              <a:rPr lang="en-US" dirty="0"/>
              <a:t>Presented by </a:t>
            </a:r>
            <a:br>
              <a:rPr lang="en-US" dirty="0"/>
            </a:br>
            <a:r>
              <a:rPr lang="en-US" dirty="0"/>
              <a:t>Paul Deitel, CEO, Deitel &amp; Associates, Inc.</a:t>
            </a:r>
          </a:p>
        </p:txBody>
      </p:sp>
      <p:pic>
        <p:nvPicPr>
          <p:cNvPr id="5" name="Picture 4">
            <a:extLst>
              <a:ext uri="{FF2B5EF4-FFF2-40B4-BE49-F238E27FC236}">
                <a16:creationId xmlns:a16="http://schemas.microsoft.com/office/drawing/2014/main" id="{ECBBC54D-2418-F344-B717-4979003648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20803" y="2676183"/>
            <a:ext cx="3292869" cy="1852239"/>
          </a:xfrm>
          <a:prstGeom prst="rect">
            <a:avLst/>
          </a:prstGeom>
        </p:spPr>
      </p:pic>
      <p:sp>
        <p:nvSpPr>
          <p:cNvPr id="6" name="Footer Placeholder 5">
            <a:extLst>
              <a:ext uri="{FF2B5EF4-FFF2-40B4-BE49-F238E27FC236}">
                <a16:creationId xmlns:a16="http://schemas.microsoft.com/office/drawing/2014/main" id="{8ED73499-B563-CF4E-BB90-739E6BCEEEE3}"/>
              </a:ext>
            </a:extLst>
          </p:cNvPr>
          <p:cNvSpPr>
            <a:spLocks noGrp="1"/>
          </p:cNvSpPr>
          <p:nvPr>
            <p:ph type="ftr" sz="quarter" idx="3"/>
          </p:nvPr>
        </p:nvSpPr>
        <p:spPr/>
        <p:txBody>
          <a:bodyPr/>
          <a:lstStyle/>
          <a:p>
            <a:pPr algn="l"/>
            <a:r>
              <a:rPr lang="en-US" dirty="0"/>
              <a:t>©Copyright 1992-2024 by Pearson Education, Inc. All Rights Reserved. https://</a:t>
            </a:r>
            <a:r>
              <a:rPr lang="en-US" dirty="0" err="1"/>
              <a:t>deitel.com</a:t>
            </a:r>
            <a:r>
              <a:rPr lang="en-US" dirty="0"/>
              <a:t> </a:t>
            </a:r>
          </a:p>
        </p:txBody>
      </p:sp>
    </p:spTree>
    <p:extLst>
      <p:ext uri="{BB962C8B-B14F-4D97-AF65-F5344CB8AC3E}">
        <p14:creationId xmlns:p14="http://schemas.microsoft.com/office/powerpoint/2010/main" val="277981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D20AF-609D-5947-9F2D-651F2FCD0CCD}"/>
              </a:ext>
            </a:extLst>
          </p:cNvPr>
          <p:cNvSpPr>
            <a:spLocks noGrp="1"/>
          </p:cNvSpPr>
          <p:nvPr>
            <p:ph type="title"/>
          </p:nvPr>
        </p:nvSpPr>
        <p:spPr/>
        <p:txBody>
          <a:bodyPr/>
          <a:lstStyle/>
          <a:p>
            <a:r>
              <a:rPr lang="en-US" dirty="0"/>
              <a:t>Selection Statements</a:t>
            </a:r>
          </a:p>
        </p:txBody>
      </p:sp>
      <p:sp>
        <p:nvSpPr>
          <p:cNvPr id="3" name="Content Placeholder 2">
            <a:extLst>
              <a:ext uri="{FF2B5EF4-FFF2-40B4-BE49-F238E27FC236}">
                <a16:creationId xmlns:a16="http://schemas.microsoft.com/office/drawing/2014/main" id="{C7043E03-AEEF-6E45-AC30-671D1E643B5F}"/>
              </a:ext>
            </a:extLst>
          </p:cNvPr>
          <p:cNvSpPr>
            <a:spLocks noGrp="1"/>
          </p:cNvSpPr>
          <p:nvPr>
            <p:ph idx="1"/>
          </p:nvPr>
        </p:nvSpPr>
        <p:spPr/>
        <p:txBody>
          <a:bodyPr/>
          <a:lstStyle/>
          <a:p>
            <a:r>
              <a:rPr lang="en-US" dirty="0">
                <a:latin typeface="Consolas" panose="020B0609020204030204" pitchFamily="49" charset="0"/>
                <a:cs typeface="Consolas" panose="020B0609020204030204" pitchFamily="49" charset="0"/>
              </a:rPr>
              <a:t>if</a:t>
            </a:r>
          </a:p>
          <a:p>
            <a:r>
              <a:rPr lang="en-US" dirty="0">
                <a:latin typeface="Consolas" panose="020B0609020204030204" pitchFamily="49" charset="0"/>
                <a:cs typeface="Consolas" panose="020B0609020204030204" pitchFamily="49" charset="0"/>
              </a:rPr>
              <a:t>if</a:t>
            </a:r>
            <a:r>
              <a:rPr lang="en-US" dirty="0"/>
              <a:t>…</a:t>
            </a:r>
            <a:r>
              <a:rPr lang="en-US" dirty="0">
                <a:latin typeface="Consolas" panose="020B0609020204030204" pitchFamily="49" charset="0"/>
                <a:cs typeface="Consolas" panose="020B0609020204030204" pitchFamily="49" charset="0"/>
              </a:rPr>
              <a:t>else</a:t>
            </a:r>
          </a:p>
          <a:p>
            <a:r>
              <a:rPr lang="en-US" dirty="0">
                <a:latin typeface="Consolas" panose="020B0609020204030204" pitchFamily="49" charset="0"/>
                <a:cs typeface="Consolas" panose="020B0609020204030204" pitchFamily="49" charset="0"/>
              </a:rPr>
              <a:t>switch</a:t>
            </a:r>
          </a:p>
        </p:txBody>
      </p:sp>
      <p:sp>
        <p:nvSpPr>
          <p:cNvPr id="5" name="Footer Placeholder 4">
            <a:extLst>
              <a:ext uri="{FF2B5EF4-FFF2-40B4-BE49-F238E27FC236}">
                <a16:creationId xmlns:a16="http://schemas.microsoft.com/office/drawing/2014/main" id="{54D7287B-E5C1-AC41-8E2B-74108963FB59}"/>
              </a:ext>
            </a:extLst>
          </p:cNvPr>
          <p:cNvSpPr>
            <a:spLocks noGrp="1"/>
          </p:cNvSpPr>
          <p:nvPr>
            <p:ph type="ftr" sz="quarter" idx="3"/>
          </p:nvPr>
        </p:nvSpPr>
        <p:spPr/>
        <p:txBody>
          <a:bodyPr/>
          <a:lstStyle/>
          <a:p>
            <a:pPr algn="l"/>
            <a:r>
              <a:rPr lang="en-US" dirty="0"/>
              <a:t>©Copyright 1992-2024 by Pearson Education, Inc. All Rights Reserved. https://</a:t>
            </a:r>
            <a:r>
              <a:rPr lang="en-US" dirty="0" err="1"/>
              <a:t>deitel.com</a:t>
            </a:r>
            <a:r>
              <a:rPr lang="en-US" dirty="0"/>
              <a:t> </a:t>
            </a:r>
          </a:p>
        </p:txBody>
      </p:sp>
    </p:spTree>
    <p:extLst>
      <p:ext uri="{BB962C8B-B14F-4D97-AF65-F5344CB8AC3E}">
        <p14:creationId xmlns:p14="http://schemas.microsoft.com/office/powerpoint/2010/main" val="2012233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8E53A-9423-B043-9793-F897DA15ACC2}"/>
              </a:ext>
            </a:extLst>
          </p:cNvPr>
          <p:cNvSpPr>
            <a:spLocks noGrp="1"/>
          </p:cNvSpPr>
          <p:nvPr>
            <p:ph type="title"/>
          </p:nvPr>
        </p:nvSpPr>
        <p:spPr/>
        <p:txBody>
          <a:bodyPr/>
          <a:lstStyle/>
          <a:p>
            <a:r>
              <a:rPr lang="en-US" dirty="0"/>
              <a:t>Iteration Statements</a:t>
            </a:r>
            <a:br>
              <a:rPr lang="en-US" dirty="0"/>
            </a:br>
            <a:endParaRPr lang="en-US" dirty="0"/>
          </a:p>
        </p:txBody>
      </p:sp>
      <p:sp>
        <p:nvSpPr>
          <p:cNvPr id="3" name="Content Placeholder 2">
            <a:extLst>
              <a:ext uri="{FF2B5EF4-FFF2-40B4-BE49-F238E27FC236}">
                <a16:creationId xmlns:a16="http://schemas.microsoft.com/office/drawing/2014/main" id="{84DA0B24-EA78-A441-856D-C7009B556F1F}"/>
              </a:ext>
            </a:extLst>
          </p:cNvPr>
          <p:cNvSpPr>
            <a:spLocks noGrp="1"/>
          </p:cNvSpPr>
          <p:nvPr>
            <p:ph idx="1"/>
          </p:nvPr>
        </p:nvSpPr>
        <p:spPr/>
        <p:txBody>
          <a:bodyPr/>
          <a:lstStyle/>
          <a:p>
            <a:r>
              <a:rPr lang="en-US" dirty="0">
                <a:latin typeface="Consolas" panose="020B0609020204030204" pitchFamily="49" charset="0"/>
                <a:cs typeface="Consolas" panose="020B0609020204030204" pitchFamily="49" charset="0"/>
              </a:rPr>
              <a:t>while</a:t>
            </a:r>
          </a:p>
          <a:p>
            <a:r>
              <a:rPr lang="en-US" dirty="0">
                <a:latin typeface="Consolas" panose="020B0609020204030204" pitchFamily="49" charset="0"/>
                <a:cs typeface="Consolas" panose="020B0609020204030204" pitchFamily="49" charset="0"/>
              </a:rPr>
              <a:t>do</a:t>
            </a:r>
            <a:r>
              <a:rPr lang="en-US" dirty="0"/>
              <a:t>…</a:t>
            </a:r>
            <a:r>
              <a:rPr lang="en-US" dirty="0">
                <a:latin typeface="Consolas" panose="020B0609020204030204" pitchFamily="49" charset="0"/>
                <a:cs typeface="Consolas" panose="020B0609020204030204" pitchFamily="49" charset="0"/>
              </a:rPr>
              <a:t>while</a:t>
            </a:r>
          </a:p>
          <a:p>
            <a:r>
              <a:rPr lang="en-US" dirty="0">
                <a:latin typeface="Consolas" panose="020B0609020204030204" pitchFamily="49" charset="0"/>
                <a:cs typeface="Consolas" panose="020B0609020204030204" pitchFamily="49" charset="0"/>
              </a:rPr>
              <a:t>for</a:t>
            </a:r>
          </a:p>
          <a:p>
            <a:r>
              <a:rPr lang="en-US" dirty="0"/>
              <a:t>range-based </a:t>
            </a:r>
            <a:r>
              <a:rPr lang="en-US" dirty="0">
                <a:latin typeface="Consolas" panose="020B0609020204030204" pitchFamily="49" charset="0"/>
                <a:cs typeface="Consolas" panose="020B0609020204030204" pitchFamily="49" charset="0"/>
              </a:rPr>
              <a:t>for</a:t>
            </a:r>
            <a:r>
              <a:rPr lang="en-US" dirty="0">
                <a:latin typeface="+mn-lt"/>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sp>
        <p:nvSpPr>
          <p:cNvPr id="5" name="Footer Placeholder 4">
            <a:extLst>
              <a:ext uri="{FF2B5EF4-FFF2-40B4-BE49-F238E27FC236}">
                <a16:creationId xmlns:a16="http://schemas.microsoft.com/office/drawing/2014/main" id="{6CF5C0FB-FAF3-654B-92B3-51955D6138B7}"/>
              </a:ext>
            </a:extLst>
          </p:cNvPr>
          <p:cNvSpPr>
            <a:spLocks noGrp="1"/>
          </p:cNvSpPr>
          <p:nvPr>
            <p:ph type="ftr" sz="quarter" idx="3"/>
          </p:nvPr>
        </p:nvSpPr>
        <p:spPr/>
        <p:txBody>
          <a:bodyPr/>
          <a:lstStyle/>
          <a:p>
            <a:pPr algn="l"/>
            <a:r>
              <a:rPr lang="en-US" dirty="0"/>
              <a:t>©Copyright 1992-2024 by Pearson Education, Inc. All Rights Reserved. https://</a:t>
            </a:r>
            <a:r>
              <a:rPr lang="en-US" dirty="0" err="1"/>
              <a:t>deitel.com</a:t>
            </a:r>
            <a:r>
              <a:rPr lang="en-US" dirty="0"/>
              <a:t> </a:t>
            </a:r>
          </a:p>
        </p:txBody>
      </p:sp>
    </p:spTree>
    <p:extLst>
      <p:ext uri="{BB962C8B-B14F-4D97-AF65-F5344CB8AC3E}">
        <p14:creationId xmlns:p14="http://schemas.microsoft.com/office/powerpoint/2010/main" val="2710021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C1704-885E-9447-A72B-4DB8905A1D02}"/>
              </a:ext>
            </a:extLst>
          </p:cNvPr>
          <p:cNvSpPr>
            <a:spLocks noGrp="1"/>
          </p:cNvSpPr>
          <p:nvPr>
            <p:ph type="title"/>
          </p:nvPr>
        </p:nvSpPr>
        <p:spPr/>
        <p:txBody>
          <a:bodyPr/>
          <a:lstStyle/>
          <a:p>
            <a:r>
              <a:rPr lang="en-US" dirty="0"/>
              <a:t>Keywords (1 of 3)</a:t>
            </a:r>
          </a:p>
        </p:txBody>
      </p:sp>
      <p:graphicFrame>
        <p:nvGraphicFramePr>
          <p:cNvPr id="9" name="Content Placeholder 8">
            <a:extLst>
              <a:ext uri="{FF2B5EF4-FFF2-40B4-BE49-F238E27FC236}">
                <a16:creationId xmlns:a16="http://schemas.microsoft.com/office/drawing/2014/main" id="{BF32CFC9-733B-CE4E-BB89-EA0A89DB70D7}"/>
              </a:ext>
            </a:extLst>
          </p:cNvPr>
          <p:cNvGraphicFramePr>
            <a:graphicFrameLocks noGrp="1"/>
          </p:cNvGraphicFramePr>
          <p:nvPr>
            <p:ph idx="1"/>
          </p:nvPr>
        </p:nvGraphicFramePr>
        <p:xfrm>
          <a:off x="628650" y="1257300"/>
          <a:ext cx="7886700" cy="3657600"/>
        </p:xfrm>
        <a:graphic>
          <a:graphicData uri="http://schemas.openxmlformats.org/drawingml/2006/table">
            <a:tbl>
              <a:tblPr/>
              <a:tblGrid>
                <a:gridCol w="1577340">
                  <a:extLst>
                    <a:ext uri="{9D8B030D-6E8A-4147-A177-3AD203B41FA5}">
                      <a16:colId xmlns:a16="http://schemas.microsoft.com/office/drawing/2014/main" val="646669236"/>
                    </a:ext>
                  </a:extLst>
                </a:gridCol>
                <a:gridCol w="1577340">
                  <a:extLst>
                    <a:ext uri="{9D8B030D-6E8A-4147-A177-3AD203B41FA5}">
                      <a16:colId xmlns:a16="http://schemas.microsoft.com/office/drawing/2014/main" val="1048412074"/>
                    </a:ext>
                  </a:extLst>
                </a:gridCol>
                <a:gridCol w="1577340">
                  <a:extLst>
                    <a:ext uri="{9D8B030D-6E8A-4147-A177-3AD203B41FA5}">
                      <a16:colId xmlns:a16="http://schemas.microsoft.com/office/drawing/2014/main" val="3695027652"/>
                    </a:ext>
                  </a:extLst>
                </a:gridCol>
                <a:gridCol w="1577340">
                  <a:extLst>
                    <a:ext uri="{9D8B030D-6E8A-4147-A177-3AD203B41FA5}">
                      <a16:colId xmlns:a16="http://schemas.microsoft.com/office/drawing/2014/main" val="2310246926"/>
                    </a:ext>
                  </a:extLst>
                </a:gridCol>
                <a:gridCol w="1577340">
                  <a:extLst>
                    <a:ext uri="{9D8B030D-6E8A-4147-A177-3AD203B41FA5}">
                      <a16:colId xmlns:a16="http://schemas.microsoft.com/office/drawing/2014/main" val="2746750041"/>
                    </a:ext>
                  </a:extLst>
                </a:gridCol>
              </a:tblGrid>
              <a:tr h="0">
                <a:tc gridSpan="3">
                  <a:txBody>
                    <a:bodyPr/>
                    <a:lstStyle/>
                    <a:p>
                      <a:pPr fontAlgn="ctr"/>
                      <a:r>
                        <a:rPr lang="en-US" sz="2400" b="1" dirty="0">
                          <a:effectLst/>
                        </a:rPr>
                        <a:t>Keywords common to C and C++</a:t>
                      </a:r>
                      <a:endParaRPr lang="en-US" sz="2400" dirty="0">
                        <a:effectLst/>
                      </a:endParaRPr>
                    </a:p>
                  </a:txBody>
                  <a:tcPr anchor="ctr">
                    <a:lnL>
                      <a:noFill/>
                    </a:lnL>
                    <a:lnR>
                      <a:noFill/>
                    </a:lnR>
                    <a:lnT>
                      <a:noFill/>
                    </a:lnT>
                    <a:lnB>
                      <a:noFill/>
                    </a:lnB>
                  </a:tcPr>
                </a:tc>
                <a:tc hMerge="1">
                  <a:txBody>
                    <a:bodyPr/>
                    <a:lstStyle/>
                    <a:p>
                      <a:pPr fontAlgn="ctr"/>
                      <a:endParaRPr lang="en-US" dirty="0">
                        <a:effectLst/>
                      </a:endParaRPr>
                    </a:p>
                  </a:txBody>
                  <a:tcPr anchor="ctr">
                    <a:lnL>
                      <a:noFill/>
                    </a:lnL>
                    <a:lnR>
                      <a:noFill/>
                    </a:lnR>
                    <a:lnT>
                      <a:noFill/>
                    </a:lnT>
                    <a:lnB>
                      <a:noFill/>
                    </a:lnB>
                  </a:tcPr>
                </a:tc>
                <a:tc hMerge="1">
                  <a:txBody>
                    <a:bodyPr/>
                    <a:lstStyle/>
                    <a:p>
                      <a:pPr fontAlgn="ctr"/>
                      <a:endParaRPr lang="en-US" sz="2400" dirty="0">
                        <a:effectLst/>
                      </a:endParaRPr>
                    </a:p>
                  </a:txBody>
                  <a:tcPr anchor="ctr">
                    <a:lnL>
                      <a:noFill/>
                    </a:lnL>
                    <a:lnR>
                      <a:noFill/>
                    </a:lnR>
                    <a:lnT>
                      <a:noFill/>
                    </a:lnT>
                    <a:lnB>
                      <a:noFill/>
                    </a:lnB>
                  </a:tcPr>
                </a:tc>
                <a:tc>
                  <a:txBody>
                    <a:bodyPr/>
                    <a:lstStyle/>
                    <a:p>
                      <a:pPr fontAlgn="ctr"/>
                      <a:endParaRPr lang="en-US" sz="2400" dirty="0">
                        <a:effectLst/>
                      </a:endParaRPr>
                    </a:p>
                  </a:txBody>
                  <a:tcPr anchor="ctr">
                    <a:lnL>
                      <a:noFill/>
                    </a:lnL>
                    <a:lnR>
                      <a:noFill/>
                    </a:lnR>
                    <a:lnT>
                      <a:noFill/>
                    </a:lnT>
                    <a:lnB>
                      <a:noFill/>
                    </a:lnB>
                  </a:tcPr>
                </a:tc>
                <a:tc>
                  <a:txBody>
                    <a:bodyPr/>
                    <a:lstStyle/>
                    <a:p>
                      <a:pPr fontAlgn="ctr"/>
                      <a:endParaRPr lang="en-US" sz="2400" dirty="0">
                        <a:effectLst/>
                      </a:endParaRPr>
                    </a:p>
                  </a:txBody>
                  <a:tcPr anchor="ctr">
                    <a:lnL>
                      <a:noFill/>
                    </a:lnL>
                    <a:lnR>
                      <a:noFill/>
                    </a:lnR>
                    <a:lnT>
                      <a:noFill/>
                    </a:lnT>
                    <a:lnB>
                      <a:noFill/>
                    </a:lnB>
                  </a:tcPr>
                </a:tc>
                <a:extLst>
                  <a:ext uri="{0D108BD9-81ED-4DB2-BD59-A6C34878D82A}">
                    <a16:rowId xmlns:a16="http://schemas.microsoft.com/office/drawing/2014/main" val="429523762"/>
                  </a:ext>
                </a:extLst>
              </a:tr>
              <a:tr h="0">
                <a:tc>
                  <a:txBody>
                    <a:bodyPr/>
                    <a:lstStyle/>
                    <a:p>
                      <a:pPr fontAlgn="ctr"/>
                      <a:r>
                        <a:rPr lang="en-US" sz="2400" dirty="0" err="1">
                          <a:effectLst/>
                        </a:rPr>
                        <a:t>asm</a:t>
                      </a:r>
                      <a:endParaRPr lang="en-US" sz="2400" dirty="0">
                        <a:effectLst/>
                      </a:endParaRPr>
                    </a:p>
                  </a:txBody>
                  <a:tcPr anchor="ctr">
                    <a:lnL>
                      <a:noFill/>
                    </a:lnL>
                    <a:lnR>
                      <a:noFill/>
                    </a:lnR>
                    <a:lnT>
                      <a:noFill/>
                    </a:lnT>
                    <a:lnB>
                      <a:noFill/>
                    </a:lnB>
                  </a:tcPr>
                </a:tc>
                <a:tc>
                  <a:txBody>
                    <a:bodyPr/>
                    <a:lstStyle/>
                    <a:p>
                      <a:pPr fontAlgn="ctr"/>
                      <a:r>
                        <a:rPr lang="en-US" sz="2400" dirty="0">
                          <a:effectLst/>
                        </a:rPr>
                        <a:t>auto</a:t>
                      </a:r>
                    </a:p>
                  </a:txBody>
                  <a:tcPr anchor="ctr">
                    <a:lnL>
                      <a:noFill/>
                    </a:lnL>
                    <a:lnR>
                      <a:noFill/>
                    </a:lnR>
                    <a:lnT>
                      <a:noFill/>
                    </a:lnT>
                    <a:lnB>
                      <a:noFill/>
                    </a:lnB>
                  </a:tcPr>
                </a:tc>
                <a:tc>
                  <a:txBody>
                    <a:bodyPr/>
                    <a:lstStyle/>
                    <a:p>
                      <a:pPr fontAlgn="ctr"/>
                      <a:r>
                        <a:rPr lang="en-US" sz="2400">
                          <a:effectLst/>
                        </a:rPr>
                        <a:t>break</a:t>
                      </a:r>
                    </a:p>
                  </a:txBody>
                  <a:tcPr anchor="ctr">
                    <a:lnL>
                      <a:noFill/>
                    </a:lnL>
                    <a:lnR>
                      <a:noFill/>
                    </a:lnR>
                    <a:lnT>
                      <a:noFill/>
                    </a:lnT>
                    <a:lnB>
                      <a:noFill/>
                    </a:lnB>
                  </a:tcPr>
                </a:tc>
                <a:tc>
                  <a:txBody>
                    <a:bodyPr/>
                    <a:lstStyle/>
                    <a:p>
                      <a:pPr fontAlgn="ctr"/>
                      <a:r>
                        <a:rPr lang="en-US" sz="2400">
                          <a:effectLst/>
                        </a:rPr>
                        <a:t>case</a:t>
                      </a:r>
                    </a:p>
                  </a:txBody>
                  <a:tcPr anchor="ctr">
                    <a:lnL>
                      <a:noFill/>
                    </a:lnL>
                    <a:lnR>
                      <a:noFill/>
                    </a:lnR>
                    <a:lnT>
                      <a:noFill/>
                    </a:lnT>
                    <a:lnB>
                      <a:noFill/>
                    </a:lnB>
                  </a:tcPr>
                </a:tc>
                <a:tc>
                  <a:txBody>
                    <a:bodyPr/>
                    <a:lstStyle/>
                    <a:p>
                      <a:pPr fontAlgn="ctr"/>
                      <a:r>
                        <a:rPr lang="en-US" sz="2400">
                          <a:effectLst/>
                        </a:rPr>
                        <a:t>char</a:t>
                      </a:r>
                    </a:p>
                  </a:txBody>
                  <a:tcPr anchor="ctr">
                    <a:lnL>
                      <a:noFill/>
                    </a:lnL>
                    <a:lnR>
                      <a:noFill/>
                    </a:lnR>
                    <a:lnT>
                      <a:noFill/>
                    </a:lnT>
                    <a:lnB>
                      <a:noFill/>
                    </a:lnB>
                  </a:tcPr>
                </a:tc>
                <a:extLst>
                  <a:ext uri="{0D108BD9-81ED-4DB2-BD59-A6C34878D82A}">
                    <a16:rowId xmlns:a16="http://schemas.microsoft.com/office/drawing/2014/main" val="399102660"/>
                  </a:ext>
                </a:extLst>
              </a:tr>
              <a:tr h="0">
                <a:tc>
                  <a:txBody>
                    <a:bodyPr/>
                    <a:lstStyle/>
                    <a:p>
                      <a:pPr fontAlgn="ctr"/>
                      <a:r>
                        <a:rPr lang="en-US" sz="2400" dirty="0">
                          <a:effectLst/>
                        </a:rPr>
                        <a:t>const</a:t>
                      </a:r>
                    </a:p>
                  </a:txBody>
                  <a:tcPr anchor="ctr">
                    <a:lnL>
                      <a:noFill/>
                    </a:lnL>
                    <a:lnR>
                      <a:noFill/>
                    </a:lnR>
                    <a:lnT>
                      <a:noFill/>
                    </a:lnT>
                    <a:lnB>
                      <a:noFill/>
                    </a:lnB>
                  </a:tcPr>
                </a:tc>
                <a:tc>
                  <a:txBody>
                    <a:bodyPr/>
                    <a:lstStyle/>
                    <a:p>
                      <a:pPr fontAlgn="ctr"/>
                      <a:r>
                        <a:rPr lang="en-US" sz="2400" dirty="0">
                          <a:effectLst/>
                        </a:rPr>
                        <a:t>continue</a:t>
                      </a:r>
                    </a:p>
                  </a:txBody>
                  <a:tcPr anchor="ctr">
                    <a:lnL>
                      <a:noFill/>
                    </a:lnL>
                    <a:lnR>
                      <a:noFill/>
                    </a:lnR>
                    <a:lnT>
                      <a:noFill/>
                    </a:lnT>
                    <a:lnB>
                      <a:noFill/>
                    </a:lnB>
                  </a:tcPr>
                </a:tc>
                <a:tc>
                  <a:txBody>
                    <a:bodyPr/>
                    <a:lstStyle/>
                    <a:p>
                      <a:pPr fontAlgn="ctr"/>
                      <a:r>
                        <a:rPr lang="en-US" sz="2400" dirty="0">
                          <a:effectLst/>
                        </a:rPr>
                        <a:t>default</a:t>
                      </a:r>
                    </a:p>
                  </a:txBody>
                  <a:tcPr anchor="ctr">
                    <a:lnL>
                      <a:noFill/>
                    </a:lnL>
                    <a:lnR>
                      <a:noFill/>
                    </a:lnR>
                    <a:lnT>
                      <a:noFill/>
                    </a:lnT>
                    <a:lnB>
                      <a:noFill/>
                    </a:lnB>
                  </a:tcPr>
                </a:tc>
                <a:tc>
                  <a:txBody>
                    <a:bodyPr/>
                    <a:lstStyle/>
                    <a:p>
                      <a:pPr fontAlgn="ctr"/>
                      <a:r>
                        <a:rPr lang="en-US" sz="2400">
                          <a:effectLst/>
                        </a:rPr>
                        <a:t>do</a:t>
                      </a:r>
                    </a:p>
                  </a:txBody>
                  <a:tcPr anchor="ctr">
                    <a:lnL>
                      <a:noFill/>
                    </a:lnL>
                    <a:lnR>
                      <a:noFill/>
                    </a:lnR>
                    <a:lnT>
                      <a:noFill/>
                    </a:lnT>
                    <a:lnB>
                      <a:noFill/>
                    </a:lnB>
                  </a:tcPr>
                </a:tc>
                <a:tc>
                  <a:txBody>
                    <a:bodyPr/>
                    <a:lstStyle/>
                    <a:p>
                      <a:pPr fontAlgn="ctr"/>
                      <a:r>
                        <a:rPr lang="en-US" sz="2400">
                          <a:effectLst/>
                        </a:rPr>
                        <a:t>double</a:t>
                      </a:r>
                    </a:p>
                  </a:txBody>
                  <a:tcPr anchor="ctr">
                    <a:lnL>
                      <a:noFill/>
                    </a:lnL>
                    <a:lnR>
                      <a:noFill/>
                    </a:lnR>
                    <a:lnT>
                      <a:noFill/>
                    </a:lnT>
                    <a:lnB>
                      <a:noFill/>
                    </a:lnB>
                  </a:tcPr>
                </a:tc>
                <a:extLst>
                  <a:ext uri="{0D108BD9-81ED-4DB2-BD59-A6C34878D82A}">
                    <a16:rowId xmlns:a16="http://schemas.microsoft.com/office/drawing/2014/main" val="3551814856"/>
                  </a:ext>
                </a:extLst>
              </a:tr>
              <a:tr h="0">
                <a:tc>
                  <a:txBody>
                    <a:bodyPr/>
                    <a:lstStyle/>
                    <a:p>
                      <a:pPr fontAlgn="ctr"/>
                      <a:r>
                        <a:rPr lang="en-US" sz="2400">
                          <a:effectLst/>
                        </a:rPr>
                        <a:t>else</a:t>
                      </a:r>
                    </a:p>
                  </a:txBody>
                  <a:tcPr anchor="ctr">
                    <a:lnL>
                      <a:noFill/>
                    </a:lnL>
                    <a:lnR>
                      <a:noFill/>
                    </a:lnR>
                    <a:lnT>
                      <a:noFill/>
                    </a:lnT>
                    <a:lnB>
                      <a:noFill/>
                    </a:lnB>
                  </a:tcPr>
                </a:tc>
                <a:tc>
                  <a:txBody>
                    <a:bodyPr/>
                    <a:lstStyle/>
                    <a:p>
                      <a:pPr fontAlgn="ctr"/>
                      <a:r>
                        <a:rPr lang="en-US" sz="2400">
                          <a:effectLst/>
                        </a:rPr>
                        <a:t>enum</a:t>
                      </a:r>
                    </a:p>
                  </a:txBody>
                  <a:tcPr anchor="ctr">
                    <a:lnL>
                      <a:noFill/>
                    </a:lnL>
                    <a:lnR>
                      <a:noFill/>
                    </a:lnR>
                    <a:lnT>
                      <a:noFill/>
                    </a:lnT>
                    <a:lnB>
                      <a:noFill/>
                    </a:lnB>
                  </a:tcPr>
                </a:tc>
                <a:tc>
                  <a:txBody>
                    <a:bodyPr/>
                    <a:lstStyle/>
                    <a:p>
                      <a:pPr fontAlgn="ctr"/>
                      <a:r>
                        <a:rPr lang="en-US" sz="2400" dirty="0">
                          <a:effectLst/>
                        </a:rPr>
                        <a:t>extern</a:t>
                      </a:r>
                    </a:p>
                  </a:txBody>
                  <a:tcPr anchor="ctr">
                    <a:lnL>
                      <a:noFill/>
                    </a:lnL>
                    <a:lnR>
                      <a:noFill/>
                    </a:lnR>
                    <a:lnT>
                      <a:noFill/>
                    </a:lnT>
                    <a:lnB>
                      <a:noFill/>
                    </a:lnB>
                  </a:tcPr>
                </a:tc>
                <a:tc>
                  <a:txBody>
                    <a:bodyPr/>
                    <a:lstStyle/>
                    <a:p>
                      <a:pPr fontAlgn="ctr"/>
                      <a:r>
                        <a:rPr lang="en-US" sz="2400">
                          <a:effectLst/>
                        </a:rPr>
                        <a:t>float</a:t>
                      </a:r>
                    </a:p>
                  </a:txBody>
                  <a:tcPr anchor="ctr">
                    <a:lnL>
                      <a:noFill/>
                    </a:lnL>
                    <a:lnR>
                      <a:noFill/>
                    </a:lnR>
                    <a:lnT>
                      <a:noFill/>
                    </a:lnT>
                    <a:lnB>
                      <a:noFill/>
                    </a:lnB>
                  </a:tcPr>
                </a:tc>
                <a:tc>
                  <a:txBody>
                    <a:bodyPr/>
                    <a:lstStyle/>
                    <a:p>
                      <a:pPr fontAlgn="ctr"/>
                      <a:r>
                        <a:rPr lang="en-US" sz="2400">
                          <a:effectLst/>
                        </a:rPr>
                        <a:t>for</a:t>
                      </a:r>
                    </a:p>
                  </a:txBody>
                  <a:tcPr anchor="ctr">
                    <a:lnL>
                      <a:noFill/>
                    </a:lnL>
                    <a:lnR>
                      <a:noFill/>
                    </a:lnR>
                    <a:lnT>
                      <a:noFill/>
                    </a:lnT>
                    <a:lnB>
                      <a:noFill/>
                    </a:lnB>
                  </a:tcPr>
                </a:tc>
                <a:extLst>
                  <a:ext uri="{0D108BD9-81ED-4DB2-BD59-A6C34878D82A}">
                    <a16:rowId xmlns:a16="http://schemas.microsoft.com/office/drawing/2014/main" val="3405401906"/>
                  </a:ext>
                </a:extLst>
              </a:tr>
              <a:tr h="0">
                <a:tc>
                  <a:txBody>
                    <a:bodyPr/>
                    <a:lstStyle/>
                    <a:p>
                      <a:pPr fontAlgn="ctr"/>
                      <a:r>
                        <a:rPr lang="en-US" sz="2400">
                          <a:effectLst/>
                        </a:rPr>
                        <a:t>goto</a:t>
                      </a:r>
                    </a:p>
                  </a:txBody>
                  <a:tcPr anchor="ctr">
                    <a:lnL>
                      <a:noFill/>
                    </a:lnL>
                    <a:lnR>
                      <a:noFill/>
                    </a:lnR>
                    <a:lnT>
                      <a:noFill/>
                    </a:lnT>
                    <a:lnB>
                      <a:noFill/>
                    </a:lnB>
                  </a:tcPr>
                </a:tc>
                <a:tc>
                  <a:txBody>
                    <a:bodyPr/>
                    <a:lstStyle/>
                    <a:p>
                      <a:pPr fontAlgn="ctr"/>
                      <a:r>
                        <a:rPr lang="en-US" sz="2400">
                          <a:effectLst/>
                        </a:rPr>
                        <a:t>if</a:t>
                      </a:r>
                    </a:p>
                  </a:txBody>
                  <a:tcPr anchor="ctr">
                    <a:lnL>
                      <a:noFill/>
                    </a:lnL>
                    <a:lnR>
                      <a:noFill/>
                    </a:lnR>
                    <a:lnT>
                      <a:noFill/>
                    </a:lnT>
                    <a:lnB>
                      <a:noFill/>
                    </a:lnB>
                  </a:tcPr>
                </a:tc>
                <a:tc>
                  <a:txBody>
                    <a:bodyPr/>
                    <a:lstStyle/>
                    <a:p>
                      <a:pPr fontAlgn="ctr"/>
                      <a:r>
                        <a:rPr lang="en-US" sz="2400" dirty="0">
                          <a:effectLst/>
                        </a:rPr>
                        <a:t>inline</a:t>
                      </a:r>
                    </a:p>
                  </a:txBody>
                  <a:tcPr anchor="ctr">
                    <a:lnL>
                      <a:noFill/>
                    </a:lnL>
                    <a:lnR>
                      <a:noFill/>
                    </a:lnR>
                    <a:lnT>
                      <a:noFill/>
                    </a:lnT>
                    <a:lnB>
                      <a:noFill/>
                    </a:lnB>
                  </a:tcPr>
                </a:tc>
                <a:tc>
                  <a:txBody>
                    <a:bodyPr/>
                    <a:lstStyle/>
                    <a:p>
                      <a:pPr fontAlgn="ctr"/>
                      <a:r>
                        <a:rPr lang="en-US" sz="2400" dirty="0">
                          <a:effectLst/>
                        </a:rPr>
                        <a:t>int</a:t>
                      </a:r>
                    </a:p>
                  </a:txBody>
                  <a:tcPr anchor="ctr">
                    <a:lnL>
                      <a:noFill/>
                    </a:lnL>
                    <a:lnR>
                      <a:noFill/>
                    </a:lnR>
                    <a:lnT>
                      <a:noFill/>
                    </a:lnT>
                    <a:lnB>
                      <a:noFill/>
                    </a:lnB>
                  </a:tcPr>
                </a:tc>
                <a:tc>
                  <a:txBody>
                    <a:bodyPr/>
                    <a:lstStyle/>
                    <a:p>
                      <a:pPr fontAlgn="ctr"/>
                      <a:r>
                        <a:rPr lang="en-US" sz="2400">
                          <a:effectLst/>
                        </a:rPr>
                        <a:t>long</a:t>
                      </a:r>
                    </a:p>
                  </a:txBody>
                  <a:tcPr anchor="ctr">
                    <a:lnL>
                      <a:noFill/>
                    </a:lnL>
                    <a:lnR>
                      <a:noFill/>
                    </a:lnR>
                    <a:lnT>
                      <a:noFill/>
                    </a:lnT>
                    <a:lnB>
                      <a:noFill/>
                    </a:lnB>
                  </a:tcPr>
                </a:tc>
                <a:extLst>
                  <a:ext uri="{0D108BD9-81ED-4DB2-BD59-A6C34878D82A}">
                    <a16:rowId xmlns:a16="http://schemas.microsoft.com/office/drawing/2014/main" val="3932108631"/>
                  </a:ext>
                </a:extLst>
              </a:tr>
              <a:tr h="0">
                <a:tc>
                  <a:txBody>
                    <a:bodyPr/>
                    <a:lstStyle/>
                    <a:p>
                      <a:pPr fontAlgn="ctr"/>
                      <a:r>
                        <a:rPr lang="en-US" sz="2400">
                          <a:effectLst/>
                        </a:rPr>
                        <a:t>register</a:t>
                      </a:r>
                    </a:p>
                  </a:txBody>
                  <a:tcPr anchor="ctr">
                    <a:lnL>
                      <a:noFill/>
                    </a:lnL>
                    <a:lnR>
                      <a:noFill/>
                    </a:lnR>
                    <a:lnT>
                      <a:noFill/>
                    </a:lnT>
                    <a:lnB>
                      <a:noFill/>
                    </a:lnB>
                  </a:tcPr>
                </a:tc>
                <a:tc>
                  <a:txBody>
                    <a:bodyPr/>
                    <a:lstStyle/>
                    <a:p>
                      <a:pPr fontAlgn="ctr"/>
                      <a:r>
                        <a:rPr lang="en-US" sz="2400">
                          <a:effectLst/>
                        </a:rPr>
                        <a:t>return</a:t>
                      </a:r>
                    </a:p>
                  </a:txBody>
                  <a:tcPr anchor="ctr">
                    <a:lnL>
                      <a:noFill/>
                    </a:lnL>
                    <a:lnR>
                      <a:noFill/>
                    </a:lnR>
                    <a:lnT>
                      <a:noFill/>
                    </a:lnT>
                    <a:lnB>
                      <a:noFill/>
                    </a:lnB>
                  </a:tcPr>
                </a:tc>
                <a:tc>
                  <a:txBody>
                    <a:bodyPr/>
                    <a:lstStyle/>
                    <a:p>
                      <a:pPr fontAlgn="ctr"/>
                      <a:r>
                        <a:rPr lang="en-US" sz="2400">
                          <a:effectLst/>
                        </a:rPr>
                        <a:t>short</a:t>
                      </a:r>
                    </a:p>
                  </a:txBody>
                  <a:tcPr anchor="ctr">
                    <a:lnL>
                      <a:noFill/>
                    </a:lnL>
                    <a:lnR>
                      <a:noFill/>
                    </a:lnR>
                    <a:lnT>
                      <a:noFill/>
                    </a:lnT>
                    <a:lnB>
                      <a:noFill/>
                    </a:lnB>
                  </a:tcPr>
                </a:tc>
                <a:tc>
                  <a:txBody>
                    <a:bodyPr/>
                    <a:lstStyle/>
                    <a:p>
                      <a:pPr fontAlgn="ctr"/>
                      <a:r>
                        <a:rPr lang="en-US" sz="2400" dirty="0">
                          <a:effectLst/>
                        </a:rPr>
                        <a:t>signed</a:t>
                      </a:r>
                    </a:p>
                  </a:txBody>
                  <a:tcPr anchor="ctr">
                    <a:lnL>
                      <a:noFill/>
                    </a:lnL>
                    <a:lnR>
                      <a:noFill/>
                    </a:lnR>
                    <a:lnT>
                      <a:noFill/>
                    </a:lnT>
                    <a:lnB>
                      <a:noFill/>
                    </a:lnB>
                  </a:tcPr>
                </a:tc>
                <a:tc>
                  <a:txBody>
                    <a:bodyPr/>
                    <a:lstStyle/>
                    <a:p>
                      <a:pPr fontAlgn="ctr"/>
                      <a:r>
                        <a:rPr lang="en-US" sz="2400" dirty="0" err="1">
                          <a:effectLst/>
                        </a:rPr>
                        <a:t>sizeof</a:t>
                      </a:r>
                      <a:endParaRPr lang="en-US" sz="2400" dirty="0">
                        <a:effectLst/>
                      </a:endParaRPr>
                    </a:p>
                  </a:txBody>
                  <a:tcPr anchor="ctr">
                    <a:lnL>
                      <a:noFill/>
                    </a:lnL>
                    <a:lnR>
                      <a:noFill/>
                    </a:lnR>
                    <a:lnT>
                      <a:noFill/>
                    </a:lnT>
                    <a:lnB>
                      <a:noFill/>
                    </a:lnB>
                  </a:tcPr>
                </a:tc>
                <a:extLst>
                  <a:ext uri="{0D108BD9-81ED-4DB2-BD59-A6C34878D82A}">
                    <a16:rowId xmlns:a16="http://schemas.microsoft.com/office/drawing/2014/main" val="1333551748"/>
                  </a:ext>
                </a:extLst>
              </a:tr>
              <a:tr h="0">
                <a:tc>
                  <a:txBody>
                    <a:bodyPr/>
                    <a:lstStyle/>
                    <a:p>
                      <a:pPr fontAlgn="ctr"/>
                      <a:r>
                        <a:rPr lang="en-US" sz="2400">
                          <a:effectLst/>
                        </a:rPr>
                        <a:t>static</a:t>
                      </a:r>
                    </a:p>
                  </a:txBody>
                  <a:tcPr anchor="ctr">
                    <a:lnL>
                      <a:noFill/>
                    </a:lnL>
                    <a:lnR>
                      <a:noFill/>
                    </a:lnR>
                    <a:lnT>
                      <a:noFill/>
                    </a:lnT>
                    <a:lnB>
                      <a:noFill/>
                    </a:lnB>
                  </a:tcPr>
                </a:tc>
                <a:tc>
                  <a:txBody>
                    <a:bodyPr/>
                    <a:lstStyle/>
                    <a:p>
                      <a:pPr fontAlgn="ctr"/>
                      <a:r>
                        <a:rPr lang="en-US" sz="2400">
                          <a:effectLst/>
                        </a:rPr>
                        <a:t>struct</a:t>
                      </a:r>
                    </a:p>
                  </a:txBody>
                  <a:tcPr anchor="ctr">
                    <a:lnL>
                      <a:noFill/>
                    </a:lnL>
                    <a:lnR>
                      <a:noFill/>
                    </a:lnR>
                    <a:lnT>
                      <a:noFill/>
                    </a:lnT>
                    <a:lnB>
                      <a:noFill/>
                    </a:lnB>
                  </a:tcPr>
                </a:tc>
                <a:tc>
                  <a:txBody>
                    <a:bodyPr/>
                    <a:lstStyle/>
                    <a:p>
                      <a:pPr fontAlgn="ctr"/>
                      <a:r>
                        <a:rPr lang="en-US" sz="2400">
                          <a:effectLst/>
                        </a:rPr>
                        <a:t>switch</a:t>
                      </a:r>
                    </a:p>
                  </a:txBody>
                  <a:tcPr anchor="ctr">
                    <a:lnL>
                      <a:noFill/>
                    </a:lnL>
                    <a:lnR>
                      <a:noFill/>
                    </a:lnR>
                    <a:lnT>
                      <a:noFill/>
                    </a:lnT>
                    <a:lnB>
                      <a:noFill/>
                    </a:lnB>
                  </a:tcPr>
                </a:tc>
                <a:tc>
                  <a:txBody>
                    <a:bodyPr/>
                    <a:lstStyle/>
                    <a:p>
                      <a:pPr fontAlgn="ctr"/>
                      <a:r>
                        <a:rPr lang="en-US" sz="2400" dirty="0">
                          <a:effectLst/>
                        </a:rPr>
                        <a:t>typedef</a:t>
                      </a:r>
                    </a:p>
                  </a:txBody>
                  <a:tcPr anchor="ctr">
                    <a:lnL>
                      <a:noFill/>
                    </a:lnL>
                    <a:lnR>
                      <a:noFill/>
                    </a:lnR>
                    <a:lnT>
                      <a:noFill/>
                    </a:lnT>
                    <a:lnB>
                      <a:noFill/>
                    </a:lnB>
                  </a:tcPr>
                </a:tc>
                <a:tc>
                  <a:txBody>
                    <a:bodyPr/>
                    <a:lstStyle/>
                    <a:p>
                      <a:pPr fontAlgn="ctr"/>
                      <a:r>
                        <a:rPr lang="en-US" sz="2400" dirty="0">
                          <a:effectLst/>
                        </a:rPr>
                        <a:t>union</a:t>
                      </a:r>
                    </a:p>
                  </a:txBody>
                  <a:tcPr anchor="ctr">
                    <a:lnL>
                      <a:noFill/>
                    </a:lnL>
                    <a:lnR>
                      <a:noFill/>
                    </a:lnR>
                    <a:lnT>
                      <a:noFill/>
                    </a:lnT>
                    <a:lnB>
                      <a:noFill/>
                    </a:lnB>
                  </a:tcPr>
                </a:tc>
                <a:extLst>
                  <a:ext uri="{0D108BD9-81ED-4DB2-BD59-A6C34878D82A}">
                    <a16:rowId xmlns:a16="http://schemas.microsoft.com/office/drawing/2014/main" val="731223591"/>
                  </a:ext>
                </a:extLst>
              </a:tr>
              <a:tr h="0">
                <a:tc>
                  <a:txBody>
                    <a:bodyPr/>
                    <a:lstStyle/>
                    <a:p>
                      <a:pPr algn="l" fontAlgn="ctr"/>
                      <a:r>
                        <a:rPr lang="en-US" sz="2400" b="0" i="0">
                          <a:effectLst/>
                          <a:latin typeface="-apple-system"/>
                        </a:rPr>
                        <a:t>unsigned</a:t>
                      </a:r>
                    </a:p>
                  </a:txBody>
                  <a:tcPr anchor="ctr">
                    <a:lnL>
                      <a:noFill/>
                    </a:lnL>
                    <a:lnR>
                      <a:noFill/>
                    </a:lnR>
                    <a:lnT>
                      <a:noFill/>
                    </a:lnT>
                    <a:lnB>
                      <a:noFill/>
                    </a:lnB>
                  </a:tcPr>
                </a:tc>
                <a:tc>
                  <a:txBody>
                    <a:bodyPr/>
                    <a:lstStyle/>
                    <a:p>
                      <a:pPr algn="l" fontAlgn="ctr"/>
                      <a:r>
                        <a:rPr lang="en-US" sz="2400" b="0" i="0">
                          <a:effectLst/>
                          <a:latin typeface="-apple-system"/>
                        </a:rPr>
                        <a:t>void</a:t>
                      </a:r>
                    </a:p>
                  </a:txBody>
                  <a:tcPr anchor="ctr">
                    <a:lnL>
                      <a:noFill/>
                    </a:lnL>
                    <a:lnR>
                      <a:noFill/>
                    </a:lnR>
                    <a:lnT>
                      <a:noFill/>
                    </a:lnT>
                    <a:lnB>
                      <a:noFill/>
                    </a:lnB>
                  </a:tcPr>
                </a:tc>
                <a:tc>
                  <a:txBody>
                    <a:bodyPr/>
                    <a:lstStyle/>
                    <a:p>
                      <a:pPr algn="l" fontAlgn="ctr"/>
                      <a:r>
                        <a:rPr lang="en-US" sz="2400" b="0" i="0">
                          <a:effectLst/>
                          <a:latin typeface="-apple-system"/>
                        </a:rPr>
                        <a:t>volatile</a:t>
                      </a:r>
                    </a:p>
                  </a:txBody>
                  <a:tcPr anchor="ctr">
                    <a:lnL>
                      <a:noFill/>
                    </a:lnL>
                    <a:lnR>
                      <a:noFill/>
                    </a:lnR>
                    <a:lnT>
                      <a:noFill/>
                    </a:lnT>
                    <a:lnB>
                      <a:noFill/>
                    </a:lnB>
                  </a:tcPr>
                </a:tc>
                <a:tc>
                  <a:txBody>
                    <a:bodyPr/>
                    <a:lstStyle/>
                    <a:p>
                      <a:pPr algn="l" fontAlgn="ctr"/>
                      <a:r>
                        <a:rPr lang="en-US" sz="2400" b="0" i="0">
                          <a:effectLst/>
                          <a:latin typeface="-apple-system"/>
                        </a:rPr>
                        <a:t>while</a:t>
                      </a:r>
                    </a:p>
                  </a:txBody>
                  <a:tcPr anchor="ctr">
                    <a:lnL>
                      <a:noFill/>
                    </a:lnL>
                    <a:lnR>
                      <a:noFill/>
                    </a:lnR>
                    <a:lnT>
                      <a:noFill/>
                    </a:lnT>
                    <a:lnB>
                      <a:noFill/>
                    </a:lnB>
                  </a:tcPr>
                </a:tc>
                <a:tc>
                  <a:txBody>
                    <a:bodyPr/>
                    <a:lstStyle/>
                    <a:p>
                      <a:pPr fontAlgn="ctr"/>
                      <a:endParaRPr lang="en-US" sz="2400" dirty="0">
                        <a:effectLst/>
                      </a:endParaRPr>
                    </a:p>
                  </a:txBody>
                  <a:tcPr anchor="ctr">
                    <a:lnL>
                      <a:noFill/>
                    </a:lnL>
                    <a:lnR w="12700" cmpd="sng">
                      <a:noFill/>
                      <a:prstDash val="solid"/>
                    </a:lnR>
                    <a:lnT>
                      <a:noFill/>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780317005"/>
                  </a:ext>
                </a:extLst>
              </a:tr>
            </a:tbl>
          </a:graphicData>
        </a:graphic>
      </p:graphicFrame>
      <p:sp>
        <p:nvSpPr>
          <p:cNvPr id="3" name="Footer Placeholder 2">
            <a:extLst>
              <a:ext uri="{FF2B5EF4-FFF2-40B4-BE49-F238E27FC236}">
                <a16:creationId xmlns:a16="http://schemas.microsoft.com/office/drawing/2014/main" id="{1A43B2B9-AB0D-864A-9090-8E2212CDDE67}"/>
              </a:ext>
            </a:extLst>
          </p:cNvPr>
          <p:cNvSpPr>
            <a:spLocks noGrp="1"/>
          </p:cNvSpPr>
          <p:nvPr>
            <p:ph type="ftr" sz="quarter" idx="3"/>
          </p:nvPr>
        </p:nvSpPr>
        <p:spPr/>
        <p:txBody>
          <a:bodyPr/>
          <a:lstStyle/>
          <a:p>
            <a:pPr algn="l"/>
            <a:r>
              <a:rPr lang="en-US" dirty="0"/>
              <a:t>©Copyright 1992-2024 by Pearson Education, Inc. All Rights Reserved. https://</a:t>
            </a:r>
            <a:r>
              <a:rPr lang="en-US" dirty="0" err="1"/>
              <a:t>deitel.com</a:t>
            </a:r>
            <a:r>
              <a:rPr lang="en-US" dirty="0"/>
              <a:t> </a:t>
            </a:r>
          </a:p>
        </p:txBody>
      </p:sp>
    </p:spTree>
    <p:extLst>
      <p:ext uri="{BB962C8B-B14F-4D97-AF65-F5344CB8AC3E}">
        <p14:creationId xmlns:p14="http://schemas.microsoft.com/office/powerpoint/2010/main" val="154305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26F1-978C-D64B-82B7-60880CED801B}"/>
              </a:ext>
            </a:extLst>
          </p:cNvPr>
          <p:cNvSpPr>
            <a:spLocks noGrp="1"/>
          </p:cNvSpPr>
          <p:nvPr>
            <p:ph type="title"/>
          </p:nvPr>
        </p:nvSpPr>
        <p:spPr/>
        <p:txBody>
          <a:bodyPr/>
          <a:lstStyle/>
          <a:p>
            <a:r>
              <a:rPr lang="en-US" dirty="0"/>
              <a:t>Keywords (2 of 3)</a:t>
            </a:r>
          </a:p>
        </p:txBody>
      </p:sp>
      <p:graphicFrame>
        <p:nvGraphicFramePr>
          <p:cNvPr id="9" name="Content Placeholder 8">
            <a:extLst>
              <a:ext uri="{FF2B5EF4-FFF2-40B4-BE49-F238E27FC236}">
                <a16:creationId xmlns:a16="http://schemas.microsoft.com/office/drawing/2014/main" id="{F31532AB-5DD2-AE47-9E48-AA0CA545077F}"/>
              </a:ext>
            </a:extLst>
          </p:cNvPr>
          <p:cNvGraphicFramePr>
            <a:graphicFrameLocks noGrp="1"/>
          </p:cNvGraphicFramePr>
          <p:nvPr>
            <p:ph idx="1"/>
          </p:nvPr>
        </p:nvGraphicFramePr>
        <p:xfrm>
          <a:off x="628650" y="1223010"/>
          <a:ext cx="7886700" cy="3688080"/>
        </p:xfrm>
        <a:graphic>
          <a:graphicData uri="http://schemas.openxmlformats.org/drawingml/2006/table">
            <a:tbl>
              <a:tblPr/>
              <a:tblGrid>
                <a:gridCol w="1428750">
                  <a:extLst>
                    <a:ext uri="{9D8B030D-6E8A-4147-A177-3AD203B41FA5}">
                      <a16:colId xmlns:a16="http://schemas.microsoft.com/office/drawing/2014/main" val="1732650177"/>
                    </a:ext>
                  </a:extLst>
                </a:gridCol>
                <a:gridCol w="1524000">
                  <a:extLst>
                    <a:ext uri="{9D8B030D-6E8A-4147-A177-3AD203B41FA5}">
                      <a16:colId xmlns:a16="http://schemas.microsoft.com/office/drawing/2014/main" val="3985852669"/>
                    </a:ext>
                  </a:extLst>
                </a:gridCol>
                <a:gridCol w="1371600">
                  <a:extLst>
                    <a:ext uri="{9D8B030D-6E8A-4147-A177-3AD203B41FA5}">
                      <a16:colId xmlns:a16="http://schemas.microsoft.com/office/drawing/2014/main" val="3727829271"/>
                    </a:ext>
                  </a:extLst>
                </a:gridCol>
                <a:gridCol w="1295400">
                  <a:extLst>
                    <a:ext uri="{9D8B030D-6E8A-4147-A177-3AD203B41FA5}">
                      <a16:colId xmlns:a16="http://schemas.microsoft.com/office/drawing/2014/main" val="3976481488"/>
                    </a:ext>
                  </a:extLst>
                </a:gridCol>
                <a:gridCol w="2266950">
                  <a:extLst>
                    <a:ext uri="{9D8B030D-6E8A-4147-A177-3AD203B41FA5}">
                      <a16:colId xmlns:a16="http://schemas.microsoft.com/office/drawing/2014/main" val="665369904"/>
                    </a:ext>
                  </a:extLst>
                </a:gridCol>
              </a:tblGrid>
              <a:tr h="0">
                <a:tc gridSpan="3">
                  <a:txBody>
                    <a:bodyPr/>
                    <a:lstStyle/>
                    <a:p>
                      <a:pPr fontAlgn="ctr"/>
                      <a:r>
                        <a:rPr lang="en-US" sz="1600" b="1" dirty="0">
                          <a:effectLst/>
                        </a:rPr>
                        <a:t>C++-only keywords</a:t>
                      </a:r>
                      <a:endParaRPr lang="en-US" sz="1600" dirty="0">
                        <a:effectLst/>
                      </a:endParaRPr>
                    </a:p>
                  </a:txBody>
                  <a:tcPr anchor="ctr">
                    <a:lnL>
                      <a:noFill/>
                    </a:lnL>
                    <a:lnR>
                      <a:noFill/>
                    </a:lnR>
                    <a:lnT>
                      <a:noFill/>
                    </a:lnT>
                    <a:lnB>
                      <a:noFill/>
                    </a:lnB>
                    <a:solidFill>
                      <a:srgbClr val="FFFFFF"/>
                    </a:solidFill>
                  </a:tcPr>
                </a:tc>
                <a:tc hMerge="1">
                  <a:txBody>
                    <a:bodyPr/>
                    <a:lstStyle/>
                    <a:p>
                      <a:pPr fontAlgn="ctr"/>
                      <a:endParaRPr lang="en-US" sz="1800" dirty="0">
                        <a:effectLst/>
                      </a:endParaRPr>
                    </a:p>
                  </a:txBody>
                  <a:tcPr anchor="ctr">
                    <a:lnL>
                      <a:noFill/>
                    </a:lnL>
                    <a:lnR>
                      <a:noFill/>
                    </a:lnR>
                    <a:lnT>
                      <a:noFill/>
                    </a:lnT>
                    <a:lnB>
                      <a:noFill/>
                    </a:lnB>
                    <a:solidFill>
                      <a:srgbClr val="FFFFFF"/>
                    </a:solidFill>
                  </a:tcPr>
                </a:tc>
                <a:tc hMerge="1">
                  <a:txBody>
                    <a:bodyPr/>
                    <a:lstStyle/>
                    <a:p>
                      <a:pPr fontAlgn="ctr"/>
                      <a:endParaRPr lang="en-US" sz="1800" dirty="0">
                        <a:effectLst/>
                      </a:endParaRPr>
                    </a:p>
                  </a:txBody>
                  <a:tcPr anchor="ctr">
                    <a:lnL>
                      <a:noFill/>
                    </a:lnL>
                    <a:lnR>
                      <a:noFill/>
                    </a:lnR>
                    <a:lnT>
                      <a:noFill/>
                    </a:lnT>
                    <a:lnB>
                      <a:noFill/>
                    </a:lnB>
                    <a:solidFill>
                      <a:srgbClr val="FFFFFF"/>
                    </a:solidFill>
                  </a:tcPr>
                </a:tc>
                <a:tc>
                  <a:txBody>
                    <a:bodyPr/>
                    <a:lstStyle/>
                    <a:p>
                      <a:pPr fontAlgn="ctr"/>
                      <a:endParaRPr lang="en-US" sz="1600">
                        <a:effectLst/>
                      </a:endParaRPr>
                    </a:p>
                  </a:txBody>
                  <a:tcPr anchor="ctr">
                    <a:lnL>
                      <a:noFill/>
                    </a:lnL>
                    <a:lnR>
                      <a:noFill/>
                    </a:lnR>
                    <a:lnT>
                      <a:noFill/>
                    </a:lnT>
                    <a:lnB>
                      <a:noFill/>
                    </a:lnB>
                    <a:solidFill>
                      <a:srgbClr val="FFFFFF"/>
                    </a:solidFill>
                  </a:tcPr>
                </a:tc>
                <a:tc>
                  <a:txBody>
                    <a:bodyPr/>
                    <a:lstStyle/>
                    <a:p>
                      <a:pPr fontAlgn="ctr"/>
                      <a:endParaRPr lang="en-US" sz="1600"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665518016"/>
                  </a:ext>
                </a:extLst>
              </a:tr>
              <a:tr h="0">
                <a:tc>
                  <a:txBody>
                    <a:bodyPr/>
                    <a:lstStyle/>
                    <a:p>
                      <a:pPr fontAlgn="ctr"/>
                      <a:r>
                        <a:rPr lang="en-US" sz="1600" dirty="0" err="1">
                          <a:effectLst/>
                        </a:rPr>
                        <a:t>alignas</a:t>
                      </a:r>
                      <a:endParaRPr lang="en-US" sz="1600" dirty="0">
                        <a:effectLst/>
                      </a:endParaRPr>
                    </a:p>
                  </a:txBody>
                  <a:tcPr anchor="ctr">
                    <a:lnL>
                      <a:noFill/>
                    </a:lnL>
                    <a:lnR>
                      <a:noFill/>
                    </a:lnR>
                    <a:lnT>
                      <a:noFill/>
                    </a:lnT>
                    <a:lnB>
                      <a:noFill/>
                    </a:lnB>
                    <a:solidFill>
                      <a:srgbClr val="FFFFFF"/>
                    </a:solidFill>
                  </a:tcPr>
                </a:tc>
                <a:tc>
                  <a:txBody>
                    <a:bodyPr/>
                    <a:lstStyle/>
                    <a:p>
                      <a:pPr fontAlgn="ctr"/>
                      <a:r>
                        <a:rPr lang="en-US" sz="1600">
                          <a:effectLst/>
                        </a:rPr>
                        <a:t>alignof</a:t>
                      </a:r>
                    </a:p>
                  </a:txBody>
                  <a:tcPr anchor="ctr">
                    <a:lnL>
                      <a:noFill/>
                    </a:lnL>
                    <a:lnR>
                      <a:noFill/>
                    </a:lnR>
                    <a:lnT>
                      <a:noFill/>
                    </a:lnT>
                    <a:lnB>
                      <a:noFill/>
                    </a:lnB>
                    <a:solidFill>
                      <a:srgbClr val="FFFFFF"/>
                    </a:solidFill>
                  </a:tcPr>
                </a:tc>
                <a:tc>
                  <a:txBody>
                    <a:bodyPr/>
                    <a:lstStyle/>
                    <a:p>
                      <a:pPr fontAlgn="ctr"/>
                      <a:r>
                        <a:rPr lang="en-US" sz="1600">
                          <a:effectLst/>
                        </a:rPr>
                        <a:t>and</a:t>
                      </a:r>
                    </a:p>
                  </a:txBody>
                  <a:tcPr anchor="ctr">
                    <a:lnL>
                      <a:noFill/>
                    </a:lnL>
                    <a:lnR>
                      <a:noFill/>
                    </a:lnR>
                    <a:lnT>
                      <a:noFill/>
                    </a:lnT>
                    <a:lnB>
                      <a:noFill/>
                    </a:lnB>
                    <a:solidFill>
                      <a:srgbClr val="FFFFFF"/>
                    </a:solidFill>
                  </a:tcPr>
                </a:tc>
                <a:tc>
                  <a:txBody>
                    <a:bodyPr/>
                    <a:lstStyle/>
                    <a:p>
                      <a:pPr fontAlgn="ctr"/>
                      <a:r>
                        <a:rPr lang="en-US" sz="1600">
                          <a:effectLst/>
                        </a:rPr>
                        <a:t>and_eq</a:t>
                      </a:r>
                    </a:p>
                  </a:txBody>
                  <a:tcPr anchor="ctr">
                    <a:lnL>
                      <a:noFill/>
                    </a:lnL>
                    <a:lnR>
                      <a:noFill/>
                    </a:lnR>
                    <a:lnT>
                      <a:noFill/>
                    </a:lnT>
                    <a:lnB>
                      <a:noFill/>
                    </a:lnB>
                    <a:solidFill>
                      <a:srgbClr val="FFFFFF"/>
                    </a:solidFill>
                  </a:tcPr>
                </a:tc>
                <a:tc>
                  <a:txBody>
                    <a:bodyPr/>
                    <a:lstStyle/>
                    <a:p>
                      <a:pPr fontAlgn="ctr"/>
                      <a:r>
                        <a:rPr lang="en-US" sz="1600">
                          <a:effectLst/>
                        </a:rPr>
                        <a:t>bitand</a:t>
                      </a:r>
                    </a:p>
                  </a:txBody>
                  <a:tcPr anchor="ctr">
                    <a:lnL>
                      <a:noFill/>
                    </a:lnL>
                    <a:lnR>
                      <a:noFill/>
                    </a:lnR>
                    <a:lnT>
                      <a:noFill/>
                    </a:lnT>
                    <a:lnB>
                      <a:noFill/>
                    </a:lnB>
                    <a:solidFill>
                      <a:srgbClr val="FFFFFF"/>
                    </a:solidFill>
                  </a:tcPr>
                </a:tc>
                <a:extLst>
                  <a:ext uri="{0D108BD9-81ED-4DB2-BD59-A6C34878D82A}">
                    <a16:rowId xmlns:a16="http://schemas.microsoft.com/office/drawing/2014/main" val="2035502998"/>
                  </a:ext>
                </a:extLst>
              </a:tr>
              <a:tr h="0">
                <a:tc>
                  <a:txBody>
                    <a:bodyPr/>
                    <a:lstStyle/>
                    <a:p>
                      <a:pPr fontAlgn="ctr"/>
                      <a:r>
                        <a:rPr lang="en-US" sz="1600">
                          <a:effectLst/>
                        </a:rPr>
                        <a:t>bitor</a:t>
                      </a:r>
                    </a:p>
                  </a:txBody>
                  <a:tcPr anchor="ctr">
                    <a:lnL>
                      <a:noFill/>
                    </a:lnL>
                    <a:lnR>
                      <a:noFill/>
                    </a:lnR>
                    <a:lnT>
                      <a:noFill/>
                    </a:lnT>
                    <a:lnB>
                      <a:noFill/>
                    </a:lnB>
                    <a:solidFill>
                      <a:srgbClr val="FFFFFF"/>
                    </a:solidFill>
                  </a:tcPr>
                </a:tc>
                <a:tc>
                  <a:txBody>
                    <a:bodyPr/>
                    <a:lstStyle/>
                    <a:p>
                      <a:pPr fontAlgn="ctr"/>
                      <a:r>
                        <a:rPr lang="en-US" sz="1600" dirty="0">
                          <a:effectLst/>
                        </a:rPr>
                        <a:t>bool</a:t>
                      </a:r>
                    </a:p>
                  </a:txBody>
                  <a:tcPr anchor="ctr">
                    <a:lnL>
                      <a:noFill/>
                    </a:lnL>
                    <a:lnR>
                      <a:noFill/>
                    </a:lnR>
                    <a:lnT>
                      <a:noFill/>
                    </a:lnT>
                    <a:lnB>
                      <a:noFill/>
                    </a:lnB>
                    <a:solidFill>
                      <a:srgbClr val="FFFFFF"/>
                    </a:solidFill>
                  </a:tcPr>
                </a:tc>
                <a:tc>
                  <a:txBody>
                    <a:bodyPr/>
                    <a:lstStyle/>
                    <a:p>
                      <a:pPr fontAlgn="ctr"/>
                      <a:r>
                        <a:rPr lang="en-US" sz="1600">
                          <a:effectLst/>
                        </a:rPr>
                        <a:t>catch</a:t>
                      </a:r>
                    </a:p>
                  </a:txBody>
                  <a:tcPr anchor="ctr">
                    <a:lnL>
                      <a:noFill/>
                    </a:lnL>
                    <a:lnR>
                      <a:noFill/>
                    </a:lnR>
                    <a:lnT>
                      <a:noFill/>
                    </a:lnT>
                    <a:lnB>
                      <a:noFill/>
                    </a:lnB>
                    <a:solidFill>
                      <a:srgbClr val="FFFFFF"/>
                    </a:solidFill>
                  </a:tcPr>
                </a:tc>
                <a:tc>
                  <a:txBody>
                    <a:bodyPr/>
                    <a:lstStyle/>
                    <a:p>
                      <a:pPr fontAlgn="ctr"/>
                      <a:r>
                        <a:rPr lang="en-US" sz="1600">
                          <a:effectLst/>
                        </a:rPr>
                        <a:t>char16_t</a:t>
                      </a:r>
                    </a:p>
                  </a:txBody>
                  <a:tcPr anchor="ctr">
                    <a:lnL>
                      <a:noFill/>
                    </a:lnL>
                    <a:lnR>
                      <a:noFill/>
                    </a:lnR>
                    <a:lnT>
                      <a:noFill/>
                    </a:lnT>
                    <a:lnB>
                      <a:noFill/>
                    </a:lnB>
                    <a:solidFill>
                      <a:srgbClr val="FFFFFF"/>
                    </a:solidFill>
                  </a:tcPr>
                </a:tc>
                <a:tc>
                  <a:txBody>
                    <a:bodyPr/>
                    <a:lstStyle/>
                    <a:p>
                      <a:pPr fontAlgn="ctr"/>
                      <a:r>
                        <a:rPr lang="en-US" sz="1600">
                          <a:effectLst/>
                        </a:rPr>
                        <a:t>char32_t</a:t>
                      </a:r>
                    </a:p>
                  </a:txBody>
                  <a:tcPr anchor="ctr">
                    <a:lnL>
                      <a:noFill/>
                    </a:lnL>
                    <a:lnR>
                      <a:noFill/>
                    </a:lnR>
                    <a:lnT>
                      <a:noFill/>
                    </a:lnT>
                    <a:lnB>
                      <a:noFill/>
                    </a:lnB>
                    <a:solidFill>
                      <a:srgbClr val="FFFFFF"/>
                    </a:solidFill>
                  </a:tcPr>
                </a:tc>
                <a:extLst>
                  <a:ext uri="{0D108BD9-81ED-4DB2-BD59-A6C34878D82A}">
                    <a16:rowId xmlns:a16="http://schemas.microsoft.com/office/drawing/2014/main" val="1294370558"/>
                  </a:ext>
                </a:extLst>
              </a:tr>
              <a:tr h="0">
                <a:tc>
                  <a:txBody>
                    <a:bodyPr/>
                    <a:lstStyle/>
                    <a:p>
                      <a:pPr fontAlgn="ctr"/>
                      <a:r>
                        <a:rPr lang="en-US" sz="1600">
                          <a:effectLst/>
                        </a:rPr>
                        <a:t>class</a:t>
                      </a:r>
                    </a:p>
                  </a:txBody>
                  <a:tcPr anchor="ctr">
                    <a:lnL>
                      <a:noFill/>
                    </a:lnL>
                    <a:lnR>
                      <a:noFill/>
                    </a:lnR>
                    <a:lnT>
                      <a:noFill/>
                    </a:lnT>
                    <a:lnB>
                      <a:noFill/>
                    </a:lnB>
                    <a:solidFill>
                      <a:srgbClr val="FFFFFF"/>
                    </a:solidFill>
                  </a:tcPr>
                </a:tc>
                <a:tc>
                  <a:txBody>
                    <a:bodyPr/>
                    <a:lstStyle/>
                    <a:p>
                      <a:pPr fontAlgn="ctr"/>
                      <a:r>
                        <a:rPr lang="en-US" sz="1600">
                          <a:effectLst/>
                        </a:rPr>
                        <a:t>compl</a:t>
                      </a:r>
                    </a:p>
                  </a:txBody>
                  <a:tcPr anchor="ctr">
                    <a:lnL>
                      <a:noFill/>
                    </a:lnL>
                    <a:lnR>
                      <a:noFill/>
                    </a:lnR>
                    <a:lnT>
                      <a:noFill/>
                    </a:lnT>
                    <a:lnB>
                      <a:noFill/>
                    </a:lnB>
                    <a:solidFill>
                      <a:srgbClr val="FFFFFF"/>
                    </a:solidFill>
                  </a:tcPr>
                </a:tc>
                <a:tc>
                  <a:txBody>
                    <a:bodyPr/>
                    <a:lstStyle/>
                    <a:p>
                      <a:pPr fontAlgn="ctr"/>
                      <a:r>
                        <a:rPr lang="en-US" sz="1600">
                          <a:effectLst/>
                        </a:rPr>
                        <a:t>const_cast</a:t>
                      </a:r>
                    </a:p>
                  </a:txBody>
                  <a:tcPr anchor="ctr">
                    <a:lnL>
                      <a:noFill/>
                    </a:lnL>
                    <a:lnR>
                      <a:noFill/>
                    </a:lnR>
                    <a:lnT>
                      <a:noFill/>
                    </a:lnT>
                    <a:lnB>
                      <a:noFill/>
                    </a:lnB>
                    <a:solidFill>
                      <a:srgbClr val="FFFFFF"/>
                    </a:solidFill>
                  </a:tcPr>
                </a:tc>
                <a:tc>
                  <a:txBody>
                    <a:bodyPr/>
                    <a:lstStyle/>
                    <a:p>
                      <a:pPr fontAlgn="ctr"/>
                      <a:r>
                        <a:rPr lang="en-US" sz="1600">
                          <a:effectLst/>
                        </a:rPr>
                        <a:t>constexpr</a:t>
                      </a:r>
                    </a:p>
                  </a:txBody>
                  <a:tcPr anchor="ctr">
                    <a:lnL>
                      <a:noFill/>
                    </a:lnL>
                    <a:lnR>
                      <a:noFill/>
                    </a:lnR>
                    <a:lnT>
                      <a:noFill/>
                    </a:lnT>
                    <a:lnB>
                      <a:noFill/>
                    </a:lnB>
                    <a:solidFill>
                      <a:srgbClr val="FFFFFF"/>
                    </a:solidFill>
                  </a:tcPr>
                </a:tc>
                <a:tc>
                  <a:txBody>
                    <a:bodyPr/>
                    <a:lstStyle/>
                    <a:p>
                      <a:pPr fontAlgn="ctr"/>
                      <a:r>
                        <a:rPr lang="en-US" sz="1600" dirty="0" err="1">
                          <a:effectLst/>
                        </a:rPr>
                        <a:t>decltype</a:t>
                      </a:r>
                      <a:endParaRPr lang="en-US" sz="1600"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1167103829"/>
                  </a:ext>
                </a:extLst>
              </a:tr>
              <a:tr h="0">
                <a:tc>
                  <a:txBody>
                    <a:bodyPr/>
                    <a:lstStyle/>
                    <a:p>
                      <a:pPr fontAlgn="ctr"/>
                      <a:r>
                        <a:rPr lang="en-US" sz="1600">
                          <a:effectLst/>
                        </a:rPr>
                        <a:t>delete</a:t>
                      </a:r>
                    </a:p>
                  </a:txBody>
                  <a:tcPr anchor="ctr">
                    <a:lnL>
                      <a:noFill/>
                    </a:lnL>
                    <a:lnR>
                      <a:noFill/>
                    </a:lnR>
                    <a:lnT>
                      <a:noFill/>
                    </a:lnT>
                    <a:lnB>
                      <a:noFill/>
                    </a:lnB>
                    <a:solidFill>
                      <a:srgbClr val="FFFFFF"/>
                    </a:solidFill>
                  </a:tcPr>
                </a:tc>
                <a:tc>
                  <a:txBody>
                    <a:bodyPr/>
                    <a:lstStyle/>
                    <a:p>
                      <a:pPr fontAlgn="ctr"/>
                      <a:r>
                        <a:rPr lang="en-US" sz="1600">
                          <a:effectLst/>
                        </a:rPr>
                        <a:t>dynamic_cast</a:t>
                      </a:r>
                    </a:p>
                  </a:txBody>
                  <a:tcPr anchor="ctr">
                    <a:lnL>
                      <a:noFill/>
                    </a:lnL>
                    <a:lnR>
                      <a:noFill/>
                    </a:lnR>
                    <a:lnT>
                      <a:noFill/>
                    </a:lnT>
                    <a:lnB>
                      <a:noFill/>
                    </a:lnB>
                    <a:solidFill>
                      <a:srgbClr val="FFFFFF"/>
                    </a:solidFill>
                  </a:tcPr>
                </a:tc>
                <a:tc>
                  <a:txBody>
                    <a:bodyPr/>
                    <a:lstStyle/>
                    <a:p>
                      <a:pPr fontAlgn="ctr"/>
                      <a:r>
                        <a:rPr lang="en-US" sz="1600" dirty="0">
                          <a:effectLst/>
                        </a:rPr>
                        <a:t>explicit</a:t>
                      </a:r>
                    </a:p>
                  </a:txBody>
                  <a:tcPr anchor="ctr">
                    <a:lnL>
                      <a:noFill/>
                    </a:lnL>
                    <a:lnR>
                      <a:noFill/>
                    </a:lnR>
                    <a:lnT>
                      <a:noFill/>
                    </a:lnT>
                    <a:lnB>
                      <a:noFill/>
                    </a:lnB>
                    <a:solidFill>
                      <a:srgbClr val="FFFFFF"/>
                    </a:solidFill>
                  </a:tcPr>
                </a:tc>
                <a:tc>
                  <a:txBody>
                    <a:bodyPr/>
                    <a:lstStyle/>
                    <a:p>
                      <a:pPr fontAlgn="ctr"/>
                      <a:r>
                        <a:rPr lang="en-US" sz="1600">
                          <a:effectLst/>
                        </a:rPr>
                        <a:t>export</a:t>
                      </a:r>
                    </a:p>
                  </a:txBody>
                  <a:tcPr anchor="ctr">
                    <a:lnL>
                      <a:noFill/>
                    </a:lnL>
                    <a:lnR>
                      <a:noFill/>
                    </a:lnR>
                    <a:lnT>
                      <a:noFill/>
                    </a:lnT>
                    <a:lnB>
                      <a:noFill/>
                    </a:lnB>
                    <a:solidFill>
                      <a:srgbClr val="FFFFFF"/>
                    </a:solidFill>
                  </a:tcPr>
                </a:tc>
                <a:tc>
                  <a:txBody>
                    <a:bodyPr/>
                    <a:lstStyle/>
                    <a:p>
                      <a:pPr fontAlgn="ctr"/>
                      <a:r>
                        <a:rPr lang="en-US" sz="1600">
                          <a:effectLst/>
                        </a:rPr>
                        <a:t>false</a:t>
                      </a:r>
                    </a:p>
                  </a:txBody>
                  <a:tcPr anchor="ctr">
                    <a:lnL>
                      <a:noFill/>
                    </a:lnL>
                    <a:lnR>
                      <a:noFill/>
                    </a:lnR>
                    <a:lnT>
                      <a:noFill/>
                    </a:lnT>
                    <a:lnB>
                      <a:noFill/>
                    </a:lnB>
                    <a:solidFill>
                      <a:srgbClr val="FFFFFF"/>
                    </a:solidFill>
                  </a:tcPr>
                </a:tc>
                <a:extLst>
                  <a:ext uri="{0D108BD9-81ED-4DB2-BD59-A6C34878D82A}">
                    <a16:rowId xmlns:a16="http://schemas.microsoft.com/office/drawing/2014/main" val="3309107574"/>
                  </a:ext>
                </a:extLst>
              </a:tr>
              <a:tr h="0">
                <a:tc>
                  <a:txBody>
                    <a:bodyPr/>
                    <a:lstStyle/>
                    <a:p>
                      <a:pPr fontAlgn="ctr"/>
                      <a:r>
                        <a:rPr lang="en-US" sz="1600">
                          <a:effectLst/>
                        </a:rPr>
                        <a:t>friend</a:t>
                      </a:r>
                    </a:p>
                  </a:txBody>
                  <a:tcPr anchor="ctr">
                    <a:lnL>
                      <a:noFill/>
                    </a:lnL>
                    <a:lnR>
                      <a:noFill/>
                    </a:lnR>
                    <a:lnT>
                      <a:noFill/>
                    </a:lnT>
                    <a:lnB>
                      <a:noFill/>
                    </a:lnB>
                    <a:solidFill>
                      <a:srgbClr val="FFFFFF"/>
                    </a:solidFill>
                  </a:tcPr>
                </a:tc>
                <a:tc>
                  <a:txBody>
                    <a:bodyPr/>
                    <a:lstStyle/>
                    <a:p>
                      <a:pPr fontAlgn="ctr"/>
                      <a:r>
                        <a:rPr lang="en-US" sz="1600">
                          <a:effectLst/>
                        </a:rPr>
                        <a:t>mutable</a:t>
                      </a:r>
                    </a:p>
                  </a:txBody>
                  <a:tcPr anchor="ctr">
                    <a:lnL>
                      <a:noFill/>
                    </a:lnL>
                    <a:lnR>
                      <a:noFill/>
                    </a:lnR>
                    <a:lnT>
                      <a:noFill/>
                    </a:lnT>
                    <a:lnB>
                      <a:noFill/>
                    </a:lnB>
                    <a:solidFill>
                      <a:srgbClr val="FFFFFF"/>
                    </a:solidFill>
                  </a:tcPr>
                </a:tc>
                <a:tc>
                  <a:txBody>
                    <a:bodyPr/>
                    <a:lstStyle/>
                    <a:p>
                      <a:pPr fontAlgn="ctr"/>
                      <a:r>
                        <a:rPr lang="en-US" sz="1600">
                          <a:effectLst/>
                        </a:rPr>
                        <a:t>namespace</a:t>
                      </a:r>
                    </a:p>
                  </a:txBody>
                  <a:tcPr anchor="ctr">
                    <a:lnL>
                      <a:noFill/>
                    </a:lnL>
                    <a:lnR>
                      <a:noFill/>
                    </a:lnR>
                    <a:lnT>
                      <a:noFill/>
                    </a:lnT>
                    <a:lnB>
                      <a:noFill/>
                    </a:lnB>
                    <a:solidFill>
                      <a:srgbClr val="FFFFFF"/>
                    </a:solidFill>
                  </a:tcPr>
                </a:tc>
                <a:tc>
                  <a:txBody>
                    <a:bodyPr/>
                    <a:lstStyle/>
                    <a:p>
                      <a:pPr fontAlgn="ctr"/>
                      <a:r>
                        <a:rPr lang="en-US" sz="1600">
                          <a:effectLst/>
                        </a:rPr>
                        <a:t>new</a:t>
                      </a:r>
                    </a:p>
                  </a:txBody>
                  <a:tcPr anchor="ctr">
                    <a:lnL>
                      <a:noFill/>
                    </a:lnL>
                    <a:lnR>
                      <a:noFill/>
                    </a:lnR>
                    <a:lnT>
                      <a:noFill/>
                    </a:lnT>
                    <a:lnB>
                      <a:noFill/>
                    </a:lnB>
                    <a:solidFill>
                      <a:srgbClr val="FFFFFF"/>
                    </a:solidFill>
                  </a:tcPr>
                </a:tc>
                <a:tc>
                  <a:txBody>
                    <a:bodyPr/>
                    <a:lstStyle/>
                    <a:p>
                      <a:pPr fontAlgn="ctr"/>
                      <a:r>
                        <a:rPr lang="en-US" sz="1600" dirty="0" err="1">
                          <a:effectLst/>
                        </a:rPr>
                        <a:t>noexcept</a:t>
                      </a:r>
                      <a:endParaRPr lang="en-US" sz="1600"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960820799"/>
                  </a:ext>
                </a:extLst>
              </a:tr>
              <a:tr h="0">
                <a:tc>
                  <a:txBody>
                    <a:bodyPr/>
                    <a:lstStyle/>
                    <a:p>
                      <a:pPr fontAlgn="ctr"/>
                      <a:r>
                        <a:rPr lang="en-US" sz="1600">
                          <a:effectLst/>
                        </a:rPr>
                        <a:t>not</a:t>
                      </a:r>
                    </a:p>
                  </a:txBody>
                  <a:tcPr anchor="ctr">
                    <a:lnL>
                      <a:noFill/>
                    </a:lnL>
                    <a:lnR>
                      <a:noFill/>
                    </a:lnR>
                    <a:lnT>
                      <a:noFill/>
                    </a:lnT>
                    <a:lnB>
                      <a:noFill/>
                    </a:lnB>
                    <a:solidFill>
                      <a:srgbClr val="FFFFFF"/>
                    </a:solidFill>
                  </a:tcPr>
                </a:tc>
                <a:tc>
                  <a:txBody>
                    <a:bodyPr/>
                    <a:lstStyle/>
                    <a:p>
                      <a:pPr fontAlgn="ctr"/>
                      <a:r>
                        <a:rPr lang="en-US" sz="1600">
                          <a:effectLst/>
                        </a:rPr>
                        <a:t>not_eq</a:t>
                      </a:r>
                    </a:p>
                  </a:txBody>
                  <a:tcPr anchor="ctr">
                    <a:lnL>
                      <a:noFill/>
                    </a:lnL>
                    <a:lnR>
                      <a:noFill/>
                    </a:lnR>
                    <a:lnT>
                      <a:noFill/>
                    </a:lnT>
                    <a:lnB>
                      <a:noFill/>
                    </a:lnB>
                    <a:solidFill>
                      <a:srgbClr val="FFFFFF"/>
                    </a:solidFill>
                  </a:tcPr>
                </a:tc>
                <a:tc>
                  <a:txBody>
                    <a:bodyPr/>
                    <a:lstStyle/>
                    <a:p>
                      <a:pPr fontAlgn="ctr"/>
                      <a:r>
                        <a:rPr lang="en-US" sz="1600">
                          <a:effectLst/>
                        </a:rPr>
                        <a:t>nullptr</a:t>
                      </a:r>
                    </a:p>
                  </a:txBody>
                  <a:tcPr anchor="ctr">
                    <a:lnL>
                      <a:noFill/>
                    </a:lnL>
                    <a:lnR>
                      <a:noFill/>
                    </a:lnR>
                    <a:lnT>
                      <a:noFill/>
                    </a:lnT>
                    <a:lnB>
                      <a:noFill/>
                    </a:lnB>
                    <a:solidFill>
                      <a:srgbClr val="FFFFFF"/>
                    </a:solidFill>
                  </a:tcPr>
                </a:tc>
                <a:tc>
                  <a:txBody>
                    <a:bodyPr/>
                    <a:lstStyle/>
                    <a:p>
                      <a:pPr fontAlgn="ctr"/>
                      <a:r>
                        <a:rPr lang="en-US" sz="1600">
                          <a:effectLst/>
                        </a:rPr>
                        <a:t>operator</a:t>
                      </a:r>
                    </a:p>
                  </a:txBody>
                  <a:tcPr anchor="ctr">
                    <a:lnL>
                      <a:noFill/>
                    </a:lnL>
                    <a:lnR>
                      <a:noFill/>
                    </a:lnR>
                    <a:lnT>
                      <a:noFill/>
                    </a:lnT>
                    <a:lnB>
                      <a:noFill/>
                    </a:lnB>
                    <a:solidFill>
                      <a:srgbClr val="FFFFFF"/>
                    </a:solidFill>
                  </a:tcPr>
                </a:tc>
                <a:tc>
                  <a:txBody>
                    <a:bodyPr/>
                    <a:lstStyle/>
                    <a:p>
                      <a:pPr fontAlgn="ctr"/>
                      <a:r>
                        <a:rPr lang="en-US" sz="1600">
                          <a:effectLst/>
                        </a:rPr>
                        <a:t>or</a:t>
                      </a:r>
                    </a:p>
                  </a:txBody>
                  <a:tcPr anchor="ctr">
                    <a:lnL>
                      <a:noFill/>
                    </a:lnL>
                    <a:lnR>
                      <a:noFill/>
                    </a:lnR>
                    <a:lnT>
                      <a:noFill/>
                    </a:lnT>
                    <a:lnB>
                      <a:noFill/>
                    </a:lnB>
                    <a:solidFill>
                      <a:srgbClr val="FFFFFF"/>
                    </a:solidFill>
                  </a:tcPr>
                </a:tc>
                <a:extLst>
                  <a:ext uri="{0D108BD9-81ED-4DB2-BD59-A6C34878D82A}">
                    <a16:rowId xmlns:a16="http://schemas.microsoft.com/office/drawing/2014/main" val="2779104727"/>
                  </a:ext>
                </a:extLst>
              </a:tr>
              <a:tr h="0">
                <a:tc>
                  <a:txBody>
                    <a:bodyPr/>
                    <a:lstStyle/>
                    <a:p>
                      <a:pPr fontAlgn="ctr"/>
                      <a:r>
                        <a:rPr lang="en-US" sz="1600">
                          <a:effectLst/>
                        </a:rPr>
                        <a:t>or_eq</a:t>
                      </a:r>
                    </a:p>
                  </a:txBody>
                  <a:tcPr anchor="ctr">
                    <a:lnL>
                      <a:noFill/>
                    </a:lnL>
                    <a:lnR>
                      <a:noFill/>
                    </a:lnR>
                    <a:lnT>
                      <a:noFill/>
                    </a:lnT>
                    <a:lnB>
                      <a:noFill/>
                    </a:lnB>
                    <a:solidFill>
                      <a:srgbClr val="FFFFFF"/>
                    </a:solidFill>
                  </a:tcPr>
                </a:tc>
                <a:tc>
                  <a:txBody>
                    <a:bodyPr/>
                    <a:lstStyle/>
                    <a:p>
                      <a:pPr fontAlgn="ctr"/>
                      <a:r>
                        <a:rPr lang="en-US" sz="1600">
                          <a:effectLst/>
                        </a:rPr>
                        <a:t>private</a:t>
                      </a:r>
                    </a:p>
                  </a:txBody>
                  <a:tcPr anchor="ctr">
                    <a:lnL>
                      <a:noFill/>
                    </a:lnL>
                    <a:lnR>
                      <a:noFill/>
                    </a:lnR>
                    <a:lnT>
                      <a:noFill/>
                    </a:lnT>
                    <a:lnB>
                      <a:noFill/>
                    </a:lnB>
                    <a:solidFill>
                      <a:srgbClr val="FFFFFF"/>
                    </a:solidFill>
                  </a:tcPr>
                </a:tc>
                <a:tc>
                  <a:txBody>
                    <a:bodyPr/>
                    <a:lstStyle/>
                    <a:p>
                      <a:pPr fontAlgn="ctr"/>
                      <a:r>
                        <a:rPr lang="en-US" sz="1600">
                          <a:effectLst/>
                        </a:rPr>
                        <a:t>protected</a:t>
                      </a:r>
                    </a:p>
                  </a:txBody>
                  <a:tcPr anchor="ctr">
                    <a:lnL>
                      <a:noFill/>
                    </a:lnL>
                    <a:lnR>
                      <a:noFill/>
                    </a:lnR>
                    <a:lnT>
                      <a:noFill/>
                    </a:lnT>
                    <a:lnB>
                      <a:noFill/>
                    </a:lnB>
                    <a:solidFill>
                      <a:srgbClr val="FFFFFF"/>
                    </a:solidFill>
                  </a:tcPr>
                </a:tc>
                <a:tc>
                  <a:txBody>
                    <a:bodyPr/>
                    <a:lstStyle/>
                    <a:p>
                      <a:pPr fontAlgn="ctr"/>
                      <a:r>
                        <a:rPr lang="en-US" sz="1600" dirty="0">
                          <a:effectLst/>
                        </a:rPr>
                        <a:t>public</a:t>
                      </a:r>
                    </a:p>
                  </a:txBody>
                  <a:tcPr anchor="ctr">
                    <a:lnL>
                      <a:noFill/>
                    </a:lnL>
                    <a:lnR>
                      <a:noFill/>
                    </a:lnR>
                    <a:lnT>
                      <a:noFill/>
                    </a:lnT>
                    <a:lnB>
                      <a:noFill/>
                    </a:lnB>
                    <a:solidFill>
                      <a:srgbClr val="FFFFFF"/>
                    </a:solidFill>
                  </a:tcPr>
                </a:tc>
                <a:tc>
                  <a:txBody>
                    <a:bodyPr/>
                    <a:lstStyle/>
                    <a:p>
                      <a:pPr fontAlgn="ctr"/>
                      <a:r>
                        <a:rPr lang="en-US" sz="1600" dirty="0" err="1">
                          <a:effectLst/>
                        </a:rPr>
                        <a:t>reinterpret_cast</a:t>
                      </a:r>
                      <a:endParaRPr lang="en-US" sz="1600"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2190303811"/>
                  </a:ext>
                </a:extLst>
              </a:tr>
              <a:tr h="0">
                <a:tc>
                  <a:txBody>
                    <a:bodyPr/>
                    <a:lstStyle/>
                    <a:p>
                      <a:pPr fontAlgn="ctr"/>
                      <a:r>
                        <a:rPr lang="en-US" sz="1600">
                          <a:effectLst/>
                        </a:rPr>
                        <a:t>static_assert</a:t>
                      </a:r>
                    </a:p>
                  </a:txBody>
                  <a:tcPr anchor="ctr">
                    <a:lnL>
                      <a:noFill/>
                    </a:lnL>
                    <a:lnR>
                      <a:noFill/>
                    </a:lnR>
                    <a:lnT>
                      <a:noFill/>
                    </a:lnT>
                    <a:lnB>
                      <a:noFill/>
                    </a:lnB>
                    <a:solidFill>
                      <a:srgbClr val="FFFFFF"/>
                    </a:solidFill>
                  </a:tcPr>
                </a:tc>
                <a:tc>
                  <a:txBody>
                    <a:bodyPr/>
                    <a:lstStyle/>
                    <a:p>
                      <a:pPr fontAlgn="ctr"/>
                      <a:r>
                        <a:rPr lang="en-US" sz="1600">
                          <a:effectLst/>
                        </a:rPr>
                        <a:t>static_cast</a:t>
                      </a:r>
                    </a:p>
                  </a:txBody>
                  <a:tcPr anchor="ctr">
                    <a:lnL>
                      <a:noFill/>
                    </a:lnL>
                    <a:lnR>
                      <a:noFill/>
                    </a:lnR>
                    <a:lnT>
                      <a:noFill/>
                    </a:lnT>
                    <a:lnB>
                      <a:noFill/>
                    </a:lnB>
                    <a:solidFill>
                      <a:srgbClr val="FFFFFF"/>
                    </a:solidFill>
                  </a:tcPr>
                </a:tc>
                <a:tc>
                  <a:txBody>
                    <a:bodyPr/>
                    <a:lstStyle/>
                    <a:p>
                      <a:pPr fontAlgn="ctr"/>
                      <a:r>
                        <a:rPr lang="en-US" sz="1600">
                          <a:effectLst/>
                        </a:rPr>
                        <a:t>template</a:t>
                      </a:r>
                    </a:p>
                  </a:txBody>
                  <a:tcPr anchor="ctr">
                    <a:lnL>
                      <a:noFill/>
                    </a:lnL>
                    <a:lnR>
                      <a:noFill/>
                    </a:lnR>
                    <a:lnT>
                      <a:noFill/>
                    </a:lnT>
                    <a:lnB>
                      <a:noFill/>
                    </a:lnB>
                    <a:solidFill>
                      <a:srgbClr val="FFFFFF"/>
                    </a:solidFill>
                  </a:tcPr>
                </a:tc>
                <a:tc>
                  <a:txBody>
                    <a:bodyPr/>
                    <a:lstStyle/>
                    <a:p>
                      <a:pPr fontAlgn="ctr"/>
                      <a:r>
                        <a:rPr lang="en-US" sz="1600">
                          <a:effectLst/>
                        </a:rPr>
                        <a:t>this</a:t>
                      </a:r>
                    </a:p>
                  </a:txBody>
                  <a:tcPr anchor="ctr">
                    <a:lnL>
                      <a:noFill/>
                    </a:lnL>
                    <a:lnR>
                      <a:noFill/>
                    </a:lnR>
                    <a:lnT>
                      <a:noFill/>
                    </a:lnT>
                    <a:lnB>
                      <a:noFill/>
                    </a:lnB>
                    <a:solidFill>
                      <a:srgbClr val="FFFFFF"/>
                    </a:solidFill>
                  </a:tcPr>
                </a:tc>
                <a:tc>
                  <a:txBody>
                    <a:bodyPr/>
                    <a:lstStyle/>
                    <a:p>
                      <a:pPr fontAlgn="ctr"/>
                      <a:r>
                        <a:rPr lang="en-US" sz="1600" dirty="0" err="1">
                          <a:effectLst/>
                        </a:rPr>
                        <a:t>thread_local</a:t>
                      </a:r>
                      <a:endParaRPr lang="en-US" sz="1600"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4036809128"/>
                  </a:ext>
                </a:extLst>
              </a:tr>
              <a:tr h="0">
                <a:tc>
                  <a:txBody>
                    <a:bodyPr/>
                    <a:lstStyle/>
                    <a:p>
                      <a:pPr fontAlgn="ctr"/>
                      <a:r>
                        <a:rPr lang="en-US" sz="1600">
                          <a:effectLst/>
                        </a:rPr>
                        <a:t>throw</a:t>
                      </a:r>
                    </a:p>
                  </a:txBody>
                  <a:tcPr anchor="ctr">
                    <a:lnL>
                      <a:noFill/>
                    </a:lnL>
                    <a:lnR>
                      <a:noFill/>
                    </a:lnR>
                    <a:lnT>
                      <a:noFill/>
                    </a:lnT>
                    <a:lnB>
                      <a:noFill/>
                    </a:lnB>
                    <a:solidFill>
                      <a:srgbClr val="FFFFFF"/>
                    </a:solidFill>
                  </a:tcPr>
                </a:tc>
                <a:tc>
                  <a:txBody>
                    <a:bodyPr/>
                    <a:lstStyle/>
                    <a:p>
                      <a:pPr fontAlgn="ctr"/>
                      <a:r>
                        <a:rPr lang="en-US" sz="1600">
                          <a:effectLst/>
                        </a:rPr>
                        <a:t>true</a:t>
                      </a:r>
                    </a:p>
                  </a:txBody>
                  <a:tcPr anchor="ctr">
                    <a:lnL>
                      <a:noFill/>
                    </a:lnL>
                    <a:lnR>
                      <a:noFill/>
                    </a:lnR>
                    <a:lnT>
                      <a:noFill/>
                    </a:lnT>
                    <a:lnB>
                      <a:noFill/>
                    </a:lnB>
                    <a:solidFill>
                      <a:srgbClr val="FFFFFF"/>
                    </a:solidFill>
                  </a:tcPr>
                </a:tc>
                <a:tc>
                  <a:txBody>
                    <a:bodyPr/>
                    <a:lstStyle/>
                    <a:p>
                      <a:pPr fontAlgn="ctr"/>
                      <a:r>
                        <a:rPr lang="en-US" sz="1600">
                          <a:effectLst/>
                        </a:rPr>
                        <a:t>try</a:t>
                      </a:r>
                    </a:p>
                  </a:txBody>
                  <a:tcPr anchor="ctr">
                    <a:lnL>
                      <a:noFill/>
                    </a:lnL>
                    <a:lnR>
                      <a:noFill/>
                    </a:lnR>
                    <a:lnT>
                      <a:noFill/>
                    </a:lnT>
                    <a:lnB>
                      <a:noFill/>
                    </a:lnB>
                    <a:solidFill>
                      <a:srgbClr val="FFFFFF"/>
                    </a:solidFill>
                  </a:tcPr>
                </a:tc>
                <a:tc>
                  <a:txBody>
                    <a:bodyPr/>
                    <a:lstStyle/>
                    <a:p>
                      <a:pPr fontAlgn="ctr"/>
                      <a:r>
                        <a:rPr lang="en-US" sz="1600">
                          <a:effectLst/>
                        </a:rPr>
                        <a:t>typeid</a:t>
                      </a:r>
                    </a:p>
                  </a:txBody>
                  <a:tcPr anchor="ctr">
                    <a:lnL>
                      <a:noFill/>
                    </a:lnL>
                    <a:lnR>
                      <a:noFill/>
                    </a:lnR>
                    <a:lnT>
                      <a:noFill/>
                    </a:lnT>
                    <a:lnB>
                      <a:noFill/>
                    </a:lnB>
                    <a:solidFill>
                      <a:srgbClr val="FFFFFF"/>
                    </a:solidFill>
                  </a:tcPr>
                </a:tc>
                <a:tc>
                  <a:txBody>
                    <a:bodyPr/>
                    <a:lstStyle/>
                    <a:p>
                      <a:pPr fontAlgn="ctr"/>
                      <a:r>
                        <a:rPr lang="en-US" sz="1600" dirty="0" err="1">
                          <a:effectLst/>
                        </a:rPr>
                        <a:t>typename</a:t>
                      </a:r>
                      <a:endParaRPr lang="en-US" sz="1600"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2667450130"/>
                  </a:ext>
                </a:extLst>
              </a:tr>
              <a:tr h="0">
                <a:tc>
                  <a:txBody>
                    <a:bodyPr/>
                    <a:lstStyle/>
                    <a:p>
                      <a:pPr fontAlgn="ctr"/>
                      <a:r>
                        <a:rPr lang="en-US" sz="1600">
                          <a:effectLst/>
                        </a:rPr>
                        <a:t>using</a:t>
                      </a:r>
                    </a:p>
                  </a:txBody>
                  <a:tcPr anchor="ctr">
                    <a:lnL>
                      <a:noFill/>
                    </a:lnL>
                    <a:lnR>
                      <a:noFill/>
                    </a:lnR>
                    <a:lnT>
                      <a:noFill/>
                    </a:lnT>
                    <a:lnB>
                      <a:noFill/>
                    </a:lnB>
                    <a:solidFill>
                      <a:srgbClr val="FFFFFF"/>
                    </a:solidFill>
                  </a:tcPr>
                </a:tc>
                <a:tc>
                  <a:txBody>
                    <a:bodyPr/>
                    <a:lstStyle/>
                    <a:p>
                      <a:pPr fontAlgn="ctr"/>
                      <a:r>
                        <a:rPr lang="en-US" sz="1600">
                          <a:effectLst/>
                        </a:rPr>
                        <a:t>virtual</a:t>
                      </a:r>
                    </a:p>
                  </a:txBody>
                  <a:tcPr anchor="ctr">
                    <a:lnL>
                      <a:noFill/>
                    </a:lnL>
                    <a:lnR>
                      <a:noFill/>
                    </a:lnR>
                    <a:lnT>
                      <a:noFill/>
                    </a:lnT>
                    <a:lnB>
                      <a:noFill/>
                    </a:lnB>
                    <a:solidFill>
                      <a:srgbClr val="FFFFFF"/>
                    </a:solidFill>
                  </a:tcPr>
                </a:tc>
                <a:tc>
                  <a:txBody>
                    <a:bodyPr/>
                    <a:lstStyle/>
                    <a:p>
                      <a:pPr fontAlgn="ctr"/>
                      <a:r>
                        <a:rPr lang="en-US" sz="1600">
                          <a:effectLst/>
                        </a:rPr>
                        <a:t>wchar_t</a:t>
                      </a:r>
                    </a:p>
                  </a:txBody>
                  <a:tcPr anchor="ctr">
                    <a:lnL>
                      <a:noFill/>
                    </a:lnL>
                    <a:lnR>
                      <a:noFill/>
                    </a:lnR>
                    <a:lnT>
                      <a:noFill/>
                    </a:lnT>
                    <a:lnB>
                      <a:noFill/>
                    </a:lnB>
                    <a:solidFill>
                      <a:srgbClr val="FFFFFF"/>
                    </a:solidFill>
                  </a:tcPr>
                </a:tc>
                <a:tc>
                  <a:txBody>
                    <a:bodyPr/>
                    <a:lstStyle/>
                    <a:p>
                      <a:pPr fontAlgn="ctr"/>
                      <a:r>
                        <a:rPr lang="en-US" sz="1600">
                          <a:effectLst/>
                        </a:rPr>
                        <a:t>xor</a:t>
                      </a:r>
                    </a:p>
                  </a:txBody>
                  <a:tcPr anchor="ctr">
                    <a:lnL>
                      <a:noFill/>
                    </a:lnL>
                    <a:lnR>
                      <a:noFill/>
                    </a:lnR>
                    <a:lnT>
                      <a:noFill/>
                    </a:lnT>
                    <a:lnB>
                      <a:noFill/>
                    </a:lnB>
                    <a:solidFill>
                      <a:srgbClr val="FFFFFF"/>
                    </a:solidFill>
                  </a:tcPr>
                </a:tc>
                <a:tc>
                  <a:txBody>
                    <a:bodyPr/>
                    <a:lstStyle/>
                    <a:p>
                      <a:pPr fontAlgn="ctr"/>
                      <a:r>
                        <a:rPr lang="en-US" sz="1600" dirty="0" err="1">
                          <a:effectLst/>
                        </a:rPr>
                        <a:t>xor_eq</a:t>
                      </a:r>
                      <a:endParaRPr lang="en-US" sz="1600"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2990374065"/>
                  </a:ext>
                </a:extLst>
              </a:tr>
            </a:tbl>
          </a:graphicData>
        </a:graphic>
      </p:graphicFrame>
      <p:sp>
        <p:nvSpPr>
          <p:cNvPr id="3" name="Footer Placeholder 2">
            <a:extLst>
              <a:ext uri="{FF2B5EF4-FFF2-40B4-BE49-F238E27FC236}">
                <a16:creationId xmlns:a16="http://schemas.microsoft.com/office/drawing/2014/main" id="{A0941B90-C4C6-C542-BEE3-E2207035325B}"/>
              </a:ext>
            </a:extLst>
          </p:cNvPr>
          <p:cNvSpPr>
            <a:spLocks noGrp="1"/>
          </p:cNvSpPr>
          <p:nvPr>
            <p:ph type="ftr" sz="quarter" idx="3"/>
          </p:nvPr>
        </p:nvSpPr>
        <p:spPr/>
        <p:txBody>
          <a:bodyPr/>
          <a:lstStyle/>
          <a:p>
            <a:pPr algn="l"/>
            <a:r>
              <a:rPr lang="en-US" dirty="0"/>
              <a:t>©Copyright 1992-2024 by Pearson Education, Inc. All Rights Reserved. https://</a:t>
            </a:r>
            <a:r>
              <a:rPr lang="en-US" dirty="0" err="1"/>
              <a:t>deitel.com</a:t>
            </a:r>
            <a:r>
              <a:rPr lang="en-US" dirty="0"/>
              <a:t> </a:t>
            </a:r>
          </a:p>
        </p:txBody>
      </p:sp>
    </p:spTree>
    <p:extLst>
      <p:ext uri="{BB962C8B-B14F-4D97-AF65-F5344CB8AC3E}">
        <p14:creationId xmlns:p14="http://schemas.microsoft.com/office/powerpoint/2010/main" val="2558870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656FD-BEFB-2048-88E7-B12E09042C6A}"/>
              </a:ext>
            </a:extLst>
          </p:cNvPr>
          <p:cNvSpPr>
            <a:spLocks noGrp="1"/>
          </p:cNvSpPr>
          <p:nvPr>
            <p:ph type="title"/>
          </p:nvPr>
        </p:nvSpPr>
        <p:spPr/>
        <p:txBody>
          <a:bodyPr/>
          <a:lstStyle/>
          <a:p>
            <a:r>
              <a:rPr lang="en-US" dirty="0"/>
              <a:t>Keywords (3 of 3)</a:t>
            </a:r>
          </a:p>
        </p:txBody>
      </p:sp>
      <p:graphicFrame>
        <p:nvGraphicFramePr>
          <p:cNvPr id="5" name="Content Placeholder 4">
            <a:extLst>
              <a:ext uri="{FF2B5EF4-FFF2-40B4-BE49-F238E27FC236}">
                <a16:creationId xmlns:a16="http://schemas.microsoft.com/office/drawing/2014/main" id="{A848531D-022E-384A-B04F-DC1F31E8BAB6}"/>
              </a:ext>
            </a:extLst>
          </p:cNvPr>
          <p:cNvGraphicFramePr>
            <a:graphicFrameLocks noGrp="1"/>
          </p:cNvGraphicFramePr>
          <p:nvPr>
            <p:ph idx="1"/>
          </p:nvPr>
        </p:nvGraphicFramePr>
        <p:xfrm>
          <a:off x="628650" y="1257300"/>
          <a:ext cx="7886700" cy="1097280"/>
        </p:xfrm>
        <a:graphic>
          <a:graphicData uri="http://schemas.openxmlformats.org/drawingml/2006/table">
            <a:tbl>
              <a:tblPr/>
              <a:tblGrid>
                <a:gridCol w="1577340">
                  <a:extLst>
                    <a:ext uri="{9D8B030D-6E8A-4147-A177-3AD203B41FA5}">
                      <a16:colId xmlns:a16="http://schemas.microsoft.com/office/drawing/2014/main" val="1735109915"/>
                    </a:ext>
                  </a:extLst>
                </a:gridCol>
                <a:gridCol w="1577340">
                  <a:extLst>
                    <a:ext uri="{9D8B030D-6E8A-4147-A177-3AD203B41FA5}">
                      <a16:colId xmlns:a16="http://schemas.microsoft.com/office/drawing/2014/main" val="1882260256"/>
                    </a:ext>
                  </a:extLst>
                </a:gridCol>
                <a:gridCol w="1577340">
                  <a:extLst>
                    <a:ext uri="{9D8B030D-6E8A-4147-A177-3AD203B41FA5}">
                      <a16:colId xmlns:a16="http://schemas.microsoft.com/office/drawing/2014/main" val="813433203"/>
                    </a:ext>
                  </a:extLst>
                </a:gridCol>
                <a:gridCol w="1577340">
                  <a:extLst>
                    <a:ext uri="{9D8B030D-6E8A-4147-A177-3AD203B41FA5}">
                      <a16:colId xmlns:a16="http://schemas.microsoft.com/office/drawing/2014/main" val="1141673767"/>
                    </a:ext>
                  </a:extLst>
                </a:gridCol>
                <a:gridCol w="1577340">
                  <a:extLst>
                    <a:ext uri="{9D8B030D-6E8A-4147-A177-3AD203B41FA5}">
                      <a16:colId xmlns:a16="http://schemas.microsoft.com/office/drawing/2014/main" val="343991863"/>
                    </a:ext>
                  </a:extLst>
                </a:gridCol>
              </a:tblGrid>
              <a:tr h="0">
                <a:tc gridSpan="2">
                  <a:txBody>
                    <a:bodyPr/>
                    <a:lstStyle/>
                    <a:p>
                      <a:pPr fontAlgn="ctr"/>
                      <a:r>
                        <a:rPr lang="en-US" sz="1800" b="1" dirty="0">
                          <a:effectLst/>
                        </a:rPr>
                        <a:t>C++20 keywords</a:t>
                      </a:r>
                      <a:endParaRPr lang="en-US" sz="1800" dirty="0">
                        <a:effectLst/>
                      </a:endParaRPr>
                    </a:p>
                  </a:txBody>
                  <a:tcPr anchor="ctr">
                    <a:lnL>
                      <a:noFill/>
                    </a:lnL>
                    <a:lnR>
                      <a:noFill/>
                    </a:lnR>
                    <a:lnT w="12700" cmpd="sng">
                      <a:noFill/>
                      <a:prstDash val="solid"/>
                    </a:lnT>
                    <a:lnB>
                      <a:noFill/>
                    </a:lnB>
                    <a:lnTlToBr w="12700" cmpd="sng">
                      <a:noFill/>
                      <a:prstDash val="solid"/>
                    </a:lnTlToBr>
                    <a:lnBlToTr w="12700" cmpd="sng">
                      <a:noFill/>
                      <a:prstDash val="solid"/>
                    </a:lnBlToTr>
                    <a:solidFill>
                      <a:srgbClr val="FFFFFF"/>
                    </a:solidFill>
                  </a:tcPr>
                </a:tc>
                <a:tc hMerge="1">
                  <a:txBody>
                    <a:bodyPr/>
                    <a:lstStyle/>
                    <a:p>
                      <a:pPr fontAlgn="ctr"/>
                      <a:endParaRPr lang="en-US" sz="1600" dirty="0">
                        <a:effectLst/>
                      </a:endParaRPr>
                    </a:p>
                  </a:txBody>
                  <a:tcPr anchor="ctr">
                    <a:lnL>
                      <a:noFill/>
                    </a:lnL>
                    <a:lnR>
                      <a:noFill/>
                    </a:lnR>
                    <a:lnT w="12700" cmpd="sng">
                      <a:noFill/>
                      <a:prstDash val="solid"/>
                    </a:lnT>
                    <a:lnB>
                      <a:noFill/>
                    </a:lnB>
                    <a:lnTlToBr w="12700" cmpd="sng">
                      <a:noFill/>
                      <a:prstDash val="solid"/>
                    </a:lnTlToBr>
                    <a:lnBlToTr w="12700" cmpd="sng">
                      <a:noFill/>
                      <a:prstDash val="solid"/>
                    </a:lnBlToTr>
                    <a:solidFill>
                      <a:srgbClr val="FFFFFF"/>
                    </a:solidFill>
                  </a:tcPr>
                </a:tc>
                <a:tc>
                  <a:txBody>
                    <a:bodyPr/>
                    <a:lstStyle/>
                    <a:p>
                      <a:pPr fontAlgn="ctr"/>
                      <a:endParaRPr lang="en-US" sz="1600">
                        <a:effectLst/>
                      </a:endParaRPr>
                    </a:p>
                  </a:txBody>
                  <a:tcPr anchor="ctr">
                    <a:lnL>
                      <a:noFill/>
                    </a:lnL>
                    <a:lnR>
                      <a:noFill/>
                    </a:lnR>
                    <a:lnT w="12700" cmpd="sng">
                      <a:noFill/>
                      <a:prstDash val="solid"/>
                    </a:lnT>
                    <a:lnB>
                      <a:noFill/>
                    </a:lnB>
                    <a:lnTlToBr w="12700" cmpd="sng">
                      <a:noFill/>
                      <a:prstDash val="solid"/>
                    </a:lnTlToBr>
                    <a:lnBlToTr w="12700" cmpd="sng">
                      <a:noFill/>
                      <a:prstDash val="solid"/>
                    </a:lnBlToTr>
                    <a:solidFill>
                      <a:srgbClr val="FFFFFF"/>
                    </a:solidFill>
                  </a:tcPr>
                </a:tc>
                <a:tc>
                  <a:txBody>
                    <a:bodyPr/>
                    <a:lstStyle/>
                    <a:p>
                      <a:pPr fontAlgn="ctr"/>
                      <a:endParaRPr lang="en-US" sz="1600">
                        <a:effectLst/>
                      </a:endParaRPr>
                    </a:p>
                  </a:txBody>
                  <a:tcPr anchor="ctr">
                    <a:lnL>
                      <a:noFill/>
                    </a:lnL>
                    <a:lnR>
                      <a:noFill/>
                    </a:lnR>
                    <a:lnT w="12700" cmpd="sng">
                      <a:noFill/>
                      <a:prstDash val="solid"/>
                    </a:lnT>
                    <a:lnB>
                      <a:noFill/>
                    </a:lnB>
                    <a:lnTlToBr w="12700" cmpd="sng">
                      <a:noFill/>
                      <a:prstDash val="solid"/>
                    </a:lnTlToBr>
                    <a:lnBlToTr w="12700" cmpd="sng">
                      <a:noFill/>
                      <a:prstDash val="solid"/>
                    </a:lnBlToTr>
                    <a:solidFill>
                      <a:srgbClr val="FFFFFF"/>
                    </a:solidFill>
                  </a:tcPr>
                </a:tc>
                <a:tc>
                  <a:txBody>
                    <a:bodyPr/>
                    <a:lstStyle/>
                    <a:p>
                      <a:pPr fontAlgn="ctr"/>
                      <a:endParaRPr lang="en-US" sz="1600" dirty="0">
                        <a:effectLst/>
                      </a:endParaRPr>
                    </a:p>
                  </a:txBody>
                  <a:tcPr anchor="ctr">
                    <a:lnL>
                      <a:noFill/>
                    </a:lnL>
                    <a:lnR>
                      <a:noFill/>
                    </a:lnR>
                    <a:lnT w="12700" cmpd="sng">
                      <a:noFill/>
                      <a:prstDash val="solid"/>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55028950"/>
                  </a:ext>
                </a:extLst>
              </a:tr>
              <a:tr h="0">
                <a:tc>
                  <a:txBody>
                    <a:bodyPr/>
                    <a:lstStyle/>
                    <a:p>
                      <a:pPr fontAlgn="ctr"/>
                      <a:r>
                        <a:rPr lang="en-US" sz="1800" dirty="0">
                          <a:effectLst/>
                        </a:rPr>
                        <a:t>char8_t</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fontAlgn="ctr"/>
                      <a:r>
                        <a:rPr lang="en-US" sz="1600" dirty="0">
                          <a:effectLst/>
                        </a:rPr>
                        <a:t>concept</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fontAlgn="ctr"/>
                      <a:r>
                        <a:rPr lang="en-US" sz="1600" dirty="0">
                          <a:effectLst/>
                        </a:rPr>
                        <a:t>char16_t</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fontAlgn="ctr"/>
                      <a:r>
                        <a:rPr lang="en-US" sz="1600">
                          <a:effectLst/>
                        </a:rPr>
                        <a:t>consteval</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fontAlgn="ctr"/>
                      <a:r>
                        <a:rPr lang="en-US" sz="1600" dirty="0" err="1">
                          <a:effectLst/>
                        </a:rPr>
                        <a:t>constinit</a:t>
                      </a:r>
                      <a:endParaRPr lang="en-US" sz="1600" dirty="0">
                        <a:effectLst/>
                      </a:endParaRPr>
                    </a:p>
                  </a:txBody>
                  <a:tcPr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842291048"/>
                  </a:ext>
                </a:extLst>
              </a:tr>
              <a:tr h="0">
                <a:tc>
                  <a:txBody>
                    <a:bodyPr/>
                    <a:lstStyle/>
                    <a:p>
                      <a:pPr fontAlgn="ctr"/>
                      <a:r>
                        <a:rPr lang="en-US" sz="1800" dirty="0" err="1">
                          <a:effectLst/>
                        </a:rPr>
                        <a:t>co_await</a:t>
                      </a:r>
                      <a:endParaRPr lang="en-US" sz="1800" dirty="0">
                        <a:effectLst/>
                      </a:endParaRPr>
                    </a:p>
                  </a:txBody>
                  <a:tcPr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fontAlgn="ctr"/>
                      <a:r>
                        <a:rPr lang="en-US" sz="1600">
                          <a:effectLst/>
                        </a:rPr>
                        <a:t>co_return</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fontAlgn="ctr"/>
                      <a:r>
                        <a:rPr lang="en-US" sz="1600" dirty="0" err="1">
                          <a:effectLst/>
                        </a:rPr>
                        <a:t>co_yield</a:t>
                      </a:r>
                      <a:endParaRPr lang="en-US" sz="1600" dirty="0">
                        <a:effectLst/>
                      </a:endParaRPr>
                    </a:p>
                  </a:txBody>
                  <a:tcPr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fontAlgn="ctr"/>
                      <a:r>
                        <a:rPr lang="en-US" sz="1600" dirty="0">
                          <a:effectLst/>
                        </a:rPr>
                        <a:t>requires</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endParaRPr lang="en-US" sz="1600" dirty="0"/>
                    </a:p>
                  </a:txBody>
                  <a:tcPr>
                    <a:lnL>
                      <a:noFill/>
                    </a:lnL>
                    <a:lnR w="12700" cmpd="sng">
                      <a:noFill/>
                      <a:prstDash val="solid"/>
                    </a:lnR>
                    <a:lnT>
                      <a:noFill/>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823089201"/>
                  </a:ext>
                </a:extLst>
              </a:tr>
            </a:tbl>
          </a:graphicData>
        </a:graphic>
      </p:graphicFrame>
      <p:sp>
        <p:nvSpPr>
          <p:cNvPr id="7" name="TextBox 6">
            <a:extLst>
              <a:ext uri="{FF2B5EF4-FFF2-40B4-BE49-F238E27FC236}">
                <a16:creationId xmlns:a16="http://schemas.microsoft.com/office/drawing/2014/main" id="{F8BCA6AA-6D99-F64C-B85A-5E1C168E9E39}"/>
              </a:ext>
            </a:extLst>
          </p:cNvPr>
          <p:cNvSpPr txBox="1"/>
          <p:nvPr/>
        </p:nvSpPr>
        <p:spPr>
          <a:xfrm>
            <a:off x="628650" y="2585581"/>
            <a:ext cx="7696200" cy="1754326"/>
          </a:xfrm>
          <a:prstGeom prst="rect">
            <a:avLst/>
          </a:prstGeom>
          <a:noFill/>
        </p:spPr>
        <p:txBody>
          <a:bodyPr wrap="square" rtlCol="0">
            <a:spAutoFit/>
          </a:bodyPr>
          <a:lstStyle/>
          <a:p>
            <a:r>
              <a:rPr lang="en-US" b="1" dirty="0"/>
              <a:t>Other Special Identifiers</a:t>
            </a:r>
          </a:p>
          <a:p>
            <a:pPr marL="285750" indent="-285750">
              <a:buFont typeface="Arial" panose="020B0604020202020204" pitchFamily="34" charset="0"/>
              <a:buChar char="•"/>
            </a:pPr>
            <a:r>
              <a:rPr lang="en-US" dirty="0"/>
              <a:t>Identifiers with special meaning</a:t>
            </a:r>
          </a:p>
          <a:p>
            <a:pPr marL="742950" lvl="1" indent="-285750">
              <a:buFont typeface="Arial" panose="020B0604020202020204" pitchFamily="34" charset="0"/>
              <a:buChar char="•"/>
            </a:pPr>
            <a:r>
              <a:rPr lang="en-US" dirty="0"/>
              <a:t>final, import, module, override, </a:t>
            </a:r>
            <a:r>
              <a:rPr lang="en-US" dirty="0" err="1"/>
              <a:t>transaction_safe</a:t>
            </a:r>
            <a:r>
              <a:rPr lang="en-US" dirty="0"/>
              <a:t>, </a:t>
            </a:r>
            <a:r>
              <a:rPr lang="en-US" dirty="0" err="1"/>
              <a:t>transaction_safe_dynamic</a:t>
            </a:r>
            <a:endParaRPr lang="en-US" dirty="0"/>
          </a:p>
          <a:p>
            <a:pPr marL="285750" indent="-285750">
              <a:buFont typeface="Arial" panose="020B0604020202020204" pitchFamily="34" charset="0"/>
              <a:buChar char="•"/>
            </a:pPr>
            <a:r>
              <a:rPr lang="en-US" dirty="0"/>
              <a:t>Experimental keywords</a:t>
            </a:r>
          </a:p>
          <a:p>
            <a:pPr marL="742950" lvl="1" indent="-285750">
              <a:buFont typeface="Arial" panose="020B0604020202020204" pitchFamily="34" charset="0"/>
              <a:buChar char="•"/>
            </a:pPr>
            <a:r>
              <a:rPr lang="en-US" dirty="0" err="1"/>
              <a:t>atomic_cancel</a:t>
            </a:r>
            <a:r>
              <a:rPr lang="en-US" dirty="0"/>
              <a:t>, </a:t>
            </a:r>
            <a:r>
              <a:rPr lang="en-US" dirty="0" err="1"/>
              <a:t>atomic_commit</a:t>
            </a:r>
            <a:r>
              <a:rPr lang="en-US" dirty="0"/>
              <a:t>, </a:t>
            </a:r>
            <a:r>
              <a:rPr lang="en-US" dirty="0" err="1"/>
              <a:t>atomic_noexcept</a:t>
            </a:r>
            <a:r>
              <a:rPr lang="en-US" dirty="0"/>
              <a:t>, </a:t>
            </a:r>
            <a:r>
              <a:rPr lang="en-US" dirty="0" err="1"/>
              <a:t>reflexpr</a:t>
            </a:r>
            <a:r>
              <a:rPr lang="en-US" dirty="0"/>
              <a:t>, synchronized</a:t>
            </a:r>
          </a:p>
        </p:txBody>
      </p:sp>
      <p:sp>
        <p:nvSpPr>
          <p:cNvPr id="3" name="Footer Placeholder 2">
            <a:extLst>
              <a:ext uri="{FF2B5EF4-FFF2-40B4-BE49-F238E27FC236}">
                <a16:creationId xmlns:a16="http://schemas.microsoft.com/office/drawing/2014/main" id="{71EF28A0-C1B6-CC4D-94BB-A5ACDC39588B}"/>
              </a:ext>
            </a:extLst>
          </p:cNvPr>
          <p:cNvSpPr>
            <a:spLocks noGrp="1"/>
          </p:cNvSpPr>
          <p:nvPr>
            <p:ph type="ftr" sz="quarter" idx="3"/>
          </p:nvPr>
        </p:nvSpPr>
        <p:spPr/>
        <p:txBody>
          <a:bodyPr/>
          <a:lstStyle/>
          <a:p>
            <a:pPr algn="l"/>
            <a:r>
              <a:rPr lang="en-US" dirty="0"/>
              <a:t>©Copyright 1992-2024 by Pearson Education, Inc. All Rights Reserved. https://</a:t>
            </a:r>
            <a:r>
              <a:rPr lang="en-US" dirty="0" err="1"/>
              <a:t>deitel.com</a:t>
            </a:r>
            <a:r>
              <a:rPr lang="en-US" dirty="0"/>
              <a:t> </a:t>
            </a:r>
          </a:p>
        </p:txBody>
      </p:sp>
    </p:spTree>
    <p:extLst>
      <p:ext uri="{BB962C8B-B14F-4D97-AF65-F5344CB8AC3E}">
        <p14:creationId xmlns:p14="http://schemas.microsoft.com/office/powerpoint/2010/main" val="1725234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3DD1-01D2-D745-BC3A-781626256F84}"/>
              </a:ext>
            </a:extLst>
          </p:cNvPr>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if</a:t>
            </a:r>
            <a:r>
              <a:rPr lang="en-US" dirty="0"/>
              <a:t> Single-Selection Statement</a:t>
            </a:r>
          </a:p>
        </p:txBody>
      </p:sp>
      <p:sp>
        <p:nvSpPr>
          <p:cNvPr id="3" name="Content Placeholder 2">
            <a:extLst>
              <a:ext uri="{FF2B5EF4-FFF2-40B4-BE49-F238E27FC236}">
                <a16:creationId xmlns:a16="http://schemas.microsoft.com/office/drawing/2014/main" id="{C33742BD-CCBD-BF4A-BCEC-4C40AEC77B92}"/>
              </a:ext>
            </a:extLst>
          </p:cNvPr>
          <p:cNvSpPr>
            <a:spLocks noGrp="1"/>
          </p:cNvSpPr>
          <p:nvPr>
            <p:ph idx="1"/>
          </p:nvPr>
        </p:nvSpPr>
        <p:spPr/>
        <p:txBody>
          <a:bodyPr/>
          <a:lstStyle/>
          <a:p>
            <a:pPr marL="0" indent="0">
              <a:buNone/>
            </a:pPr>
            <a:r>
              <a:rPr lang="en-US" b="1" dirty="0">
                <a:solidFill>
                  <a:srgbClr val="0070C0"/>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studentGrade</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60</a:t>
            </a:r>
            <a:r>
              <a:rPr lang="en-US" dirty="0">
                <a:latin typeface="Consolas" panose="020B0609020204030204" pitchFamily="49" charset="0"/>
                <a:cs typeface="Consolas" panose="020B0609020204030204" pitchFamily="49" charset="0"/>
              </a:rPr>
              <a:t>) {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cout</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&lt;&lt;</a:t>
            </a:r>
            <a:r>
              <a:rPr lang="en-US" dirty="0">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"Passed"</a:t>
            </a:r>
            <a:r>
              <a:rPr lang="en-US" dirty="0">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a:t>
            </a:r>
          </a:p>
          <a:p>
            <a:r>
              <a:rPr lang="en-US" dirty="0"/>
              <a:t>Indentation of the second line of this selection statement is optional, but recommended for program clarity</a:t>
            </a:r>
          </a:p>
          <a:p>
            <a:endParaRPr lang="en-US" dirty="0"/>
          </a:p>
        </p:txBody>
      </p:sp>
      <p:sp>
        <p:nvSpPr>
          <p:cNvPr id="5" name="Footer Placeholder 4">
            <a:extLst>
              <a:ext uri="{FF2B5EF4-FFF2-40B4-BE49-F238E27FC236}">
                <a16:creationId xmlns:a16="http://schemas.microsoft.com/office/drawing/2014/main" id="{D2864379-D7E3-194D-A476-7164A797BAAE}"/>
              </a:ext>
            </a:extLst>
          </p:cNvPr>
          <p:cNvSpPr>
            <a:spLocks noGrp="1"/>
          </p:cNvSpPr>
          <p:nvPr>
            <p:ph type="ftr" sz="quarter" idx="3"/>
          </p:nvPr>
        </p:nvSpPr>
        <p:spPr/>
        <p:txBody>
          <a:bodyPr/>
          <a:lstStyle/>
          <a:p>
            <a:pPr algn="l"/>
            <a:r>
              <a:rPr lang="en-US" dirty="0"/>
              <a:t>©Copyright 1992-2024 by Pearson Education, Inc. All Rights Reserved. https://</a:t>
            </a:r>
            <a:r>
              <a:rPr lang="en-US" dirty="0" err="1"/>
              <a:t>deitel.com</a:t>
            </a:r>
            <a:r>
              <a:rPr lang="en-US" dirty="0"/>
              <a:t> </a:t>
            </a:r>
          </a:p>
        </p:txBody>
      </p:sp>
    </p:spTree>
    <p:extLst>
      <p:ext uri="{BB962C8B-B14F-4D97-AF65-F5344CB8AC3E}">
        <p14:creationId xmlns:p14="http://schemas.microsoft.com/office/powerpoint/2010/main" val="1491324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DEBF4-5981-6448-B07D-D236BF4AC4A6}"/>
              </a:ext>
            </a:extLst>
          </p:cNvPr>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bool</a:t>
            </a:r>
            <a:r>
              <a:rPr lang="en-US" dirty="0"/>
              <a:t> Data Type</a:t>
            </a:r>
          </a:p>
        </p:txBody>
      </p:sp>
      <p:sp>
        <p:nvSpPr>
          <p:cNvPr id="3" name="Content Placeholder 2">
            <a:extLst>
              <a:ext uri="{FF2B5EF4-FFF2-40B4-BE49-F238E27FC236}">
                <a16:creationId xmlns:a16="http://schemas.microsoft.com/office/drawing/2014/main" id="{D97482F4-5D24-A443-AA2F-FAF257308CCA}"/>
              </a:ext>
            </a:extLst>
          </p:cNvPr>
          <p:cNvSpPr>
            <a:spLocks noGrp="1"/>
          </p:cNvSpPr>
          <p:nvPr>
            <p:ph idx="1"/>
          </p:nvPr>
        </p:nvSpPr>
        <p:spPr/>
        <p:txBody>
          <a:bodyPr>
            <a:normAutofit lnSpcReduction="10000"/>
          </a:bodyPr>
          <a:lstStyle/>
          <a:p>
            <a:r>
              <a:rPr lang="en-US" dirty="0"/>
              <a:t>Condition</a:t>
            </a:r>
          </a:p>
          <a:p>
            <a:pPr lvl="1"/>
            <a:r>
              <a:rPr lang="en-US" dirty="0"/>
              <a:t>Any expression that evaluates to zero or nonzero </a:t>
            </a:r>
          </a:p>
          <a:p>
            <a:pPr lvl="1"/>
            <a:r>
              <a:rPr lang="en-US" dirty="0"/>
              <a:t>Zero is </a:t>
            </a:r>
            <a:r>
              <a:rPr lang="en-US" dirty="0">
                <a:cs typeface="Consolas" panose="020B0609020204030204" pitchFamily="49" charset="0"/>
              </a:rPr>
              <a:t>false</a:t>
            </a:r>
            <a:r>
              <a:rPr lang="en-US" dirty="0"/>
              <a:t>, nonzero is </a:t>
            </a:r>
            <a:r>
              <a:rPr lang="en-US" dirty="0">
                <a:cs typeface="Consolas" panose="020B0609020204030204" pitchFamily="49" charset="0"/>
              </a:rPr>
              <a:t>true</a:t>
            </a:r>
          </a:p>
          <a:p>
            <a:r>
              <a:rPr lang="en-US" dirty="0"/>
              <a:t>Data type </a:t>
            </a:r>
            <a:r>
              <a:rPr lang="en-US" b="1" dirty="0"/>
              <a:t>bool</a:t>
            </a:r>
            <a:r>
              <a:rPr lang="en-US" dirty="0"/>
              <a:t> for Boolean variables </a:t>
            </a:r>
          </a:p>
          <a:p>
            <a:pPr lvl="1"/>
            <a:r>
              <a:rPr lang="en-US" dirty="0"/>
              <a:t>Values </a:t>
            </a:r>
            <a:r>
              <a:rPr lang="en-US" b="1" dirty="0"/>
              <a:t>true</a:t>
            </a:r>
            <a:r>
              <a:rPr lang="en-US" dirty="0"/>
              <a:t> and </a:t>
            </a:r>
            <a:r>
              <a:rPr lang="en-US" b="1" dirty="0"/>
              <a:t>false</a:t>
            </a:r>
            <a:r>
              <a:rPr lang="en-US" dirty="0"/>
              <a:t>—each is a C++ keyword</a:t>
            </a:r>
          </a:p>
          <a:p>
            <a:r>
              <a:rPr lang="en-US" dirty="0"/>
              <a:t>For compatibility with C</a:t>
            </a:r>
          </a:p>
          <a:p>
            <a:pPr lvl="1"/>
            <a:r>
              <a:rPr lang="en-US" dirty="0">
                <a:latin typeface="Consolas" panose="020B0609020204030204" pitchFamily="49" charset="0"/>
                <a:cs typeface="Consolas" panose="020B0609020204030204" pitchFamily="49" charset="0"/>
              </a:rPr>
              <a:t>true</a:t>
            </a:r>
            <a:r>
              <a:rPr lang="en-US" dirty="0"/>
              <a:t> can be represented as any nonzero value </a:t>
            </a:r>
          </a:p>
          <a:p>
            <a:pPr lvl="2"/>
            <a:r>
              <a:rPr lang="en-US" dirty="0"/>
              <a:t>Compilers typically use </a:t>
            </a:r>
            <a:r>
              <a:rPr lang="en-US" dirty="0">
                <a:latin typeface="Consolas" panose="020B0609020204030204" pitchFamily="49" charset="0"/>
                <a:cs typeface="Consolas" panose="020B0609020204030204" pitchFamily="49" charset="0"/>
              </a:rPr>
              <a:t>1</a:t>
            </a:r>
            <a:endParaRPr lang="en-US" dirty="0"/>
          </a:p>
          <a:p>
            <a:pPr lvl="1"/>
            <a:r>
              <a:rPr lang="en-US" dirty="0">
                <a:latin typeface="Consolas" panose="020B0609020204030204" pitchFamily="49" charset="0"/>
                <a:cs typeface="Consolas" panose="020B0609020204030204" pitchFamily="49" charset="0"/>
              </a:rPr>
              <a:t>false</a:t>
            </a:r>
            <a:r>
              <a:rPr lang="en-US" dirty="0"/>
              <a:t> can be represented as </a:t>
            </a:r>
            <a:r>
              <a:rPr lang="en-US" dirty="0">
                <a:latin typeface="Consolas" panose="020B0609020204030204" pitchFamily="49" charset="0"/>
                <a:cs typeface="Consolas" panose="020B0609020204030204" pitchFamily="49" charset="0"/>
              </a:rPr>
              <a:t>0</a:t>
            </a:r>
          </a:p>
        </p:txBody>
      </p:sp>
      <p:sp>
        <p:nvSpPr>
          <p:cNvPr id="5" name="Footer Placeholder 4">
            <a:extLst>
              <a:ext uri="{FF2B5EF4-FFF2-40B4-BE49-F238E27FC236}">
                <a16:creationId xmlns:a16="http://schemas.microsoft.com/office/drawing/2014/main" id="{32E9AF9E-A3BA-E04E-B385-41FAE541087F}"/>
              </a:ext>
            </a:extLst>
          </p:cNvPr>
          <p:cNvSpPr>
            <a:spLocks noGrp="1"/>
          </p:cNvSpPr>
          <p:nvPr>
            <p:ph type="ftr" sz="quarter" idx="3"/>
          </p:nvPr>
        </p:nvSpPr>
        <p:spPr/>
        <p:txBody>
          <a:bodyPr/>
          <a:lstStyle/>
          <a:p>
            <a:pPr algn="l"/>
            <a:r>
              <a:rPr lang="en-US" dirty="0"/>
              <a:t>©Copyright 1992-2024 by Pearson Education, Inc. All Rights Reserved. https://</a:t>
            </a:r>
            <a:r>
              <a:rPr lang="en-US" dirty="0" err="1"/>
              <a:t>deitel.com</a:t>
            </a:r>
            <a:r>
              <a:rPr lang="en-US" dirty="0"/>
              <a:t> </a:t>
            </a:r>
          </a:p>
        </p:txBody>
      </p:sp>
    </p:spTree>
    <p:extLst>
      <p:ext uri="{BB962C8B-B14F-4D97-AF65-F5344CB8AC3E}">
        <p14:creationId xmlns:p14="http://schemas.microsoft.com/office/powerpoint/2010/main" val="381886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9D90-6EBB-1B47-B85C-29BBA4428C6C}"/>
              </a:ext>
            </a:extLst>
          </p:cNvPr>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if</a:t>
            </a:r>
            <a:r>
              <a:rPr lang="en-US" dirty="0"/>
              <a:t>…</a:t>
            </a:r>
            <a:r>
              <a:rPr lang="en-US" dirty="0">
                <a:latin typeface="Consolas" panose="020B0609020204030204" pitchFamily="49" charset="0"/>
                <a:cs typeface="Consolas" panose="020B0609020204030204" pitchFamily="49" charset="0"/>
              </a:rPr>
              <a:t>else</a:t>
            </a:r>
            <a:r>
              <a:rPr lang="en-US" dirty="0"/>
              <a:t> Double-Selection Statement</a:t>
            </a:r>
            <a:br>
              <a:rPr lang="en-US" dirty="0"/>
            </a:br>
            <a:endParaRPr lang="en-US" dirty="0"/>
          </a:p>
        </p:txBody>
      </p:sp>
      <p:sp>
        <p:nvSpPr>
          <p:cNvPr id="3" name="Content Placeholder 2">
            <a:extLst>
              <a:ext uri="{FF2B5EF4-FFF2-40B4-BE49-F238E27FC236}">
                <a16:creationId xmlns:a16="http://schemas.microsoft.com/office/drawing/2014/main" id="{A8A3344C-4FE4-B24F-9BD3-6FFC1E43EF2D}"/>
              </a:ext>
            </a:extLst>
          </p:cNvPr>
          <p:cNvSpPr>
            <a:spLocks noGrp="1"/>
          </p:cNvSpPr>
          <p:nvPr>
            <p:ph idx="1"/>
          </p:nvPr>
        </p:nvSpPr>
        <p:spPr/>
        <p:txBody>
          <a:bodyPr/>
          <a:lstStyle/>
          <a:p>
            <a:pPr marL="0" indent="0">
              <a:buNone/>
            </a:pPr>
            <a:r>
              <a:rPr lang="en-US" b="1" dirty="0">
                <a:solidFill>
                  <a:srgbClr val="0070C0"/>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(grade </a:t>
            </a:r>
            <a:r>
              <a:rPr lang="en-US" b="1" dirty="0">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60</a:t>
            </a:r>
            <a:r>
              <a:rPr lang="en-US" dirty="0">
                <a:latin typeface="Consolas" panose="020B0609020204030204" pitchFamily="49" charset="0"/>
                <a:cs typeface="Consolas" panose="020B0609020204030204" pitchFamily="49" charset="0"/>
              </a:rPr>
              <a:t>) {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cout</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&lt;&lt;</a:t>
            </a:r>
            <a:r>
              <a:rPr lang="en-US" dirty="0">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"Passed"</a:t>
            </a:r>
            <a:r>
              <a:rPr lang="en-US" dirty="0">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b="1" dirty="0">
                <a:solidFill>
                  <a:srgbClr val="0070C0"/>
                </a:solidFill>
                <a:latin typeface="Consolas" panose="020B0609020204030204" pitchFamily="49" charset="0"/>
                <a:cs typeface="Consolas" panose="020B0609020204030204" pitchFamily="49" charset="0"/>
              </a:rPr>
              <a:t>else</a:t>
            </a:r>
            <a:r>
              <a:rPr lang="en-US" dirty="0">
                <a:latin typeface="Consolas" panose="020B0609020204030204" pitchFamily="49" charset="0"/>
                <a:cs typeface="Consolas" panose="020B0609020204030204" pitchFamily="49" charset="0"/>
              </a:rPr>
              <a:t> {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cout</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&lt;&lt;</a:t>
            </a:r>
            <a:r>
              <a:rPr lang="en-US" dirty="0">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"Failed"</a:t>
            </a:r>
            <a:r>
              <a:rPr lang="en-US" dirty="0">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a:t>
            </a:r>
          </a:p>
        </p:txBody>
      </p:sp>
      <p:sp>
        <p:nvSpPr>
          <p:cNvPr id="5" name="Footer Placeholder 4">
            <a:extLst>
              <a:ext uri="{FF2B5EF4-FFF2-40B4-BE49-F238E27FC236}">
                <a16:creationId xmlns:a16="http://schemas.microsoft.com/office/drawing/2014/main" id="{44B8BCB0-D2AB-B348-B3F5-C599F8D488F3}"/>
              </a:ext>
            </a:extLst>
          </p:cNvPr>
          <p:cNvSpPr>
            <a:spLocks noGrp="1"/>
          </p:cNvSpPr>
          <p:nvPr>
            <p:ph type="ftr" sz="quarter" idx="3"/>
          </p:nvPr>
        </p:nvSpPr>
        <p:spPr/>
        <p:txBody>
          <a:bodyPr/>
          <a:lstStyle/>
          <a:p>
            <a:pPr algn="l"/>
            <a:r>
              <a:rPr lang="en-US" dirty="0"/>
              <a:t>©Copyright 1992-2024 by Pearson Education, Inc. All Rights Reserved. https://</a:t>
            </a:r>
            <a:r>
              <a:rPr lang="en-US" dirty="0" err="1"/>
              <a:t>deitel.com</a:t>
            </a:r>
            <a:r>
              <a:rPr lang="en-US" dirty="0"/>
              <a:t> </a:t>
            </a:r>
          </a:p>
        </p:txBody>
      </p:sp>
    </p:spTree>
    <p:extLst>
      <p:ext uri="{BB962C8B-B14F-4D97-AF65-F5344CB8AC3E}">
        <p14:creationId xmlns:p14="http://schemas.microsoft.com/office/powerpoint/2010/main" val="3431824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608FF-BA22-A043-98CA-6A64F32A3AC9}"/>
              </a:ext>
            </a:extLst>
          </p:cNvPr>
          <p:cNvSpPr>
            <a:spLocks noGrp="1"/>
          </p:cNvSpPr>
          <p:nvPr>
            <p:ph type="title"/>
          </p:nvPr>
        </p:nvSpPr>
        <p:spPr/>
        <p:txBody>
          <a:bodyPr/>
          <a:lstStyle/>
          <a:p>
            <a:r>
              <a:rPr lang="en-US" dirty="0"/>
              <a:t>Nested </a:t>
            </a:r>
            <a:r>
              <a:rPr lang="en-US" dirty="0">
                <a:latin typeface="Consolas" panose="020B0609020204030204" pitchFamily="49" charset="0"/>
                <a:cs typeface="Consolas" panose="020B0609020204030204" pitchFamily="49" charset="0"/>
              </a:rPr>
              <a:t>if</a:t>
            </a:r>
            <a:r>
              <a:rPr lang="en-US" dirty="0"/>
              <a:t>…</a:t>
            </a:r>
            <a:r>
              <a:rPr lang="en-US" dirty="0">
                <a:latin typeface="Consolas" panose="020B0609020204030204" pitchFamily="49" charset="0"/>
                <a:cs typeface="Consolas" panose="020B0609020204030204" pitchFamily="49" charset="0"/>
              </a:rPr>
              <a:t>else</a:t>
            </a:r>
            <a:r>
              <a:rPr lang="en-US" dirty="0"/>
              <a:t> Statements (1 of 2)</a:t>
            </a:r>
          </a:p>
        </p:txBody>
      </p:sp>
      <p:sp>
        <p:nvSpPr>
          <p:cNvPr id="3" name="Content Placeholder 2">
            <a:extLst>
              <a:ext uri="{FF2B5EF4-FFF2-40B4-BE49-F238E27FC236}">
                <a16:creationId xmlns:a16="http://schemas.microsoft.com/office/drawing/2014/main" id="{948D8A76-08D8-B740-A10A-42C3B7E6F349}"/>
              </a:ext>
            </a:extLst>
          </p:cNvPr>
          <p:cNvSpPr>
            <a:spLocks noGrp="1"/>
          </p:cNvSpPr>
          <p:nvPr>
            <p:ph idx="1"/>
          </p:nvPr>
        </p:nvSpPr>
        <p:spPr/>
        <p:txBody>
          <a:bodyPr>
            <a:normAutofit fontScale="55000" lnSpcReduction="20000"/>
          </a:bodyPr>
          <a:lstStyle/>
          <a:p>
            <a:pPr marL="0" indent="0">
              <a:buNone/>
            </a:pPr>
            <a:r>
              <a:rPr lang="en-US" b="1" dirty="0">
                <a:solidFill>
                  <a:srgbClr val="0070C0"/>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studentGrade</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90</a:t>
            </a:r>
            <a:r>
              <a:rPr lang="en-US" dirty="0">
                <a:latin typeface="Consolas" panose="020B0609020204030204" pitchFamily="49" charset="0"/>
                <a:cs typeface="Consolas" panose="020B0609020204030204" pitchFamily="49" charset="0"/>
              </a:rPr>
              <a:t>) {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cout</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&lt;&lt;</a:t>
            </a:r>
            <a:r>
              <a:rPr lang="en-US" dirty="0">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"A"</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b="1" dirty="0">
                <a:solidFill>
                  <a:srgbClr val="0070C0"/>
                </a:solidFill>
                <a:latin typeface="Consolas" panose="020B0609020204030204" pitchFamily="49" charset="0"/>
                <a:cs typeface="Consolas" panose="020B0609020204030204" pitchFamily="49" charset="0"/>
              </a:rPr>
              <a:t>else</a:t>
            </a:r>
            <a:r>
              <a:rPr lang="en-US" dirty="0">
                <a:latin typeface="Consolas" panose="020B0609020204030204" pitchFamily="49" charset="0"/>
                <a:cs typeface="Consolas" panose="020B0609020204030204" pitchFamily="49" charset="0"/>
              </a:rPr>
              <a:t> {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b="1" dirty="0">
                <a:solidFill>
                  <a:srgbClr val="0070C0"/>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studentGrade</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80</a:t>
            </a:r>
            <a:r>
              <a:rPr lang="en-US" dirty="0">
                <a:latin typeface="Consolas" panose="020B0609020204030204" pitchFamily="49" charset="0"/>
                <a:cs typeface="Consolas" panose="020B0609020204030204" pitchFamily="49" charset="0"/>
              </a:rPr>
              <a:t>) {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cout</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&lt;&lt;</a:t>
            </a:r>
            <a:r>
              <a:rPr lang="en-US" dirty="0">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"B"</a:t>
            </a:r>
            <a:r>
              <a:rPr lang="en-US" dirty="0">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b="1" dirty="0">
                <a:solidFill>
                  <a:srgbClr val="0070C0"/>
                </a:solidFill>
                <a:latin typeface="Consolas" panose="020B0609020204030204" pitchFamily="49" charset="0"/>
                <a:cs typeface="Consolas" panose="020B0609020204030204" pitchFamily="49" charset="0"/>
              </a:rPr>
              <a:t>else</a:t>
            </a:r>
            <a:r>
              <a:rPr lang="en-US" dirty="0">
                <a:latin typeface="Consolas" panose="020B0609020204030204" pitchFamily="49" charset="0"/>
                <a:cs typeface="Consolas" panose="020B0609020204030204" pitchFamily="49" charset="0"/>
              </a:rPr>
              <a:t> {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b="1" dirty="0">
                <a:solidFill>
                  <a:srgbClr val="0070C0"/>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studentGrade</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70</a:t>
            </a:r>
            <a:r>
              <a:rPr lang="en-US" dirty="0">
                <a:latin typeface="Consolas" panose="020B0609020204030204" pitchFamily="49" charset="0"/>
                <a:cs typeface="Consolas" panose="020B0609020204030204" pitchFamily="49" charset="0"/>
              </a:rPr>
              <a:t>) {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cout</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&lt;&lt;</a:t>
            </a:r>
            <a:r>
              <a:rPr lang="en-US" dirty="0">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"C"</a:t>
            </a:r>
            <a:r>
              <a:rPr lang="en-US" dirty="0">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b="1" dirty="0">
                <a:solidFill>
                  <a:srgbClr val="0070C0"/>
                </a:solidFill>
                <a:latin typeface="Consolas" panose="020B0609020204030204" pitchFamily="49" charset="0"/>
                <a:cs typeface="Consolas" panose="020B0609020204030204" pitchFamily="49" charset="0"/>
              </a:rPr>
              <a:t>else</a:t>
            </a:r>
            <a:r>
              <a:rPr lang="en-US" dirty="0">
                <a:latin typeface="Consolas" panose="020B0609020204030204" pitchFamily="49" charset="0"/>
                <a:cs typeface="Consolas" panose="020B0609020204030204" pitchFamily="49" charset="0"/>
              </a:rPr>
              <a:t> {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b="1" dirty="0">
                <a:solidFill>
                  <a:srgbClr val="0070C0"/>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studentGrade</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60</a:t>
            </a:r>
            <a:r>
              <a:rPr lang="en-US" dirty="0">
                <a:latin typeface="Consolas" panose="020B0609020204030204" pitchFamily="49" charset="0"/>
                <a:cs typeface="Consolas" panose="020B0609020204030204" pitchFamily="49" charset="0"/>
              </a:rPr>
              <a:t>) {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cout</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&lt;&lt;</a:t>
            </a:r>
            <a:r>
              <a:rPr lang="en-US" dirty="0">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"D"</a:t>
            </a:r>
            <a:r>
              <a:rPr lang="en-US" dirty="0">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b="1" dirty="0">
                <a:solidFill>
                  <a:srgbClr val="0070C0"/>
                </a:solidFill>
                <a:latin typeface="Consolas" panose="020B0609020204030204" pitchFamily="49" charset="0"/>
                <a:cs typeface="Consolas" panose="020B0609020204030204" pitchFamily="49" charset="0"/>
              </a:rPr>
              <a:t>else</a:t>
            </a:r>
            <a:r>
              <a:rPr lang="en-US" dirty="0">
                <a:latin typeface="Consolas" panose="020B0609020204030204" pitchFamily="49" charset="0"/>
                <a:cs typeface="Consolas" panose="020B0609020204030204" pitchFamily="49" charset="0"/>
              </a:rPr>
              <a:t> {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cout</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&lt;&lt;</a:t>
            </a:r>
            <a:r>
              <a:rPr lang="en-US" dirty="0">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"F"</a:t>
            </a:r>
            <a:r>
              <a:rPr lang="en-US" dirty="0">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a:t>
            </a:r>
          </a:p>
        </p:txBody>
      </p:sp>
      <p:sp>
        <p:nvSpPr>
          <p:cNvPr id="5" name="Footer Placeholder 4">
            <a:extLst>
              <a:ext uri="{FF2B5EF4-FFF2-40B4-BE49-F238E27FC236}">
                <a16:creationId xmlns:a16="http://schemas.microsoft.com/office/drawing/2014/main" id="{6C414A16-1B0F-4F42-853D-9F4AF3255239}"/>
              </a:ext>
            </a:extLst>
          </p:cNvPr>
          <p:cNvSpPr>
            <a:spLocks noGrp="1"/>
          </p:cNvSpPr>
          <p:nvPr>
            <p:ph type="ftr" sz="quarter" idx="3"/>
          </p:nvPr>
        </p:nvSpPr>
        <p:spPr/>
        <p:txBody>
          <a:bodyPr/>
          <a:lstStyle/>
          <a:p>
            <a:pPr algn="l"/>
            <a:r>
              <a:rPr lang="en-US" dirty="0"/>
              <a:t>©Copyright 1992-2024 by Pearson Education, Inc. All Rights Reserved. https://</a:t>
            </a:r>
            <a:r>
              <a:rPr lang="en-US" dirty="0" err="1"/>
              <a:t>deitel.com</a:t>
            </a:r>
            <a:r>
              <a:rPr lang="en-US" dirty="0"/>
              <a:t> </a:t>
            </a:r>
          </a:p>
        </p:txBody>
      </p:sp>
    </p:spTree>
    <p:extLst>
      <p:ext uri="{BB962C8B-B14F-4D97-AF65-F5344CB8AC3E}">
        <p14:creationId xmlns:p14="http://schemas.microsoft.com/office/powerpoint/2010/main" val="1589023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608FF-BA22-A043-98CA-6A64F32A3AC9}"/>
              </a:ext>
            </a:extLst>
          </p:cNvPr>
          <p:cNvSpPr>
            <a:spLocks noGrp="1"/>
          </p:cNvSpPr>
          <p:nvPr>
            <p:ph type="title"/>
          </p:nvPr>
        </p:nvSpPr>
        <p:spPr/>
        <p:txBody>
          <a:bodyPr/>
          <a:lstStyle/>
          <a:p>
            <a:r>
              <a:rPr lang="en-US" dirty="0"/>
              <a:t>Nested </a:t>
            </a:r>
            <a:r>
              <a:rPr lang="en-US" dirty="0">
                <a:latin typeface="Consolas" panose="020B0609020204030204" pitchFamily="49" charset="0"/>
                <a:cs typeface="Consolas" panose="020B0609020204030204" pitchFamily="49" charset="0"/>
              </a:rPr>
              <a:t>if</a:t>
            </a:r>
            <a:r>
              <a:rPr lang="en-US" dirty="0"/>
              <a:t>…</a:t>
            </a:r>
            <a:r>
              <a:rPr lang="en-US" dirty="0">
                <a:latin typeface="Consolas" panose="020B0609020204030204" pitchFamily="49" charset="0"/>
                <a:cs typeface="Consolas" panose="020B0609020204030204" pitchFamily="49" charset="0"/>
              </a:rPr>
              <a:t>else</a:t>
            </a:r>
            <a:r>
              <a:rPr lang="en-US" dirty="0"/>
              <a:t> Statements (2 of 2)</a:t>
            </a:r>
          </a:p>
        </p:txBody>
      </p:sp>
      <p:sp>
        <p:nvSpPr>
          <p:cNvPr id="3" name="Content Placeholder 2">
            <a:extLst>
              <a:ext uri="{FF2B5EF4-FFF2-40B4-BE49-F238E27FC236}">
                <a16:creationId xmlns:a16="http://schemas.microsoft.com/office/drawing/2014/main" id="{948D8A76-08D8-B740-A10A-42C3B7E6F349}"/>
              </a:ext>
            </a:extLst>
          </p:cNvPr>
          <p:cNvSpPr>
            <a:spLocks noGrp="1"/>
          </p:cNvSpPr>
          <p:nvPr>
            <p:ph idx="1"/>
          </p:nvPr>
        </p:nvSpPr>
        <p:spPr/>
        <p:txBody>
          <a:bodyPr>
            <a:normAutofit fontScale="77500" lnSpcReduction="20000"/>
          </a:bodyPr>
          <a:lstStyle/>
          <a:p>
            <a:pPr marL="0" indent="0">
              <a:buNone/>
            </a:pPr>
            <a:r>
              <a:rPr lang="en-US" b="1" dirty="0">
                <a:solidFill>
                  <a:srgbClr val="0070C0"/>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studentGrade</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90</a:t>
            </a:r>
            <a:r>
              <a:rPr lang="en-US" dirty="0">
                <a:latin typeface="Consolas" panose="020B0609020204030204" pitchFamily="49" charset="0"/>
                <a:cs typeface="Consolas" panose="020B0609020204030204" pitchFamily="49" charset="0"/>
              </a:rPr>
              <a:t>) {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cout</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&lt;&lt;</a:t>
            </a:r>
            <a:r>
              <a:rPr lang="en-US" dirty="0">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"A"</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b="1" dirty="0">
                <a:solidFill>
                  <a:srgbClr val="0070C0"/>
                </a:solidFill>
                <a:latin typeface="Consolas" panose="020B0609020204030204" pitchFamily="49" charset="0"/>
                <a:cs typeface="Consolas" panose="020B0609020204030204" pitchFamily="49" charset="0"/>
              </a:rPr>
              <a:t>else</a:t>
            </a:r>
            <a:r>
              <a:rPr lang="en-US" dirty="0">
                <a:latin typeface="Consolas" panose="020B0609020204030204" pitchFamily="49" charset="0"/>
                <a:cs typeface="Consolas" panose="020B0609020204030204" pitchFamily="49" charset="0"/>
              </a:rPr>
              <a:t> </a:t>
            </a:r>
            <a:r>
              <a:rPr lang="en-US" b="1" dirty="0">
                <a:solidFill>
                  <a:srgbClr val="0070C0"/>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studentGrade</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80</a:t>
            </a:r>
            <a:r>
              <a:rPr lang="en-US" dirty="0">
                <a:latin typeface="Consolas" panose="020B0609020204030204" pitchFamily="49" charset="0"/>
                <a:cs typeface="Consolas" panose="020B0609020204030204" pitchFamily="49" charset="0"/>
              </a:rPr>
              <a:t>) {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cout</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&lt;&lt;</a:t>
            </a:r>
            <a:r>
              <a:rPr lang="en-US" dirty="0">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"B"</a:t>
            </a:r>
            <a:r>
              <a:rPr lang="en-US" dirty="0">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b="1" dirty="0">
                <a:solidFill>
                  <a:srgbClr val="0070C0"/>
                </a:solidFill>
                <a:latin typeface="Consolas" panose="020B0609020204030204" pitchFamily="49" charset="0"/>
                <a:cs typeface="Consolas" panose="020B0609020204030204" pitchFamily="49" charset="0"/>
              </a:rPr>
              <a:t>else</a:t>
            </a:r>
            <a:r>
              <a:rPr lang="en-US" dirty="0">
                <a:latin typeface="Consolas" panose="020B0609020204030204" pitchFamily="49" charset="0"/>
                <a:cs typeface="Consolas" panose="020B0609020204030204" pitchFamily="49" charset="0"/>
              </a:rPr>
              <a:t> </a:t>
            </a:r>
            <a:r>
              <a:rPr lang="en-US" b="1" dirty="0">
                <a:solidFill>
                  <a:srgbClr val="0070C0"/>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studentGrade</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70</a:t>
            </a:r>
            <a:r>
              <a:rPr lang="en-US" dirty="0">
                <a:latin typeface="Consolas" panose="020B0609020204030204" pitchFamily="49" charset="0"/>
                <a:cs typeface="Consolas" panose="020B0609020204030204" pitchFamily="49" charset="0"/>
              </a:rPr>
              <a:t>) {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cout</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&lt;&lt;</a:t>
            </a:r>
            <a:r>
              <a:rPr lang="en-US" dirty="0">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"C"</a:t>
            </a:r>
            <a:r>
              <a:rPr lang="en-US" dirty="0">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b="1" dirty="0">
                <a:solidFill>
                  <a:srgbClr val="0070C0"/>
                </a:solidFill>
                <a:latin typeface="Consolas" panose="020B0609020204030204" pitchFamily="49" charset="0"/>
                <a:cs typeface="Consolas" panose="020B0609020204030204" pitchFamily="49" charset="0"/>
              </a:rPr>
              <a:t>else</a:t>
            </a:r>
            <a:r>
              <a:rPr lang="en-US" dirty="0">
                <a:latin typeface="Consolas" panose="020B0609020204030204" pitchFamily="49" charset="0"/>
                <a:cs typeface="Consolas" panose="020B0609020204030204" pitchFamily="49" charset="0"/>
              </a:rPr>
              <a:t> </a:t>
            </a:r>
            <a:r>
              <a:rPr lang="en-US" b="1" dirty="0">
                <a:solidFill>
                  <a:srgbClr val="0070C0"/>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studentGrade</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60</a:t>
            </a:r>
            <a:r>
              <a:rPr lang="en-US" dirty="0">
                <a:latin typeface="Consolas" panose="020B0609020204030204" pitchFamily="49" charset="0"/>
                <a:cs typeface="Consolas" panose="020B0609020204030204" pitchFamily="49" charset="0"/>
              </a:rPr>
              <a:t>) {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cout</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&lt;&lt;</a:t>
            </a:r>
            <a:r>
              <a:rPr lang="en-US" dirty="0">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"D"</a:t>
            </a:r>
            <a:r>
              <a:rPr lang="en-US" dirty="0">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b="1" dirty="0">
                <a:solidFill>
                  <a:srgbClr val="0070C0"/>
                </a:solidFill>
                <a:latin typeface="Consolas" panose="020B0609020204030204" pitchFamily="49" charset="0"/>
                <a:cs typeface="Consolas" panose="020B0609020204030204" pitchFamily="49" charset="0"/>
              </a:rPr>
              <a:t>else</a:t>
            </a:r>
            <a:r>
              <a:rPr lang="en-US" dirty="0">
                <a:latin typeface="Consolas" panose="020B0609020204030204" pitchFamily="49" charset="0"/>
                <a:cs typeface="Consolas" panose="020B0609020204030204" pitchFamily="49" charset="0"/>
              </a:rPr>
              <a:t> {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cout</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&lt;&lt;</a:t>
            </a:r>
            <a:r>
              <a:rPr lang="en-US" dirty="0">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"F"</a:t>
            </a:r>
            <a:r>
              <a:rPr lang="en-US" dirty="0">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p>
        </p:txBody>
      </p:sp>
      <p:sp>
        <p:nvSpPr>
          <p:cNvPr id="5" name="Footer Placeholder 4">
            <a:extLst>
              <a:ext uri="{FF2B5EF4-FFF2-40B4-BE49-F238E27FC236}">
                <a16:creationId xmlns:a16="http://schemas.microsoft.com/office/drawing/2014/main" id="{2CBE5433-D276-FB4B-8393-749CA5278FDB}"/>
              </a:ext>
            </a:extLst>
          </p:cNvPr>
          <p:cNvSpPr>
            <a:spLocks noGrp="1"/>
          </p:cNvSpPr>
          <p:nvPr>
            <p:ph type="ftr" sz="quarter" idx="3"/>
          </p:nvPr>
        </p:nvSpPr>
        <p:spPr/>
        <p:txBody>
          <a:bodyPr/>
          <a:lstStyle/>
          <a:p>
            <a:pPr algn="l"/>
            <a:r>
              <a:rPr lang="en-US" dirty="0"/>
              <a:t>©Copyright 1992-2024 by Pearson Education, Inc. All Rights Reserved. https://</a:t>
            </a:r>
            <a:r>
              <a:rPr lang="en-US" dirty="0" err="1"/>
              <a:t>deitel.com</a:t>
            </a:r>
            <a:r>
              <a:rPr lang="en-US" dirty="0"/>
              <a:t> </a:t>
            </a:r>
          </a:p>
        </p:txBody>
      </p:sp>
    </p:spTree>
    <p:extLst>
      <p:ext uri="{BB962C8B-B14F-4D97-AF65-F5344CB8AC3E}">
        <p14:creationId xmlns:p14="http://schemas.microsoft.com/office/powerpoint/2010/main" val="1849750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3: Control Statements, Part 1</a:t>
            </a:r>
          </a:p>
        </p:txBody>
      </p:sp>
      <p:sp>
        <p:nvSpPr>
          <p:cNvPr id="3" name="Content Placeholder 2"/>
          <p:cNvSpPr>
            <a:spLocks noGrp="1"/>
          </p:cNvSpPr>
          <p:nvPr>
            <p:ph idx="1"/>
          </p:nvPr>
        </p:nvSpPr>
        <p:spPr/>
        <p:txBody>
          <a:bodyPr>
            <a:normAutofit/>
          </a:bodyPr>
          <a:lstStyle/>
          <a:p>
            <a:r>
              <a:rPr lang="en-US" dirty="0">
                <a:latin typeface="Consolas" panose="020B0609020204030204" pitchFamily="49" charset="0"/>
                <a:cs typeface="Consolas" panose="020B0609020204030204" pitchFamily="49" charset="0"/>
              </a:rPr>
              <a:t>if</a:t>
            </a:r>
            <a:r>
              <a:rPr lang="en-US" dirty="0"/>
              <a:t> and </a:t>
            </a:r>
            <a:r>
              <a:rPr lang="en-US" dirty="0">
                <a:latin typeface="Consolas" panose="020B0609020204030204" pitchFamily="49" charset="0"/>
                <a:cs typeface="Consolas" panose="020B0609020204030204" pitchFamily="49" charset="0"/>
              </a:rPr>
              <a:t>if</a:t>
            </a:r>
            <a:r>
              <a:rPr lang="en-US" dirty="0"/>
              <a:t>…</a:t>
            </a:r>
            <a:r>
              <a:rPr lang="en-US" dirty="0">
                <a:latin typeface="Consolas" panose="020B0609020204030204" pitchFamily="49" charset="0"/>
                <a:cs typeface="Consolas" panose="020B0609020204030204" pitchFamily="49" charset="0"/>
              </a:rPr>
              <a:t>else</a:t>
            </a:r>
            <a:r>
              <a:rPr lang="en-US" dirty="0"/>
              <a:t> selection statements </a:t>
            </a:r>
          </a:p>
          <a:p>
            <a:r>
              <a:rPr lang="en-US" dirty="0">
                <a:latin typeface="Consolas" panose="020B0609020204030204" pitchFamily="49" charset="0"/>
                <a:cs typeface="Consolas" panose="020B0609020204030204" pitchFamily="49" charset="0"/>
              </a:rPr>
              <a:t>while</a:t>
            </a:r>
            <a:r>
              <a:rPr lang="en-US" dirty="0"/>
              <a:t> iteration statement</a:t>
            </a:r>
          </a:p>
          <a:p>
            <a:r>
              <a:rPr lang="en-US" dirty="0"/>
              <a:t>Compound assignment operators </a:t>
            </a:r>
          </a:p>
          <a:p>
            <a:r>
              <a:rPr lang="en-US" dirty="0"/>
              <a:t>Increment and decrement operators</a:t>
            </a:r>
          </a:p>
          <a:p>
            <a:r>
              <a:rPr lang="en-US" dirty="0"/>
              <a:t>Why fundamental data types are not portable</a:t>
            </a:r>
          </a:p>
          <a:p>
            <a:r>
              <a:rPr lang="en-US" dirty="0"/>
              <a:t>Objects Natural Case Study: Super-Sized Integers with Boost </a:t>
            </a:r>
            <a:r>
              <a:rPr lang="en-US" dirty="0" err="1"/>
              <a:t>Multiprecision</a:t>
            </a:r>
            <a:endParaRPr lang="en-US" dirty="0"/>
          </a:p>
        </p:txBody>
      </p:sp>
      <p:sp>
        <p:nvSpPr>
          <p:cNvPr id="5" name="Footer Placeholder 4">
            <a:extLst>
              <a:ext uri="{FF2B5EF4-FFF2-40B4-BE49-F238E27FC236}">
                <a16:creationId xmlns:a16="http://schemas.microsoft.com/office/drawing/2014/main" id="{C2B9FDD9-8CD5-5B4E-90D9-FA8C2E15F450}"/>
              </a:ext>
            </a:extLst>
          </p:cNvPr>
          <p:cNvSpPr>
            <a:spLocks noGrp="1"/>
          </p:cNvSpPr>
          <p:nvPr>
            <p:ph type="ftr" sz="quarter" idx="3"/>
          </p:nvPr>
        </p:nvSpPr>
        <p:spPr/>
        <p:txBody>
          <a:bodyPr/>
          <a:lstStyle/>
          <a:p>
            <a:pPr algn="l"/>
            <a:r>
              <a:rPr lang="en-US" dirty="0"/>
              <a:t>©Copyright 1992-2024 by Pearson Education, Inc. All Rights Reserved. https://</a:t>
            </a:r>
            <a:r>
              <a:rPr lang="en-US" dirty="0" err="1"/>
              <a:t>deitel.com</a:t>
            </a:r>
            <a:r>
              <a:rPr lang="en-US" dirty="0"/>
              <a:t> </a:t>
            </a:r>
          </a:p>
        </p:txBody>
      </p:sp>
    </p:spTree>
    <p:extLst>
      <p:ext uri="{BB962C8B-B14F-4D97-AF65-F5344CB8AC3E}">
        <p14:creationId xmlns:p14="http://schemas.microsoft.com/office/powerpoint/2010/main" val="1847057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4AE9-60C2-BF44-B607-63635448897E}"/>
              </a:ext>
            </a:extLst>
          </p:cNvPr>
          <p:cNvSpPr>
            <a:spLocks noGrp="1"/>
          </p:cNvSpPr>
          <p:nvPr>
            <p:ph type="title"/>
          </p:nvPr>
        </p:nvSpPr>
        <p:spPr/>
        <p:txBody>
          <a:bodyPr/>
          <a:lstStyle/>
          <a:p>
            <a:r>
              <a:rPr lang="en-US" dirty="0"/>
              <a:t>Conditional Operator (</a:t>
            </a:r>
            <a:r>
              <a:rPr lang="en-US" dirty="0">
                <a:latin typeface="Consolas" panose="020B0609020204030204" pitchFamily="49" charset="0"/>
                <a:cs typeface="Consolas" panose="020B0609020204030204" pitchFamily="49" charset="0"/>
              </a:rPr>
              <a:t>?:</a:t>
            </a:r>
            <a:r>
              <a:rPr lang="en-US" dirty="0"/>
              <a:t>)</a:t>
            </a:r>
          </a:p>
        </p:txBody>
      </p:sp>
      <p:sp>
        <p:nvSpPr>
          <p:cNvPr id="3" name="Content Placeholder 2">
            <a:extLst>
              <a:ext uri="{FF2B5EF4-FFF2-40B4-BE49-F238E27FC236}">
                <a16:creationId xmlns:a16="http://schemas.microsoft.com/office/drawing/2014/main" id="{F103CCB9-60B9-F040-8D1C-4372C2BB4CB5}"/>
              </a:ext>
            </a:extLst>
          </p:cNvPr>
          <p:cNvSpPr>
            <a:spLocks noGrp="1"/>
          </p:cNvSpPr>
          <p:nvPr>
            <p:ph idx="1"/>
          </p:nvPr>
        </p:nvSpPr>
        <p:spPr/>
        <p:txBody>
          <a:bodyPr>
            <a:normAutofit/>
          </a:bodyPr>
          <a:lstStyle/>
          <a:p>
            <a:r>
              <a:rPr lang="en-US" b="1" dirty="0"/>
              <a:t>Conditional operator (</a:t>
            </a:r>
            <a:r>
              <a:rPr lang="en-US" b="1" dirty="0">
                <a:latin typeface="Consolas" panose="020B0609020204030204" pitchFamily="49" charset="0"/>
                <a:cs typeface="Consolas" panose="020B0609020204030204" pitchFamily="49" charset="0"/>
              </a:rPr>
              <a:t>?:</a:t>
            </a:r>
            <a:r>
              <a:rPr lang="en-US" b="1" dirty="0"/>
              <a:t>)</a:t>
            </a:r>
            <a:r>
              <a:rPr lang="en-US" dirty="0"/>
              <a:t> can be used in place of an </a:t>
            </a:r>
            <a:r>
              <a:rPr lang="en-US" dirty="0">
                <a:latin typeface="Consolas" panose="020B0609020204030204" pitchFamily="49" charset="0"/>
                <a:cs typeface="Consolas" panose="020B0609020204030204" pitchFamily="49" charset="0"/>
              </a:rPr>
              <a:t>if</a:t>
            </a:r>
            <a:r>
              <a:rPr lang="en-US" dirty="0"/>
              <a:t>…</a:t>
            </a:r>
            <a:r>
              <a:rPr lang="en-US" dirty="0">
                <a:latin typeface="Consolas" panose="020B0609020204030204" pitchFamily="49" charset="0"/>
                <a:cs typeface="Consolas" panose="020B0609020204030204" pitchFamily="49" charset="0"/>
              </a:rPr>
              <a:t>else</a:t>
            </a:r>
            <a:r>
              <a:rPr lang="en-US" dirty="0"/>
              <a:t> statement</a:t>
            </a:r>
          </a:p>
          <a:p>
            <a:r>
              <a:rPr lang="en-US" dirty="0"/>
              <a:t>C++’s only </a:t>
            </a:r>
            <a:r>
              <a:rPr lang="en-US" b="1" dirty="0"/>
              <a:t>ternary operator</a:t>
            </a:r>
            <a:r>
              <a:rPr lang="en-US" dirty="0"/>
              <a:t> </a:t>
            </a:r>
          </a:p>
          <a:p>
            <a:r>
              <a:rPr lang="en-US" sz="2000" dirty="0" err="1">
                <a:latin typeface="Consolas" panose="020B0609020204030204" pitchFamily="49" charset="0"/>
                <a:cs typeface="Consolas" panose="020B0609020204030204" pitchFamily="49" charset="0"/>
              </a:rPr>
              <a:t>cout</a:t>
            </a:r>
            <a:r>
              <a:rPr lang="en-US" sz="2000" dirty="0">
                <a:latin typeface="Consolas" panose="020B0609020204030204" pitchFamily="49" charset="0"/>
                <a:cs typeface="Consolas" panose="020B0609020204030204" pitchFamily="49" charset="0"/>
              </a:rPr>
              <a:t> &lt;&lt; (</a:t>
            </a:r>
            <a:r>
              <a:rPr lang="en-US" sz="2000" dirty="0" err="1">
                <a:latin typeface="Consolas" panose="020B0609020204030204" pitchFamily="49" charset="0"/>
                <a:cs typeface="Consolas" panose="020B0609020204030204" pitchFamily="49" charset="0"/>
              </a:rPr>
              <a:t>studentGrade</a:t>
            </a:r>
            <a:r>
              <a:rPr lang="en-US" sz="2000" dirty="0">
                <a:latin typeface="Consolas" panose="020B0609020204030204" pitchFamily="49" charset="0"/>
                <a:cs typeface="Consolas" panose="020B0609020204030204" pitchFamily="49" charset="0"/>
              </a:rPr>
              <a:t> &gt;= </a:t>
            </a:r>
            <a:r>
              <a:rPr lang="en-US" sz="2000" dirty="0">
                <a:solidFill>
                  <a:srgbClr val="00B0F0"/>
                </a:solidFill>
                <a:latin typeface="Consolas" panose="020B0609020204030204" pitchFamily="49" charset="0"/>
                <a:cs typeface="Consolas" panose="020B0609020204030204" pitchFamily="49" charset="0"/>
              </a:rPr>
              <a:t>60</a:t>
            </a:r>
            <a:r>
              <a:rPr lang="en-US" sz="2000" dirty="0">
                <a:latin typeface="Consolas" panose="020B0609020204030204" pitchFamily="49" charset="0"/>
                <a:cs typeface="Consolas" panose="020B0609020204030204" pitchFamily="49" charset="0"/>
              </a:rPr>
              <a:t> ? </a:t>
            </a:r>
            <a:r>
              <a:rPr lang="en-US" sz="2000" dirty="0">
                <a:solidFill>
                  <a:srgbClr val="00B0F0"/>
                </a:solidFill>
                <a:latin typeface="Consolas" panose="020B0609020204030204" pitchFamily="49" charset="0"/>
                <a:cs typeface="Consolas" panose="020B0609020204030204" pitchFamily="49" charset="0"/>
              </a:rPr>
              <a:t>"Passed" </a:t>
            </a:r>
            <a:r>
              <a:rPr lang="en-US" sz="2000" dirty="0">
                <a:latin typeface="Consolas" panose="020B0609020204030204" pitchFamily="49" charset="0"/>
                <a:cs typeface="Consolas" panose="020B0609020204030204" pitchFamily="49" charset="0"/>
              </a:rPr>
              <a:t>: </a:t>
            </a:r>
            <a:r>
              <a:rPr lang="en-US" sz="2000" dirty="0">
                <a:solidFill>
                  <a:srgbClr val="00B0F0"/>
                </a:solidFill>
                <a:latin typeface="Consolas" panose="020B0609020204030204" pitchFamily="49" charset="0"/>
                <a:cs typeface="Consolas" panose="020B0609020204030204" pitchFamily="49" charset="0"/>
              </a:rPr>
              <a:t>"Failed"</a:t>
            </a:r>
            <a:r>
              <a:rPr lang="en-US" sz="2000" dirty="0">
                <a:latin typeface="Consolas" panose="020B0609020204030204" pitchFamily="49" charset="0"/>
                <a:cs typeface="Consolas" panose="020B0609020204030204" pitchFamily="49" charset="0"/>
              </a:rPr>
              <a:t>);</a:t>
            </a:r>
          </a:p>
          <a:p>
            <a:pPr marL="0" indent="0">
              <a:buNone/>
            </a:pPr>
            <a:br>
              <a:rPr lang="en-US" sz="2400" dirty="0"/>
            </a:br>
            <a:endParaRPr lang="en-US" sz="2400" dirty="0"/>
          </a:p>
        </p:txBody>
      </p:sp>
      <p:sp>
        <p:nvSpPr>
          <p:cNvPr id="5" name="Footer Placeholder 4">
            <a:extLst>
              <a:ext uri="{FF2B5EF4-FFF2-40B4-BE49-F238E27FC236}">
                <a16:creationId xmlns:a16="http://schemas.microsoft.com/office/drawing/2014/main" id="{1C4B3790-171E-3F4E-BB56-FE3A9DD9CD74}"/>
              </a:ext>
            </a:extLst>
          </p:cNvPr>
          <p:cNvSpPr>
            <a:spLocks noGrp="1"/>
          </p:cNvSpPr>
          <p:nvPr>
            <p:ph type="ftr" sz="quarter" idx="3"/>
          </p:nvPr>
        </p:nvSpPr>
        <p:spPr/>
        <p:txBody>
          <a:bodyPr/>
          <a:lstStyle/>
          <a:p>
            <a:pPr algn="l"/>
            <a:r>
              <a:rPr lang="en-US" dirty="0"/>
              <a:t>©Copyright 1992-2024 by Pearson Education, Inc. All Rights Reserved. https://</a:t>
            </a:r>
            <a:r>
              <a:rPr lang="en-US" dirty="0" err="1"/>
              <a:t>deitel.com</a:t>
            </a:r>
            <a:r>
              <a:rPr lang="en-US" dirty="0"/>
              <a:t> </a:t>
            </a:r>
          </a:p>
        </p:txBody>
      </p:sp>
    </p:spTree>
    <p:extLst>
      <p:ext uri="{BB962C8B-B14F-4D97-AF65-F5344CB8AC3E}">
        <p14:creationId xmlns:p14="http://schemas.microsoft.com/office/powerpoint/2010/main" val="2033100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59B07-0D50-8F49-AF3C-52EB43A526B9}"/>
              </a:ext>
            </a:extLst>
          </p:cNvPr>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while</a:t>
            </a:r>
            <a:r>
              <a:rPr lang="en-US" dirty="0"/>
              <a:t> Iteration Statement</a:t>
            </a:r>
          </a:p>
        </p:txBody>
      </p:sp>
      <p:sp>
        <p:nvSpPr>
          <p:cNvPr id="3" name="Content Placeholder 2">
            <a:extLst>
              <a:ext uri="{FF2B5EF4-FFF2-40B4-BE49-F238E27FC236}">
                <a16:creationId xmlns:a16="http://schemas.microsoft.com/office/drawing/2014/main" id="{6479B67A-1E63-3940-A902-9396E1BF5ADE}"/>
              </a:ext>
            </a:extLst>
          </p:cNvPr>
          <p:cNvSpPr>
            <a:spLocks noGrp="1"/>
          </p:cNvSpPr>
          <p:nvPr>
            <p:ph idx="1"/>
          </p:nvPr>
        </p:nvSpPr>
        <p:spPr/>
        <p:txBody>
          <a:bodyPr/>
          <a:lstStyle/>
          <a:p>
            <a:pPr marL="0" indent="0">
              <a:buNone/>
            </a:pPr>
            <a:r>
              <a:rPr lang="en-US" b="1" dirty="0">
                <a:solidFill>
                  <a:srgbClr val="0070C0"/>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product{</a:t>
            </a:r>
            <a:r>
              <a:rPr lang="en-US" dirty="0">
                <a:solidFill>
                  <a:srgbClr val="00B0F0"/>
                </a:solidFill>
                <a:latin typeface="Consolas" panose="020B0609020204030204" pitchFamily="49" charset="0"/>
                <a:cs typeface="Consolas" panose="020B0609020204030204" pitchFamily="49" charset="0"/>
              </a:rPr>
              <a:t>3</a:t>
            </a:r>
            <a:r>
              <a:rPr lang="en-US" dirty="0">
                <a:latin typeface="Consolas" panose="020B0609020204030204" pitchFamily="49" charset="0"/>
                <a:cs typeface="Consolas" panose="020B0609020204030204" pitchFamily="49" charset="0"/>
              </a:rPr>
              <a:t>}; </a:t>
            </a: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r>
              <a:rPr lang="en-US" b="1" dirty="0">
                <a:solidFill>
                  <a:srgbClr val="0070C0"/>
                </a:solidFill>
                <a:latin typeface="Consolas" panose="020B0609020204030204" pitchFamily="49" charset="0"/>
                <a:cs typeface="Consolas" panose="020B0609020204030204" pitchFamily="49" charset="0"/>
              </a:rPr>
              <a:t>while</a:t>
            </a:r>
            <a:r>
              <a:rPr lang="en-US" dirty="0">
                <a:latin typeface="Consolas" panose="020B0609020204030204" pitchFamily="49" charset="0"/>
                <a:cs typeface="Consolas" panose="020B0609020204030204" pitchFamily="49" charset="0"/>
              </a:rPr>
              <a:t> (product </a:t>
            </a:r>
            <a:r>
              <a:rPr lang="en-US" b="1" dirty="0">
                <a:latin typeface="Consolas" panose="020B0609020204030204" pitchFamily="49" charset="0"/>
                <a:cs typeface="Consolas" panose="020B0609020204030204" pitchFamily="49" charset="0"/>
              </a:rPr>
              <a:t>&lt;=</a:t>
            </a:r>
            <a:r>
              <a:rPr lang="en-US" dirty="0">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100</a:t>
            </a:r>
            <a:r>
              <a:rPr lang="en-US" dirty="0">
                <a:latin typeface="Consolas" panose="020B0609020204030204" pitchFamily="49" charset="0"/>
                <a:cs typeface="Consolas" panose="020B0609020204030204" pitchFamily="49" charset="0"/>
              </a:rPr>
              <a:t>) {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product </a:t>
            </a:r>
            <a:r>
              <a:rPr lang="en-US" b="1"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3</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product; </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a:t>
            </a:r>
          </a:p>
        </p:txBody>
      </p:sp>
      <p:sp>
        <p:nvSpPr>
          <p:cNvPr id="5" name="Footer Placeholder 4">
            <a:extLst>
              <a:ext uri="{FF2B5EF4-FFF2-40B4-BE49-F238E27FC236}">
                <a16:creationId xmlns:a16="http://schemas.microsoft.com/office/drawing/2014/main" id="{78BB07CC-80BE-E34D-921E-B15044040F69}"/>
              </a:ext>
            </a:extLst>
          </p:cNvPr>
          <p:cNvSpPr>
            <a:spLocks noGrp="1"/>
          </p:cNvSpPr>
          <p:nvPr>
            <p:ph type="ftr" sz="quarter" idx="3"/>
          </p:nvPr>
        </p:nvSpPr>
        <p:spPr/>
        <p:txBody>
          <a:bodyPr/>
          <a:lstStyle/>
          <a:p>
            <a:pPr algn="l"/>
            <a:r>
              <a:rPr lang="en-US" dirty="0"/>
              <a:t>©Copyright 1992-2024 by Pearson Education, Inc. All Rights Reserved. https://</a:t>
            </a:r>
            <a:r>
              <a:rPr lang="en-US" dirty="0" err="1"/>
              <a:t>deitel.com</a:t>
            </a:r>
            <a:r>
              <a:rPr lang="en-US" dirty="0"/>
              <a:t> </a:t>
            </a:r>
          </a:p>
        </p:txBody>
      </p:sp>
    </p:spTree>
    <p:extLst>
      <p:ext uri="{BB962C8B-B14F-4D97-AF65-F5344CB8AC3E}">
        <p14:creationId xmlns:p14="http://schemas.microsoft.com/office/powerpoint/2010/main" val="2913914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DE04B-4A7A-9749-97C6-CB0F0D2C0E44}"/>
              </a:ext>
            </a:extLst>
          </p:cNvPr>
          <p:cNvSpPr>
            <a:spLocks noGrp="1"/>
          </p:cNvSpPr>
          <p:nvPr>
            <p:ph type="title"/>
          </p:nvPr>
        </p:nvSpPr>
        <p:spPr/>
        <p:txBody>
          <a:bodyPr/>
          <a:lstStyle/>
          <a:p>
            <a:r>
              <a:rPr lang="en-US" dirty="0"/>
              <a:t>Counter-Controlled Iteration</a:t>
            </a:r>
          </a:p>
        </p:txBody>
      </p:sp>
      <p:sp>
        <p:nvSpPr>
          <p:cNvPr id="3" name="Content Placeholder 2">
            <a:extLst>
              <a:ext uri="{FF2B5EF4-FFF2-40B4-BE49-F238E27FC236}">
                <a16:creationId xmlns:a16="http://schemas.microsoft.com/office/drawing/2014/main" id="{86D0FE91-70EB-E144-A904-6E87EDC8DE2D}"/>
              </a:ext>
            </a:extLst>
          </p:cNvPr>
          <p:cNvSpPr>
            <a:spLocks noGrp="1"/>
          </p:cNvSpPr>
          <p:nvPr>
            <p:ph idx="1"/>
          </p:nvPr>
        </p:nvSpPr>
        <p:spPr/>
        <p:txBody>
          <a:bodyPr>
            <a:normAutofit fontScale="92500" lnSpcReduction="20000"/>
          </a:bodyPr>
          <a:lstStyle/>
          <a:p>
            <a:r>
              <a:rPr lang="en-US" dirty="0"/>
              <a:t>Problem statement</a:t>
            </a:r>
          </a:p>
          <a:p>
            <a:pPr lvl="1"/>
            <a:r>
              <a:rPr lang="en-US" dirty="0"/>
              <a:t>A class of ten students took a quiz. The grades (integers in the range 0–100) for this quiz are available to you. Determine the class average on the quiz.</a:t>
            </a:r>
          </a:p>
          <a:p>
            <a:r>
              <a:rPr lang="en-US" dirty="0"/>
              <a:t>Class average is the sum of the grades divided by the number of students</a:t>
            </a:r>
          </a:p>
          <a:p>
            <a:r>
              <a:rPr lang="en-US" dirty="0"/>
              <a:t>Program must </a:t>
            </a:r>
          </a:p>
          <a:p>
            <a:pPr lvl="1"/>
            <a:r>
              <a:rPr lang="en-US" dirty="0"/>
              <a:t>input each grade</a:t>
            </a:r>
          </a:p>
          <a:p>
            <a:pPr lvl="1"/>
            <a:r>
              <a:rPr lang="en-US" dirty="0"/>
              <a:t>total all the grades entered</a:t>
            </a:r>
          </a:p>
          <a:p>
            <a:pPr lvl="1"/>
            <a:r>
              <a:rPr lang="en-US" dirty="0"/>
              <a:t>perform the averaging calculation </a:t>
            </a:r>
          </a:p>
          <a:p>
            <a:pPr lvl="1"/>
            <a:r>
              <a:rPr lang="en-US" dirty="0"/>
              <a:t>print the result</a:t>
            </a:r>
          </a:p>
        </p:txBody>
      </p:sp>
      <p:sp>
        <p:nvSpPr>
          <p:cNvPr id="5" name="Footer Placeholder 4">
            <a:extLst>
              <a:ext uri="{FF2B5EF4-FFF2-40B4-BE49-F238E27FC236}">
                <a16:creationId xmlns:a16="http://schemas.microsoft.com/office/drawing/2014/main" id="{B47CF19B-5599-714B-8D2B-49EE8C36A1B7}"/>
              </a:ext>
            </a:extLst>
          </p:cNvPr>
          <p:cNvSpPr>
            <a:spLocks noGrp="1"/>
          </p:cNvSpPr>
          <p:nvPr>
            <p:ph type="ftr" sz="quarter" idx="3"/>
          </p:nvPr>
        </p:nvSpPr>
        <p:spPr/>
        <p:txBody>
          <a:bodyPr/>
          <a:lstStyle/>
          <a:p>
            <a:pPr algn="l"/>
            <a:r>
              <a:rPr lang="en-US" dirty="0"/>
              <a:t>©Copyright 1992-2024 by Pearson Education, Inc. All Rights Reserved. https://</a:t>
            </a:r>
            <a:r>
              <a:rPr lang="en-US" dirty="0" err="1"/>
              <a:t>deitel.com</a:t>
            </a:r>
            <a:r>
              <a:rPr lang="en-US" dirty="0"/>
              <a:t> </a:t>
            </a:r>
          </a:p>
        </p:txBody>
      </p:sp>
    </p:spTree>
    <p:extLst>
      <p:ext uri="{BB962C8B-B14F-4D97-AF65-F5344CB8AC3E}">
        <p14:creationId xmlns:p14="http://schemas.microsoft.com/office/powerpoint/2010/main" val="3574730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979D-B050-AC40-FC92-A2CD0DFCD9F4}"/>
              </a:ext>
            </a:extLst>
          </p:cNvPr>
          <p:cNvSpPr>
            <a:spLocks noGrp="1"/>
          </p:cNvSpPr>
          <p:nvPr>
            <p:ph type="title"/>
          </p:nvPr>
        </p:nvSpPr>
        <p:spPr/>
        <p:txBody>
          <a:bodyPr/>
          <a:lstStyle/>
          <a:p>
            <a:r>
              <a:rPr lang="en-US" dirty="0"/>
              <a:t>Pseudocode Algorithm with Counter-Controlled Iteration</a:t>
            </a:r>
          </a:p>
        </p:txBody>
      </p:sp>
      <p:sp>
        <p:nvSpPr>
          <p:cNvPr id="3" name="Content Placeholder 2">
            <a:extLst>
              <a:ext uri="{FF2B5EF4-FFF2-40B4-BE49-F238E27FC236}">
                <a16:creationId xmlns:a16="http://schemas.microsoft.com/office/drawing/2014/main" id="{07D46F9E-9F9A-BBFB-6376-9AFB28CE7FC5}"/>
              </a:ext>
            </a:extLst>
          </p:cNvPr>
          <p:cNvSpPr>
            <a:spLocks noGrp="1"/>
          </p:cNvSpPr>
          <p:nvPr>
            <p:ph idx="1"/>
          </p:nvPr>
        </p:nvSpPr>
        <p:spPr/>
        <p:txBody>
          <a:bodyPr>
            <a:normAutofit lnSpcReduction="10000"/>
          </a:bodyPr>
          <a:lstStyle/>
          <a:p>
            <a:r>
              <a:rPr lang="en-US" dirty="0"/>
              <a:t>Use pseudocode to list the actions to execute and specify the order in which they should execute</a:t>
            </a:r>
          </a:p>
          <a:p>
            <a:r>
              <a:rPr lang="en-US" dirty="0"/>
              <a:t>10 grades: Use counter-controlled iteration to input the grades one at a time</a:t>
            </a:r>
          </a:p>
          <a:p>
            <a:r>
              <a:rPr lang="en-US" dirty="0"/>
              <a:t>Use a </a:t>
            </a:r>
            <a:r>
              <a:rPr lang="en-US" b="1" dirty="0"/>
              <a:t>counter</a:t>
            </a:r>
            <a:r>
              <a:rPr lang="en-US" dirty="0"/>
              <a:t> (or </a:t>
            </a:r>
            <a:r>
              <a:rPr lang="en-US" b="1" dirty="0"/>
              <a:t>control variable</a:t>
            </a:r>
            <a:r>
              <a:rPr lang="en-US" dirty="0"/>
              <a:t>) to control the number of times a set of statements will execute</a:t>
            </a:r>
          </a:p>
          <a:p>
            <a:r>
              <a:rPr lang="en-US" dirty="0"/>
              <a:t>Counter-controlled iteration is often called </a:t>
            </a:r>
            <a:r>
              <a:rPr lang="en-US" b="1" dirty="0"/>
              <a:t>definite iteration </a:t>
            </a:r>
            <a:r>
              <a:rPr lang="en-US" dirty="0"/>
              <a:t>because the number of iterations is known before the loop begins executing</a:t>
            </a:r>
          </a:p>
        </p:txBody>
      </p:sp>
      <p:sp>
        <p:nvSpPr>
          <p:cNvPr id="4" name="Footer Placeholder 3">
            <a:extLst>
              <a:ext uri="{FF2B5EF4-FFF2-40B4-BE49-F238E27FC236}">
                <a16:creationId xmlns:a16="http://schemas.microsoft.com/office/drawing/2014/main" id="{F83313A6-0EB5-377A-F1DB-95E991FF65D9}"/>
              </a:ext>
            </a:extLst>
          </p:cNvPr>
          <p:cNvSpPr>
            <a:spLocks noGrp="1"/>
          </p:cNvSpPr>
          <p:nvPr>
            <p:ph type="ftr" sz="quarter" idx="3"/>
          </p:nvPr>
        </p:nvSpPr>
        <p:spPr/>
        <p:txBody>
          <a:bodyPr/>
          <a:lstStyle/>
          <a:p>
            <a:pPr algn="l"/>
            <a:r>
              <a:rPr lang="en-US" dirty="0"/>
              <a:t>©Copyright 1992-2024 by Pearson Education, Inc. All Rights Reserved. https://deitel.com </a:t>
            </a:r>
          </a:p>
        </p:txBody>
      </p:sp>
    </p:spTree>
    <p:extLst>
      <p:ext uri="{BB962C8B-B14F-4D97-AF65-F5344CB8AC3E}">
        <p14:creationId xmlns:p14="http://schemas.microsoft.com/office/powerpoint/2010/main" val="3211406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46A8D-52D5-07C3-6063-730F7F57EEBB}"/>
              </a:ext>
            </a:extLst>
          </p:cNvPr>
          <p:cNvSpPr>
            <a:spLocks noGrp="1"/>
          </p:cNvSpPr>
          <p:nvPr>
            <p:ph type="title"/>
          </p:nvPr>
        </p:nvSpPr>
        <p:spPr/>
        <p:txBody>
          <a:bodyPr/>
          <a:lstStyle/>
          <a:p>
            <a:r>
              <a:rPr lang="en-US" dirty="0"/>
              <a:t>Pseudocode Algorithm with Counter-Controlled Iteration</a:t>
            </a:r>
          </a:p>
        </p:txBody>
      </p:sp>
      <p:sp>
        <p:nvSpPr>
          <p:cNvPr id="3" name="Content Placeholder 2">
            <a:extLst>
              <a:ext uri="{FF2B5EF4-FFF2-40B4-BE49-F238E27FC236}">
                <a16:creationId xmlns:a16="http://schemas.microsoft.com/office/drawing/2014/main" id="{667C50D2-9FF3-1800-B523-4BBCBC09CAC6}"/>
              </a:ext>
            </a:extLst>
          </p:cNvPr>
          <p:cNvSpPr>
            <a:spLocks noGrp="1"/>
          </p:cNvSpPr>
          <p:nvPr>
            <p:ph idx="1"/>
          </p:nvPr>
        </p:nvSpPr>
        <p:spPr/>
        <p:txBody>
          <a:bodyPr>
            <a:normAutofit fontScale="70000" lnSpcReduction="20000"/>
          </a:bodyPr>
          <a:lstStyle/>
          <a:p>
            <a:pPr marL="514350" indent="-514350">
              <a:buFont typeface="+mj-lt"/>
              <a:buAutoNum type="arabicPeriod"/>
            </a:pPr>
            <a:r>
              <a:rPr lang="en-US" dirty="0"/>
              <a:t>set total to zero</a:t>
            </a:r>
          </a:p>
          <a:p>
            <a:pPr marL="514350" indent="-514350">
              <a:buFont typeface="+mj-lt"/>
              <a:buAutoNum type="arabicPeriod"/>
            </a:pPr>
            <a:r>
              <a:rPr lang="en-US" dirty="0"/>
              <a:t>set grade counter to one</a:t>
            </a:r>
          </a:p>
          <a:p>
            <a:pPr marL="514350" indent="-514350">
              <a:buFont typeface="+mj-lt"/>
              <a:buAutoNum type="arabicPeriod"/>
            </a:pPr>
            <a:r>
              <a:rPr lang="en-US" dirty="0"/>
              <a:t> </a:t>
            </a:r>
          </a:p>
          <a:p>
            <a:pPr marL="514350" indent="-514350">
              <a:buFont typeface="+mj-lt"/>
              <a:buAutoNum type="arabicPeriod"/>
            </a:pPr>
            <a:r>
              <a:rPr lang="en-US" dirty="0"/>
              <a:t>while grade counter is less than or equal to ten</a:t>
            </a:r>
          </a:p>
          <a:p>
            <a:pPr marL="514350" indent="-514350">
              <a:buFont typeface="+mj-lt"/>
              <a:buAutoNum type="arabicPeriod"/>
            </a:pPr>
            <a:r>
              <a:rPr lang="en-US" dirty="0"/>
              <a:t>      prompt the user to enter the next grade</a:t>
            </a:r>
          </a:p>
          <a:p>
            <a:pPr marL="514350" indent="-514350">
              <a:buFont typeface="+mj-lt"/>
              <a:buAutoNum type="arabicPeriod"/>
            </a:pPr>
            <a:r>
              <a:rPr lang="en-US" dirty="0"/>
              <a:t>      input the next grade</a:t>
            </a:r>
          </a:p>
          <a:p>
            <a:pPr marL="514350" indent="-514350">
              <a:buFont typeface="+mj-lt"/>
              <a:buAutoNum type="arabicPeriod"/>
            </a:pPr>
            <a:r>
              <a:rPr lang="en-US" dirty="0"/>
              <a:t>      add the grade into the total</a:t>
            </a:r>
          </a:p>
          <a:p>
            <a:pPr marL="514350" indent="-514350">
              <a:buFont typeface="+mj-lt"/>
              <a:buAutoNum type="arabicPeriod"/>
            </a:pPr>
            <a:r>
              <a:rPr lang="en-US" dirty="0"/>
              <a:t>      add one to the grade counter</a:t>
            </a:r>
          </a:p>
          <a:p>
            <a:pPr marL="514350" indent="-514350">
              <a:buFont typeface="+mj-lt"/>
              <a:buAutoNum type="arabicPeriod"/>
            </a:pPr>
            <a:r>
              <a:rPr lang="en-US" dirty="0"/>
              <a:t> </a:t>
            </a:r>
          </a:p>
          <a:p>
            <a:pPr marL="514350" indent="-514350">
              <a:buFont typeface="+mj-lt"/>
              <a:buAutoNum type="arabicPeriod"/>
            </a:pPr>
            <a:r>
              <a:rPr lang="en-US" dirty="0"/>
              <a:t>set the class average to the total divided by ten</a:t>
            </a:r>
          </a:p>
          <a:p>
            <a:pPr marL="514350" indent="-514350">
              <a:buFont typeface="+mj-lt"/>
              <a:buAutoNum type="arabicPeriod"/>
            </a:pPr>
            <a:r>
              <a:rPr lang="en-US" dirty="0"/>
              <a:t>print the class average</a:t>
            </a:r>
          </a:p>
        </p:txBody>
      </p:sp>
      <p:sp>
        <p:nvSpPr>
          <p:cNvPr id="4" name="Footer Placeholder 3">
            <a:extLst>
              <a:ext uri="{FF2B5EF4-FFF2-40B4-BE49-F238E27FC236}">
                <a16:creationId xmlns:a16="http://schemas.microsoft.com/office/drawing/2014/main" id="{8B57A3D7-FBDD-4091-F646-1E0AC835FBA6}"/>
              </a:ext>
            </a:extLst>
          </p:cNvPr>
          <p:cNvSpPr>
            <a:spLocks noGrp="1"/>
          </p:cNvSpPr>
          <p:nvPr>
            <p:ph type="ftr" sz="quarter" idx="3"/>
          </p:nvPr>
        </p:nvSpPr>
        <p:spPr/>
        <p:txBody>
          <a:bodyPr/>
          <a:lstStyle/>
          <a:p>
            <a:pPr algn="l"/>
            <a:r>
              <a:rPr lang="en-US" dirty="0"/>
              <a:t>©Copyright 1992-2024 by Pearson Education, Inc. All Rights Reserved. https://deitel.com </a:t>
            </a:r>
          </a:p>
        </p:txBody>
      </p:sp>
    </p:spTree>
    <p:extLst>
      <p:ext uri="{BB962C8B-B14F-4D97-AF65-F5344CB8AC3E}">
        <p14:creationId xmlns:p14="http://schemas.microsoft.com/office/powerpoint/2010/main" val="1167431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5FFC-686F-7E49-9D00-5E8CE259438C}"/>
              </a:ext>
            </a:extLst>
          </p:cNvPr>
          <p:cNvSpPr>
            <a:spLocks noGrp="1"/>
          </p:cNvSpPr>
          <p:nvPr>
            <p:ph type="title"/>
          </p:nvPr>
        </p:nvSpPr>
        <p:spPr/>
        <p:txBody>
          <a:bodyPr/>
          <a:lstStyle/>
          <a:p>
            <a:r>
              <a:rPr lang="en-US" dirty="0"/>
              <a:t>Integer Division and Truncation</a:t>
            </a:r>
          </a:p>
        </p:txBody>
      </p:sp>
      <p:sp>
        <p:nvSpPr>
          <p:cNvPr id="3" name="Content Placeholder 2">
            <a:extLst>
              <a:ext uri="{FF2B5EF4-FFF2-40B4-BE49-F238E27FC236}">
                <a16:creationId xmlns:a16="http://schemas.microsoft.com/office/drawing/2014/main" id="{AA14D462-4DD7-434F-B808-7CA1F582E305}"/>
              </a:ext>
            </a:extLst>
          </p:cNvPr>
          <p:cNvSpPr>
            <a:spLocks noGrp="1"/>
          </p:cNvSpPr>
          <p:nvPr>
            <p:ph idx="1"/>
          </p:nvPr>
        </p:nvSpPr>
        <p:spPr/>
        <p:txBody>
          <a:bodyPr>
            <a:normAutofit/>
          </a:bodyPr>
          <a:lstStyle/>
          <a:p>
            <a:r>
              <a:rPr lang="en-US" dirty="0"/>
              <a:t>Integer division produces an integer result</a:t>
            </a:r>
          </a:p>
          <a:p>
            <a:r>
              <a:rPr lang="en-US" dirty="0"/>
              <a:t>846 divided by 10, should yield the floating-point value 84.6</a:t>
            </a:r>
          </a:p>
          <a:p>
            <a:r>
              <a:rPr lang="en-US" dirty="0"/>
              <a:t>Yields 84 because both operands are integers</a:t>
            </a:r>
          </a:p>
          <a:p>
            <a:endParaRPr lang="en-US" dirty="0"/>
          </a:p>
        </p:txBody>
      </p:sp>
      <p:sp>
        <p:nvSpPr>
          <p:cNvPr id="5" name="Footer Placeholder 4">
            <a:extLst>
              <a:ext uri="{FF2B5EF4-FFF2-40B4-BE49-F238E27FC236}">
                <a16:creationId xmlns:a16="http://schemas.microsoft.com/office/drawing/2014/main" id="{069004C6-E18D-1A43-A0E8-AE14A89D3A53}"/>
              </a:ext>
            </a:extLst>
          </p:cNvPr>
          <p:cNvSpPr>
            <a:spLocks noGrp="1"/>
          </p:cNvSpPr>
          <p:nvPr>
            <p:ph type="ftr" sz="quarter" idx="3"/>
          </p:nvPr>
        </p:nvSpPr>
        <p:spPr/>
        <p:txBody>
          <a:bodyPr/>
          <a:lstStyle/>
          <a:p>
            <a:pPr algn="l"/>
            <a:r>
              <a:rPr lang="en-US" dirty="0"/>
              <a:t>©Copyright 1992-2024 by Pearson Education, Inc. All Rights Reserved. https://</a:t>
            </a:r>
            <a:r>
              <a:rPr lang="en-US" dirty="0" err="1"/>
              <a:t>deitel.com</a:t>
            </a:r>
            <a:r>
              <a:rPr lang="en-US" dirty="0"/>
              <a:t> </a:t>
            </a:r>
          </a:p>
        </p:txBody>
      </p:sp>
    </p:spTree>
    <p:extLst>
      <p:ext uri="{BB962C8B-B14F-4D97-AF65-F5344CB8AC3E}">
        <p14:creationId xmlns:p14="http://schemas.microsoft.com/office/powerpoint/2010/main" val="3464999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36E21-8127-064C-9851-C3AF3D83C24D}"/>
              </a:ext>
            </a:extLst>
          </p:cNvPr>
          <p:cNvSpPr>
            <a:spLocks noGrp="1"/>
          </p:cNvSpPr>
          <p:nvPr>
            <p:ph type="title"/>
          </p:nvPr>
        </p:nvSpPr>
        <p:spPr/>
        <p:txBody>
          <a:bodyPr/>
          <a:lstStyle/>
          <a:p>
            <a:r>
              <a:rPr lang="en-US" dirty="0"/>
              <a:t>Sentinel-Controlled Iteration</a:t>
            </a:r>
          </a:p>
        </p:txBody>
      </p:sp>
      <p:sp>
        <p:nvSpPr>
          <p:cNvPr id="3" name="Content Placeholder 2">
            <a:extLst>
              <a:ext uri="{FF2B5EF4-FFF2-40B4-BE49-F238E27FC236}">
                <a16:creationId xmlns:a16="http://schemas.microsoft.com/office/drawing/2014/main" id="{6C8E2431-3A23-BC4A-8621-D024952EF7F9}"/>
              </a:ext>
            </a:extLst>
          </p:cNvPr>
          <p:cNvSpPr>
            <a:spLocks noGrp="1"/>
          </p:cNvSpPr>
          <p:nvPr>
            <p:ph idx="1"/>
          </p:nvPr>
        </p:nvSpPr>
        <p:spPr/>
        <p:txBody>
          <a:bodyPr/>
          <a:lstStyle/>
          <a:p>
            <a:r>
              <a:rPr lang="en-US" dirty="0"/>
              <a:t>Problem statement</a:t>
            </a:r>
          </a:p>
          <a:p>
            <a:pPr lvl="1"/>
            <a:r>
              <a:rPr lang="en-US" dirty="0"/>
              <a:t>Develop a class-averaging program that processes grades for an arbitrary number of students each time it’s run</a:t>
            </a:r>
          </a:p>
          <a:p>
            <a:r>
              <a:rPr lang="en-US" dirty="0"/>
              <a:t>Don’t know number of students</a:t>
            </a:r>
          </a:p>
          <a:p>
            <a:r>
              <a:rPr lang="en-US" dirty="0"/>
              <a:t>Sentinel value—a way to indicate end of data entry</a:t>
            </a:r>
          </a:p>
          <a:p>
            <a:r>
              <a:rPr lang="en-US" dirty="0"/>
              <a:t>Should be a value that is not a valid data value</a:t>
            </a:r>
          </a:p>
        </p:txBody>
      </p:sp>
      <p:sp>
        <p:nvSpPr>
          <p:cNvPr id="5" name="Footer Placeholder 4">
            <a:extLst>
              <a:ext uri="{FF2B5EF4-FFF2-40B4-BE49-F238E27FC236}">
                <a16:creationId xmlns:a16="http://schemas.microsoft.com/office/drawing/2014/main" id="{312679B6-4FC7-B94D-B600-671F590B13A2}"/>
              </a:ext>
            </a:extLst>
          </p:cNvPr>
          <p:cNvSpPr>
            <a:spLocks noGrp="1"/>
          </p:cNvSpPr>
          <p:nvPr>
            <p:ph type="ftr" sz="quarter" idx="3"/>
          </p:nvPr>
        </p:nvSpPr>
        <p:spPr/>
        <p:txBody>
          <a:bodyPr/>
          <a:lstStyle/>
          <a:p>
            <a:pPr algn="l"/>
            <a:r>
              <a:rPr lang="en-US" dirty="0"/>
              <a:t>©Copyright 1992-2024 by Pearson Education, Inc. All Rights Reserved. https://</a:t>
            </a:r>
            <a:r>
              <a:rPr lang="en-US" dirty="0" err="1"/>
              <a:t>deitel.com</a:t>
            </a:r>
            <a:r>
              <a:rPr lang="en-US" dirty="0"/>
              <a:t> </a:t>
            </a:r>
          </a:p>
        </p:txBody>
      </p:sp>
    </p:spTree>
    <p:extLst>
      <p:ext uri="{BB962C8B-B14F-4D97-AF65-F5344CB8AC3E}">
        <p14:creationId xmlns:p14="http://schemas.microsoft.com/office/powerpoint/2010/main" val="3172514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7094B-53BC-3044-B9CB-1283CC971164}"/>
              </a:ext>
            </a:extLst>
          </p:cNvPr>
          <p:cNvSpPr>
            <a:spLocks noGrp="1"/>
          </p:cNvSpPr>
          <p:nvPr>
            <p:ph type="title"/>
          </p:nvPr>
        </p:nvSpPr>
        <p:spPr/>
        <p:txBody>
          <a:bodyPr/>
          <a:lstStyle/>
          <a:p>
            <a:r>
              <a:rPr lang="en-US" dirty="0"/>
              <a:t>Top-Down, Stepwise Refinement</a:t>
            </a:r>
          </a:p>
        </p:txBody>
      </p:sp>
      <p:sp>
        <p:nvSpPr>
          <p:cNvPr id="3" name="Content Placeholder 2">
            <a:extLst>
              <a:ext uri="{FF2B5EF4-FFF2-40B4-BE49-F238E27FC236}">
                <a16:creationId xmlns:a16="http://schemas.microsoft.com/office/drawing/2014/main" id="{60B03956-4C83-6E46-8DBE-D88E19A79DEE}"/>
              </a:ext>
            </a:extLst>
          </p:cNvPr>
          <p:cNvSpPr>
            <a:spLocks noGrp="1"/>
          </p:cNvSpPr>
          <p:nvPr>
            <p:ph idx="1"/>
          </p:nvPr>
        </p:nvSpPr>
        <p:spPr/>
        <p:txBody>
          <a:bodyPr>
            <a:normAutofit lnSpcReduction="10000"/>
          </a:bodyPr>
          <a:lstStyle/>
          <a:p>
            <a:r>
              <a:rPr lang="en-US" dirty="0"/>
              <a:t>Begin with single statement that conveys the overall function of the program—known as the </a:t>
            </a:r>
            <a:r>
              <a:rPr lang="en-US" b="1" dirty="0"/>
              <a:t>top</a:t>
            </a:r>
          </a:p>
          <a:p>
            <a:pPr lvl="1"/>
            <a:r>
              <a:rPr lang="en-US" b="1" dirty="0"/>
              <a:t>determine the class average for the quiz</a:t>
            </a:r>
          </a:p>
          <a:p>
            <a:r>
              <a:rPr lang="en-US" dirty="0"/>
              <a:t>Refine this as many times as you need until you’re ready to convert your pseudocode to C++ code</a:t>
            </a:r>
          </a:p>
          <a:p>
            <a:r>
              <a:rPr lang="en-US" dirty="0"/>
              <a:t>First refinement</a:t>
            </a:r>
          </a:p>
          <a:p>
            <a:pPr lvl="1"/>
            <a:r>
              <a:rPr lang="en-US" b="1" dirty="0"/>
              <a:t>initialize variables</a:t>
            </a:r>
          </a:p>
          <a:p>
            <a:pPr lvl="1"/>
            <a:r>
              <a:rPr lang="en-US" b="1" dirty="0"/>
              <a:t>input, sum and count the quiz grades</a:t>
            </a:r>
          </a:p>
          <a:p>
            <a:pPr lvl="1"/>
            <a:r>
              <a:rPr lang="en-US" b="1" dirty="0"/>
              <a:t>calculate and print the class average</a:t>
            </a:r>
          </a:p>
        </p:txBody>
      </p:sp>
      <p:sp>
        <p:nvSpPr>
          <p:cNvPr id="5" name="Footer Placeholder 4">
            <a:extLst>
              <a:ext uri="{FF2B5EF4-FFF2-40B4-BE49-F238E27FC236}">
                <a16:creationId xmlns:a16="http://schemas.microsoft.com/office/drawing/2014/main" id="{69C36533-9448-4D40-9E42-FE89993950EF}"/>
              </a:ext>
            </a:extLst>
          </p:cNvPr>
          <p:cNvSpPr>
            <a:spLocks noGrp="1"/>
          </p:cNvSpPr>
          <p:nvPr>
            <p:ph type="ftr" sz="quarter" idx="3"/>
          </p:nvPr>
        </p:nvSpPr>
        <p:spPr/>
        <p:txBody>
          <a:bodyPr/>
          <a:lstStyle/>
          <a:p>
            <a:pPr algn="l"/>
            <a:r>
              <a:rPr lang="en-US" dirty="0"/>
              <a:t>©Copyright 1992-2024 by Pearson Education, Inc. All Rights Reserved. https://</a:t>
            </a:r>
            <a:r>
              <a:rPr lang="en-US" dirty="0" err="1"/>
              <a:t>deitel.com</a:t>
            </a:r>
            <a:r>
              <a:rPr lang="en-US" dirty="0"/>
              <a:t> </a:t>
            </a:r>
          </a:p>
        </p:txBody>
      </p:sp>
    </p:spTree>
    <p:extLst>
      <p:ext uri="{BB962C8B-B14F-4D97-AF65-F5344CB8AC3E}">
        <p14:creationId xmlns:p14="http://schemas.microsoft.com/office/powerpoint/2010/main" val="3791992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7094B-53BC-3044-B9CB-1283CC971164}"/>
              </a:ext>
            </a:extLst>
          </p:cNvPr>
          <p:cNvSpPr>
            <a:spLocks noGrp="1"/>
          </p:cNvSpPr>
          <p:nvPr>
            <p:ph type="title"/>
          </p:nvPr>
        </p:nvSpPr>
        <p:spPr/>
        <p:txBody>
          <a:bodyPr/>
          <a:lstStyle/>
          <a:p>
            <a:r>
              <a:rPr lang="en-US" dirty="0"/>
              <a:t>Top-Down, Stepwise Refinement</a:t>
            </a:r>
          </a:p>
        </p:txBody>
      </p:sp>
      <p:sp>
        <p:nvSpPr>
          <p:cNvPr id="3" name="Content Placeholder 2">
            <a:extLst>
              <a:ext uri="{FF2B5EF4-FFF2-40B4-BE49-F238E27FC236}">
                <a16:creationId xmlns:a16="http://schemas.microsoft.com/office/drawing/2014/main" id="{60B03956-4C83-6E46-8DBE-D88E19A79DEE}"/>
              </a:ext>
            </a:extLst>
          </p:cNvPr>
          <p:cNvSpPr>
            <a:spLocks noGrp="1"/>
          </p:cNvSpPr>
          <p:nvPr>
            <p:ph idx="1"/>
          </p:nvPr>
        </p:nvSpPr>
        <p:spPr/>
        <p:txBody>
          <a:bodyPr>
            <a:normAutofit fontScale="92500" lnSpcReduction="10000"/>
          </a:bodyPr>
          <a:lstStyle/>
          <a:p>
            <a:r>
              <a:rPr lang="en-US" dirty="0"/>
              <a:t>Second refinement commits to specific variables</a:t>
            </a:r>
          </a:p>
          <a:p>
            <a:pPr lvl="1"/>
            <a:r>
              <a:rPr lang="en-US" dirty="0"/>
              <a:t>running total of the numbers</a:t>
            </a:r>
          </a:p>
          <a:p>
            <a:pPr lvl="1"/>
            <a:r>
              <a:rPr lang="en-US" dirty="0"/>
              <a:t>count of how many numbers we’ve processed</a:t>
            </a:r>
          </a:p>
          <a:p>
            <a:pPr lvl="1"/>
            <a:r>
              <a:rPr lang="en-US" dirty="0"/>
              <a:t>variable to receive each grade entered by the user </a:t>
            </a:r>
          </a:p>
          <a:p>
            <a:pPr lvl="1"/>
            <a:r>
              <a:rPr lang="en-US" dirty="0"/>
              <a:t>variable to hold the calculated average</a:t>
            </a:r>
          </a:p>
          <a:p>
            <a:r>
              <a:rPr lang="en-US" dirty="0"/>
              <a:t>The pseudocode statement</a:t>
            </a:r>
          </a:p>
          <a:p>
            <a:pPr lvl="1"/>
            <a:r>
              <a:rPr lang="en-US" b="1" dirty="0"/>
              <a:t>initialize variables</a:t>
            </a:r>
          </a:p>
          <a:p>
            <a:r>
              <a:rPr lang="en-US" dirty="0"/>
              <a:t>Can be refined as </a:t>
            </a:r>
          </a:p>
          <a:p>
            <a:pPr lvl="1"/>
            <a:r>
              <a:rPr lang="en-US" b="1" dirty="0"/>
              <a:t>initialize total to zero</a:t>
            </a:r>
          </a:p>
          <a:p>
            <a:pPr lvl="1"/>
            <a:r>
              <a:rPr lang="en-US" b="1" dirty="0"/>
              <a:t>initialize counter to zero</a:t>
            </a:r>
          </a:p>
        </p:txBody>
      </p:sp>
      <p:sp>
        <p:nvSpPr>
          <p:cNvPr id="5" name="Footer Placeholder 4">
            <a:extLst>
              <a:ext uri="{FF2B5EF4-FFF2-40B4-BE49-F238E27FC236}">
                <a16:creationId xmlns:a16="http://schemas.microsoft.com/office/drawing/2014/main" id="{69C36533-9448-4D40-9E42-FE89993950EF}"/>
              </a:ext>
            </a:extLst>
          </p:cNvPr>
          <p:cNvSpPr>
            <a:spLocks noGrp="1"/>
          </p:cNvSpPr>
          <p:nvPr>
            <p:ph type="ftr" sz="quarter" idx="3"/>
          </p:nvPr>
        </p:nvSpPr>
        <p:spPr/>
        <p:txBody>
          <a:bodyPr/>
          <a:lstStyle/>
          <a:p>
            <a:pPr algn="l"/>
            <a:r>
              <a:rPr lang="en-US" dirty="0"/>
              <a:t>©Copyright 1992-2024 by Pearson Education, Inc. All Rights Reserved. https://</a:t>
            </a:r>
            <a:r>
              <a:rPr lang="en-US" dirty="0" err="1"/>
              <a:t>deitel.com</a:t>
            </a:r>
            <a:r>
              <a:rPr lang="en-US" dirty="0"/>
              <a:t> </a:t>
            </a:r>
          </a:p>
        </p:txBody>
      </p:sp>
    </p:spTree>
    <p:extLst>
      <p:ext uri="{BB962C8B-B14F-4D97-AF65-F5344CB8AC3E}">
        <p14:creationId xmlns:p14="http://schemas.microsoft.com/office/powerpoint/2010/main" val="3448211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2CED5-DF08-25EA-BC67-36CAA4D83BE7}"/>
              </a:ext>
            </a:extLst>
          </p:cNvPr>
          <p:cNvSpPr>
            <a:spLocks noGrp="1"/>
          </p:cNvSpPr>
          <p:nvPr>
            <p:ph type="title"/>
          </p:nvPr>
        </p:nvSpPr>
        <p:spPr/>
        <p:txBody>
          <a:bodyPr/>
          <a:lstStyle/>
          <a:p>
            <a:r>
              <a:rPr lang="en-US" dirty="0"/>
              <a:t>Top-Down, Stepwise Refinement</a:t>
            </a:r>
          </a:p>
        </p:txBody>
      </p:sp>
      <p:sp>
        <p:nvSpPr>
          <p:cNvPr id="3" name="Content Placeholder 2">
            <a:extLst>
              <a:ext uri="{FF2B5EF4-FFF2-40B4-BE49-F238E27FC236}">
                <a16:creationId xmlns:a16="http://schemas.microsoft.com/office/drawing/2014/main" id="{7A317B36-A2D7-5C38-28DF-E389A9DC5D8E}"/>
              </a:ext>
            </a:extLst>
          </p:cNvPr>
          <p:cNvSpPr>
            <a:spLocks noGrp="1"/>
          </p:cNvSpPr>
          <p:nvPr>
            <p:ph idx="1"/>
          </p:nvPr>
        </p:nvSpPr>
        <p:spPr/>
        <p:txBody>
          <a:bodyPr>
            <a:normAutofit fontScale="92500" lnSpcReduction="20000"/>
          </a:bodyPr>
          <a:lstStyle/>
          <a:p>
            <a:r>
              <a:rPr lang="en-US" dirty="0"/>
              <a:t>The pseudocode statement</a:t>
            </a:r>
          </a:p>
          <a:p>
            <a:pPr lvl="1"/>
            <a:r>
              <a:rPr lang="en-US" b="1" dirty="0"/>
              <a:t>input, sum and count the quiz grades</a:t>
            </a:r>
          </a:p>
          <a:p>
            <a:r>
              <a:rPr lang="en-US" dirty="0"/>
              <a:t>Can be refined as</a:t>
            </a:r>
          </a:p>
          <a:p>
            <a:pPr lvl="1"/>
            <a:r>
              <a:rPr lang="en-US" b="1" dirty="0"/>
              <a:t>prompt the user to enter the first grade</a:t>
            </a:r>
          </a:p>
          <a:p>
            <a:pPr lvl="1"/>
            <a:r>
              <a:rPr lang="en-US" b="1" dirty="0"/>
              <a:t>input the first grade (possibly the sentinel)</a:t>
            </a:r>
          </a:p>
          <a:p>
            <a:pPr lvl="1"/>
            <a:r>
              <a:rPr lang="en-US" b="1" dirty="0"/>
              <a:t> </a:t>
            </a:r>
          </a:p>
          <a:p>
            <a:pPr lvl="1"/>
            <a:r>
              <a:rPr lang="en-US" b="1" dirty="0"/>
              <a:t>while the user has not yet entered the sentinel</a:t>
            </a:r>
          </a:p>
          <a:p>
            <a:pPr lvl="1"/>
            <a:r>
              <a:rPr lang="en-US" b="1" dirty="0"/>
              <a:t>      add this grade into the running total</a:t>
            </a:r>
          </a:p>
          <a:p>
            <a:pPr lvl="1"/>
            <a:r>
              <a:rPr lang="en-US" b="1" dirty="0"/>
              <a:t>      add one to the grade counter</a:t>
            </a:r>
          </a:p>
          <a:p>
            <a:pPr lvl="1"/>
            <a:r>
              <a:rPr lang="en-US" b="1" dirty="0"/>
              <a:t>      prompt the user to enter the next grade</a:t>
            </a:r>
          </a:p>
          <a:p>
            <a:pPr lvl="1"/>
            <a:r>
              <a:rPr lang="en-US" b="1" dirty="0"/>
              <a:t>      input the next grade (possibly the sentinel)</a:t>
            </a:r>
          </a:p>
        </p:txBody>
      </p:sp>
      <p:sp>
        <p:nvSpPr>
          <p:cNvPr id="4" name="Footer Placeholder 3">
            <a:extLst>
              <a:ext uri="{FF2B5EF4-FFF2-40B4-BE49-F238E27FC236}">
                <a16:creationId xmlns:a16="http://schemas.microsoft.com/office/drawing/2014/main" id="{F0F5B981-CBE3-7190-F328-B89A190298CC}"/>
              </a:ext>
            </a:extLst>
          </p:cNvPr>
          <p:cNvSpPr>
            <a:spLocks noGrp="1"/>
          </p:cNvSpPr>
          <p:nvPr>
            <p:ph type="ftr" sz="quarter" idx="3"/>
          </p:nvPr>
        </p:nvSpPr>
        <p:spPr/>
        <p:txBody>
          <a:bodyPr/>
          <a:lstStyle/>
          <a:p>
            <a:pPr algn="l"/>
            <a:r>
              <a:rPr lang="en-US" dirty="0"/>
              <a:t>©Copyright 1992-2024 by Pearson Education, Inc. All Rights Reserved. https://deitel.com </a:t>
            </a:r>
          </a:p>
        </p:txBody>
      </p:sp>
    </p:spTree>
    <p:extLst>
      <p:ext uri="{BB962C8B-B14F-4D97-AF65-F5344CB8AC3E}">
        <p14:creationId xmlns:p14="http://schemas.microsoft.com/office/powerpoint/2010/main" val="2055343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647700"/>
            <a:ext cx="7886700" cy="2028483"/>
          </a:xfrm>
        </p:spPr>
        <p:txBody>
          <a:bodyPr>
            <a:normAutofit fontScale="90000"/>
          </a:bodyPr>
          <a:lstStyle/>
          <a:p>
            <a:pPr algn="ctr"/>
            <a:r>
              <a:rPr lang="en-US" sz="5300" dirty="0"/>
              <a:t>Chapter 3: </a:t>
            </a:r>
            <a:br>
              <a:rPr lang="en-US" sz="5300" dirty="0"/>
            </a:br>
            <a:r>
              <a:rPr lang="en-US" sz="5300" dirty="0"/>
              <a:t>Algorithm Development and</a:t>
            </a:r>
            <a:br>
              <a:rPr lang="en-US" sz="5300" dirty="0"/>
            </a:br>
            <a:r>
              <a:rPr lang="en-US" sz="5300" dirty="0"/>
              <a:t>Control Statements—Part 1</a:t>
            </a:r>
            <a:endParaRPr lang="en-US" sz="2700" dirty="0"/>
          </a:p>
        </p:txBody>
      </p:sp>
      <p:sp>
        <p:nvSpPr>
          <p:cNvPr id="3" name="Subtitle 2"/>
          <p:cNvSpPr>
            <a:spLocks noGrp="1"/>
          </p:cNvSpPr>
          <p:nvPr>
            <p:ph type="body" idx="1"/>
          </p:nvPr>
        </p:nvSpPr>
        <p:spPr/>
        <p:txBody>
          <a:bodyPr>
            <a:normAutofit/>
          </a:bodyPr>
          <a:lstStyle/>
          <a:p>
            <a:pPr algn="ctr"/>
            <a:endParaRPr lang="en-US" dirty="0"/>
          </a:p>
          <a:p>
            <a:pPr algn="ctr"/>
            <a:r>
              <a:rPr lang="en-US" dirty="0"/>
              <a:t>Presented by </a:t>
            </a:r>
            <a:br>
              <a:rPr lang="en-US" dirty="0"/>
            </a:br>
            <a:r>
              <a:rPr lang="en-US" dirty="0"/>
              <a:t>Paul Deitel, CEO, Deitel &amp; Associates, Inc.</a:t>
            </a:r>
          </a:p>
        </p:txBody>
      </p:sp>
      <p:pic>
        <p:nvPicPr>
          <p:cNvPr id="5" name="Picture 4">
            <a:extLst>
              <a:ext uri="{FF2B5EF4-FFF2-40B4-BE49-F238E27FC236}">
                <a16:creationId xmlns:a16="http://schemas.microsoft.com/office/drawing/2014/main" id="{ECBBC54D-2418-F344-B717-4979003648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20803" y="2676183"/>
            <a:ext cx="3292869" cy="1852239"/>
          </a:xfrm>
          <a:prstGeom prst="rect">
            <a:avLst/>
          </a:prstGeom>
        </p:spPr>
      </p:pic>
      <p:sp>
        <p:nvSpPr>
          <p:cNvPr id="6" name="Footer Placeholder 5">
            <a:extLst>
              <a:ext uri="{FF2B5EF4-FFF2-40B4-BE49-F238E27FC236}">
                <a16:creationId xmlns:a16="http://schemas.microsoft.com/office/drawing/2014/main" id="{8ED73499-B563-CF4E-BB90-739E6BCEEEE3}"/>
              </a:ext>
            </a:extLst>
          </p:cNvPr>
          <p:cNvSpPr>
            <a:spLocks noGrp="1"/>
          </p:cNvSpPr>
          <p:nvPr>
            <p:ph type="ftr" sz="quarter" idx="3"/>
          </p:nvPr>
        </p:nvSpPr>
        <p:spPr/>
        <p:txBody>
          <a:bodyPr/>
          <a:lstStyle/>
          <a:p>
            <a:pPr algn="l"/>
            <a:r>
              <a:rPr lang="en-US" dirty="0"/>
              <a:t>©Copyright 1992-2024 by Pearson Education, Inc. All Rights Reserved. https://</a:t>
            </a:r>
            <a:r>
              <a:rPr lang="en-US" dirty="0" err="1"/>
              <a:t>deitel.com</a:t>
            </a:r>
            <a:r>
              <a:rPr lang="en-US" dirty="0"/>
              <a:t> </a:t>
            </a:r>
          </a:p>
        </p:txBody>
      </p:sp>
    </p:spTree>
    <p:extLst>
      <p:ext uri="{BB962C8B-B14F-4D97-AF65-F5344CB8AC3E}">
        <p14:creationId xmlns:p14="http://schemas.microsoft.com/office/powerpoint/2010/main" val="2627788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2CED5-DF08-25EA-BC67-36CAA4D83BE7}"/>
              </a:ext>
            </a:extLst>
          </p:cNvPr>
          <p:cNvSpPr>
            <a:spLocks noGrp="1"/>
          </p:cNvSpPr>
          <p:nvPr>
            <p:ph type="title"/>
          </p:nvPr>
        </p:nvSpPr>
        <p:spPr/>
        <p:txBody>
          <a:bodyPr/>
          <a:lstStyle/>
          <a:p>
            <a:r>
              <a:rPr lang="en-US" dirty="0"/>
              <a:t>Top-Down, Stepwise Refinement</a:t>
            </a:r>
          </a:p>
        </p:txBody>
      </p:sp>
      <p:sp>
        <p:nvSpPr>
          <p:cNvPr id="3" name="Content Placeholder 2">
            <a:extLst>
              <a:ext uri="{FF2B5EF4-FFF2-40B4-BE49-F238E27FC236}">
                <a16:creationId xmlns:a16="http://schemas.microsoft.com/office/drawing/2014/main" id="{7A317B36-A2D7-5C38-28DF-E389A9DC5D8E}"/>
              </a:ext>
            </a:extLst>
          </p:cNvPr>
          <p:cNvSpPr>
            <a:spLocks noGrp="1"/>
          </p:cNvSpPr>
          <p:nvPr>
            <p:ph idx="1"/>
          </p:nvPr>
        </p:nvSpPr>
        <p:spPr/>
        <p:txBody>
          <a:bodyPr>
            <a:normAutofit/>
          </a:bodyPr>
          <a:lstStyle/>
          <a:p>
            <a:r>
              <a:rPr lang="en-US" b="1" dirty="0"/>
              <a:t>The pseudocode statement</a:t>
            </a:r>
          </a:p>
          <a:p>
            <a:pPr lvl="1"/>
            <a:r>
              <a:rPr lang="en-US" b="1" dirty="0"/>
              <a:t>calculate and print the class average</a:t>
            </a:r>
          </a:p>
          <a:p>
            <a:r>
              <a:rPr lang="en-US" b="1" dirty="0"/>
              <a:t>Can be refined as</a:t>
            </a:r>
          </a:p>
          <a:p>
            <a:pPr lvl="1"/>
            <a:r>
              <a:rPr lang="en-US" dirty="0"/>
              <a:t>if the counter is not equal to zero</a:t>
            </a:r>
          </a:p>
          <a:p>
            <a:pPr lvl="1"/>
            <a:r>
              <a:rPr lang="en-US" dirty="0"/>
              <a:t>      set the average to the total divided by the counter</a:t>
            </a:r>
          </a:p>
          <a:p>
            <a:pPr lvl="1"/>
            <a:r>
              <a:rPr lang="en-US" dirty="0"/>
              <a:t>      print the average</a:t>
            </a:r>
          </a:p>
          <a:p>
            <a:pPr lvl="1"/>
            <a:r>
              <a:rPr lang="en-US" dirty="0"/>
              <a:t>else</a:t>
            </a:r>
          </a:p>
          <a:p>
            <a:pPr lvl="1"/>
            <a:r>
              <a:rPr lang="en-US" dirty="0"/>
              <a:t>      print “No grades were entered”</a:t>
            </a:r>
          </a:p>
        </p:txBody>
      </p:sp>
      <p:sp>
        <p:nvSpPr>
          <p:cNvPr id="4" name="Footer Placeholder 3">
            <a:extLst>
              <a:ext uri="{FF2B5EF4-FFF2-40B4-BE49-F238E27FC236}">
                <a16:creationId xmlns:a16="http://schemas.microsoft.com/office/drawing/2014/main" id="{F0F5B981-CBE3-7190-F328-B89A190298CC}"/>
              </a:ext>
            </a:extLst>
          </p:cNvPr>
          <p:cNvSpPr>
            <a:spLocks noGrp="1"/>
          </p:cNvSpPr>
          <p:nvPr>
            <p:ph type="ftr" sz="quarter" idx="3"/>
          </p:nvPr>
        </p:nvSpPr>
        <p:spPr/>
        <p:txBody>
          <a:bodyPr/>
          <a:lstStyle/>
          <a:p>
            <a:pPr algn="l"/>
            <a:r>
              <a:rPr lang="en-US" dirty="0"/>
              <a:t>©Copyright 1992-2024 by Pearson Education, Inc. All Rights Reserved. https://deitel.com </a:t>
            </a:r>
          </a:p>
        </p:txBody>
      </p:sp>
    </p:spTree>
    <p:extLst>
      <p:ext uri="{BB962C8B-B14F-4D97-AF65-F5344CB8AC3E}">
        <p14:creationId xmlns:p14="http://schemas.microsoft.com/office/powerpoint/2010/main" val="1765383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2CED5-DF08-25EA-BC67-36CAA4D83BE7}"/>
              </a:ext>
            </a:extLst>
          </p:cNvPr>
          <p:cNvSpPr>
            <a:spLocks noGrp="1"/>
          </p:cNvSpPr>
          <p:nvPr>
            <p:ph type="title"/>
          </p:nvPr>
        </p:nvSpPr>
        <p:spPr/>
        <p:txBody>
          <a:bodyPr/>
          <a:lstStyle/>
          <a:p>
            <a:r>
              <a:rPr lang="en-US" dirty="0"/>
              <a:t>Top-Down, Stepwise Refinement</a:t>
            </a:r>
          </a:p>
        </p:txBody>
      </p:sp>
      <p:sp>
        <p:nvSpPr>
          <p:cNvPr id="3" name="Content Placeholder 2">
            <a:extLst>
              <a:ext uri="{FF2B5EF4-FFF2-40B4-BE49-F238E27FC236}">
                <a16:creationId xmlns:a16="http://schemas.microsoft.com/office/drawing/2014/main" id="{7A317B36-A2D7-5C38-28DF-E389A9DC5D8E}"/>
              </a:ext>
            </a:extLst>
          </p:cNvPr>
          <p:cNvSpPr>
            <a:spLocks noGrp="1"/>
          </p:cNvSpPr>
          <p:nvPr>
            <p:ph idx="1"/>
          </p:nvPr>
        </p:nvSpPr>
        <p:spPr>
          <a:xfrm>
            <a:off x="628650" y="1181100"/>
            <a:ext cx="7886700" cy="4115861"/>
          </a:xfrm>
        </p:spPr>
        <p:txBody>
          <a:bodyPr>
            <a:normAutofit fontScale="77500" lnSpcReduction="20000"/>
          </a:bodyPr>
          <a:lstStyle/>
          <a:p>
            <a:pPr marL="514350" indent="-514350">
              <a:spcBef>
                <a:spcPts val="0"/>
              </a:spcBef>
              <a:buFont typeface="+mj-lt"/>
              <a:buAutoNum type="arabicPeriod"/>
            </a:pPr>
            <a:r>
              <a:rPr lang="en-US" dirty="0"/>
              <a:t>initialize total to zero</a:t>
            </a:r>
          </a:p>
          <a:p>
            <a:pPr marL="514350" indent="-514350">
              <a:spcBef>
                <a:spcPts val="0"/>
              </a:spcBef>
              <a:buFont typeface="+mj-lt"/>
              <a:buAutoNum type="arabicPeriod"/>
            </a:pPr>
            <a:r>
              <a:rPr lang="en-US" dirty="0"/>
              <a:t>initialize counter to zero</a:t>
            </a:r>
          </a:p>
          <a:p>
            <a:pPr marL="514350" indent="-514350">
              <a:spcBef>
                <a:spcPts val="0"/>
              </a:spcBef>
              <a:buFont typeface="+mj-lt"/>
              <a:buAutoNum type="arabicPeriod"/>
            </a:pPr>
            <a:r>
              <a:rPr lang="en-US" dirty="0"/>
              <a:t> </a:t>
            </a:r>
          </a:p>
          <a:p>
            <a:pPr marL="514350" indent="-514350">
              <a:spcBef>
                <a:spcPts val="0"/>
              </a:spcBef>
              <a:buFont typeface="+mj-lt"/>
              <a:buAutoNum type="arabicPeriod"/>
            </a:pPr>
            <a:r>
              <a:rPr lang="en-US" dirty="0"/>
              <a:t>prompt the user to enter the first grade</a:t>
            </a:r>
          </a:p>
          <a:p>
            <a:pPr marL="514350" indent="-514350">
              <a:spcBef>
                <a:spcPts val="0"/>
              </a:spcBef>
              <a:buFont typeface="+mj-lt"/>
              <a:buAutoNum type="arabicPeriod"/>
            </a:pPr>
            <a:r>
              <a:rPr lang="en-US" dirty="0"/>
              <a:t>input the first grade (possibly the sentinel)</a:t>
            </a:r>
          </a:p>
          <a:p>
            <a:pPr marL="514350" indent="-514350">
              <a:spcBef>
                <a:spcPts val="0"/>
              </a:spcBef>
              <a:buFont typeface="+mj-lt"/>
              <a:buAutoNum type="arabicPeriod"/>
            </a:pPr>
            <a:r>
              <a:rPr lang="en-US" dirty="0"/>
              <a:t> </a:t>
            </a:r>
          </a:p>
          <a:p>
            <a:pPr marL="514350" indent="-514350">
              <a:spcBef>
                <a:spcPts val="0"/>
              </a:spcBef>
              <a:buFont typeface="+mj-lt"/>
              <a:buAutoNum type="arabicPeriod"/>
            </a:pPr>
            <a:r>
              <a:rPr lang="en-US" dirty="0"/>
              <a:t>while the user has not yet entered the sentinel</a:t>
            </a:r>
          </a:p>
          <a:p>
            <a:pPr marL="514350" indent="-514350">
              <a:spcBef>
                <a:spcPts val="0"/>
              </a:spcBef>
              <a:buFont typeface="+mj-lt"/>
              <a:buAutoNum type="arabicPeriod"/>
            </a:pPr>
            <a:r>
              <a:rPr lang="en-US" dirty="0"/>
              <a:t>      add this grade into the running total</a:t>
            </a:r>
          </a:p>
          <a:p>
            <a:pPr marL="514350" indent="-514350">
              <a:spcBef>
                <a:spcPts val="0"/>
              </a:spcBef>
              <a:buFont typeface="+mj-lt"/>
              <a:buAutoNum type="arabicPeriod"/>
            </a:pPr>
            <a:r>
              <a:rPr lang="en-US" dirty="0"/>
              <a:t>      add one to the grade counter</a:t>
            </a:r>
          </a:p>
          <a:p>
            <a:pPr marL="514350" indent="-514350">
              <a:spcBef>
                <a:spcPts val="0"/>
              </a:spcBef>
              <a:buFont typeface="+mj-lt"/>
              <a:buAutoNum type="arabicPeriod"/>
            </a:pPr>
            <a:r>
              <a:rPr lang="en-US" dirty="0"/>
              <a:t>      prompt the user to enter the next grade</a:t>
            </a:r>
          </a:p>
          <a:p>
            <a:pPr marL="514350" indent="-514350">
              <a:spcBef>
                <a:spcPts val="0"/>
              </a:spcBef>
              <a:buFont typeface="+mj-lt"/>
              <a:buAutoNum type="arabicPeriod"/>
            </a:pPr>
            <a:r>
              <a:rPr lang="en-US" dirty="0"/>
              <a:t>      input the next grade (possibly the sentinel)</a:t>
            </a:r>
          </a:p>
          <a:p>
            <a:pPr marL="514350" indent="-514350">
              <a:spcBef>
                <a:spcPts val="0"/>
              </a:spcBef>
              <a:buFont typeface="+mj-lt"/>
              <a:buAutoNum type="arabicPeriod"/>
            </a:pPr>
            <a:r>
              <a:rPr lang="en-US" dirty="0"/>
              <a:t> </a:t>
            </a:r>
          </a:p>
          <a:p>
            <a:pPr marL="514350" indent="-514350">
              <a:spcBef>
                <a:spcPts val="0"/>
              </a:spcBef>
              <a:buFont typeface="+mj-lt"/>
              <a:buAutoNum type="arabicPeriod"/>
            </a:pPr>
            <a:r>
              <a:rPr lang="en-US" dirty="0"/>
              <a:t>if the counter is not equal to zero</a:t>
            </a:r>
          </a:p>
          <a:p>
            <a:pPr marL="514350" indent="-514350">
              <a:spcBef>
                <a:spcPts val="0"/>
              </a:spcBef>
              <a:buFont typeface="+mj-lt"/>
              <a:buAutoNum type="arabicPeriod"/>
            </a:pPr>
            <a:r>
              <a:rPr lang="en-US" dirty="0"/>
              <a:t>      set the average to the total divided by the counter</a:t>
            </a:r>
          </a:p>
          <a:p>
            <a:pPr marL="514350" indent="-514350">
              <a:spcBef>
                <a:spcPts val="0"/>
              </a:spcBef>
              <a:buFont typeface="+mj-lt"/>
              <a:buAutoNum type="arabicPeriod"/>
            </a:pPr>
            <a:r>
              <a:rPr lang="en-US" dirty="0"/>
              <a:t>      print the average</a:t>
            </a:r>
          </a:p>
          <a:p>
            <a:pPr marL="514350" indent="-514350">
              <a:spcBef>
                <a:spcPts val="0"/>
              </a:spcBef>
              <a:buFont typeface="+mj-lt"/>
              <a:buAutoNum type="arabicPeriod"/>
            </a:pPr>
            <a:r>
              <a:rPr lang="en-US" dirty="0"/>
              <a:t>else</a:t>
            </a:r>
          </a:p>
          <a:p>
            <a:pPr marL="514350" indent="-514350">
              <a:spcBef>
                <a:spcPts val="0"/>
              </a:spcBef>
              <a:buFont typeface="+mj-lt"/>
              <a:buAutoNum type="arabicPeriod"/>
            </a:pPr>
            <a:r>
              <a:rPr lang="en-US" dirty="0"/>
              <a:t>      print “No grades were entered”</a:t>
            </a:r>
          </a:p>
        </p:txBody>
      </p:sp>
      <p:sp>
        <p:nvSpPr>
          <p:cNvPr id="4" name="Footer Placeholder 3">
            <a:extLst>
              <a:ext uri="{FF2B5EF4-FFF2-40B4-BE49-F238E27FC236}">
                <a16:creationId xmlns:a16="http://schemas.microsoft.com/office/drawing/2014/main" id="{F0F5B981-CBE3-7190-F328-B89A190298CC}"/>
              </a:ext>
            </a:extLst>
          </p:cNvPr>
          <p:cNvSpPr>
            <a:spLocks noGrp="1"/>
          </p:cNvSpPr>
          <p:nvPr>
            <p:ph type="ftr" sz="quarter" idx="3"/>
          </p:nvPr>
        </p:nvSpPr>
        <p:spPr/>
        <p:txBody>
          <a:bodyPr/>
          <a:lstStyle/>
          <a:p>
            <a:pPr algn="l"/>
            <a:r>
              <a:rPr lang="en-US" dirty="0"/>
              <a:t>©Copyright 1992-2024 by Pearson Education, Inc. All Rights Reserved. https://deitel.com </a:t>
            </a:r>
          </a:p>
        </p:txBody>
      </p:sp>
    </p:spTree>
    <p:extLst>
      <p:ext uri="{BB962C8B-B14F-4D97-AF65-F5344CB8AC3E}">
        <p14:creationId xmlns:p14="http://schemas.microsoft.com/office/powerpoint/2010/main" val="23000098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CBCA-4F96-F665-56B7-54B1D7E2329C}"/>
              </a:ext>
            </a:extLst>
          </p:cNvPr>
          <p:cNvSpPr>
            <a:spLocks noGrp="1"/>
          </p:cNvSpPr>
          <p:nvPr>
            <p:ph type="title"/>
          </p:nvPr>
        </p:nvSpPr>
        <p:spPr/>
        <p:txBody>
          <a:bodyPr/>
          <a:lstStyle/>
          <a:p>
            <a:r>
              <a:rPr lang="en-US" dirty="0"/>
              <a:t>Nested Control Statements</a:t>
            </a:r>
          </a:p>
        </p:txBody>
      </p:sp>
      <p:sp>
        <p:nvSpPr>
          <p:cNvPr id="3" name="Content Placeholder 2">
            <a:extLst>
              <a:ext uri="{FF2B5EF4-FFF2-40B4-BE49-F238E27FC236}">
                <a16:creationId xmlns:a16="http://schemas.microsoft.com/office/drawing/2014/main" id="{495C809B-C573-7DE4-3B6D-DB81FCBF7B11}"/>
              </a:ext>
            </a:extLst>
          </p:cNvPr>
          <p:cNvSpPr>
            <a:spLocks noGrp="1"/>
          </p:cNvSpPr>
          <p:nvPr>
            <p:ph idx="1"/>
          </p:nvPr>
        </p:nvSpPr>
        <p:spPr/>
        <p:txBody>
          <a:bodyPr>
            <a:normAutofit fontScale="85000" lnSpcReduction="20000"/>
          </a:bodyPr>
          <a:lstStyle/>
          <a:p>
            <a:r>
              <a:rPr lang="en-US" dirty="0"/>
              <a:t>Problem statement</a:t>
            </a:r>
          </a:p>
          <a:p>
            <a:pPr lvl="1"/>
            <a:r>
              <a:rPr lang="en-US" dirty="0"/>
              <a:t>A college offers a course that prepares students for the state licensing exam for real-estate brokers. Last year, 10 students who completed this course took the exam. The college wants to know how well its students did on the exam. You’ve been asked to write a program to summarize the results. You’ve been given a list of these 10 students. Next to each name is a 1 if the student passed the exam or a 2 if the student failed.</a:t>
            </a:r>
          </a:p>
          <a:p>
            <a:pPr lvl="1"/>
            <a:r>
              <a:rPr lang="en-US" dirty="0"/>
              <a:t>Your program should analyze the results of the exam as follows:</a:t>
            </a:r>
          </a:p>
          <a:p>
            <a:pPr marL="1028693" lvl="2" indent="-342900">
              <a:buFont typeface="+mj-lt"/>
              <a:buAutoNum type="arabicPeriod"/>
            </a:pPr>
            <a:r>
              <a:rPr lang="en-US" dirty="0"/>
              <a:t>Input each test result (i.e., a 1 or a 2). Display “Enter result” on the screen each time the program requests another test result.</a:t>
            </a:r>
          </a:p>
          <a:p>
            <a:pPr marL="1028693" lvl="2" indent="-342900">
              <a:buFont typeface="+mj-lt"/>
              <a:buAutoNum type="arabicPeriod"/>
            </a:pPr>
            <a:r>
              <a:rPr lang="en-US" dirty="0"/>
              <a:t>Count the number of test results of each type.</a:t>
            </a:r>
          </a:p>
          <a:p>
            <a:pPr marL="1028693" lvl="2" indent="-342900">
              <a:buFont typeface="+mj-lt"/>
              <a:buAutoNum type="arabicPeriod"/>
            </a:pPr>
            <a:r>
              <a:rPr lang="en-US" dirty="0"/>
              <a:t>Display a summary of the test results, indicating the number of students who passed and the number who failed.</a:t>
            </a:r>
          </a:p>
          <a:p>
            <a:pPr marL="1028693" lvl="2" indent="-342900">
              <a:buFont typeface="+mj-lt"/>
              <a:buAutoNum type="arabicPeriod"/>
            </a:pPr>
            <a:r>
              <a:rPr lang="en-US" dirty="0"/>
              <a:t>If more than eight students pass, print “Bonus to instructor!”</a:t>
            </a:r>
          </a:p>
        </p:txBody>
      </p:sp>
      <p:sp>
        <p:nvSpPr>
          <p:cNvPr id="4" name="Footer Placeholder 3">
            <a:extLst>
              <a:ext uri="{FF2B5EF4-FFF2-40B4-BE49-F238E27FC236}">
                <a16:creationId xmlns:a16="http://schemas.microsoft.com/office/drawing/2014/main" id="{5F4B152F-144C-76A7-6CC7-E4D5366B9C4E}"/>
              </a:ext>
            </a:extLst>
          </p:cNvPr>
          <p:cNvSpPr>
            <a:spLocks noGrp="1"/>
          </p:cNvSpPr>
          <p:nvPr>
            <p:ph type="ftr" sz="quarter" idx="3"/>
          </p:nvPr>
        </p:nvSpPr>
        <p:spPr/>
        <p:txBody>
          <a:bodyPr/>
          <a:lstStyle/>
          <a:p>
            <a:pPr algn="l"/>
            <a:r>
              <a:rPr lang="en-US" dirty="0"/>
              <a:t>©Copyright 1992-2024 by Pearson Education, Inc. All Rights Reserved. https://deitel.com </a:t>
            </a:r>
          </a:p>
        </p:txBody>
      </p:sp>
    </p:spTree>
    <p:extLst>
      <p:ext uri="{BB962C8B-B14F-4D97-AF65-F5344CB8AC3E}">
        <p14:creationId xmlns:p14="http://schemas.microsoft.com/office/powerpoint/2010/main" val="529502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CBCA-4F96-F665-56B7-54B1D7E2329C}"/>
              </a:ext>
            </a:extLst>
          </p:cNvPr>
          <p:cNvSpPr>
            <a:spLocks noGrp="1"/>
          </p:cNvSpPr>
          <p:nvPr>
            <p:ph type="title"/>
          </p:nvPr>
        </p:nvSpPr>
        <p:spPr/>
        <p:txBody>
          <a:bodyPr/>
          <a:lstStyle/>
          <a:p>
            <a:r>
              <a:rPr lang="en-US" dirty="0"/>
              <a:t>Nested Control Statements</a:t>
            </a:r>
          </a:p>
        </p:txBody>
      </p:sp>
      <p:sp>
        <p:nvSpPr>
          <p:cNvPr id="3" name="Content Placeholder 2">
            <a:extLst>
              <a:ext uri="{FF2B5EF4-FFF2-40B4-BE49-F238E27FC236}">
                <a16:creationId xmlns:a16="http://schemas.microsoft.com/office/drawing/2014/main" id="{495C809B-C573-7DE4-3B6D-DB81FCBF7B11}"/>
              </a:ext>
            </a:extLst>
          </p:cNvPr>
          <p:cNvSpPr>
            <a:spLocks noGrp="1"/>
          </p:cNvSpPr>
          <p:nvPr>
            <p:ph idx="1"/>
          </p:nvPr>
        </p:nvSpPr>
        <p:spPr/>
        <p:txBody>
          <a:bodyPr>
            <a:normAutofit/>
          </a:bodyPr>
          <a:lstStyle/>
          <a:p>
            <a:r>
              <a:rPr lang="en-US" dirty="0"/>
              <a:t>Observations</a:t>
            </a:r>
          </a:p>
          <a:p>
            <a:pPr lvl="1"/>
            <a:r>
              <a:rPr lang="en-US" dirty="0"/>
              <a:t>The program must process test results for 10 students</a:t>
            </a:r>
          </a:p>
          <a:p>
            <a:pPr lvl="1"/>
            <a:r>
              <a:rPr lang="en-US" dirty="0"/>
              <a:t>Each time the program reads a test result, it must determine whether it’s a 1 or a 2</a:t>
            </a:r>
          </a:p>
          <a:p>
            <a:pPr lvl="1"/>
            <a:r>
              <a:rPr lang="en-US" dirty="0"/>
              <a:t>Two counters are used to keep track of the exam results—one to count the number of students who passed the exam and one to count the number who failed.</a:t>
            </a:r>
          </a:p>
          <a:p>
            <a:pPr lvl="1"/>
            <a:r>
              <a:rPr lang="en-US" dirty="0"/>
              <a:t>After the program has processed all the results, it must decide whether more than eight students passed the exam</a:t>
            </a:r>
          </a:p>
        </p:txBody>
      </p:sp>
      <p:sp>
        <p:nvSpPr>
          <p:cNvPr id="4" name="Footer Placeholder 3">
            <a:extLst>
              <a:ext uri="{FF2B5EF4-FFF2-40B4-BE49-F238E27FC236}">
                <a16:creationId xmlns:a16="http://schemas.microsoft.com/office/drawing/2014/main" id="{5F4B152F-144C-76A7-6CC7-E4D5366B9C4E}"/>
              </a:ext>
            </a:extLst>
          </p:cNvPr>
          <p:cNvSpPr>
            <a:spLocks noGrp="1"/>
          </p:cNvSpPr>
          <p:nvPr>
            <p:ph type="ftr" sz="quarter" idx="3"/>
          </p:nvPr>
        </p:nvSpPr>
        <p:spPr/>
        <p:txBody>
          <a:bodyPr/>
          <a:lstStyle/>
          <a:p>
            <a:pPr algn="l"/>
            <a:r>
              <a:rPr lang="en-US" dirty="0"/>
              <a:t>©Copyright 1992-2024 by Pearson Education, Inc. All Rights Reserved. https://deitel.com </a:t>
            </a:r>
          </a:p>
        </p:txBody>
      </p:sp>
    </p:spTree>
    <p:extLst>
      <p:ext uri="{BB962C8B-B14F-4D97-AF65-F5344CB8AC3E}">
        <p14:creationId xmlns:p14="http://schemas.microsoft.com/office/powerpoint/2010/main" val="2651770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6A0E-DD08-300F-16E0-F41CB7B42C86}"/>
              </a:ext>
            </a:extLst>
          </p:cNvPr>
          <p:cNvSpPr>
            <a:spLocks noGrp="1"/>
          </p:cNvSpPr>
          <p:nvPr>
            <p:ph type="title"/>
          </p:nvPr>
        </p:nvSpPr>
        <p:spPr/>
        <p:txBody>
          <a:bodyPr/>
          <a:lstStyle/>
          <a:p>
            <a:r>
              <a:rPr lang="en-US" dirty="0"/>
              <a:t>Top-Down, Stepwise Refinement</a:t>
            </a:r>
          </a:p>
        </p:txBody>
      </p:sp>
      <p:sp>
        <p:nvSpPr>
          <p:cNvPr id="3" name="Content Placeholder 2">
            <a:extLst>
              <a:ext uri="{FF2B5EF4-FFF2-40B4-BE49-F238E27FC236}">
                <a16:creationId xmlns:a16="http://schemas.microsoft.com/office/drawing/2014/main" id="{DFC987C5-45EF-B578-36F8-6B18E30E04A3}"/>
              </a:ext>
            </a:extLst>
          </p:cNvPr>
          <p:cNvSpPr>
            <a:spLocks noGrp="1"/>
          </p:cNvSpPr>
          <p:nvPr>
            <p:ph idx="1"/>
          </p:nvPr>
        </p:nvSpPr>
        <p:spPr/>
        <p:txBody>
          <a:bodyPr/>
          <a:lstStyle/>
          <a:p>
            <a:r>
              <a:rPr lang="en-US" dirty="0"/>
              <a:t>Top</a:t>
            </a:r>
          </a:p>
          <a:p>
            <a:pPr lvl="1"/>
            <a:r>
              <a:rPr lang="en-US" b="1" dirty="0"/>
              <a:t>analyze exam results and decide whether a bonus should be paid</a:t>
            </a:r>
          </a:p>
          <a:p>
            <a:r>
              <a:rPr lang="en-US" dirty="0"/>
              <a:t>First refinement</a:t>
            </a:r>
          </a:p>
          <a:p>
            <a:pPr lvl="1"/>
            <a:r>
              <a:rPr lang="en-US" b="1" dirty="0"/>
              <a:t>initialize variables</a:t>
            </a:r>
          </a:p>
          <a:p>
            <a:pPr lvl="1"/>
            <a:r>
              <a:rPr lang="en-US" b="1" dirty="0"/>
              <a:t>input the 10 exam results, and count passes and failures</a:t>
            </a:r>
          </a:p>
          <a:p>
            <a:pPr lvl="1"/>
            <a:r>
              <a:rPr lang="en-US" b="1" dirty="0"/>
              <a:t>print a summary of the exam results and decide whether a bonus should be paid</a:t>
            </a:r>
          </a:p>
        </p:txBody>
      </p:sp>
      <p:sp>
        <p:nvSpPr>
          <p:cNvPr id="4" name="Footer Placeholder 3">
            <a:extLst>
              <a:ext uri="{FF2B5EF4-FFF2-40B4-BE49-F238E27FC236}">
                <a16:creationId xmlns:a16="http://schemas.microsoft.com/office/drawing/2014/main" id="{EDB45470-FA1A-FDF0-2538-DC31BB0943D1}"/>
              </a:ext>
            </a:extLst>
          </p:cNvPr>
          <p:cNvSpPr>
            <a:spLocks noGrp="1"/>
          </p:cNvSpPr>
          <p:nvPr>
            <p:ph type="ftr" sz="quarter" idx="3"/>
          </p:nvPr>
        </p:nvSpPr>
        <p:spPr/>
        <p:txBody>
          <a:bodyPr/>
          <a:lstStyle/>
          <a:p>
            <a:pPr algn="l"/>
            <a:r>
              <a:rPr lang="en-US" dirty="0"/>
              <a:t>©Copyright 1992-2024 by Pearson Education, Inc. All Rights Reserved. https://deitel.com </a:t>
            </a:r>
          </a:p>
        </p:txBody>
      </p:sp>
    </p:spTree>
    <p:extLst>
      <p:ext uri="{BB962C8B-B14F-4D97-AF65-F5344CB8AC3E}">
        <p14:creationId xmlns:p14="http://schemas.microsoft.com/office/powerpoint/2010/main" val="3577442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6A0E-DD08-300F-16E0-F41CB7B42C86}"/>
              </a:ext>
            </a:extLst>
          </p:cNvPr>
          <p:cNvSpPr>
            <a:spLocks noGrp="1"/>
          </p:cNvSpPr>
          <p:nvPr>
            <p:ph type="title"/>
          </p:nvPr>
        </p:nvSpPr>
        <p:spPr/>
        <p:txBody>
          <a:bodyPr/>
          <a:lstStyle/>
          <a:p>
            <a:r>
              <a:rPr lang="en-US" dirty="0"/>
              <a:t>Top-Down, Stepwise Refinement</a:t>
            </a:r>
          </a:p>
        </p:txBody>
      </p:sp>
      <p:sp>
        <p:nvSpPr>
          <p:cNvPr id="3" name="Content Placeholder 2">
            <a:extLst>
              <a:ext uri="{FF2B5EF4-FFF2-40B4-BE49-F238E27FC236}">
                <a16:creationId xmlns:a16="http://schemas.microsoft.com/office/drawing/2014/main" id="{DFC987C5-45EF-B578-36F8-6B18E30E04A3}"/>
              </a:ext>
            </a:extLst>
          </p:cNvPr>
          <p:cNvSpPr>
            <a:spLocks noGrp="1"/>
          </p:cNvSpPr>
          <p:nvPr>
            <p:ph idx="1"/>
          </p:nvPr>
        </p:nvSpPr>
        <p:spPr/>
        <p:txBody>
          <a:bodyPr/>
          <a:lstStyle/>
          <a:p>
            <a:r>
              <a:rPr lang="en-US" dirty="0"/>
              <a:t>The pseudocode statement</a:t>
            </a:r>
          </a:p>
          <a:p>
            <a:pPr lvl="1"/>
            <a:r>
              <a:rPr lang="en-US" b="1" dirty="0"/>
              <a:t>initialize variables</a:t>
            </a:r>
          </a:p>
          <a:p>
            <a:r>
              <a:rPr lang="en-US" dirty="0"/>
              <a:t>can be refined as </a:t>
            </a:r>
          </a:p>
          <a:p>
            <a:pPr lvl="1"/>
            <a:r>
              <a:rPr lang="en-US" b="1" dirty="0"/>
              <a:t>initialize passes to zero</a:t>
            </a:r>
          </a:p>
          <a:p>
            <a:pPr lvl="1"/>
            <a:r>
              <a:rPr lang="en-US" b="1" dirty="0"/>
              <a:t>initialize failures to zero</a:t>
            </a:r>
          </a:p>
          <a:p>
            <a:pPr lvl="1"/>
            <a:r>
              <a:rPr lang="en-US" b="1" dirty="0"/>
              <a:t>initialize student counter to one</a:t>
            </a:r>
          </a:p>
        </p:txBody>
      </p:sp>
      <p:sp>
        <p:nvSpPr>
          <p:cNvPr id="4" name="Footer Placeholder 3">
            <a:extLst>
              <a:ext uri="{FF2B5EF4-FFF2-40B4-BE49-F238E27FC236}">
                <a16:creationId xmlns:a16="http://schemas.microsoft.com/office/drawing/2014/main" id="{EDB45470-FA1A-FDF0-2538-DC31BB0943D1}"/>
              </a:ext>
            </a:extLst>
          </p:cNvPr>
          <p:cNvSpPr>
            <a:spLocks noGrp="1"/>
          </p:cNvSpPr>
          <p:nvPr>
            <p:ph type="ftr" sz="quarter" idx="3"/>
          </p:nvPr>
        </p:nvSpPr>
        <p:spPr/>
        <p:txBody>
          <a:bodyPr/>
          <a:lstStyle/>
          <a:p>
            <a:pPr algn="l"/>
            <a:r>
              <a:rPr lang="en-US" dirty="0"/>
              <a:t>©Copyright 1992-2024 by Pearson Education, Inc. All Rights Reserved. https://deitel.com </a:t>
            </a:r>
          </a:p>
        </p:txBody>
      </p:sp>
    </p:spTree>
    <p:extLst>
      <p:ext uri="{BB962C8B-B14F-4D97-AF65-F5344CB8AC3E}">
        <p14:creationId xmlns:p14="http://schemas.microsoft.com/office/powerpoint/2010/main" val="2169314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6A0E-DD08-300F-16E0-F41CB7B42C86}"/>
              </a:ext>
            </a:extLst>
          </p:cNvPr>
          <p:cNvSpPr>
            <a:spLocks noGrp="1"/>
          </p:cNvSpPr>
          <p:nvPr>
            <p:ph type="title"/>
          </p:nvPr>
        </p:nvSpPr>
        <p:spPr/>
        <p:txBody>
          <a:bodyPr/>
          <a:lstStyle/>
          <a:p>
            <a:r>
              <a:rPr lang="en-US" dirty="0"/>
              <a:t>Top-Down, Stepwise Refinement</a:t>
            </a:r>
          </a:p>
        </p:txBody>
      </p:sp>
      <p:sp>
        <p:nvSpPr>
          <p:cNvPr id="3" name="Content Placeholder 2">
            <a:extLst>
              <a:ext uri="{FF2B5EF4-FFF2-40B4-BE49-F238E27FC236}">
                <a16:creationId xmlns:a16="http://schemas.microsoft.com/office/drawing/2014/main" id="{DFC987C5-45EF-B578-36F8-6B18E30E04A3}"/>
              </a:ext>
            </a:extLst>
          </p:cNvPr>
          <p:cNvSpPr>
            <a:spLocks noGrp="1"/>
          </p:cNvSpPr>
          <p:nvPr>
            <p:ph idx="1"/>
          </p:nvPr>
        </p:nvSpPr>
        <p:spPr/>
        <p:txBody>
          <a:bodyPr>
            <a:normAutofit fontScale="85000" lnSpcReduction="20000"/>
          </a:bodyPr>
          <a:lstStyle/>
          <a:p>
            <a:r>
              <a:rPr lang="en-US" dirty="0"/>
              <a:t>The pseudocode statement</a:t>
            </a:r>
          </a:p>
          <a:p>
            <a:pPr lvl="1"/>
            <a:r>
              <a:rPr lang="en-US" b="1" dirty="0"/>
              <a:t>input the 10 exam results, and count passes and failures</a:t>
            </a:r>
          </a:p>
          <a:p>
            <a:r>
              <a:rPr lang="en-US" dirty="0"/>
              <a:t>Can be refined as</a:t>
            </a:r>
          </a:p>
          <a:p>
            <a:pPr lvl="1"/>
            <a:r>
              <a:rPr lang="en-US" b="1" dirty="0"/>
              <a:t>while student counter is less than or equal to 10</a:t>
            </a:r>
          </a:p>
          <a:p>
            <a:pPr lvl="1"/>
            <a:r>
              <a:rPr lang="en-US" b="1" dirty="0"/>
              <a:t>      prompt the user to enter the next exam result</a:t>
            </a:r>
          </a:p>
          <a:p>
            <a:pPr lvl="1"/>
            <a:r>
              <a:rPr lang="en-US" b="1" dirty="0"/>
              <a:t>      input the next exam result</a:t>
            </a:r>
          </a:p>
          <a:p>
            <a:pPr lvl="1"/>
            <a:r>
              <a:rPr lang="en-US" b="1" dirty="0"/>
              <a:t> </a:t>
            </a:r>
          </a:p>
          <a:p>
            <a:pPr lvl="1"/>
            <a:r>
              <a:rPr lang="en-US" b="1" dirty="0"/>
              <a:t>      if the student passed</a:t>
            </a:r>
          </a:p>
          <a:p>
            <a:pPr lvl="1"/>
            <a:r>
              <a:rPr lang="en-US" b="1" dirty="0"/>
              <a:t>            add one to passes</a:t>
            </a:r>
          </a:p>
          <a:p>
            <a:pPr lvl="1"/>
            <a:r>
              <a:rPr lang="en-US" b="1" dirty="0"/>
              <a:t>      else</a:t>
            </a:r>
          </a:p>
          <a:p>
            <a:pPr lvl="1"/>
            <a:r>
              <a:rPr lang="en-US" b="1" dirty="0"/>
              <a:t>            add one to failures</a:t>
            </a:r>
          </a:p>
          <a:p>
            <a:pPr lvl="1"/>
            <a:r>
              <a:rPr lang="en-US" b="1" dirty="0"/>
              <a:t> </a:t>
            </a:r>
          </a:p>
          <a:p>
            <a:pPr lvl="1"/>
            <a:r>
              <a:rPr lang="en-US" b="1" dirty="0"/>
              <a:t>      add one to student counter</a:t>
            </a:r>
          </a:p>
        </p:txBody>
      </p:sp>
      <p:sp>
        <p:nvSpPr>
          <p:cNvPr id="4" name="Footer Placeholder 3">
            <a:extLst>
              <a:ext uri="{FF2B5EF4-FFF2-40B4-BE49-F238E27FC236}">
                <a16:creationId xmlns:a16="http://schemas.microsoft.com/office/drawing/2014/main" id="{EDB45470-FA1A-FDF0-2538-DC31BB0943D1}"/>
              </a:ext>
            </a:extLst>
          </p:cNvPr>
          <p:cNvSpPr>
            <a:spLocks noGrp="1"/>
          </p:cNvSpPr>
          <p:nvPr>
            <p:ph type="ftr" sz="quarter" idx="3"/>
          </p:nvPr>
        </p:nvSpPr>
        <p:spPr/>
        <p:txBody>
          <a:bodyPr/>
          <a:lstStyle/>
          <a:p>
            <a:pPr algn="l"/>
            <a:r>
              <a:rPr lang="en-US" dirty="0"/>
              <a:t>©Copyright 1992-2024 by Pearson Education, Inc. All Rights Reserved. https://deitel.com </a:t>
            </a:r>
          </a:p>
        </p:txBody>
      </p:sp>
    </p:spTree>
    <p:extLst>
      <p:ext uri="{BB962C8B-B14F-4D97-AF65-F5344CB8AC3E}">
        <p14:creationId xmlns:p14="http://schemas.microsoft.com/office/powerpoint/2010/main" val="1079717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6A0E-DD08-300F-16E0-F41CB7B42C86}"/>
              </a:ext>
            </a:extLst>
          </p:cNvPr>
          <p:cNvSpPr>
            <a:spLocks noGrp="1"/>
          </p:cNvSpPr>
          <p:nvPr>
            <p:ph type="title"/>
          </p:nvPr>
        </p:nvSpPr>
        <p:spPr/>
        <p:txBody>
          <a:bodyPr/>
          <a:lstStyle/>
          <a:p>
            <a:r>
              <a:rPr lang="en-US" dirty="0"/>
              <a:t>Top-Down, Stepwise Refinement</a:t>
            </a:r>
          </a:p>
        </p:txBody>
      </p:sp>
      <p:sp>
        <p:nvSpPr>
          <p:cNvPr id="3" name="Content Placeholder 2">
            <a:extLst>
              <a:ext uri="{FF2B5EF4-FFF2-40B4-BE49-F238E27FC236}">
                <a16:creationId xmlns:a16="http://schemas.microsoft.com/office/drawing/2014/main" id="{DFC987C5-45EF-B578-36F8-6B18E30E04A3}"/>
              </a:ext>
            </a:extLst>
          </p:cNvPr>
          <p:cNvSpPr>
            <a:spLocks noGrp="1"/>
          </p:cNvSpPr>
          <p:nvPr>
            <p:ph idx="1"/>
          </p:nvPr>
        </p:nvSpPr>
        <p:spPr/>
        <p:txBody>
          <a:bodyPr>
            <a:normAutofit/>
          </a:bodyPr>
          <a:lstStyle/>
          <a:p>
            <a:r>
              <a:rPr lang="en-US" dirty="0"/>
              <a:t>The pseudocode statement</a:t>
            </a:r>
          </a:p>
          <a:p>
            <a:pPr lvl="1"/>
            <a:r>
              <a:rPr lang="en-US" b="1" dirty="0"/>
              <a:t>print a summary of the exam results and decide whether a bonus should be paid</a:t>
            </a:r>
          </a:p>
          <a:p>
            <a:r>
              <a:rPr lang="en-US" dirty="0"/>
              <a:t>Can be refined as</a:t>
            </a:r>
          </a:p>
          <a:p>
            <a:pPr lvl="1"/>
            <a:r>
              <a:rPr lang="en-US" b="1" dirty="0"/>
              <a:t>print the number of passes</a:t>
            </a:r>
          </a:p>
          <a:p>
            <a:pPr lvl="1"/>
            <a:r>
              <a:rPr lang="en-US" b="1" dirty="0"/>
              <a:t>print the number of failures</a:t>
            </a:r>
          </a:p>
          <a:p>
            <a:pPr lvl="1"/>
            <a:r>
              <a:rPr lang="en-US" b="1" dirty="0"/>
              <a:t> </a:t>
            </a:r>
          </a:p>
          <a:p>
            <a:pPr lvl="1"/>
            <a:r>
              <a:rPr lang="en-US" b="1" dirty="0"/>
              <a:t>if more than eight students passed</a:t>
            </a:r>
          </a:p>
          <a:p>
            <a:pPr lvl="1"/>
            <a:r>
              <a:rPr lang="en-US" b="1" dirty="0"/>
              <a:t>      print “Bonus to instructor!”</a:t>
            </a:r>
          </a:p>
        </p:txBody>
      </p:sp>
      <p:sp>
        <p:nvSpPr>
          <p:cNvPr id="4" name="Footer Placeholder 3">
            <a:extLst>
              <a:ext uri="{FF2B5EF4-FFF2-40B4-BE49-F238E27FC236}">
                <a16:creationId xmlns:a16="http://schemas.microsoft.com/office/drawing/2014/main" id="{EDB45470-FA1A-FDF0-2538-DC31BB0943D1}"/>
              </a:ext>
            </a:extLst>
          </p:cNvPr>
          <p:cNvSpPr>
            <a:spLocks noGrp="1"/>
          </p:cNvSpPr>
          <p:nvPr>
            <p:ph type="ftr" sz="quarter" idx="3"/>
          </p:nvPr>
        </p:nvSpPr>
        <p:spPr/>
        <p:txBody>
          <a:bodyPr/>
          <a:lstStyle/>
          <a:p>
            <a:pPr algn="l"/>
            <a:r>
              <a:rPr lang="en-US" dirty="0"/>
              <a:t>©Copyright 1992-2024 by Pearson Education, Inc. All Rights Reserved. https://deitel.com </a:t>
            </a:r>
          </a:p>
        </p:txBody>
      </p:sp>
    </p:spTree>
    <p:extLst>
      <p:ext uri="{BB962C8B-B14F-4D97-AF65-F5344CB8AC3E}">
        <p14:creationId xmlns:p14="http://schemas.microsoft.com/office/powerpoint/2010/main" val="13193127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9DE9E-31ED-DD45-4284-0DAF4066B87C}"/>
              </a:ext>
            </a:extLst>
          </p:cNvPr>
          <p:cNvSpPr>
            <a:spLocks noGrp="1"/>
          </p:cNvSpPr>
          <p:nvPr>
            <p:ph type="title"/>
          </p:nvPr>
        </p:nvSpPr>
        <p:spPr>
          <a:xfrm>
            <a:off x="628650" y="190500"/>
            <a:ext cx="7886700" cy="1104636"/>
          </a:xfrm>
        </p:spPr>
        <p:txBody>
          <a:bodyPr/>
          <a:lstStyle/>
          <a:p>
            <a:r>
              <a:rPr lang="en-US" dirty="0"/>
              <a:t>Top-Down, Stepwise Refinement—</a:t>
            </a:r>
            <a:br>
              <a:rPr lang="en-US" dirty="0"/>
            </a:br>
            <a:r>
              <a:rPr lang="en-US" dirty="0"/>
              <a:t>Complete Second Refinement</a:t>
            </a:r>
          </a:p>
        </p:txBody>
      </p:sp>
      <p:sp>
        <p:nvSpPr>
          <p:cNvPr id="3" name="Content Placeholder 2">
            <a:extLst>
              <a:ext uri="{FF2B5EF4-FFF2-40B4-BE49-F238E27FC236}">
                <a16:creationId xmlns:a16="http://schemas.microsoft.com/office/drawing/2014/main" id="{7B56F60C-2320-996F-E647-F484AF668258}"/>
              </a:ext>
            </a:extLst>
          </p:cNvPr>
          <p:cNvSpPr>
            <a:spLocks noGrp="1"/>
          </p:cNvSpPr>
          <p:nvPr>
            <p:ph idx="1"/>
          </p:nvPr>
        </p:nvSpPr>
        <p:spPr>
          <a:xfrm>
            <a:off x="628650" y="1257300"/>
            <a:ext cx="7886700" cy="4039661"/>
          </a:xfrm>
        </p:spPr>
        <p:txBody>
          <a:bodyPr>
            <a:normAutofit fontScale="62500" lnSpcReduction="20000"/>
          </a:bodyPr>
          <a:lstStyle/>
          <a:p>
            <a:pPr marL="0" indent="-514350">
              <a:spcBef>
                <a:spcPts val="0"/>
              </a:spcBef>
              <a:buFont typeface="+mj-lt"/>
              <a:buAutoNum type="arabicPeriod"/>
            </a:pPr>
            <a:r>
              <a:rPr lang="en-US" dirty="0"/>
              <a:t>initialize passes to zero</a:t>
            </a:r>
          </a:p>
          <a:p>
            <a:pPr marL="0" indent="-514350">
              <a:spcBef>
                <a:spcPts val="0"/>
              </a:spcBef>
              <a:buFont typeface="+mj-lt"/>
              <a:buAutoNum type="arabicPeriod"/>
            </a:pPr>
            <a:r>
              <a:rPr lang="en-US" dirty="0"/>
              <a:t>initialize failures to zero</a:t>
            </a:r>
          </a:p>
          <a:p>
            <a:pPr marL="0" indent="-514350">
              <a:spcBef>
                <a:spcPts val="0"/>
              </a:spcBef>
              <a:buFont typeface="+mj-lt"/>
              <a:buAutoNum type="arabicPeriod"/>
            </a:pPr>
            <a:r>
              <a:rPr lang="en-US" dirty="0"/>
              <a:t>initialize student counter to one</a:t>
            </a:r>
          </a:p>
          <a:p>
            <a:pPr marL="0" indent="-514350">
              <a:spcBef>
                <a:spcPts val="0"/>
              </a:spcBef>
              <a:buFont typeface="+mj-lt"/>
              <a:buAutoNum type="arabicPeriod"/>
            </a:pPr>
            <a:r>
              <a:rPr lang="en-US" dirty="0"/>
              <a:t>  </a:t>
            </a:r>
          </a:p>
          <a:p>
            <a:pPr marL="0" indent="-514350">
              <a:spcBef>
                <a:spcPts val="0"/>
              </a:spcBef>
              <a:buFont typeface="+mj-lt"/>
              <a:buAutoNum type="arabicPeriod"/>
            </a:pPr>
            <a:r>
              <a:rPr lang="en-US" dirty="0"/>
              <a:t>while student counter is less than or equal to 10</a:t>
            </a:r>
          </a:p>
          <a:p>
            <a:pPr marL="0" indent="-514350">
              <a:spcBef>
                <a:spcPts val="0"/>
              </a:spcBef>
              <a:buFont typeface="+mj-lt"/>
              <a:buAutoNum type="arabicPeriod"/>
            </a:pPr>
            <a:r>
              <a:rPr lang="en-US" dirty="0"/>
              <a:t>      prompt the user to enter the next exam result</a:t>
            </a:r>
          </a:p>
          <a:p>
            <a:pPr marL="0" indent="-514350">
              <a:spcBef>
                <a:spcPts val="0"/>
              </a:spcBef>
              <a:buFont typeface="+mj-lt"/>
              <a:buAutoNum type="arabicPeriod"/>
            </a:pPr>
            <a:r>
              <a:rPr lang="en-US" dirty="0"/>
              <a:t>      input the next exam result</a:t>
            </a:r>
          </a:p>
          <a:p>
            <a:pPr marL="0" indent="-514350">
              <a:spcBef>
                <a:spcPts val="0"/>
              </a:spcBef>
              <a:buFont typeface="+mj-lt"/>
              <a:buAutoNum type="arabicPeriod"/>
            </a:pPr>
            <a:r>
              <a:rPr lang="en-US" dirty="0"/>
              <a:t> </a:t>
            </a:r>
          </a:p>
          <a:p>
            <a:pPr marL="0" indent="-514350">
              <a:spcBef>
                <a:spcPts val="0"/>
              </a:spcBef>
              <a:buFont typeface="+mj-lt"/>
              <a:buAutoNum type="arabicPeriod"/>
            </a:pPr>
            <a:r>
              <a:rPr lang="en-US" dirty="0"/>
              <a:t>      if the student passed</a:t>
            </a:r>
          </a:p>
          <a:p>
            <a:pPr marL="0" indent="-514350">
              <a:spcBef>
                <a:spcPts val="0"/>
              </a:spcBef>
              <a:buFont typeface="+mj-lt"/>
              <a:buAutoNum type="arabicPeriod"/>
            </a:pPr>
            <a:r>
              <a:rPr lang="en-US" dirty="0"/>
              <a:t>            add one to passes</a:t>
            </a:r>
          </a:p>
          <a:p>
            <a:pPr marL="0" indent="-514350">
              <a:spcBef>
                <a:spcPts val="0"/>
              </a:spcBef>
              <a:buFont typeface="+mj-lt"/>
              <a:buAutoNum type="arabicPeriod"/>
            </a:pPr>
            <a:r>
              <a:rPr lang="en-US" dirty="0"/>
              <a:t>      else</a:t>
            </a:r>
          </a:p>
          <a:p>
            <a:pPr marL="0" indent="-514350">
              <a:spcBef>
                <a:spcPts val="0"/>
              </a:spcBef>
              <a:buFont typeface="+mj-lt"/>
              <a:buAutoNum type="arabicPeriod"/>
            </a:pPr>
            <a:r>
              <a:rPr lang="en-US" dirty="0"/>
              <a:t>            add one to failures</a:t>
            </a:r>
          </a:p>
          <a:p>
            <a:pPr marL="0" indent="-514350">
              <a:spcBef>
                <a:spcPts val="0"/>
              </a:spcBef>
              <a:buFont typeface="+mj-lt"/>
              <a:buAutoNum type="arabicPeriod"/>
            </a:pPr>
            <a:r>
              <a:rPr lang="en-US" dirty="0"/>
              <a:t> </a:t>
            </a:r>
          </a:p>
          <a:p>
            <a:pPr marL="0" indent="-514350">
              <a:spcBef>
                <a:spcPts val="0"/>
              </a:spcBef>
              <a:buFont typeface="+mj-lt"/>
              <a:buAutoNum type="arabicPeriod"/>
            </a:pPr>
            <a:r>
              <a:rPr lang="en-US" dirty="0"/>
              <a:t>      add one to student counter</a:t>
            </a:r>
          </a:p>
          <a:p>
            <a:pPr marL="0" indent="-514350">
              <a:spcBef>
                <a:spcPts val="0"/>
              </a:spcBef>
              <a:buFont typeface="+mj-lt"/>
              <a:buAutoNum type="arabicPeriod"/>
            </a:pPr>
            <a:r>
              <a:rPr lang="en-US" dirty="0"/>
              <a:t> </a:t>
            </a:r>
          </a:p>
          <a:p>
            <a:pPr marL="0" indent="-514350">
              <a:spcBef>
                <a:spcPts val="0"/>
              </a:spcBef>
              <a:buFont typeface="+mj-lt"/>
              <a:buAutoNum type="arabicPeriod"/>
            </a:pPr>
            <a:r>
              <a:rPr lang="en-US" dirty="0"/>
              <a:t>print the number of passes</a:t>
            </a:r>
          </a:p>
          <a:p>
            <a:pPr marL="0" indent="-514350">
              <a:spcBef>
                <a:spcPts val="0"/>
              </a:spcBef>
              <a:buFont typeface="+mj-lt"/>
              <a:buAutoNum type="arabicPeriod"/>
            </a:pPr>
            <a:r>
              <a:rPr lang="en-US" dirty="0"/>
              <a:t>print the number of failures</a:t>
            </a:r>
          </a:p>
          <a:p>
            <a:pPr marL="0" indent="-514350">
              <a:spcBef>
                <a:spcPts val="0"/>
              </a:spcBef>
              <a:buFont typeface="+mj-lt"/>
              <a:buAutoNum type="arabicPeriod"/>
            </a:pPr>
            <a:r>
              <a:rPr lang="en-US" dirty="0"/>
              <a:t> </a:t>
            </a:r>
          </a:p>
          <a:p>
            <a:pPr marL="0" indent="-514350">
              <a:spcBef>
                <a:spcPts val="0"/>
              </a:spcBef>
              <a:buFont typeface="+mj-lt"/>
              <a:buAutoNum type="arabicPeriod"/>
            </a:pPr>
            <a:r>
              <a:rPr lang="en-US" dirty="0"/>
              <a:t>if more than eight students passed</a:t>
            </a:r>
          </a:p>
          <a:p>
            <a:pPr marL="0" indent="-514350">
              <a:spcBef>
                <a:spcPts val="0"/>
              </a:spcBef>
              <a:buFont typeface="+mj-lt"/>
              <a:buAutoNum type="arabicPeriod"/>
            </a:pPr>
            <a:r>
              <a:rPr lang="en-US" dirty="0"/>
              <a:t>      print “Bonus to instructor!”</a:t>
            </a:r>
          </a:p>
        </p:txBody>
      </p:sp>
      <p:sp>
        <p:nvSpPr>
          <p:cNvPr id="4" name="Footer Placeholder 3">
            <a:extLst>
              <a:ext uri="{FF2B5EF4-FFF2-40B4-BE49-F238E27FC236}">
                <a16:creationId xmlns:a16="http://schemas.microsoft.com/office/drawing/2014/main" id="{33B856E2-187D-9AED-86DB-4B49EB1395C2}"/>
              </a:ext>
            </a:extLst>
          </p:cNvPr>
          <p:cNvSpPr>
            <a:spLocks noGrp="1"/>
          </p:cNvSpPr>
          <p:nvPr>
            <p:ph type="ftr" sz="quarter" idx="3"/>
          </p:nvPr>
        </p:nvSpPr>
        <p:spPr/>
        <p:txBody>
          <a:bodyPr/>
          <a:lstStyle/>
          <a:p>
            <a:pPr algn="l"/>
            <a:r>
              <a:rPr lang="en-US" dirty="0"/>
              <a:t>©Copyright 1992-2024 by Pearson Education, Inc. All Rights Reserved. https://deitel.com </a:t>
            </a:r>
          </a:p>
        </p:txBody>
      </p:sp>
    </p:spTree>
    <p:extLst>
      <p:ext uri="{BB962C8B-B14F-4D97-AF65-F5344CB8AC3E}">
        <p14:creationId xmlns:p14="http://schemas.microsoft.com/office/powerpoint/2010/main" val="3887387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8D7E4-E608-E048-B97D-24E08C0D1E7C}"/>
              </a:ext>
            </a:extLst>
          </p:cNvPr>
          <p:cNvSpPr>
            <a:spLocks noGrp="1"/>
          </p:cNvSpPr>
          <p:nvPr>
            <p:ph type="title"/>
          </p:nvPr>
        </p:nvSpPr>
        <p:spPr/>
        <p:txBody>
          <a:bodyPr/>
          <a:lstStyle/>
          <a:p>
            <a:r>
              <a:rPr lang="en-US" dirty="0"/>
              <a:t>Preventing Narrowing Conversions with List Initialization</a:t>
            </a:r>
          </a:p>
        </p:txBody>
      </p:sp>
      <p:sp>
        <p:nvSpPr>
          <p:cNvPr id="3" name="Content Placeholder 2">
            <a:extLst>
              <a:ext uri="{FF2B5EF4-FFF2-40B4-BE49-F238E27FC236}">
                <a16:creationId xmlns:a16="http://schemas.microsoft.com/office/drawing/2014/main" id="{03FCD417-D080-3A18-6BA0-E7AB452387AD}"/>
              </a:ext>
            </a:extLst>
          </p:cNvPr>
          <p:cNvSpPr>
            <a:spLocks noGrp="1"/>
          </p:cNvSpPr>
          <p:nvPr>
            <p:ph idx="1"/>
          </p:nvPr>
        </p:nvSpPr>
        <p:spPr/>
        <p:txBody>
          <a:bodyPr/>
          <a:lstStyle/>
          <a:p>
            <a:r>
              <a:rPr lang="en-US" dirty="0">
                <a:latin typeface="Consolas" panose="020B0609020204030204" pitchFamily="49" charset="0"/>
                <a:cs typeface="Consolas" panose="020B0609020204030204" pitchFamily="49" charset="0"/>
              </a:rPr>
              <a:t>int </a:t>
            </a:r>
            <a:r>
              <a:rPr lang="en-US" dirty="0" err="1">
                <a:latin typeface="Consolas" panose="020B0609020204030204" pitchFamily="49" charset="0"/>
                <a:cs typeface="Consolas" panose="020B0609020204030204" pitchFamily="49" charset="0"/>
              </a:rPr>
              <a:t>studentCounter</a:t>
            </a:r>
            <a:r>
              <a:rPr lang="en-US" dirty="0">
                <a:latin typeface="Consolas" panose="020B0609020204030204" pitchFamily="49" charset="0"/>
                <a:cs typeface="Consolas" panose="020B0609020204030204" pitchFamily="49" charset="0"/>
              </a:rPr>
              <a:t>{1};</a:t>
            </a:r>
          </a:p>
          <a:p>
            <a:r>
              <a:rPr lang="en-US" dirty="0"/>
              <a:t>Also can be written as</a:t>
            </a:r>
          </a:p>
          <a:p>
            <a:pPr lvl="1"/>
            <a:r>
              <a:rPr lang="en-US" dirty="0">
                <a:latin typeface="Consolas" panose="020B0609020204030204" pitchFamily="49" charset="0"/>
                <a:cs typeface="Consolas" panose="020B0609020204030204" pitchFamily="49" charset="0"/>
              </a:rPr>
              <a:t>int </a:t>
            </a:r>
            <a:r>
              <a:rPr lang="en-US" dirty="0" err="1">
                <a:latin typeface="Consolas" panose="020B0609020204030204" pitchFamily="49" charset="0"/>
                <a:cs typeface="Consolas" panose="020B0609020204030204" pitchFamily="49" charset="0"/>
              </a:rPr>
              <a:t>studentCounter</a:t>
            </a:r>
            <a:r>
              <a:rPr lang="en-US" dirty="0">
                <a:latin typeface="Consolas" panose="020B0609020204030204" pitchFamily="49" charset="0"/>
                <a:cs typeface="Consolas" panose="020B0609020204030204" pitchFamily="49" charset="0"/>
              </a:rPr>
              <a:t> = 1;</a:t>
            </a:r>
          </a:p>
          <a:p>
            <a:r>
              <a:rPr lang="en-US" dirty="0"/>
              <a:t>For fundamental-type variables, list initialization prevents narrowing conversions</a:t>
            </a:r>
          </a:p>
          <a:p>
            <a:pPr lvl="1"/>
            <a:r>
              <a:rPr lang="en-US" dirty="0">
                <a:latin typeface="Consolas" panose="020B0609020204030204" pitchFamily="49" charset="0"/>
                <a:cs typeface="Consolas" panose="020B0609020204030204" pitchFamily="49" charset="0"/>
              </a:rPr>
              <a:t>int x = 12.7;</a:t>
            </a:r>
          </a:p>
          <a:p>
            <a:pPr lvl="1"/>
            <a:r>
              <a:rPr lang="en-US" dirty="0"/>
              <a:t>C++ converts </a:t>
            </a:r>
            <a:r>
              <a:rPr lang="en-US" dirty="0">
                <a:latin typeface="Consolas" panose="020B0609020204030204" pitchFamily="49" charset="0"/>
                <a:cs typeface="Consolas" panose="020B0609020204030204" pitchFamily="49" charset="0"/>
              </a:rPr>
              <a:t>12.7</a:t>
            </a:r>
            <a:r>
              <a:rPr lang="en-US" dirty="0"/>
              <a:t> to the </a:t>
            </a:r>
            <a:r>
              <a:rPr lang="en-US" dirty="0">
                <a:latin typeface="Consolas" panose="020B0609020204030204" pitchFamily="49" charset="0"/>
                <a:cs typeface="Consolas" panose="020B0609020204030204" pitchFamily="49" charset="0"/>
              </a:rPr>
              <a:t>int</a:t>
            </a:r>
            <a:r>
              <a:rPr lang="en-US" dirty="0"/>
              <a:t> value </a:t>
            </a:r>
            <a:r>
              <a:rPr lang="en-US" dirty="0">
                <a:latin typeface="Consolas" panose="020B0609020204030204" pitchFamily="49" charset="0"/>
                <a:cs typeface="Consolas" panose="020B0609020204030204" pitchFamily="49" charset="0"/>
              </a:rPr>
              <a:t>12</a:t>
            </a:r>
          </a:p>
          <a:p>
            <a:pPr lvl="1"/>
            <a:r>
              <a:rPr lang="en-US" dirty="0"/>
              <a:t>This narrowing conversion </a:t>
            </a:r>
            <a:r>
              <a:rPr lang="en-US" b="1" dirty="0"/>
              <a:t>loses data</a:t>
            </a:r>
          </a:p>
        </p:txBody>
      </p:sp>
      <p:sp>
        <p:nvSpPr>
          <p:cNvPr id="4" name="Footer Placeholder 3">
            <a:extLst>
              <a:ext uri="{FF2B5EF4-FFF2-40B4-BE49-F238E27FC236}">
                <a16:creationId xmlns:a16="http://schemas.microsoft.com/office/drawing/2014/main" id="{6DC0245E-1815-9843-3CA9-1861191E26F2}"/>
              </a:ext>
            </a:extLst>
          </p:cNvPr>
          <p:cNvSpPr>
            <a:spLocks noGrp="1"/>
          </p:cNvSpPr>
          <p:nvPr>
            <p:ph type="ftr" sz="quarter" idx="3"/>
          </p:nvPr>
        </p:nvSpPr>
        <p:spPr/>
        <p:txBody>
          <a:bodyPr/>
          <a:lstStyle/>
          <a:p>
            <a:pPr algn="l"/>
            <a:r>
              <a:rPr lang="en-US" dirty="0"/>
              <a:t>©Copyright 1992-2024 by Pearson Education, Inc. All Rights Reserved. https://deitel.com </a:t>
            </a:r>
          </a:p>
        </p:txBody>
      </p:sp>
    </p:spTree>
    <p:extLst>
      <p:ext uri="{BB962C8B-B14F-4D97-AF65-F5344CB8AC3E}">
        <p14:creationId xmlns:p14="http://schemas.microsoft.com/office/powerpoint/2010/main" val="4014280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Chapter 3: Algorithm Development and</a:t>
            </a:r>
            <a:br>
              <a:rPr lang="en-US" dirty="0"/>
            </a:br>
            <a:r>
              <a:rPr lang="en-US" dirty="0"/>
              <a:t>Control Statements—Part 1</a:t>
            </a:r>
          </a:p>
        </p:txBody>
      </p:sp>
      <p:sp>
        <p:nvSpPr>
          <p:cNvPr id="3" name="Content Placeholder 2"/>
          <p:cNvSpPr>
            <a:spLocks noGrp="1"/>
          </p:cNvSpPr>
          <p:nvPr>
            <p:ph idx="1"/>
          </p:nvPr>
        </p:nvSpPr>
        <p:spPr/>
        <p:txBody>
          <a:bodyPr>
            <a:normAutofit/>
          </a:bodyPr>
          <a:lstStyle/>
          <a:p>
            <a:r>
              <a:rPr lang="en-US" dirty="0"/>
              <a:t>Basic problem-solving techniques</a:t>
            </a:r>
          </a:p>
          <a:p>
            <a:r>
              <a:rPr lang="en-US" dirty="0"/>
              <a:t>Develop algorithms using top-down, stepwise refinement</a:t>
            </a:r>
          </a:p>
          <a:p>
            <a:r>
              <a:rPr lang="en-US" dirty="0">
                <a:latin typeface="Consolas" panose="020B0609020204030204" pitchFamily="49" charset="0"/>
                <a:cs typeface="Consolas" panose="020B0609020204030204" pitchFamily="49" charset="0"/>
              </a:rPr>
              <a:t>if</a:t>
            </a:r>
            <a:r>
              <a:rPr lang="en-US" dirty="0"/>
              <a:t> and </a:t>
            </a:r>
            <a:r>
              <a:rPr lang="en-US" dirty="0">
                <a:latin typeface="Consolas" panose="020B0609020204030204" pitchFamily="49" charset="0"/>
                <a:cs typeface="Consolas" panose="020B0609020204030204" pitchFamily="49" charset="0"/>
              </a:rPr>
              <a:t>if</a:t>
            </a:r>
            <a:r>
              <a:rPr lang="en-US" dirty="0"/>
              <a:t>…</a:t>
            </a:r>
            <a:r>
              <a:rPr lang="en-US" dirty="0">
                <a:latin typeface="Consolas" panose="020B0609020204030204" pitchFamily="49" charset="0"/>
                <a:cs typeface="Consolas" panose="020B0609020204030204" pitchFamily="49" charset="0"/>
              </a:rPr>
              <a:t>else</a:t>
            </a:r>
            <a:r>
              <a:rPr lang="en-US" dirty="0"/>
              <a:t> selection statements </a:t>
            </a:r>
          </a:p>
          <a:p>
            <a:r>
              <a:rPr lang="en-US" dirty="0">
                <a:latin typeface="Consolas" panose="020B0609020204030204" pitchFamily="49" charset="0"/>
                <a:cs typeface="Consolas" panose="020B0609020204030204" pitchFamily="49" charset="0"/>
              </a:rPr>
              <a:t>while</a:t>
            </a:r>
            <a:r>
              <a:rPr lang="en-US" dirty="0"/>
              <a:t> iteration statement</a:t>
            </a:r>
          </a:p>
          <a:p>
            <a:r>
              <a:rPr lang="en-US" dirty="0"/>
              <a:t>Counter-controlled iteration</a:t>
            </a:r>
          </a:p>
          <a:p>
            <a:r>
              <a:rPr lang="en-US" dirty="0"/>
              <a:t>Sentinel-controlled iteration</a:t>
            </a:r>
          </a:p>
        </p:txBody>
      </p:sp>
      <p:sp>
        <p:nvSpPr>
          <p:cNvPr id="5" name="Footer Placeholder 4">
            <a:extLst>
              <a:ext uri="{FF2B5EF4-FFF2-40B4-BE49-F238E27FC236}">
                <a16:creationId xmlns:a16="http://schemas.microsoft.com/office/drawing/2014/main" id="{C2B9FDD9-8CD5-5B4E-90D9-FA8C2E15F450}"/>
              </a:ext>
            </a:extLst>
          </p:cNvPr>
          <p:cNvSpPr>
            <a:spLocks noGrp="1"/>
          </p:cNvSpPr>
          <p:nvPr>
            <p:ph type="ftr" sz="quarter" idx="3"/>
          </p:nvPr>
        </p:nvSpPr>
        <p:spPr/>
        <p:txBody>
          <a:bodyPr/>
          <a:lstStyle/>
          <a:p>
            <a:pPr algn="l"/>
            <a:r>
              <a:rPr lang="en-US" dirty="0"/>
              <a:t>©Copyright 1992-2024 by Pearson Education, Inc. All Rights Reserved. https://</a:t>
            </a:r>
            <a:r>
              <a:rPr lang="en-US" dirty="0" err="1"/>
              <a:t>deitel.com</a:t>
            </a:r>
            <a:r>
              <a:rPr lang="en-US" dirty="0"/>
              <a:t> </a:t>
            </a:r>
          </a:p>
        </p:txBody>
      </p:sp>
    </p:spTree>
    <p:extLst>
      <p:ext uri="{BB962C8B-B14F-4D97-AF65-F5344CB8AC3E}">
        <p14:creationId xmlns:p14="http://schemas.microsoft.com/office/powerpoint/2010/main" val="2646026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8D7E4-E608-E048-B97D-24E08C0D1E7C}"/>
              </a:ext>
            </a:extLst>
          </p:cNvPr>
          <p:cNvSpPr>
            <a:spLocks noGrp="1"/>
          </p:cNvSpPr>
          <p:nvPr>
            <p:ph type="title"/>
          </p:nvPr>
        </p:nvSpPr>
        <p:spPr/>
        <p:txBody>
          <a:bodyPr/>
          <a:lstStyle/>
          <a:p>
            <a:r>
              <a:rPr lang="en-US" dirty="0"/>
              <a:t>Preventing Narrowing Conversions with List Initialization</a:t>
            </a:r>
          </a:p>
        </p:txBody>
      </p:sp>
      <p:sp>
        <p:nvSpPr>
          <p:cNvPr id="3" name="Content Placeholder 2">
            <a:extLst>
              <a:ext uri="{FF2B5EF4-FFF2-40B4-BE49-F238E27FC236}">
                <a16:creationId xmlns:a16="http://schemas.microsoft.com/office/drawing/2014/main" id="{03FCD417-D080-3A18-6BA0-E7AB452387AD}"/>
              </a:ext>
            </a:extLst>
          </p:cNvPr>
          <p:cNvSpPr>
            <a:spLocks noGrp="1"/>
          </p:cNvSpPr>
          <p:nvPr>
            <p:ph idx="1"/>
          </p:nvPr>
        </p:nvSpPr>
        <p:spPr/>
        <p:txBody>
          <a:bodyPr>
            <a:normAutofit lnSpcReduction="10000"/>
          </a:bodyPr>
          <a:lstStyle/>
          <a:p>
            <a:r>
              <a:rPr lang="en-US" dirty="0">
                <a:latin typeface="Consolas" panose="020B0609020204030204" pitchFamily="49" charset="0"/>
                <a:cs typeface="Consolas" panose="020B0609020204030204" pitchFamily="49" charset="0"/>
              </a:rPr>
              <a:t>int x{12.7};</a:t>
            </a:r>
          </a:p>
          <a:p>
            <a:pPr lvl="1"/>
            <a:r>
              <a:rPr lang="en-US" dirty="0"/>
              <a:t>Compilation error</a:t>
            </a:r>
          </a:p>
          <a:p>
            <a:pPr lvl="1"/>
            <a:r>
              <a:rPr lang="en-US" dirty="0"/>
              <a:t>Even </a:t>
            </a:r>
            <a:r>
              <a:rPr lang="en-US" dirty="0">
                <a:latin typeface="Consolas" panose="020B0609020204030204" pitchFamily="49" charset="0"/>
                <a:cs typeface="Consolas" panose="020B0609020204030204" pitchFamily="49" charset="0"/>
              </a:rPr>
              <a:t>12.0</a:t>
            </a:r>
            <a:r>
              <a:rPr lang="en-US" dirty="0"/>
              <a:t> gives an error</a:t>
            </a:r>
          </a:p>
          <a:p>
            <a:r>
              <a:rPr lang="en-US" b="1" dirty="0"/>
              <a:t>Visual Studio — conversion from 'double' to 'int' requires a narrowing conversion</a:t>
            </a:r>
          </a:p>
          <a:p>
            <a:r>
              <a:rPr lang="en-US" b="1" dirty="0"/>
              <a:t>GNU C++ — error: narrowing conversion of '1.26e+1' from 'double' to 'int' [-</a:t>
            </a:r>
            <a:r>
              <a:rPr lang="en-US" b="1" dirty="0" err="1"/>
              <a:t>Wnarrowing</a:t>
            </a:r>
            <a:r>
              <a:rPr lang="en-US" b="1" dirty="0"/>
              <a:t>]</a:t>
            </a:r>
          </a:p>
          <a:p>
            <a:r>
              <a:rPr lang="en-US" b="1" dirty="0"/>
              <a:t>clang++ — error: type 'double' cannot be narrowed to 'int' in initializer list [-</a:t>
            </a:r>
            <a:r>
              <a:rPr lang="en-US" b="1" dirty="0" err="1"/>
              <a:t>Wc</a:t>
            </a:r>
            <a:r>
              <a:rPr lang="en-US" b="1" dirty="0"/>
              <a:t>++11-narrowing]</a:t>
            </a:r>
          </a:p>
        </p:txBody>
      </p:sp>
      <p:sp>
        <p:nvSpPr>
          <p:cNvPr id="4" name="Footer Placeholder 3">
            <a:extLst>
              <a:ext uri="{FF2B5EF4-FFF2-40B4-BE49-F238E27FC236}">
                <a16:creationId xmlns:a16="http://schemas.microsoft.com/office/drawing/2014/main" id="{6DC0245E-1815-9843-3CA9-1861191E26F2}"/>
              </a:ext>
            </a:extLst>
          </p:cNvPr>
          <p:cNvSpPr>
            <a:spLocks noGrp="1"/>
          </p:cNvSpPr>
          <p:nvPr>
            <p:ph type="ftr" sz="quarter" idx="3"/>
          </p:nvPr>
        </p:nvSpPr>
        <p:spPr/>
        <p:txBody>
          <a:bodyPr/>
          <a:lstStyle/>
          <a:p>
            <a:pPr algn="l"/>
            <a:r>
              <a:rPr lang="en-US" dirty="0"/>
              <a:t>©Copyright 1992-2024 by Pearson Education, Inc. All Rights Reserved. https://deitel.com </a:t>
            </a:r>
          </a:p>
        </p:txBody>
      </p:sp>
    </p:spTree>
    <p:extLst>
      <p:ext uri="{BB962C8B-B14F-4D97-AF65-F5344CB8AC3E}">
        <p14:creationId xmlns:p14="http://schemas.microsoft.com/office/powerpoint/2010/main" val="2552823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80CB-7D2E-1521-81F3-00C230C3A12B}"/>
              </a:ext>
            </a:extLst>
          </p:cNvPr>
          <p:cNvSpPr>
            <a:spLocks noGrp="1"/>
          </p:cNvSpPr>
          <p:nvPr>
            <p:ph type="title"/>
          </p:nvPr>
        </p:nvSpPr>
        <p:spPr/>
        <p:txBody>
          <a:bodyPr/>
          <a:lstStyle/>
          <a:p>
            <a:r>
              <a:rPr lang="en-US" dirty="0"/>
              <a:t>Compound Assignment Operators</a:t>
            </a:r>
          </a:p>
        </p:txBody>
      </p:sp>
      <p:sp>
        <p:nvSpPr>
          <p:cNvPr id="3" name="Content Placeholder 2">
            <a:extLst>
              <a:ext uri="{FF2B5EF4-FFF2-40B4-BE49-F238E27FC236}">
                <a16:creationId xmlns:a16="http://schemas.microsoft.com/office/drawing/2014/main" id="{DFB84FB0-A5B9-60D8-B23D-CD2A8EEDD393}"/>
              </a:ext>
            </a:extLst>
          </p:cNvPr>
          <p:cNvSpPr>
            <a:spLocks noGrp="1"/>
          </p:cNvSpPr>
          <p:nvPr>
            <p:ph idx="1"/>
          </p:nvPr>
        </p:nvSpPr>
        <p:spPr>
          <a:xfrm>
            <a:off x="628650" y="1257300"/>
            <a:ext cx="7886700" cy="3890171"/>
          </a:xfrm>
        </p:spPr>
        <p:txBody>
          <a:bodyPr/>
          <a:lstStyle/>
          <a:p>
            <a:r>
              <a:rPr lang="en-US" sz="2800" cap="none" spc="0" dirty="0">
                <a:solidFill>
                  <a:schemeClr val="tx1"/>
                </a:solidFill>
                <a:effectLst/>
                <a:latin typeface="Consolas" panose="020B0609020204030204" pitchFamily="49" charset="0"/>
                <a:cs typeface="Consolas" panose="020B0609020204030204" pitchFamily="49" charset="0"/>
              </a:rPr>
              <a:t>total = total + grade;</a:t>
            </a:r>
          </a:p>
          <a:p>
            <a:r>
              <a:rPr lang="en-US" sz="2800" cap="none" spc="0" dirty="0">
                <a:solidFill>
                  <a:schemeClr val="tx1"/>
                </a:solidFill>
                <a:effectLst/>
              </a:rPr>
              <a:t>Assume: </a:t>
            </a:r>
            <a:r>
              <a:rPr lang="en-US" sz="2800" u="none" strike="noStrike" cap="none" spc="0" dirty="0">
                <a:solidFill>
                  <a:schemeClr val="tx1"/>
                </a:solidFill>
                <a:effectLst/>
                <a:latin typeface="Calibri" panose="020F0502020204030204" pitchFamily="34" charset="0"/>
                <a:cs typeface="Calibri" panose="020F0502020204030204" pitchFamily="34" charset="0"/>
              </a:rPr>
              <a:t>c = 3, d = 5, e = 4, f = 6, g = 12</a:t>
            </a:r>
            <a:endParaRPr lang="en-US" sz="2800" cap="none" spc="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endParaRPr lang="en-US" dirty="0"/>
          </a:p>
        </p:txBody>
      </p:sp>
      <p:sp>
        <p:nvSpPr>
          <p:cNvPr id="4" name="Footer Placeholder 3">
            <a:extLst>
              <a:ext uri="{FF2B5EF4-FFF2-40B4-BE49-F238E27FC236}">
                <a16:creationId xmlns:a16="http://schemas.microsoft.com/office/drawing/2014/main" id="{CB7BC177-B899-DE6C-F6D3-624E367711F2}"/>
              </a:ext>
            </a:extLst>
          </p:cNvPr>
          <p:cNvSpPr>
            <a:spLocks noGrp="1"/>
          </p:cNvSpPr>
          <p:nvPr>
            <p:ph type="ftr" sz="quarter" idx="3"/>
          </p:nvPr>
        </p:nvSpPr>
        <p:spPr/>
        <p:txBody>
          <a:bodyPr/>
          <a:lstStyle/>
          <a:p>
            <a:pPr algn="l"/>
            <a:r>
              <a:rPr lang="en-US" dirty="0"/>
              <a:t>©Copyright 1992-2024 by Pearson Education, Inc. All Rights Reserved. https://deitel.com </a:t>
            </a:r>
          </a:p>
        </p:txBody>
      </p:sp>
      <p:graphicFrame>
        <p:nvGraphicFramePr>
          <p:cNvPr id="5" name="Content Placeholder 4">
            <a:extLst>
              <a:ext uri="{FF2B5EF4-FFF2-40B4-BE49-F238E27FC236}">
                <a16:creationId xmlns:a16="http://schemas.microsoft.com/office/drawing/2014/main" id="{FF143FFA-978E-5A48-A601-CD81EFD8F788}"/>
              </a:ext>
            </a:extLst>
          </p:cNvPr>
          <p:cNvGraphicFramePr>
            <a:graphicFrameLocks/>
          </p:cNvGraphicFramePr>
          <p:nvPr/>
        </p:nvGraphicFramePr>
        <p:xfrm>
          <a:off x="661780" y="2247900"/>
          <a:ext cx="7493818" cy="2597750"/>
        </p:xfrm>
        <a:graphic>
          <a:graphicData uri="http://schemas.openxmlformats.org/drawingml/2006/table">
            <a:tbl>
              <a:tblPr firstRow="1" bandRow="1">
                <a:noFill/>
                <a:tableStyleId>{5C22544A-7EE6-4342-B048-85BDC9FD1C3A}</a:tableStyleId>
              </a:tblPr>
              <a:tblGrid>
                <a:gridCol w="1574570">
                  <a:extLst>
                    <a:ext uri="{9D8B030D-6E8A-4147-A177-3AD203B41FA5}">
                      <a16:colId xmlns:a16="http://schemas.microsoft.com/office/drawing/2014/main" val="2793631848"/>
                    </a:ext>
                  </a:extLst>
                </a:gridCol>
                <a:gridCol w="2642315">
                  <a:extLst>
                    <a:ext uri="{9D8B030D-6E8A-4147-A177-3AD203B41FA5}">
                      <a16:colId xmlns:a16="http://schemas.microsoft.com/office/drawing/2014/main" val="120982192"/>
                    </a:ext>
                  </a:extLst>
                </a:gridCol>
                <a:gridCol w="1923167">
                  <a:extLst>
                    <a:ext uri="{9D8B030D-6E8A-4147-A177-3AD203B41FA5}">
                      <a16:colId xmlns:a16="http://schemas.microsoft.com/office/drawing/2014/main" val="3447605668"/>
                    </a:ext>
                  </a:extLst>
                </a:gridCol>
                <a:gridCol w="1353766">
                  <a:extLst>
                    <a:ext uri="{9D8B030D-6E8A-4147-A177-3AD203B41FA5}">
                      <a16:colId xmlns:a16="http://schemas.microsoft.com/office/drawing/2014/main" val="2423953694"/>
                    </a:ext>
                  </a:extLst>
                </a:gridCol>
              </a:tblGrid>
              <a:tr h="443126">
                <a:tc>
                  <a:txBody>
                    <a:bodyPr/>
                    <a:lstStyle/>
                    <a:p>
                      <a:pPr marL="0" marR="0">
                        <a:lnSpc>
                          <a:spcPct val="100000"/>
                        </a:lnSpc>
                        <a:spcBef>
                          <a:spcPts val="0"/>
                        </a:spcBef>
                        <a:spcAft>
                          <a:spcPts val="0"/>
                        </a:spcAft>
                        <a:tabLst>
                          <a:tab pos="228600" algn="l"/>
                          <a:tab pos="1206500" algn="l"/>
                          <a:tab pos="1943100" algn="l"/>
                          <a:tab pos="2286000" algn="l"/>
                          <a:tab pos="2743200" algn="l"/>
                          <a:tab pos="3200400" algn="l"/>
                          <a:tab pos="3657600" algn="l"/>
                          <a:tab pos="4114800" algn="l"/>
                        </a:tabLst>
                      </a:pPr>
                      <a:r>
                        <a:rPr lang="en-US" sz="1800" b="1" cap="all" spc="60" dirty="0">
                          <a:solidFill>
                            <a:schemeClr val="tx1"/>
                          </a:solidFill>
                          <a:effectLst/>
                        </a:rPr>
                        <a:t>Operator</a:t>
                      </a:r>
                      <a:endParaRPr lang="en-US" sz="1800" b="1" cap="all" spc="60" dirty="0">
                        <a:solidFill>
                          <a:schemeClr val="tx1"/>
                        </a:solidFill>
                        <a:effectLst/>
                        <a:latin typeface="Goudy Sans Medium"/>
                        <a:ea typeface="Times New Roman" panose="02020603050405020304" pitchFamily="18" charset="0"/>
                        <a:cs typeface="Goudy Sans Medium"/>
                      </a:endParaRPr>
                    </a:p>
                  </a:txBody>
                  <a:tcPr marL="150785" marR="150785" marT="135706" marB="0" anchor="ctr">
                    <a:lnL w="12700" cmpd="sng">
                      <a:noFill/>
                    </a:lnL>
                    <a:lnR w="12700" cmpd="sng">
                      <a:noFill/>
                    </a:lnR>
                    <a:lnT w="12700" cmpd="sng">
                      <a:noFill/>
                    </a:lnT>
                    <a:lnB w="38100" cmpd="sng">
                      <a:noFill/>
                    </a:lnB>
                    <a:noFill/>
                  </a:tcPr>
                </a:tc>
                <a:tc>
                  <a:txBody>
                    <a:bodyPr/>
                    <a:lstStyle/>
                    <a:p>
                      <a:pPr marL="0" marR="0">
                        <a:lnSpc>
                          <a:spcPct val="100000"/>
                        </a:lnSpc>
                        <a:spcBef>
                          <a:spcPts val="0"/>
                        </a:spcBef>
                        <a:spcAft>
                          <a:spcPts val="0"/>
                        </a:spcAft>
                        <a:tabLst>
                          <a:tab pos="228600" algn="l"/>
                          <a:tab pos="1206500" algn="l"/>
                          <a:tab pos="1943100" algn="l"/>
                          <a:tab pos="2286000" algn="l"/>
                          <a:tab pos="2743200" algn="l"/>
                          <a:tab pos="3200400" algn="l"/>
                          <a:tab pos="3657600" algn="l"/>
                          <a:tab pos="4114800" algn="l"/>
                        </a:tabLst>
                      </a:pPr>
                      <a:r>
                        <a:rPr lang="en-US" sz="1800" b="1" cap="all" spc="60" dirty="0">
                          <a:solidFill>
                            <a:schemeClr val="tx1"/>
                          </a:solidFill>
                          <a:effectLst/>
                        </a:rPr>
                        <a:t>Sample expression</a:t>
                      </a:r>
                      <a:endParaRPr lang="en-US" sz="1800" b="1" cap="all" spc="60" dirty="0">
                        <a:solidFill>
                          <a:schemeClr val="tx1"/>
                        </a:solidFill>
                        <a:effectLst/>
                        <a:latin typeface="Goudy Sans Medium"/>
                        <a:ea typeface="Times New Roman" panose="02020603050405020304" pitchFamily="18" charset="0"/>
                        <a:cs typeface="Goudy Sans Medium"/>
                      </a:endParaRPr>
                    </a:p>
                  </a:txBody>
                  <a:tcPr marL="150785" marR="150785" marT="135706" marB="0" anchor="ctr">
                    <a:lnL w="12700" cmpd="sng">
                      <a:noFill/>
                    </a:lnL>
                    <a:lnR w="12700" cmpd="sng">
                      <a:noFill/>
                    </a:lnR>
                    <a:lnT w="12700" cmpd="sng">
                      <a:noFill/>
                    </a:lnT>
                    <a:lnB w="38100" cmpd="sng">
                      <a:noFill/>
                    </a:lnB>
                    <a:noFill/>
                  </a:tcPr>
                </a:tc>
                <a:tc>
                  <a:txBody>
                    <a:bodyPr/>
                    <a:lstStyle/>
                    <a:p>
                      <a:pPr marL="0" marR="0">
                        <a:lnSpc>
                          <a:spcPct val="100000"/>
                        </a:lnSpc>
                        <a:spcBef>
                          <a:spcPts val="0"/>
                        </a:spcBef>
                        <a:spcAft>
                          <a:spcPts val="0"/>
                        </a:spcAft>
                        <a:tabLst>
                          <a:tab pos="228600" algn="l"/>
                          <a:tab pos="1206500" algn="l"/>
                          <a:tab pos="1943100" algn="l"/>
                          <a:tab pos="2286000" algn="l"/>
                          <a:tab pos="2743200" algn="l"/>
                          <a:tab pos="3200400" algn="l"/>
                          <a:tab pos="3657600" algn="l"/>
                          <a:tab pos="4114800" algn="l"/>
                        </a:tabLst>
                      </a:pPr>
                      <a:r>
                        <a:rPr lang="en-US" sz="1800" b="1" cap="all" spc="60" dirty="0">
                          <a:solidFill>
                            <a:schemeClr val="tx1"/>
                          </a:solidFill>
                          <a:effectLst/>
                        </a:rPr>
                        <a:t>Explanation</a:t>
                      </a:r>
                      <a:endParaRPr lang="en-US" sz="1800" b="1" cap="all" spc="60" dirty="0">
                        <a:solidFill>
                          <a:schemeClr val="tx1"/>
                        </a:solidFill>
                        <a:effectLst/>
                        <a:latin typeface="Goudy Sans Medium"/>
                        <a:ea typeface="Times New Roman" panose="02020603050405020304" pitchFamily="18" charset="0"/>
                        <a:cs typeface="Goudy Sans Medium"/>
                      </a:endParaRPr>
                    </a:p>
                  </a:txBody>
                  <a:tcPr marL="150785" marR="150785" marT="135706" marB="0" anchor="ctr">
                    <a:lnL w="12700" cmpd="sng">
                      <a:noFill/>
                    </a:lnL>
                    <a:lnR w="12700" cmpd="sng">
                      <a:noFill/>
                    </a:lnR>
                    <a:lnT w="12700" cmpd="sng">
                      <a:noFill/>
                    </a:lnT>
                    <a:lnB w="38100" cmpd="sng">
                      <a:noFill/>
                    </a:lnB>
                    <a:noFill/>
                  </a:tcPr>
                </a:tc>
                <a:tc>
                  <a:txBody>
                    <a:bodyPr/>
                    <a:lstStyle/>
                    <a:p>
                      <a:pPr marL="0" marR="0">
                        <a:lnSpc>
                          <a:spcPct val="100000"/>
                        </a:lnSpc>
                        <a:spcBef>
                          <a:spcPts val="0"/>
                        </a:spcBef>
                        <a:spcAft>
                          <a:spcPts val="0"/>
                        </a:spcAft>
                        <a:tabLst>
                          <a:tab pos="228600" algn="l"/>
                          <a:tab pos="1206500" algn="l"/>
                          <a:tab pos="1943100" algn="l"/>
                          <a:tab pos="2286000" algn="l"/>
                          <a:tab pos="2743200" algn="l"/>
                          <a:tab pos="3200400" algn="l"/>
                          <a:tab pos="3657600" algn="l"/>
                          <a:tab pos="4114800" algn="l"/>
                        </a:tabLst>
                      </a:pPr>
                      <a:r>
                        <a:rPr lang="en-US" sz="1800" b="1" cap="all" spc="60" dirty="0">
                          <a:solidFill>
                            <a:schemeClr val="tx1"/>
                          </a:solidFill>
                          <a:effectLst/>
                        </a:rPr>
                        <a:t>Assigns</a:t>
                      </a:r>
                      <a:endParaRPr lang="en-US" sz="1800" b="1" cap="all" spc="60" dirty="0">
                        <a:solidFill>
                          <a:schemeClr val="tx1"/>
                        </a:solidFill>
                        <a:effectLst/>
                        <a:latin typeface="Goudy Sans Medium"/>
                        <a:ea typeface="Times New Roman" panose="02020603050405020304" pitchFamily="18" charset="0"/>
                        <a:cs typeface="Goudy Sans Medium"/>
                      </a:endParaRPr>
                    </a:p>
                  </a:txBody>
                  <a:tcPr marL="150785" marR="150785" marT="135706" marB="0" anchor="ctr">
                    <a:lnL w="12700" cmpd="sng">
                      <a:noFill/>
                    </a:lnL>
                    <a:lnR w="12700" cmpd="sng">
                      <a:noFill/>
                    </a:lnR>
                    <a:lnT w="12700" cmpd="sng">
                      <a:noFill/>
                    </a:lnT>
                    <a:lnB w="38100" cmpd="sng">
                      <a:noFill/>
                    </a:lnB>
                    <a:noFill/>
                  </a:tcPr>
                </a:tc>
                <a:extLst>
                  <a:ext uri="{0D108BD9-81ED-4DB2-BD59-A6C34878D82A}">
                    <a16:rowId xmlns:a16="http://schemas.microsoft.com/office/drawing/2014/main" val="2849518856"/>
                  </a:ext>
                </a:extLst>
              </a:tr>
              <a:tr h="254039">
                <a:tc>
                  <a:txBody>
                    <a:bodyPr/>
                    <a:lstStyle/>
                    <a:p>
                      <a:pPr marL="0" marR="0">
                        <a:lnSpc>
                          <a:spcPct val="100000"/>
                        </a:lnSpc>
                        <a:spcBef>
                          <a:spcPts val="0"/>
                        </a:spcBef>
                        <a:spcAft>
                          <a:spcPts val="0"/>
                        </a:spcAft>
                      </a:pPr>
                      <a:r>
                        <a:rPr lang="en-US" sz="2400" u="none" strike="noStrike" cap="none" spc="0" dirty="0">
                          <a:solidFill>
                            <a:schemeClr val="tx1"/>
                          </a:solidFill>
                          <a:effectLst/>
                        </a:rPr>
                        <a:t>+=</a:t>
                      </a:r>
                      <a:r>
                        <a:rPr lang="en-US" sz="2400" cap="none" spc="0" dirty="0">
                          <a:solidFill>
                            <a:schemeClr val="tx1"/>
                          </a:solidFill>
                          <a:effectLst/>
                        </a:rPr>
                        <a:t> </a:t>
                      </a:r>
                      <a:endParaRPr lang="en-US" sz="2400" cap="none" spc="0" dirty="0">
                        <a:solidFill>
                          <a:schemeClr val="tx1"/>
                        </a:solidFill>
                        <a:effectLst/>
                        <a:latin typeface="AGaramond"/>
                        <a:ea typeface="Times New Roman" panose="02020603050405020304" pitchFamily="18" charset="0"/>
                        <a:cs typeface="AGaramond"/>
                      </a:endParaRPr>
                    </a:p>
                  </a:txBody>
                  <a:tcPr marL="150785" marR="150785" marT="37696"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nSpc>
                          <a:spcPct val="100000"/>
                        </a:lnSpc>
                        <a:spcBef>
                          <a:spcPts val="0"/>
                        </a:spcBef>
                        <a:spcAft>
                          <a:spcPts val="0"/>
                        </a:spcAft>
                      </a:pPr>
                      <a:r>
                        <a:rPr lang="en-US" sz="2400" u="none" strike="noStrike" cap="none" spc="0" dirty="0">
                          <a:solidFill>
                            <a:schemeClr val="tx1"/>
                          </a:solidFill>
                          <a:effectLst/>
                        </a:rPr>
                        <a:t>c += 7</a:t>
                      </a:r>
                      <a:r>
                        <a:rPr lang="en-US" sz="2400" cap="none" spc="0" dirty="0">
                          <a:solidFill>
                            <a:schemeClr val="tx1"/>
                          </a:solidFill>
                          <a:effectLst/>
                        </a:rPr>
                        <a:t> </a:t>
                      </a:r>
                      <a:endParaRPr lang="en-US" sz="2400" cap="none" spc="0" dirty="0">
                        <a:solidFill>
                          <a:schemeClr val="tx1"/>
                        </a:solidFill>
                        <a:effectLst/>
                        <a:latin typeface="AGaramond"/>
                        <a:ea typeface="Times New Roman" panose="02020603050405020304" pitchFamily="18" charset="0"/>
                        <a:cs typeface="AGaramond"/>
                      </a:endParaRPr>
                    </a:p>
                  </a:txBody>
                  <a:tcPr marL="150785" marR="150785" marT="37696"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nSpc>
                          <a:spcPct val="100000"/>
                        </a:lnSpc>
                        <a:spcBef>
                          <a:spcPts val="0"/>
                        </a:spcBef>
                        <a:spcAft>
                          <a:spcPts val="0"/>
                        </a:spcAft>
                      </a:pPr>
                      <a:r>
                        <a:rPr lang="en-US" sz="2400" u="none" strike="noStrike" cap="none" spc="0">
                          <a:solidFill>
                            <a:schemeClr val="tx1"/>
                          </a:solidFill>
                          <a:effectLst/>
                        </a:rPr>
                        <a:t>c = c + 7</a:t>
                      </a:r>
                      <a:r>
                        <a:rPr lang="en-US" sz="2400" cap="none" spc="0">
                          <a:solidFill>
                            <a:schemeClr val="tx1"/>
                          </a:solidFill>
                          <a:effectLst/>
                        </a:rPr>
                        <a:t> </a:t>
                      </a:r>
                      <a:endParaRPr lang="en-US" sz="2400" cap="none" spc="0">
                        <a:solidFill>
                          <a:schemeClr val="tx1"/>
                        </a:solidFill>
                        <a:effectLst/>
                        <a:latin typeface="AGaramond"/>
                        <a:ea typeface="Times New Roman" panose="02020603050405020304" pitchFamily="18" charset="0"/>
                        <a:cs typeface="AGaramond"/>
                      </a:endParaRPr>
                    </a:p>
                  </a:txBody>
                  <a:tcPr marL="150785" marR="150785" marT="37696"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nSpc>
                          <a:spcPct val="100000"/>
                        </a:lnSpc>
                        <a:spcBef>
                          <a:spcPts val="0"/>
                        </a:spcBef>
                        <a:spcAft>
                          <a:spcPts val="0"/>
                        </a:spcAft>
                      </a:pPr>
                      <a:r>
                        <a:rPr lang="en-US" sz="2400" u="none" strike="noStrike" cap="none" spc="0" dirty="0">
                          <a:solidFill>
                            <a:schemeClr val="tx1"/>
                          </a:solidFill>
                          <a:effectLst/>
                        </a:rPr>
                        <a:t>10</a:t>
                      </a:r>
                      <a:r>
                        <a:rPr lang="en-US" sz="2400" cap="none" spc="0" dirty="0">
                          <a:solidFill>
                            <a:schemeClr val="tx1"/>
                          </a:solidFill>
                          <a:effectLst/>
                        </a:rPr>
                        <a:t> to </a:t>
                      </a:r>
                      <a:r>
                        <a:rPr lang="en-US" sz="2400" u="none" strike="noStrike" cap="none" spc="0" dirty="0">
                          <a:solidFill>
                            <a:schemeClr val="tx1"/>
                          </a:solidFill>
                          <a:effectLst/>
                        </a:rPr>
                        <a:t>c</a:t>
                      </a:r>
                      <a:endParaRPr lang="en-US" sz="2400" cap="none" spc="0" dirty="0">
                        <a:solidFill>
                          <a:schemeClr val="tx1"/>
                        </a:solidFill>
                        <a:effectLst/>
                        <a:latin typeface="AGaramond"/>
                        <a:ea typeface="Times New Roman" panose="02020603050405020304" pitchFamily="18" charset="0"/>
                        <a:cs typeface="AGaramond"/>
                      </a:endParaRPr>
                    </a:p>
                  </a:txBody>
                  <a:tcPr marL="150785" marR="150785" marT="37696"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535640593"/>
                  </a:ext>
                </a:extLst>
              </a:tr>
              <a:tr h="437792">
                <a:tc>
                  <a:txBody>
                    <a:bodyPr/>
                    <a:lstStyle/>
                    <a:p>
                      <a:pPr marL="0" marR="0">
                        <a:lnSpc>
                          <a:spcPct val="100000"/>
                        </a:lnSpc>
                        <a:spcBef>
                          <a:spcPts val="0"/>
                        </a:spcBef>
                        <a:spcAft>
                          <a:spcPts val="0"/>
                        </a:spcAft>
                      </a:pPr>
                      <a:r>
                        <a:rPr lang="en-US" sz="2400" u="none" strike="noStrike" cap="none" spc="0" dirty="0">
                          <a:solidFill>
                            <a:schemeClr val="tx1"/>
                          </a:solidFill>
                          <a:effectLst/>
                        </a:rPr>
                        <a:t>-=</a:t>
                      </a:r>
                      <a:r>
                        <a:rPr lang="en-US" sz="2400" cap="none" spc="0" dirty="0">
                          <a:solidFill>
                            <a:schemeClr val="tx1"/>
                          </a:solidFill>
                          <a:effectLst/>
                        </a:rPr>
                        <a:t> </a:t>
                      </a:r>
                      <a:endParaRPr lang="en-US" sz="2400" cap="none" spc="0" dirty="0">
                        <a:solidFill>
                          <a:schemeClr val="tx1"/>
                        </a:solidFill>
                        <a:effectLst/>
                        <a:latin typeface="AGaramond"/>
                        <a:ea typeface="Times New Roman" panose="02020603050405020304" pitchFamily="18" charset="0"/>
                        <a:cs typeface="AGaramond"/>
                      </a:endParaRPr>
                    </a:p>
                  </a:txBody>
                  <a:tcPr marL="150785" marR="150785" marT="37696" marB="0"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marL="0" marR="0">
                        <a:lnSpc>
                          <a:spcPct val="100000"/>
                        </a:lnSpc>
                        <a:spcBef>
                          <a:spcPts val="0"/>
                        </a:spcBef>
                        <a:spcAft>
                          <a:spcPts val="0"/>
                        </a:spcAft>
                      </a:pPr>
                      <a:r>
                        <a:rPr lang="en-US" sz="2400" u="none" strike="noStrike" cap="none" spc="0" dirty="0">
                          <a:solidFill>
                            <a:schemeClr val="tx1"/>
                          </a:solidFill>
                          <a:effectLst/>
                        </a:rPr>
                        <a:t>d -= 4</a:t>
                      </a:r>
                      <a:r>
                        <a:rPr lang="en-US" sz="2400" cap="none" spc="0" dirty="0">
                          <a:solidFill>
                            <a:schemeClr val="tx1"/>
                          </a:solidFill>
                          <a:effectLst/>
                        </a:rPr>
                        <a:t> </a:t>
                      </a:r>
                      <a:endParaRPr lang="en-US" sz="2400" cap="none" spc="0" dirty="0">
                        <a:solidFill>
                          <a:schemeClr val="tx1"/>
                        </a:solidFill>
                        <a:effectLst/>
                        <a:latin typeface="AGaramond"/>
                        <a:ea typeface="Times New Roman" panose="02020603050405020304" pitchFamily="18" charset="0"/>
                        <a:cs typeface="AGaramond"/>
                      </a:endParaRPr>
                    </a:p>
                  </a:txBody>
                  <a:tcPr marL="150785" marR="150785" marT="37696" marB="0"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00000"/>
                        </a:lnSpc>
                        <a:spcBef>
                          <a:spcPts val="0"/>
                        </a:spcBef>
                        <a:spcAft>
                          <a:spcPts val="0"/>
                        </a:spcAft>
                      </a:pPr>
                      <a:r>
                        <a:rPr lang="en-US" sz="2400" u="none" strike="noStrike" cap="none" spc="0" dirty="0">
                          <a:solidFill>
                            <a:schemeClr val="tx1"/>
                          </a:solidFill>
                          <a:effectLst/>
                        </a:rPr>
                        <a:t>d = d - 4</a:t>
                      </a:r>
                      <a:r>
                        <a:rPr lang="en-US" sz="2400" cap="none" spc="0" dirty="0">
                          <a:solidFill>
                            <a:schemeClr val="tx1"/>
                          </a:solidFill>
                          <a:effectLst/>
                        </a:rPr>
                        <a:t> </a:t>
                      </a:r>
                      <a:endParaRPr lang="en-US" sz="2400" cap="none" spc="0" dirty="0">
                        <a:solidFill>
                          <a:schemeClr val="tx1"/>
                        </a:solidFill>
                        <a:effectLst/>
                        <a:latin typeface="AGaramond"/>
                        <a:ea typeface="Times New Roman" panose="02020603050405020304" pitchFamily="18" charset="0"/>
                        <a:cs typeface="AGaramond"/>
                      </a:endParaRPr>
                    </a:p>
                  </a:txBody>
                  <a:tcPr marL="150785" marR="150785" marT="37696" marB="0"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00000"/>
                        </a:lnSpc>
                        <a:spcBef>
                          <a:spcPts val="0"/>
                        </a:spcBef>
                        <a:spcAft>
                          <a:spcPts val="0"/>
                        </a:spcAft>
                      </a:pPr>
                      <a:r>
                        <a:rPr lang="en-US" sz="2400" u="none" strike="noStrike" cap="none" spc="0" dirty="0">
                          <a:solidFill>
                            <a:schemeClr val="tx1"/>
                          </a:solidFill>
                          <a:effectLst/>
                        </a:rPr>
                        <a:t>1</a:t>
                      </a:r>
                      <a:r>
                        <a:rPr lang="en-US" sz="2400" cap="none" spc="0" dirty="0">
                          <a:solidFill>
                            <a:schemeClr val="tx1"/>
                          </a:solidFill>
                          <a:effectLst/>
                        </a:rPr>
                        <a:t> to </a:t>
                      </a:r>
                      <a:r>
                        <a:rPr lang="en-US" sz="2400" u="none" strike="noStrike" cap="none" spc="0" dirty="0">
                          <a:solidFill>
                            <a:schemeClr val="tx1"/>
                          </a:solidFill>
                          <a:effectLst/>
                        </a:rPr>
                        <a:t>d</a:t>
                      </a:r>
                      <a:endParaRPr lang="en-US" sz="2400" cap="none" spc="0" dirty="0">
                        <a:solidFill>
                          <a:schemeClr val="tx1"/>
                        </a:solidFill>
                        <a:effectLst/>
                        <a:latin typeface="AGaramond"/>
                        <a:ea typeface="Times New Roman" panose="02020603050405020304" pitchFamily="18" charset="0"/>
                        <a:cs typeface="AGaramond"/>
                      </a:endParaRPr>
                    </a:p>
                  </a:txBody>
                  <a:tcPr marL="150785" marR="150785" marT="37696" marB="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745046794"/>
                  </a:ext>
                </a:extLst>
              </a:tr>
              <a:tr h="437792">
                <a:tc>
                  <a:txBody>
                    <a:bodyPr/>
                    <a:lstStyle/>
                    <a:p>
                      <a:pPr marL="0" marR="0">
                        <a:lnSpc>
                          <a:spcPct val="100000"/>
                        </a:lnSpc>
                        <a:spcBef>
                          <a:spcPts val="0"/>
                        </a:spcBef>
                        <a:spcAft>
                          <a:spcPts val="0"/>
                        </a:spcAft>
                      </a:pPr>
                      <a:r>
                        <a:rPr lang="en-US" sz="2400" u="none" strike="noStrike" cap="none" spc="0">
                          <a:solidFill>
                            <a:schemeClr val="tx1"/>
                          </a:solidFill>
                          <a:effectLst/>
                        </a:rPr>
                        <a:t>*=</a:t>
                      </a:r>
                      <a:r>
                        <a:rPr lang="en-US" sz="2400" cap="none" spc="0">
                          <a:solidFill>
                            <a:schemeClr val="tx1"/>
                          </a:solidFill>
                          <a:effectLst/>
                        </a:rPr>
                        <a:t> </a:t>
                      </a:r>
                      <a:endParaRPr lang="en-US" sz="2400" cap="none" spc="0">
                        <a:solidFill>
                          <a:schemeClr val="tx1"/>
                        </a:solidFill>
                        <a:effectLst/>
                        <a:latin typeface="AGaramond"/>
                        <a:ea typeface="Times New Roman" panose="02020603050405020304" pitchFamily="18" charset="0"/>
                        <a:cs typeface="AGaramond"/>
                      </a:endParaRPr>
                    </a:p>
                  </a:txBody>
                  <a:tcPr marL="150785" marR="150785" marT="37696"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nSpc>
                          <a:spcPct val="100000"/>
                        </a:lnSpc>
                        <a:spcBef>
                          <a:spcPts val="0"/>
                        </a:spcBef>
                        <a:spcAft>
                          <a:spcPts val="0"/>
                        </a:spcAft>
                      </a:pPr>
                      <a:r>
                        <a:rPr lang="en-US" sz="2400" u="none" strike="noStrike" cap="none" spc="0" dirty="0">
                          <a:solidFill>
                            <a:schemeClr val="tx1"/>
                          </a:solidFill>
                          <a:effectLst/>
                        </a:rPr>
                        <a:t>e *= 5</a:t>
                      </a:r>
                      <a:r>
                        <a:rPr lang="en-US" sz="2400" cap="none" spc="0" dirty="0">
                          <a:solidFill>
                            <a:schemeClr val="tx1"/>
                          </a:solidFill>
                          <a:effectLst/>
                        </a:rPr>
                        <a:t>  </a:t>
                      </a:r>
                      <a:endParaRPr lang="en-US" sz="2400" cap="none" spc="0" dirty="0">
                        <a:solidFill>
                          <a:schemeClr val="tx1"/>
                        </a:solidFill>
                        <a:effectLst/>
                        <a:latin typeface="AGaramond"/>
                        <a:ea typeface="Times New Roman" panose="02020603050405020304" pitchFamily="18" charset="0"/>
                        <a:cs typeface="AGaramond"/>
                      </a:endParaRPr>
                    </a:p>
                  </a:txBody>
                  <a:tcPr marL="150785" marR="150785" marT="37696"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nSpc>
                          <a:spcPct val="100000"/>
                        </a:lnSpc>
                        <a:spcBef>
                          <a:spcPts val="0"/>
                        </a:spcBef>
                        <a:spcAft>
                          <a:spcPts val="0"/>
                        </a:spcAft>
                      </a:pPr>
                      <a:r>
                        <a:rPr lang="en-US" sz="2400" u="none" strike="noStrike" cap="none" spc="0" dirty="0">
                          <a:solidFill>
                            <a:schemeClr val="tx1"/>
                          </a:solidFill>
                          <a:effectLst/>
                        </a:rPr>
                        <a:t>e = e * 5</a:t>
                      </a:r>
                      <a:r>
                        <a:rPr lang="en-US" sz="2400" cap="none" spc="0" dirty="0">
                          <a:solidFill>
                            <a:schemeClr val="tx1"/>
                          </a:solidFill>
                          <a:effectLst/>
                        </a:rPr>
                        <a:t> </a:t>
                      </a:r>
                      <a:endParaRPr lang="en-US" sz="2400" cap="none" spc="0" dirty="0">
                        <a:solidFill>
                          <a:schemeClr val="tx1"/>
                        </a:solidFill>
                        <a:effectLst/>
                        <a:latin typeface="AGaramond"/>
                        <a:ea typeface="Times New Roman" panose="02020603050405020304" pitchFamily="18" charset="0"/>
                        <a:cs typeface="AGaramond"/>
                      </a:endParaRPr>
                    </a:p>
                  </a:txBody>
                  <a:tcPr marL="150785" marR="150785" marT="37696"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nSpc>
                          <a:spcPct val="100000"/>
                        </a:lnSpc>
                        <a:spcBef>
                          <a:spcPts val="0"/>
                        </a:spcBef>
                        <a:spcAft>
                          <a:spcPts val="0"/>
                        </a:spcAft>
                      </a:pPr>
                      <a:r>
                        <a:rPr lang="en-US" sz="2400" u="none" strike="noStrike" cap="none" spc="0" dirty="0">
                          <a:solidFill>
                            <a:schemeClr val="tx1"/>
                          </a:solidFill>
                          <a:effectLst/>
                        </a:rPr>
                        <a:t>20</a:t>
                      </a:r>
                      <a:r>
                        <a:rPr lang="en-US" sz="2400" cap="none" spc="0" dirty="0">
                          <a:solidFill>
                            <a:schemeClr val="tx1"/>
                          </a:solidFill>
                          <a:effectLst/>
                        </a:rPr>
                        <a:t> to </a:t>
                      </a:r>
                      <a:r>
                        <a:rPr lang="en-US" sz="2400" u="none" strike="noStrike" cap="none" spc="0" dirty="0">
                          <a:solidFill>
                            <a:schemeClr val="tx1"/>
                          </a:solidFill>
                          <a:effectLst/>
                        </a:rPr>
                        <a:t>e</a:t>
                      </a:r>
                      <a:endParaRPr lang="en-US" sz="2400" cap="none" spc="0" dirty="0">
                        <a:solidFill>
                          <a:schemeClr val="tx1"/>
                        </a:solidFill>
                        <a:effectLst/>
                        <a:latin typeface="AGaramond"/>
                        <a:ea typeface="Times New Roman" panose="02020603050405020304" pitchFamily="18" charset="0"/>
                        <a:cs typeface="AGaramond"/>
                      </a:endParaRPr>
                    </a:p>
                  </a:txBody>
                  <a:tcPr marL="150785" marR="150785" marT="37696"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317670937"/>
                  </a:ext>
                </a:extLst>
              </a:tr>
              <a:tr h="437792">
                <a:tc>
                  <a:txBody>
                    <a:bodyPr/>
                    <a:lstStyle/>
                    <a:p>
                      <a:pPr marL="0" marR="0">
                        <a:lnSpc>
                          <a:spcPct val="100000"/>
                        </a:lnSpc>
                        <a:spcBef>
                          <a:spcPts val="0"/>
                        </a:spcBef>
                        <a:spcAft>
                          <a:spcPts val="0"/>
                        </a:spcAft>
                      </a:pPr>
                      <a:r>
                        <a:rPr lang="en-US" sz="2400" u="none" strike="noStrike" cap="none" spc="0">
                          <a:solidFill>
                            <a:schemeClr val="tx1"/>
                          </a:solidFill>
                          <a:effectLst/>
                        </a:rPr>
                        <a:t>/=</a:t>
                      </a:r>
                      <a:r>
                        <a:rPr lang="en-US" sz="2400" cap="none" spc="0">
                          <a:solidFill>
                            <a:schemeClr val="tx1"/>
                          </a:solidFill>
                          <a:effectLst/>
                        </a:rPr>
                        <a:t> </a:t>
                      </a:r>
                      <a:endParaRPr lang="en-US" sz="2400" cap="none" spc="0">
                        <a:solidFill>
                          <a:schemeClr val="tx1"/>
                        </a:solidFill>
                        <a:effectLst/>
                        <a:latin typeface="AGaramond"/>
                        <a:ea typeface="Times New Roman" panose="02020603050405020304" pitchFamily="18" charset="0"/>
                        <a:cs typeface="AGaramond"/>
                      </a:endParaRPr>
                    </a:p>
                  </a:txBody>
                  <a:tcPr marL="150785" marR="150785" marT="37696" marB="0"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marL="0" marR="0">
                        <a:lnSpc>
                          <a:spcPct val="100000"/>
                        </a:lnSpc>
                        <a:spcBef>
                          <a:spcPts val="0"/>
                        </a:spcBef>
                        <a:spcAft>
                          <a:spcPts val="0"/>
                        </a:spcAft>
                      </a:pPr>
                      <a:r>
                        <a:rPr lang="en-US" sz="2400" u="none" strike="noStrike" cap="none" spc="0" dirty="0">
                          <a:solidFill>
                            <a:schemeClr val="tx1"/>
                          </a:solidFill>
                          <a:effectLst/>
                        </a:rPr>
                        <a:t>f /= 3</a:t>
                      </a:r>
                      <a:r>
                        <a:rPr lang="en-US" sz="2400" cap="none" spc="0" dirty="0">
                          <a:solidFill>
                            <a:schemeClr val="tx1"/>
                          </a:solidFill>
                          <a:effectLst/>
                        </a:rPr>
                        <a:t> </a:t>
                      </a:r>
                      <a:endParaRPr lang="en-US" sz="2400" cap="none" spc="0" dirty="0">
                        <a:solidFill>
                          <a:schemeClr val="tx1"/>
                        </a:solidFill>
                        <a:effectLst/>
                        <a:latin typeface="AGaramond"/>
                        <a:ea typeface="Times New Roman" panose="02020603050405020304" pitchFamily="18" charset="0"/>
                        <a:cs typeface="AGaramond"/>
                      </a:endParaRPr>
                    </a:p>
                  </a:txBody>
                  <a:tcPr marL="150785" marR="150785" marT="37696" marB="0"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00000"/>
                        </a:lnSpc>
                        <a:spcBef>
                          <a:spcPts val="0"/>
                        </a:spcBef>
                        <a:spcAft>
                          <a:spcPts val="0"/>
                        </a:spcAft>
                      </a:pPr>
                      <a:r>
                        <a:rPr lang="en-US" sz="2400" u="none" strike="noStrike" cap="none" spc="0" dirty="0">
                          <a:solidFill>
                            <a:schemeClr val="tx1"/>
                          </a:solidFill>
                          <a:effectLst/>
                        </a:rPr>
                        <a:t>f = f / 3</a:t>
                      </a:r>
                      <a:r>
                        <a:rPr lang="en-US" sz="2400" cap="none" spc="0" dirty="0">
                          <a:solidFill>
                            <a:schemeClr val="tx1"/>
                          </a:solidFill>
                          <a:effectLst/>
                        </a:rPr>
                        <a:t> </a:t>
                      </a:r>
                      <a:endParaRPr lang="en-US" sz="2400" cap="none" spc="0" dirty="0">
                        <a:solidFill>
                          <a:schemeClr val="tx1"/>
                        </a:solidFill>
                        <a:effectLst/>
                        <a:latin typeface="AGaramond"/>
                        <a:ea typeface="Times New Roman" panose="02020603050405020304" pitchFamily="18" charset="0"/>
                        <a:cs typeface="AGaramond"/>
                      </a:endParaRPr>
                    </a:p>
                  </a:txBody>
                  <a:tcPr marL="150785" marR="150785" marT="37696" marB="0"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00000"/>
                        </a:lnSpc>
                        <a:spcBef>
                          <a:spcPts val="0"/>
                        </a:spcBef>
                        <a:spcAft>
                          <a:spcPts val="0"/>
                        </a:spcAft>
                      </a:pPr>
                      <a:r>
                        <a:rPr lang="en-US" sz="2400" u="none" strike="noStrike" cap="none" spc="0" dirty="0">
                          <a:solidFill>
                            <a:schemeClr val="tx1"/>
                          </a:solidFill>
                          <a:effectLst/>
                        </a:rPr>
                        <a:t>2</a:t>
                      </a:r>
                      <a:r>
                        <a:rPr lang="en-US" sz="2400" cap="none" spc="0" dirty="0">
                          <a:solidFill>
                            <a:schemeClr val="tx1"/>
                          </a:solidFill>
                          <a:effectLst/>
                        </a:rPr>
                        <a:t> to </a:t>
                      </a:r>
                      <a:r>
                        <a:rPr lang="en-US" sz="2400" u="none" strike="noStrike" cap="none" spc="0" dirty="0">
                          <a:solidFill>
                            <a:schemeClr val="tx1"/>
                          </a:solidFill>
                          <a:effectLst/>
                        </a:rPr>
                        <a:t>f</a:t>
                      </a:r>
                      <a:endParaRPr lang="en-US" sz="2400" cap="none" spc="0" dirty="0">
                        <a:solidFill>
                          <a:schemeClr val="tx1"/>
                        </a:solidFill>
                        <a:effectLst/>
                        <a:latin typeface="AGaramond"/>
                        <a:ea typeface="Times New Roman" panose="02020603050405020304" pitchFamily="18" charset="0"/>
                        <a:cs typeface="AGaramond"/>
                      </a:endParaRPr>
                    </a:p>
                  </a:txBody>
                  <a:tcPr marL="150785" marR="150785" marT="37696" marB="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76355977"/>
                  </a:ext>
                </a:extLst>
              </a:tr>
              <a:tr h="437792">
                <a:tc>
                  <a:txBody>
                    <a:bodyPr/>
                    <a:lstStyle/>
                    <a:p>
                      <a:pPr marL="0" marR="0">
                        <a:lnSpc>
                          <a:spcPct val="100000"/>
                        </a:lnSpc>
                        <a:spcBef>
                          <a:spcPts val="0"/>
                        </a:spcBef>
                        <a:spcAft>
                          <a:spcPts val="0"/>
                        </a:spcAft>
                      </a:pPr>
                      <a:r>
                        <a:rPr lang="en-US" sz="2400" u="none" strike="noStrike" cap="none" spc="0" dirty="0">
                          <a:solidFill>
                            <a:schemeClr val="tx1"/>
                          </a:solidFill>
                          <a:effectLst/>
                        </a:rPr>
                        <a:t>%=</a:t>
                      </a:r>
                      <a:r>
                        <a:rPr lang="en-US" sz="2400" cap="none" spc="0" dirty="0">
                          <a:solidFill>
                            <a:schemeClr val="tx1"/>
                          </a:solidFill>
                          <a:effectLst/>
                        </a:rPr>
                        <a:t> </a:t>
                      </a:r>
                      <a:endParaRPr lang="en-US" sz="2400" cap="none" spc="0" dirty="0">
                        <a:solidFill>
                          <a:schemeClr val="tx1"/>
                        </a:solidFill>
                        <a:effectLst/>
                        <a:latin typeface="AGaramond"/>
                        <a:ea typeface="Times New Roman" panose="02020603050405020304" pitchFamily="18" charset="0"/>
                        <a:cs typeface="AGaramond"/>
                      </a:endParaRPr>
                    </a:p>
                  </a:txBody>
                  <a:tcPr marL="150785" marR="150785" marT="37696"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nSpc>
                          <a:spcPct val="100000"/>
                        </a:lnSpc>
                        <a:spcBef>
                          <a:spcPts val="0"/>
                        </a:spcBef>
                        <a:spcAft>
                          <a:spcPts val="0"/>
                        </a:spcAft>
                      </a:pPr>
                      <a:r>
                        <a:rPr lang="en-US" sz="2400" u="none" strike="noStrike" cap="none" spc="0" dirty="0">
                          <a:solidFill>
                            <a:schemeClr val="tx1"/>
                          </a:solidFill>
                          <a:effectLst/>
                        </a:rPr>
                        <a:t>g %= 9</a:t>
                      </a:r>
                      <a:r>
                        <a:rPr lang="en-US" sz="2400" cap="none" spc="0" dirty="0">
                          <a:solidFill>
                            <a:schemeClr val="tx1"/>
                          </a:solidFill>
                          <a:effectLst/>
                        </a:rPr>
                        <a:t> </a:t>
                      </a:r>
                      <a:endParaRPr lang="en-US" sz="2400" cap="none" spc="0" dirty="0">
                        <a:solidFill>
                          <a:schemeClr val="tx1"/>
                        </a:solidFill>
                        <a:effectLst/>
                        <a:latin typeface="AGaramond"/>
                        <a:ea typeface="Times New Roman" panose="02020603050405020304" pitchFamily="18" charset="0"/>
                        <a:cs typeface="AGaramond"/>
                      </a:endParaRPr>
                    </a:p>
                  </a:txBody>
                  <a:tcPr marL="150785" marR="150785" marT="37696"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nSpc>
                          <a:spcPct val="100000"/>
                        </a:lnSpc>
                        <a:spcBef>
                          <a:spcPts val="0"/>
                        </a:spcBef>
                        <a:spcAft>
                          <a:spcPts val="0"/>
                        </a:spcAft>
                      </a:pPr>
                      <a:r>
                        <a:rPr lang="en-US" sz="2400" u="none" strike="noStrike" cap="none" spc="0" dirty="0">
                          <a:solidFill>
                            <a:schemeClr val="tx1"/>
                          </a:solidFill>
                          <a:effectLst/>
                        </a:rPr>
                        <a:t>g = g % 9</a:t>
                      </a:r>
                      <a:r>
                        <a:rPr lang="en-US" sz="2400" cap="none" spc="0" dirty="0">
                          <a:solidFill>
                            <a:schemeClr val="tx1"/>
                          </a:solidFill>
                          <a:effectLst/>
                        </a:rPr>
                        <a:t> </a:t>
                      </a:r>
                      <a:endParaRPr lang="en-US" sz="2400" cap="none" spc="0" dirty="0">
                        <a:solidFill>
                          <a:schemeClr val="tx1"/>
                        </a:solidFill>
                        <a:effectLst/>
                        <a:latin typeface="AGaramond"/>
                        <a:ea typeface="Times New Roman" panose="02020603050405020304" pitchFamily="18" charset="0"/>
                        <a:cs typeface="AGaramond"/>
                      </a:endParaRPr>
                    </a:p>
                  </a:txBody>
                  <a:tcPr marL="150785" marR="150785" marT="37696"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nSpc>
                          <a:spcPct val="100000"/>
                        </a:lnSpc>
                        <a:spcBef>
                          <a:spcPts val="0"/>
                        </a:spcBef>
                        <a:spcAft>
                          <a:spcPts val="0"/>
                        </a:spcAft>
                      </a:pPr>
                      <a:r>
                        <a:rPr lang="en-US" sz="2400" u="none" strike="noStrike" cap="none" spc="0" dirty="0">
                          <a:solidFill>
                            <a:schemeClr val="tx1"/>
                          </a:solidFill>
                          <a:effectLst/>
                        </a:rPr>
                        <a:t>3</a:t>
                      </a:r>
                      <a:r>
                        <a:rPr lang="en-US" sz="2400" cap="none" spc="0" dirty="0">
                          <a:solidFill>
                            <a:schemeClr val="tx1"/>
                          </a:solidFill>
                          <a:effectLst/>
                        </a:rPr>
                        <a:t> to </a:t>
                      </a:r>
                      <a:r>
                        <a:rPr lang="en-US" sz="2400" u="none" strike="noStrike" cap="none" spc="0" dirty="0">
                          <a:solidFill>
                            <a:schemeClr val="tx1"/>
                          </a:solidFill>
                          <a:effectLst/>
                        </a:rPr>
                        <a:t>g</a:t>
                      </a:r>
                      <a:endParaRPr lang="en-US" sz="2400" cap="none" spc="0" dirty="0">
                        <a:solidFill>
                          <a:schemeClr val="tx1"/>
                        </a:solidFill>
                        <a:effectLst/>
                        <a:latin typeface="AGaramond"/>
                        <a:ea typeface="Times New Roman" panose="02020603050405020304" pitchFamily="18" charset="0"/>
                        <a:cs typeface="AGaramond"/>
                      </a:endParaRPr>
                    </a:p>
                  </a:txBody>
                  <a:tcPr marL="150785" marR="150785" marT="37696" marB="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013333164"/>
                  </a:ext>
                </a:extLst>
              </a:tr>
            </a:tbl>
          </a:graphicData>
        </a:graphic>
      </p:graphicFrame>
    </p:spTree>
    <p:extLst>
      <p:ext uri="{BB962C8B-B14F-4D97-AF65-F5344CB8AC3E}">
        <p14:creationId xmlns:p14="http://schemas.microsoft.com/office/powerpoint/2010/main" val="22546418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A9B8-E0E3-C377-CBFD-5782F9B379FF}"/>
              </a:ext>
            </a:extLst>
          </p:cNvPr>
          <p:cNvSpPr>
            <a:spLocks noGrp="1"/>
          </p:cNvSpPr>
          <p:nvPr>
            <p:ph type="title"/>
          </p:nvPr>
        </p:nvSpPr>
        <p:spPr/>
        <p:txBody>
          <a:bodyPr/>
          <a:lstStyle/>
          <a:p>
            <a:r>
              <a:rPr lang="en-US" dirty="0"/>
              <a:t>Increment and Decrement Operators</a:t>
            </a:r>
          </a:p>
        </p:txBody>
      </p:sp>
      <p:sp>
        <p:nvSpPr>
          <p:cNvPr id="3" name="Content Placeholder 2">
            <a:extLst>
              <a:ext uri="{FF2B5EF4-FFF2-40B4-BE49-F238E27FC236}">
                <a16:creationId xmlns:a16="http://schemas.microsoft.com/office/drawing/2014/main" id="{C7B7307A-A6E6-DCDE-57FD-DF017ADDD90B}"/>
              </a:ext>
            </a:extLst>
          </p:cNvPr>
          <p:cNvSpPr>
            <a:spLocks noGrp="1"/>
          </p:cNvSpPr>
          <p:nvPr>
            <p:ph idx="1"/>
          </p:nvPr>
        </p:nvSpPr>
        <p:spPr>
          <a:xfrm>
            <a:off x="628650" y="1257300"/>
            <a:ext cx="7886700" cy="3626115"/>
          </a:xfrm>
        </p:spPr>
        <p:txBody>
          <a:bodyPr/>
          <a:lstStyle/>
          <a:p>
            <a:r>
              <a:rPr lang="en-US" dirty="0">
                <a:latin typeface="Consolas" panose="020B0609020204030204" pitchFamily="49" charset="0"/>
                <a:cs typeface="Consolas" panose="020B0609020204030204" pitchFamily="49" charset="0"/>
              </a:rPr>
              <a:t>passes = passes + 1;</a:t>
            </a:r>
          </a:p>
          <a:p>
            <a:endParaRPr lang="en-US" dirty="0"/>
          </a:p>
        </p:txBody>
      </p:sp>
      <p:sp>
        <p:nvSpPr>
          <p:cNvPr id="4" name="Footer Placeholder 3">
            <a:extLst>
              <a:ext uri="{FF2B5EF4-FFF2-40B4-BE49-F238E27FC236}">
                <a16:creationId xmlns:a16="http://schemas.microsoft.com/office/drawing/2014/main" id="{D22CE4C4-D12A-9761-3F21-00EA2BFB8275}"/>
              </a:ext>
            </a:extLst>
          </p:cNvPr>
          <p:cNvSpPr>
            <a:spLocks noGrp="1"/>
          </p:cNvSpPr>
          <p:nvPr>
            <p:ph type="ftr" sz="quarter" idx="3"/>
          </p:nvPr>
        </p:nvSpPr>
        <p:spPr/>
        <p:txBody>
          <a:bodyPr/>
          <a:lstStyle/>
          <a:p>
            <a:pPr algn="l"/>
            <a:r>
              <a:rPr lang="en-US" dirty="0"/>
              <a:t>©Copyright 1992-2024 by Pearson Education, Inc. All Rights Reserved. https://deitel.com </a:t>
            </a:r>
          </a:p>
        </p:txBody>
      </p:sp>
      <p:graphicFrame>
        <p:nvGraphicFramePr>
          <p:cNvPr id="7" name="Content Placeholder 6">
            <a:extLst>
              <a:ext uri="{FF2B5EF4-FFF2-40B4-BE49-F238E27FC236}">
                <a16:creationId xmlns:a16="http://schemas.microsoft.com/office/drawing/2014/main" id="{FBABC071-BD48-A24F-1F65-09AAC16297F8}"/>
              </a:ext>
            </a:extLst>
          </p:cNvPr>
          <p:cNvGraphicFramePr>
            <a:graphicFrameLocks/>
          </p:cNvGraphicFramePr>
          <p:nvPr/>
        </p:nvGraphicFramePr>
        <p:xfrm>
          <a:off x="482599" y="1943100"/>
          <a:ext cx="8178801" cy="3056857"/>
        </p:xfrm>
        <a:graphic>
          <a:graphicData uri="http://schemas.openxmlformats.org/drawingml/2006/table">
            <a:tbl>
              <a:tblPr firstRow="1" bandRow="1">
                <a:noFill/>
                <a:tableStyleId>{5C22544A-7EE6-4342-B048-85BDC9FD1C3A}</a:tableStyleId>
              </a:tblPr>
              <a:tblGrid>
                <a:gridCol w="1117600">
                  <a:extLst>
                    <a:ext uri="{9D8B030D-6E8A-4147-A177-3AD203B41FA5}">
                      <a16:colId xmlns:a16="http://schemas.microsoft.com/office/drawing/2014/main" val="4067241358"/>
                    </a:ext>
                  </a:extLst>
                </a:gridCol>
                <a:gridCol w="1797632">
                  <a:extLst>
                    <a:ext uri="{9D8B030D-6E8A-4147-A177-3AD203B41FA5}">
                      <a16:colId xmlns:a16="http://schemas.microsoft.com/office/drawing/2014/main" val="173821019"/>
                    </a:ext>
                  </a:extLst>
                </a:gridCol>
                <a:gridCol w="1633763">
                  <a:extLst>
                    <a:ext uri="{9D8B030D-6E8A-4147-A177-3AD203B41FA5}">
                      <a16:colId xmlns:a16="http://schemas.microsoft.com/office/drawing/2014/main" val="2323918480"/>
                    </a:ext>
                  </a:extLst>
                </a:gridCol>
                <a:gridCol w="3629806">
                  <a:extLst>
                    <a:ext uri="{9D8B030D-6E8A-4147-A177-3AD203B41FA5}">
                      <a16:colId xmlns:a16="http://schemas.microsoft.com/office/drawing/2014/main" val="3474248008"/>
                    </a:ext>
                  </a:extLst>
                </a:gridCol>
              </a:tblGrid>
              <a:tr h="394430">
                <a:tc>
                  <a:txBody>
                    <a:bodyPr/>
                    <a:lstStyle/>
                    <a:p>
                      <a:pPr marL="0" marR="0">
                        <a:lnSpc>
                          <a:spcPct val="100000"/>
                        </a:lnSpc>
                        <a:spcBef>
                          <a:spcPts val="0"/>
                        </a:spcBef>
                        <a:spcAft>
                          <a:spcPts val="0"/>
                        </a:spcAft>
                        <a:tabLst>
                          <a:tab pos="228600" algn="l"/>
                          <a:tab pos="1206500" algn="l"/>
                          <a:tab pos="1943100" algn="l"/>
                          <a:tab pos="2286000" algn="l"/>
                          <a:tab pos="2743200" algn="l"/>
                          <a:tab pos="3200400" algn="l"/>
                          <a:tab pos="3657600" algn="l"/>
                          <a:tab pos="4114800" algn="l"/>
                        </a:tabLst>
                      </a:pPr>
                      <a:r>
                        <a:rPr lang="en-US" sz="1400" b="1" cap="none" spc="0" dirty="0">
                          <a:solidFill>
                            <a:schemeClr val="tx1"/>
                          </a:solidFill>
                          <a:effectLst/>
                        </a:rPr>
                        <a:t>Operator</a:t>
                      </a:r>
                      <a:endParaRPr lang="en-US" sz="1400" b="1" cap="none" spc="0" dirty="0">
                        <a:solidFill>
                          <a:schemeClr val="tx1"/>
                        </a:solidFill>
                        <a:effectLst/>
                        <a:latin typeface="Goudy Sans Medium"/>
                        <a:ea typeface="Times New Roman" panose="02020603050405020304" pitchFamily="18" charset="0"/>
                        <a:cs typeface="Goudy Sans Medium"/>
                      </a:endParaRPr>
                    </a:p>
                  </a:txBody>
                  <a:tcPr marL="88293"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0000"/>
                        </a:lnSpc>
                        <a:spcBef>
                          <a:spcPts val="0"/>
                        </a:spcBef>
                        <a:spcAft>
                          <a:spcPts val="0"/>
                        </a:spcAft>
                        <a:tabLst>
                          <a:tab pos="228600" algn="l"/>
                          <a:tab pos="1206500" algn="l"/>
                          <a:tab pos="1943100" algn="l"/>
                          <a:tab pos="2286000" algn="l"/>
                          <a:tab pos="2743200" algn="l"/>
                          <a:tab pos="3200400" algn="l"/>
                          <a:tab pos="3657600" algn="l"/>
                          <a:tab pos="4114800" algn="l"/>
                        </a:tabLst>
                      </a:pPr>
                      <a:r>
                        <a:rPr lang="en-US" sz="1400" b="1" cap="none" spc="0" dirty="0">
                          <a:solidFill>
                            <a:schemeClr val="tx1"/>
                          </a:solidFill>
                          <a:effectLst/>
                        </a:rPr>
                        <a:t>Operator name</a:t>
                      </a:r>
                      <a:endParaRPr lang="en-US" sz="1400" b="1" cap="none" spc="0" dirty="0">
                        <a:solidFill>
                          <a:schemeClr val="tx1"/>
                        </a:solidFill>
                        <a:effectLst/>
                        <a:latin typeface="Goudy Sans Medium"/>
                        <a:ea typeface="Times New Roman" panose="02020603050405020304" pitchFamily="18" charset="0"/>
                        <a:cs typeface="Goudy Sans Medium"/>
                      </a:endParaRPr>
                    </a:p>
                  </a:txBody>
                  <a:tcPr marL="88293"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0000"/>
                        </a:lnSpc>
                        <a:spcBef>
                          <a:spcPts val="0"/>
                        </a:spcBef>
                        <a:spcAft>
                          <a:spcPts val="0"/>
                        </a:spcAft>
                        <a:tabLst>
                          <a:tab pos="228600" algn="l"/>
                          <a:tab pos="1206500" algn="l"/>
                          <a:tab pos="1943100" algn="l"/>
                          <a:tab pos="2286000" algn="l"/>
                          <a:tab pos="2743200" algn="l"/>
                          <a:tab pos="3200400" algn="l"/>
                          <a:tab pos="3657600" algn="l"/>
                          <a:tab pos="4114800" algn="l"/>
                        </a:tabLst>
                      </a:pPr>
                      <a:r>
                        <a:rPr lang="en-US" sz="1400" b="1" cap="none" spc="0" dirty="0">
                          <a:solidFill>
                            <a:schemeClr val="tx1"/>
                          </a:solidFill>
                          <a:effectLst/>
                        </a:rPr>
                        <a:t>Sample expression</a:t>
                      </a:r>
                      <a:endParaRPr lang="en-US" sz="1400" b="1" cap="none" spc="0" dirty="0">
                        <a:solidFill>
                          <a:schemeClr val="tx1"/>
                        </a:solidFill>
                        <a:effectLst/>
                        <a:latin typeface="Goudy Sans Medium"/>
                        <a:ea typeface="Times New Roman" panose="02020603050405020304" pitchFamily="18" charset="0"/>
                        <a:cs typeface="Goudy Sans Medium"/>
                      </a:endParaRPr>
                    </a:p>
                  </a:txBody>
                  <a:tcPr marL="88293"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0000"/>
                        </a:lnSpc>
                        <a:spcBef>
                          <a:spcPts val="0"/>
                        </a:spcBef>
                        <a:spcAft>
                          <a:spcPts val="0"/>
                        </a:spcAft>
                        <a:tabLst>
                          <a:tab pos="228600" algn="l"/>
                          <a:tab pos="1206500" algn="l"/>
                          <a:tab pos="1943100" algn="l"/>
                          <a:tab pos="2286000" algn="l"/>
                          <a:tab pos="2743200" algn="l"/>
                          <a:tab pos="3200400" algn="l"/>
                          <a:tab pos="3657600" algn="l"/>
                          <a:tab pos="4114800" algn="l"/>
                        </a:tabLst>
                      </a:pPr>
                      <a:r>
                        <a:rPr lang="en-US" sz="1400" b="1" cap="none" spc="0" dirty="0">
                          <a:solidFill>
                            <a:schemeClr val="tx1"/>
                          </a:solidFill>
                          <a:effectLst/>
                        </a:rPr>
                        <a:t>Explanation</a:t>
                      </a:r>
                      <a:endParaRPr lang="en-US" sz="1400" b="1" cap="none" spc="0" dirty="0">
                        <a:solidFill>
                          <a:schemeClr val="tx1"/>
                        </a:solidFill>
                        <a:effectLst/>
                        <a:latin typeface="Goudy Sans Medium"/>
                        <a:ea typeface="Times New Roman" panose="02020603050405020304" pitchFamily="18" charset="0"/>
                        <a:cs typeface="Goudy Sans Medium"/>
                      </a:endParaRPr>
                    </a:p>
                  </a:txBody>
                  <a:tcPr marL="88293"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35913862"/>
                  </a:ext>
                </a:extLst>
              </a:tr>
              <a:tr h="608928">
                <a:tc>
                  <a:txBody>
                    <a:bodyPr/>
                    <a:lstStyle/>
                    <a:p>
                      <a:pPr marL="0" marR="0">
                        <a:lnSpc>
                          <a:spcPct val="100000"/>
                        </a:lnSpc>
                        <a:spcBef>
                          <a:spcPts val="0"/>
                        </a:spcBef>
                        <a:spcAft>
                          <a:spcPts val="0"/>
                        </a:spcAft>
                      </a:pPr>
                      <a:r>
                        <a:rPr lang="en-US" sz="1400" u="none" strike="noStrike" cap="none" spc="0" dirty="0">
                          <a:solidFill>
                            <a:schemeClr val="tx1"/>
                          </a:solidFill>
                          <a:effectLst/>
                          <a:latin typeface="Consolas" panose="020B0609020204030204" pitchFamily="49" charset="0"/>
                          <a:cs typeface="Consolas" panose="020B0609020204030204" pitchFamily="49" charset="0"/>
                        </a:rPr>
                        <a:t>++</a:t>
                      </a:r>
                      <a:r>
                        <a:rPr lang="en-US" sz="1400" cap="none" spc="0" dirty="0">
                          <a:solidFill>
                            <a:schemeClr val="tx1"/>
                          </a:solidFill>
                          <a:effectLst/>
                          <a:latin typeface="Consolas" panose="020B0609020204030204" pitchFamily="49" charset="0"/>
                          <a:cs typeface="Consolas" panose="020B0609020204030204" pitchFamily="49" charset="0"/>
                        </a:rPr>
                        <a:t> </a:t>
                      </a:r>
                      <a:endParaRPr lang="en-US" sz="1400" cap="none" spc="0" dirty="0">
                        <a:solidFill>
                          <a:schemeClr val="tx1"/>
                        </a:solidFill>
                        <a:effectLst/>
                        <a:latin typeface="Consolas" panose="020B0609020204030204" pitchFamily="49" charset="0"/>
                        <a:ea typeface="Times New Roman" panose="02020603050405020304" pitchFamily="18" charset="0"/>
                        <a:cs typeface="Consolas" panose="020B0609020204030204" pitchFamily="49" charset="0"/>
                      </a:endParaRPr>
                    </a:p>
                  </a:txBody>
                  <a:tcPr marL="88293" marR="1371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0000"/>
                        </a:lnSpc>
                        <a:spcBef>
                          <a:spcPts val="0"/>
                        </a:spcBef>
                        <a:spcAft>
                          <a:spcPts val="0"/>
                        </a:spcAft>
                      </a:pPr>
                      <a:r>
                        <a:rPr lang="en-US" sz="1400" cap="none" spc="0" dirty="0">
                          <a:solidFill>
                            <a:schemeClr val="tx1"/>
                          </a:solidFill>
                          <a:effectLst/>
                        </a:rPr>
                        <a:t>prefix increment</a:t>
                      </a:r>
                      <a:endParaRPr lang="en-US" sz="1400" cap="none" spc="0" dirty="0">
                        <a:solidFill>
                          <a:schemeClr val="tx1"/>
                        </a:solidFill>
                        <a:effectLst/>
                        <a:latin typeface="AGaramond"/>
                        <a:ea typeface="Times New Roman" panose="02020603050405020304" pitchFamily="18" charset="0"/>
                        <a:cs typeface="AGaramond"/>
                      </a:endParaRPr>
                    </a:p>
                  </a:txBody>
                  <a:tcPr marL="88293" marR="1371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0000"/>
                        </a:lnSpc>
                        <a:spcBef>
                          <a:spcPts val="0"/>
                        </a:spcBef>
                        <a:spcAft>
                          <a:spcPts val="0"/>
                        </a:spcAft>
                      </a:pPr>
                      <a:r>
                        <a:rPr lang="en-US" sz="1400" u="none" strike="noStrike" cap="none" spc="0" dirty="0">
                          <a:solidFill>
                            <a:schemeClr val="tx1"/>
                          </a:solidFill>
                          <a:effectLst/>
                          <a:latin typeface="Consolas" panose="020B0609020204030204" pitchFamily="49" charset="0"/>
                          <a:cs typeface="Consolas" panose="020B0609020204030204" pitchFamily="49" charset="0"/>
                        </a:rPr>
                        <a:t>++number</a:t>
                      </a:r>
                      <a:r>
                        <a:rPr lang="en-US" sz="1400" cap="none" spc="0" dirty="0">
                          <a:solidFill>
                            <a:schemeClr val="tx1"/>
                          </a:solidFill>
                          <a:effectLst/>
                          <a:latin typeface="Consolas" panose="020B0609020204030204" pitchFamily="49" charset="0"/>
                          <a:cs typeface="Consolas" panose="020B0609020204030204" pitchFamily="49" charset="0"/>
                        </a:rPr>
                        <a:t> </a:t>
                      </a:r>
                      <a:endParaRPr lang="en-US" sz="1400" cap="none" spc="0" dirty="0">
                        <a:solidFill>
                          <a:schemeClr val="tx1"/>
                        </a:solidFill>
                        <a:effectLst/>
                        <a:latin typeface="Consolas" panose="020B0609020204030204" pitchFamily="49" charset="0"/>
                        <a:ea typeface="Times New Roman" panose="02020603050405020304" pitchFamily="18" charset="0"/>
                        <a:cs typeface="Consolas" panose="020B0609020204030204" pitchFamily="49" charset="0"/>
                      </a:endParaRPr>
                    </a:p>
                  </a:txBody>
                  <a:tcPr marL="88293" marR="1371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0000"/>
                        </a:lnSpc>
                        <a:spcBef>
                          <a:spcPts val="0"/>
                        </a:spcBef>
                        <a:spcAft>
                          <a:spcPts val="0"/>
                        </a:spcAft>
                      </a:pPr>
                      <a:r>
                        <a:rPr lang="en-US" sz="1400" cap="none" spc="0">
                          <a:solidFill>
                            <a:schemeClr val="tx1"/>
                          </a:solidFill>
                          <a:effectLst/>
                        </a:rPr>
                        <a:t>Increment </a:t>
                      </a:r>
                      <a:r>
                        <a:rPr lang="en-US" sz="1400" u="none" strike="noStrike" cap="none" spc="0">
                          <a:solidFill>
                            <a:schemeClr val="tx1"/>
                          </a:solidFill>
                          <a:effectLst/>
                          <a:latin typeface="Consolas" panose="020B0609020204030204" pitchFamily="49" charset="0"/>
                          <a:cs typeface="Consolas" panose="020B0609020204030204" pitchFamily="49" charset="0"/>
                        </a:rPr>
                        <a:t>number</a:t>
                      </a:r>
                      <a:r>
                        <a:rPr lang="en-US" sz="1400" cap="none" spc="0">
                          <a:solidFill>
                            <a:schemeClr val="tx1"/>
                          </a:solidFill>
                          <a:effectLst/>
                        </a:rPr>
                        <a:t> by </a:t>
                      </a:r>
                      <a:r>
                        <a:rPr lang="en-US" sz="1400" u="none" strike="noStrike" cap="none" spc="0">
                          <a:solidFill>
                            <a:schemeClr val="tx1"/>
                          </a:solidFill>
                          <a:effectLst/>
                        </a:rPr>
                        <a:t>1</a:t>
                      </a:r>
                      <a:r>
                        <a:rPr lang="en-US" sz="1400" cap="none" spc="0">
                          <a:solidFill>
                            <a:schemeClr val="tx1"/>
                          </a:solidFill>
                          <a:effectLst/>
                        </a:rPr>
                        <a:t>, then use the new value of </a:t>
                      </a:r>
                      <a:r>
                        <a:rPr lang="en-US" sz="1400" u="none" strike="noStrike" cap="none" spc="0">
                          <a:solidFill>
                            <a:schemeClr val="tx1"/>
                          </a:solidFill>
                          <a:effectLst/>
                          <a:latin typeface="Consolas" panose="020B0609020204030204" pitchFamily="49" charset="0"/>
                          <a:cs typeface="Consolas" panose="020B0609020204030204" pitchFamily="49" charset="0"/>
                        </a:rPr>
                        <a:t>number</a:t>
                      </a:r>
                      <a:r>
                        <a:rPr lang="en-US" sz="1400" cap="none" spc="0">
                          <a:solidFill>
                            <a:schemeClr val="tx1"/>
                          </a:solidFill>
                          <a:effectLst/>
                        </a:rPr>
                        <a:t> in the expression in which </a:t>
                      </a:r>
                      <a:r>
                        <a:rPr lang="en-US" sz="1400" u="none" strike="noStrike" cap="none" spc="0">
                          <a:solidFill>
                            <a:schemeClr val="tx1"/>
                          </a:solidFill>
                          <a:effectLst/>
                          <a:latin typeface="Consolas" panose="020B0609020204030204" pitchFamily="49" charset="0"/>
                          <a:cs typeface="Consolas" panose="020B0609020204030204" pitchFamily="49" charset="0"/>
                        </a:rPr>
                        <a:t>number</a:t>
                      </a:r>
                      <a:r>
                        <a:rPr lang="en-US" sz="1400" cap="none" spc="0">
                          <a:solidFill>
                            <a:schemeClr val="tx1"/>
                          </a:solidFill>
                          <a:effectLst/>
                        </a:rPr>
                        <a:t> resides.</a:t>
                      </a:r>
                      <a:endParaRPr lang="en-US" sz="1400" cap="none" spc="0" dirty="0">
                        <a:solidFill>
                          <a:schemeClr val="tx1"/>
                        </a:solidFill>
                        <a:effectLst/>
                        <a:latin typeface="AGaramond"/>
                        <a:ea typeface="Times New Roman" panose="02020603050405020304" pitchFamily="18" charset="0"/>
                        <a:cs typeface="AGaramond"/>
                      </a:endParaRPr>
                    </a:p>
                  </a:txBody>
                  <a:tcPr marL="88293" marR="1371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229272"/>
                  </a:ext>
                </a:extLst>
              </a:tr>
              <a:tr h="597060">
                <a:tc>
                  <a:txBody>
                    <a:bodyPr/>
                    <a:lstStyle/>
                    <a:p>
                      <a:pPr marL="0" marR="0">
                        <a:lnSpc>
                          <a:spcPct val="100000"/>
                        </a:lnSpc>
                        <a:spcBef>
                          <a:spcPts val="0"/>
                        </a:spcBef>
                        <a:spcAft>
                          <a:spcPts val="0"/>
                        </a:spcAft>
                      </a:pPr>
                      <a:r>
                        <a:rPr lang="en-US" sz="1400" u="none" strike="noStrike" cap="none" spc="0">
                          <a:solidFill>
                            <a:schemeClr val="tx1"/>
                          </a:solidFill>
                          <a:effectLst/>
                          <a:latin typeface="Consolas" panose="020B0609020204030204" pitchFamily="49" charset="0"/>
                          <a:cs typeface="Consolas" panose="020B0609020204030204" pitchFamily="49" charset="0"/>
                        </a:rPr>
                        <a:t>++</a:t>
                      </a:r>
                      <a:r>
                        <a:rPr lang="en-US" sz="1400" cap="none" spc="0">
                          <a:solidFill>
                            <a:schemeClr val="tx1"/>
                          </a:solidFill>
                          <a:effectLst/>
                          <a:latin typeface="Consolas" panose="020B0609020204030204" pitchFamily="49" charset="0"/>
                          <a:cs typeface="Consolas" panose="020B0609020204030204" pitchFamily="49" charset="0"/>
                        </a:rPr>
                        <a:t> </a:t>
                      </a:r>
                      <a:endParaRPr lang="en-US" sz="1400" cap="none" spc="0">
                        <a:solidFill>
                          <a:schemeClr val="tx1"/>
                        </a:solidFill>
                        <a:effectLst/>
                        <a:latin typeface="Consolas" panose="020B0609020204030204" pitchFamily="49" charset="0"/>
                        <a:ea typeface="Times New Roman" panose="02020603050405020304" pitchFamily="18" charset="0"/>
                        <a:cs typeface="Consolas" panose="020B0609020204030204" pitchFamily="49" charset="0"/>
                      </a:endParaRPr>
                    </a:p>
                  </a:txBody>
                  <a:tcPr marL="88293" marR="1371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nSpc>
                          <a:spcPct val="100000"/>
                        </a:lnSpc>
                        <a:spcBef>
                          <a:spcPts val="0"/>
                        </a:spcBef>
                        <a:spcAft>
                          <a:spcPts val="0"/>
                        </a:spcAft>
                      </a:pPr>
                      <a:r>
                        <a:rPr lang="en-US" sz="1400" cap="none" spc="0">
                          <a:solidFill>
                            <a:schemeClr val="tx1"/>
                          </a:solidFill>
                          <a:effectLst/>
                        </a:rPr>
                        <a:t>postfix increment</a:t>
                      </a:r>
                      <a:endParaRPr lang="en-US" sz="1400" cap="none" spc="0">
                        <a:solidFill>
                          <a:schemeClr val="tx1"/>
                        </a:solidFill>
                        <a:effectLst/>
                        <a:latin typeface="AGaramond"/>
                        <a:ea typeface="Times New Roman" panose="02020603050405020304" pitchFamily="18" charset="0"/>
                        <a:cs typeface="AGaramond"/>
                      </a:endParaRPr>
                    </a:p>
                  </a:txBody>
                  <a:tcPr marL="88293" marR="1371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nSpc>
                          <a:spcPct val="100000"/>
                        </a:lnSpc>
                        <a:spcBef>
                          <a:spcPts val="0"/>
                        </a:spcBef>
                        <a:spcAft>
                          <a:spcPts val="0"/>
                        </a:spcAft>
                      </a:pPr>
                      <a:r>
                        <a:rPr lang="en-US" sz="1400" u="none" strike="noStrike" cap="none" spc="0" dirty="0">
                          <a:solidFill>
                            <a:schemeClr val="tx1"/>
                          </a:solidFill>
                          <a:effectLst/>
                          <a:latin typeface="Consolas" panose="020B0609020204030204" pitchFamily="49" charset="0"/>
                          <a:cs typeface="Consolas" panose="020B0609020204030204" pitchFamily="49" charset="0"/>
                        </a:rPr>
                        <a:t>number++</a:t>
                      </a:r>
                      <a:r>
                        <a:rPr lang="en-US" sz="1400" cap="none" spc="0" dirty="0">
                          <a:solidFill>
                            <a:schemeClr val="tx1"/>
                          </a:solidFill>
                          <a:effectLst/>
                          <a:latin typeface="Consolas" panose="020B0609020204030204" pitchFamily="49" charset="0"/>
                          <a:cs typeface="Consolas" panose="020B0609020204030204" pitchFamily="49" charset="0"/>
                        </a:rPr>
                        <a:t> </a:t>
                      </a:r>
                      <a:endParaRPr lang="en-US" sz="1400" cap="none" spc="0" dirty="0">
                        <a:solidFill>
                          <a:schemeClr val="tx1"/>
                        </a:solidFill>
                        <a:effectLst/>
                        <a:latin typeface="Consolas" panose="020B0609020204030204" pitchFamily="49" charset="0"/>
                        <a:ea typeface="Times New Roman" panose="02020603050405020304" pitchFamily="18" charset="0"/>
                        <a:cs typeface="Consolas" panose="020B0609020204030204" pitchFamily="49" charset="0"/>
                      </a:endParaRPr>
                    </a:p>
                  </a:txBody>
                  <a:tcPr marL="88293" marR="1371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nSpc>
                          <a:spcPct val="100000"/>
                        </a:lnSpc>
                        <a:spcBef>
                          <a:spcPts val="0"/>
                        </a:spcBef>
                        <a:spcAft>
                          <a:spcPts val="0"/>
                        </a:spcAft>
                      </a:pPr>
                      <a:r>
                        <a:rPr lang="en-US" sz="1400" cap="none" spc="0" dirty="0">
                          <a:solidFill>
                            <a:schemeClr val="tx1"/>
                          </a:solidFill>
                          <a:effectLst/>
                        </a:rPr>
                        <a:t>Use the current value of </a:t>
                      </a:r>
                      <a:r>
                        <a:rPr lang="en-US" sz="1400" u="none" strike="noStrike" cap="none" spc="0" dirty="0">
                          <a:solidFill>
                            <a:schemeClr val="tx1"/>
                          </a:solidFill>
                          <a:effectLst/>
                          <a:latin typeface="Consolas" panose="020B0609020204030204" pitchFamily="49" charset="0"/>
                          <a:cs typeface="Consolas" panose="020B0609020204030204" pitchFamily="49" charset="0"/>
                        </a:rPr>
                        <a:t>number</a:t>
                      </a:r>
                      <a:r>
                        <a:rPr lang="en-US" sz="1400" cap="none" spc="0" dirty="0">
                          <a:solidFill>
                            <a:schemeClr val="tx1"/>
                          </a:solidFill>
                          <a:effectLst/>
                        </a:rPr>
                        <a:t> in the expression in which </a:t>
                      </a:r>
                      <a:r>
                        <a:rPr lang="en-US" sz="1400" u="none" strike="noStrike" cap="none" spc="0" dirty="0">
                          <a:solidFill>
                            <a:schemeClr val="tx1"/>
                          </a:solidFill>
                          <a:effectLst/>
                          <a:latin typeface="Consolas" panose="020B0609020204030204" pitchFamily="49" charset="0"/>
                          <a:cs typeface="Consolas" panose="020B0609020204030204" pitchFamily="49" charset="0"/>
                        </a:rPr>
                        <a:t>number</a:t>
                      </a:r>
                      <a:r>
                        <a:rPr lang="en-US" sz="1400" cap="none" spc="0" dirty="0">
                          <a:solidFill>
                            <a:schemeClr val="tx1"/>
                          </a:solidFill>
                          <a:effectLst/>
                        </a:rPr>
                        <a:t> resides, then increment </a:t>
                      </a:r>
                      <a:r>
                        <a:rPr lang="en-US" sz="1400" u="none" strike="noStrike" cap="none" spc="0" dirty="0">
                          <a:solidFill>
                            <a:schemeClr val="tx1"/>
                          </a:solidFill>
                          <a:effectLst/>
                          <a:latin typeface="Consolas" panose="020B0609020204030204" pitchFamily="49" charset="0"/>
                          <a:cs typeface="Consolas" panose="020B0609020204030204" pitchFamily="49" charset="0"/>
                        </a:rPr>
                        <a:t>number</a:t>
                      </a:r>
                      <a:r>
                        <a:rPr lang="en-US" sz="1400" cap="none" spc="0" dirty="0">
                          <a:solidFill>
                            <a:schemeClr val="tx1"/>
                          </a:solidFill>
                          <a:effectLst/>
                        </a:rPr>
                        <a:t> by </a:t>
                      </a:r>
                      <a:r>
                        <a:rPr lang="en-US" sz="1400" u="none" strike="noStrike" cap="none" spc="0" dirty="0">
                          <a:solidFill>
                            <a:schemeClr val="tx1"/>
                          </a:solidFill>
                          <a:effectLst/>
                        </a:rPr>
                        <a:t>1</a:t>
                      </a:r>
                      <a:r>
                        <a:rPr lang="en-US" sz="1400" cap="none" spc="0" dirty="0">
                          <a:solidFill>
                            <a:schemeClr val="tx1"/>
                          </a:solidFill>
                          <a:effectLst/>
                        </a:rPr>
                        <a:t>.</a:t>
                      </a:r>
                      <a:endParaRPr lang="en-US" sz="1400" cap="none" spc="0" dirty="0">
                        <a:solidFill>
                          <a:schemeClr val="tx1"/>
                        </a:solidFill>
                        <a:effectLst/>
                        <a:latin typeface="AGaramond"/>
                        <a:ea typeface="Times New Roman" panose="02020603050405020304" pitchFamily="18" charset="0"/>
                        <a:cs typeface="AGaramond"/>
                      </a:endParaRPr>
                    </a:p>
                  </a:txBody>
                  <a:tcPr marL="88293" marR="1371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20233892"/>
                  </a:ext>
                </a:extLst>
              </a:tr>
              <a:tr h="608928">
                <a:tc>
                  <a:txBody>
                    <a:bodyPr/>
                    <a:lstStyle/>
                    <a:p>
                      <a:pPr marL="0" marR="0">
                        <a:lnSpc>
                          <a:spcPct val="100000"/>
                        </a:lnSpc>
                        <a:spcBef>
                          <a:spcPts val="0"/>
                        </a:spcBef>
                        <a:spcAft>
                          <a:spcPts val="0"/>
                        </a:spcAft>
                      </a:pPr>
                      <a:r>
                        <a:rPr lang="en-US" sz="1400" u="none" strike="noStrike" cap="none" spc="0">
                          <a:solidFill>
                            <a:schemeClr val="tx1"/>
                          </a:solidFill>
                          <a:effectLst/>
                          <a:latin typeface="Consolas" panose="020B0609020204030204" pitchFamily="49" charset="0"/>
                          <a:cs typeface="Consolas" panose="020B0609020204030204" pitchFamily="49" charset="0"/>
                        </a:rPr>
                        <a:t>--</a:t>
                      </a:r>
                      <a:r>
                        <a:rPr lang="en-US" sz="1400" cap="none" spc="0">
                          <a:solidFill>
                            <a:schemeClr val="tx1"/>
                          </a:solidFill>
                          <a:effectLst/>
                          <a:latin typeface="Consolas" panose="020B0609020204030204" pitchFamily="49" charset="0"/>
                          <a:cs typeface="Consolas" panose="020B0609020204030204" pitchFamily="49" charset="0"/>
                        </a:rPr>
                        <a:t> </a:t>
                      </a:r>
                      <a:endParaRPr lang="en-US" sz="1400" cap="none" spc="0">
                        <a:solidFill>
                          <a:schemeClr val="tx1"/>
                        </a:solidFill>
                        <a:effectLst/>
                        <a:latin typeface="Consolas" panose="020B0609020204030204" pitchFamily="49" charset="0"/>
                        <a:ea typeface="Times New Roman" panose="02020603050405020304" pitchFamily="18" charset="0"/>
                        <a:cs typeface="Consolas" panose="020B0609020204030204" pitchFamily="49" charset="0"/>
                      </a:endParaRPr>
                    </a:p>
                  </a:txBody>
                  <a:tcPr marL="88293" marR="1371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0000"/>
                        </a:lnSpc>
                        <a:spcBef>
                          <a:spcPts val="0"/>
                        </a:spcBef>
                        <a:spcAft>
                          <a:spcPts val="0"/>
                        </a:spcAft>
                      </a:pPr>
                      <a:r>
                        <a:rPr lang="en-US" sz="1400" cap="none" spc="0">
                          <a:solidFill>
                            <a:schemeClr val="tx1"/>
                          </a:solidFill>
                          <a:effectLst/>
                        </a:rPr>
                        <a:t>prefix decrement</a:t>
                      </a:r>
                      <a:endParaRPr lang="en-US" sz="1400" cap="none" spc="0">
                        <a:solidFill>
                          <a:schemeClr val="tx1"/>
                        </a:solidFill>
                        <a:effectLst/>
                        <a:latin typeface="AGaramond"/>
                        <a:ea typeface="Times New Roman" panose="02020603050405020304" pitchFamily="18" charset="0"/>
                        <a:cs typeface="AGaramond"/>
                      </a:endParaRPr>
                    </a:p>
                  </a:txBody>
                  <a:tcPr marL="88293" marR="1371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0000"/>
                        </a:lnSpc>
                        <a:spcBef>
                          <a:spcPts val="0"/>
                        </a:spcBef>
                        <a:spcAft>
                          <a:spcPts val="0"/>
                        </a:spcAft>
                      </a:pPr>
                      <a:r>
                        <a:rPr lang="en-US" sz="1400" u="none" strike="noStrike" cap="none" spc="0" dirty="0">
                          <a:solidFill>
                            <a:schemeClr val="tx1"/>
                          </a:solidFill>
                          <a:effectLst/>
                          <a:latin typeface="Consolas" panose="020B0609020204030204" pitchFamily="49" charset="0"/>
                          <a:cs typeface="Consolas" panose="020B0609020204030204" pitchFamily="49" charset="0"/>
                        </a:rPr>
                        <a:t>--number</a:t>
                      </a:r>
                      <a:r>
                        <a:rPr lang="en-US" sz="1400" cap="none" spc="0" dirty="0">
                          <a:solidFill>
                            <a:schemeClr val="tx1"/>
                          </a:solidFill>
                          <a:effectLst/>
                          <a:latin typeface="Consolas" panose="020B0609020204030204" pitchFamily="49" charset="0"/>
                          <a:cs typeface="Consolas" panose="020B0609020204030204" pitchFamily="49" charset="0"/>
                        </a:rPr>
                        <a:t> </a:t>
                      </a:r>
                      <a:endParaRPr lang="en-US" sz="1400" cap="none" spc="0" dirty="0">
                        <a:solidFill>
                          <a:schemeClr val="tx1"/>
                        </a:solidFill>
                        <a:effectLst/>
                        <a:latin typeface="Consolas" panose="020B0609020204030204" pitchFamily="49" charset="0"/>
                        <a:ea typeface="Times New Roman" panose="02020603050405020304" pitchFamily="18" charset="0"/>
                        <a:cs typeface="Consolas" panose="020B0609020204030204" pitchFamily="49" charset="0"/>
                      </a:endParaRPr>
                    </a:p>
                  </a:txBody>
                  <a:tcPr marL="88293" marR="1371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0000"/>
                        </a:lnSpc>
                        <a:spcBef>
                          <a:spcPts val="0"/>
                        </a:spcBef>
                        <a:spcAft>
                          <a:spcPts val="0"/>
                        </a:spcAft>
                      </a:pPr>
                      <a:r>
                        <a:rPr lang="en-US" sz="1400" cap="none" spc="0" dirty="0">
                          <a:solidFill>
                            <a:schemeClr val="tx1"/>
                          </a:solidFill>
                          <a:effectLst/>
                        </a:rPr>
                        <a:t>Decrement </a:t>
                      </a:r>
                      <a:r>
                        <a:rPr lang="en-US" sz="1400" u="none" strike="noStrike" cap="none" spc="0" dirty="0">
                          <a:solidFill>
                            <a:schemeClr val="tx1"/>
                          </a:solidFill>
                          <a:effectLst/>
                          <a:latin typeface="Consolas" panose="020B0609020204030204" pitchFamily="49" charset="0"/>
                          <a:cs typeface="Consolas" panose="020B0609020204030204" pitchFamily="49" charset="0"/>
                        </a:rPr>
                        <a:t>number</a:t>
                      </a:r>
                      <a:r>
                        <a:rPr lang="en-US" sz="1400" cap="none" spc="0" dirty="0">
                          <a:solidFill>
                            <a:schemeClr val="tx1"/>
                          </a:solidFill>
                          <a:effectLst/>
                        </a:rPr>
                        <a:t> by </a:t>
                      </a:r>
                      <a:r>
                        <a:rPr lang="en-US" sz="1400" u="none" strike="noStrike" cap="none" spc="0" dirty="0">
                          <a:solidFill>
                            <a:schemeClr val="tx1"/>
                          </a:solidFill>
                          <a:effectLst/>
                        </a:rPr>
                        <a:t>1</a:t>
                      </a:r>
                      <a:r>
                        <a:rPr lang="en-US" sz="1400" cap="none" spc="0" dirty="0">
                          <a:solidFill>
                            <a:schemeClr val="tx1"/>
                          </a:solidFill>
                          <a:effectLst/>
                        </a:rPr>
                        <a:t>, then use the new value of </a:t>
                      </a:r>
                      <a:r>
                        <a:rPr lang="en-US" sz="1400" u="none" strike="noStrike" cap="none" spc="0" dirty="0">
                          <a:solidFill>
                            <a:schemeClr val="tx1"/>
                          </a:solidFill>
                          <a:effectLst/>
                          <a:latin typeface="Consolas" panose="020B0609020204030204" pitchFamily="49" charset="0"/>
                          <a:cs typeface="Consolas" panose="020B0609020204030204" pitchFamily="49" charset="0"/>
                        </a:rPr>
                        <a:t>number</a:t>
                      </a:r>
                      <a:r>
                        <a:rPr lang="en-US" sz="1400" cap="none" spc="0" dirty="0">
                          <a:solidFill>
                            <a:schemeClr val="tx1"/>
                          </a:solidFill>
                          <a:effectLst/>
                        </a:rPr>
                        <a:t> in the expression in which </a:t>
                      </a:r>
                      <a:r>
                        <a:rPr lang="en-US" sz="1400" u="none" strike="noStrike" cap="none" spc="0" dirty="0">
                          <a:solidFill>
                            <a:schemeClr val="tx1"/>
                          </a:solidFill>
                          <a:effectLst/>
                          <a:latin typeface="Consolas" panose="020B0609020204030204" pitchFamily="49" charset="0"/>
                          <a:cs typeface="Consolas" panose="020B0609020204030204" pitchFamily="49" charset="0"/>
                        </a:rPr>
                        <a:t>number</a:t>
                      </a:r>
                      <a:r>
                        <a:rPr lang="en-US" sz="1400" cap="none" spc="0" dirty="0">
                          <a:solidFill>
                            <a:schemeClr val="tx1"/>
                          </a:solidFill>
                          <a:effectLst/>
                        </a:rPr>
                        <a:t> resides.</a:t>
                      </a:r>
                      <a:endParaRPr lang="en-US" sz="1400" cap="none" spc="0" dirty="0">
                        <a:solidFill>
                          <a:schemeClr val="tx1"/>
                        </a:solidFill>
                        <a:effectLst/>
                        <a:latin typeface="AGaramond"/>
                        <a:ea typeface="Times New Roman" panose="02020603050405020304" pitchFamily="18" charset="0"/>
                        <a:cs typeface="AGaramond"/>
                      </a:endParaRPr>
                    </a:p>
                  </a:txBody>
                  <a:tcPr marL="88293" marR="1371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47056633"/>
                  </a:ext>
                </a:extLst>
              </a:tr>
              <a:tr h="742187">
                <a:tc>
                  <a:txBody>
                    <a:bodyPr/>
                    <a:lstStyle/>
                    <a:p>
                      <a:pPr marL="0" marR="0">
                        <a:lnSpc>
                          <a:spcPct val="100000"/>
                        </a:lnSpc>
                        <a:spcBef>
                          <a:spcPts val="0"/>
                        </a:spcBef>
                        <a:spcAft>
                          <a:spcPts val="0"/>
                        </a:spcAft>
                      </a:pPr>
                      <a:r>
                        <a:rPr lang="en-US" sz="1400" u="none" strike="noStrike" cap="none" spc="0" dirty="0">
                          <a:solidFill>
                            <a:schemeClr val="tx1"/>
                          </a:solidFill>
                          <a:effectLst/>
                          <a:latin typeface="Consolas" panose="020B0609020204030204" pitchFamily="49" charset="0"/>
                          <a:cs typeface="Consolas" panose="020B0609020204030204" pitchFamily="49" charset="0"/>
                        </a:rPr>
                        <a:t>--</a:t>
                      </a:r>
                      <a:r>
                        <a:rPr lang="en-US" sz="1400" cap="none" spc="0" dirty="0">
                          <a:solidFill>
                            <a:schemeClr val="tx1"/>
                          </a:solidFill>
                          <a:effectLst/>
                          <a:latin typeface="Consolas" panose="020B0609020204030204" pitchFamily="49" charset="0"/>
                          <a:cs typeface="Consolas" panose="020B0609020204030204" pitchFamily="49" charset="0"/>
                        </a:rPr>
                        <a:t> </a:t>
                      </a:r>
                      <a:endParaRPr lang="en-US" sz="1400" cap="none" spc="0" dirty="0">
                        <a:solidFill>
                          <a:schemeClr val="tx1"/>
                        </a:solidFill>
                        <a:effectLst/>
                        <a:latin typeface="Consolas" panose="020B0609020204030204" pitchFamily="49" charset="0"/>
                        <a:ea typeface="Times New Roman" panose="02020603050405020304" pitchFamily="18" charset="0"/>
                        <a:cs typeface="Consolas" panose="020B0609020204030204" pitchFamily="49" charset="0"/>
                      </a:endParaRPr>
                    </a:p>
                  </a:txBody>
                  <a:tcPr marL="88293" marR="1371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nSpc>
                          <a:spcPct val="100000"/>
                        </a:lnSpc>
                        <a:spcBef>
                          <a:spcPts val="0"/>
                        </a:spcBef>
                        <a:spcAft>
                          <a:spcPts val="0"/>
                        </a:spcAft>
                      </a:pPr>
                      <a:r>
                        <a:rPr lang="en-US" sz="1400" cap="none" spc="0" dirty="0">
                          <a:solidFill>
                            <a:schemeClr val="tx1"/>
                          </a:solidFill>
                          <a:effectLst/>
                        </a:rPr>
                        <a:t>postfix decrement</a:t>
                      </a:r>
                      <a:endParaRPr lang="en-US" sz="1400" cap="none" spc="0" dirty="0">
                        <a:solidFill>
                          <a:schemeClr val="tx1"/>
                        </a:solidFill>
                        <a:effectLst/>
                        <a:latin typeface="AGaramond"/>
                        <a:ea typeface="Times New Roman" panose="02020603050405020304" pitchFamily="18" charset="0"/>
                        <a:cs typeface="AGaramond"/>
                      </a:endParaRPr>
                    </a:p>
                  </a:txBody>
                  <a:tcPr marL="88293" marR="1371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nSpc>
                          <a:spcPct val="100000"/>
                        </a:lnSpc>
                        <a:spcBef>
                          <a:spcPts val="0"/>
                        </a:spcBef>
                        <a:spcAft>
                          <a:spcPts val="0"/>
                        </a:spcAft>
                      </a:pPr>
                      <a:r>
                        <a:rPr lang="en-US" sz="1400" u="none" strike="noStrike" cap="none" spc="0" dirty="0">
                          <a:solidFill>
                            <a:schemeClr val="tx1"/>
                          </a:solidFill>
                          <a:effectLst/>
                          <a:latin typeface="Consolas" panose="020B0609020204030204" pitchFamily="49" charset="0"/>
                          <a:cs typeface="Consolas" panose="020B0609020204030204" pitchFamily="49" charset="0"/>
                        </a:rPr>
                        <a:t>number--</a:t>
                      </a:r>
                      <a:r>
                        <a:rPr lang="en-US" sz="1400" cap="none" spc="0" dirty="0">
                          <a:solidFill>
                            <a:schemeClr val="tx1"/>
                          </a:solidFill>
                          <a:effectLst/>
                          <a:latin typeface="Consolas" panose="020B0609020204030204" pitchFamily="49" charset="0"/>
                          <a:cs typeface="Consolas" panose="020B0609020204030204" pitchFamily="49" charset="0"/>
                        </a:rPr>
                        <a:t> </a:t>
                      </a:r>
                      <a:endParaRPr lang="en-US" sz="1400" cap="none" spc="0" dirty="0">
                        <a:solidFill>
                          <a:schemeClr val="tx1"/>
                        </a:solidFill>
                        <a:effectLst/>
                        <a:latin typeface="Consolas" panose="020B0609020204030204" pitchFamily="49" charset="0"/>
                        <a:ea typeface="Times New Roman" panose="02020603050405020304" pitchFamily="18" charset="0"/>
                        <a:cs typeface="Consolas" panose="020B0609020204030204" pitchFamily="49" charset="0"/>
                      </a:endParaRPr>
                    </a:p>
                  </a:txBody>
                  <a:tcPr marL="88293" marR="1371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nSpc>
                          <a:spcPct val="100000"/>
                        </a:lnSpc>
                        <a:spcBef>
                          <a:spcPts val="0"/>
                        </a:spcBef>
                        <a:spcAft>
                          <a:spcPts val="0"/>
                        </a:spcAft>
                      </a:pPr>
                      <a:r>
                        <a:rPr lang="en-US" sz="1400" cap="none" spc="0" dirty="0">
                          <a:solidFill>
                            <a:schemeClr val="tx1"/>
                          </a:solidFill>
                          <a:effectLst/>
                        </a:rPr>
                        <a:t>Use the current value of </a:t>
                      </a:r>
                      <a:r>
                        <a:rPr lang="en-US" sz="1400" u="none" strike="noStrike" cap="none" spc="0" dirty="0">
                          <a:solidFill>
                            <a:schemeClr val="tx1"/>
                          </a:solidFill>
                          <a:effectLst/>
                          <a:latin typeface="Consolas" panose="020B0609020204030204" pitchFamily="49" charset="0"/>
                          <a:cs typeface="Consolas" panose="020B0609020204030204" pitchFamily="49" charset="0"/>
                        </a:rPr>
                        <a:t>number</a:t>
                      </a:r>
                      <a:r>
                        <a:rPr lang="en-US" sz="1400" cap="none" spc="0" dirty="0">
                          <a:solidFill>
                            <a:schemeClr val="tx1"/>
                          </a:solidFill>
                          <a:effectLst/>
                        </a:rPr>
                        <a:t> in the expression in which </a:t>
                      </a:r>
                      <a:r>
                        <a:rPr lang="en-US" sz="1400" u="none" strike="noStrike" cap="none" spc="0" dirty="0">
                          <a:solidFill>
                            <a:schemeClr val="tx1"/>
                          </a:solidFill>
                          <a:effectLst/>
                          <a:latin typeface="Consolas" panose="020B0609020204030204" pitchFamily="49" charset="0"/>
                          <a:cs typeface="Consolas" panose="020B0609020204030204" pitchFamily="49" charset="0"/>
                        </a:rPr>
                        <a:t>number</a:t>
                      </a:r>
                      <a:r>
                        <a:rPr lang="en-US" sz="1400" cap="none" spc="0" dirty="0">
                          <a:solidFill>
                            <a:schemeClr val="tx1"/>
                          </a:solidFill>
                          <a:effectLst/>
                        </a:rPr>
                        <a:t> resides, then decrement </a:t>
                      </a:r>
                      <a:r>
                        <a:rPr lang="en-US" sz="1400" u="none" strike="noStrike" cap="none" spc="0" dirty="0">
                          <a:solidFill>
                            <a:schemeClr val="tx1"/>
                          </a:solidFill>
                          <a:effectLst/>
                          <a:latin typeface="Consolas" panose="020B0609020204030204" pitchFamily="49" charset="0"/>
                          <a:cs typeface="Consolas" panose="020B0609020204030204" pitchFamily="49" charset="0"/>
                        </a:rPr>
                        <a:t>number</a:t>
                      </a:r>
                      <a:r>
                        <a:rPr lang="en-US" sz="1400" cap="none" spc="0" dirty="0">
                          <a:solidFill>
                            <a:schemeClr val="tx1"/>
                          </a:solidFill>
                          <a:effectLst/>
                        </a:rPr>
                        <a:t> by </a:t>
                      </a:r>
                      <a:r>
                        <a:rPr lang="en-US" sz="1400" u="none" strike="noStrike" cap="none" spc="0" dirty="0">
                          <a:solidFill>
                            <a:schemeClr val="tx1"/>
                          </a:solidFill>
                          <a:effectLst/>
                        </a:rPr>
                        <a:t>1</a:t>
                      </a:r>
                      <a:r>
                        <a:rPr lang="en-US" sz="1400" cap="none" spc="0" dirty="0">
                          <a:solidFill>
                            <a:schemeClr val="tx1"/>
                          </a:solidFill>
                          <a:effectLst/>
                        </a:rPr>
                        <a:t>.</a:t>
                      </a:r>
                      <a:endParaRPr lang="en-US" sz="1400" cap="none" spc="0" dirty="0">
                        <a:solidFill>
                          <a:schemeClr val="tx1"/>
                        </a:solidFill>
                        <a:effectLst/>
                        <a:latin typeface="AGaramond"/>
                        <a:ea typeface="Times New Roman" panose="02020603050405020304" pitchFamily="18" charset="0"/>
                        <a:cs typeface="AGaramond"/>
                      </a:endParaRPr>
                    </a:p>
                  </a:txBody>
                  <a:tcPr marL="88293" marR="1371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78991824"/>
                  </a:ext>
                </a:extLst>
              </a:tr>
            </a:tbl>
          </a:graphicData>
        </a:graphic>
      </p:graphicFrame>
    </p:spTree>
    <p:extLst>
      <p:ext uri="{BB962C8B-B14F-4D97-AF65-F5344CB8AC3E}">
        <p14:creationId xmlns:p14="http://schemas.microsoft.com/office/powerpoint/2010/main" val="705870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DE0D5-24E8-BEBF-59A1-4FFB448E7659}"/>
              </a:ext>
            </a:extLst>
          </p:cNvPr>
          <p:cNvSpPr>
            <a:spLocks noGrp="1"/>
          </p:cNvSpPr>
          <p:nvPr>
            <p:ph type="title"/>
          </p:nvPr>
        </p:nvSpPr>
        <p:spPr/>
        <p:txBody>
          <a:bodyPr/>
          <a:lstStyle/>
          <a:p>
            <a:r>
              <a:rPr lang="en-US" dirty="0"/>
              <a:t>Fundamental Types Are Not Portable</a:t>
            </a:r>
          </a:p>
        </p:txBody>
      </p:sp>
      <p:sp>
        <p:nvSpPr>
          <p:cNvPr id="3" name="Content Placeholder 2">
            <a:extLst>
              <a:ext uri="{FF2B5EF4-FFF2-40B4-BE49-F238E27FC236}">
                <a16:creationId xmlns:a16="http://schemas.microsoft.com/office/drawing/2014/main" id="{BB01B66F-7420-5E0D-93EE-E63224ED27A0}"/>
              </a:ext>
            </a:extLst>
          </p:cNvPr>
          <p:cNvSpPr>
            <a:spLocks noGrp="1"/>
          </p:cNvSpPr>
          <p:nvPr>
            <p:ph idx="1"/>
          </p:nvPr>
        </p:nvSpPr>
        <p:spPr/>
        <p:txBody>
          <a:bodyPr>
            <a:normAutofit/>
          </a:bodyPr>
          <a:lstStyle/>
          <a:p>
            <a:r>
              <a:rPr lang="en-US" dirty="0"/>
              <a:t>In C and C++, an </a:t>
            </a:r>
            <a:r>
              <a:rPr lang="en-US" dirty="0">
                <a:latin typeface="Consolas" panose="020B0609020204030204" pitchFamily="49" charset="0"/>
                <a:cs typeface="Consolas" panose="020B0609020204030204" pitchFamily="49" charset="0"/>
              </a:rPr>
              <a:t>int</a:t>
            </a:r>
            <a:r>
              <a:rPr lang="en-US" dirty="0"/>
              <a:t> might be represented by </a:t>
            </a:r>
          </a:p>
          <a:p>
            <a:pPr lvl="1"/>
            <a:r>
              <a:rPr lang="en-US" dirty="0"/>
              <a:t>16 bits (2 bytes)</a:t>
            </a:r>
          </a:p>
          <a:p>
            <a:pPr lvl="1"/>
            <a:r>
              <a:rPr lang="en-US" dirty="0"/>
              <a:t>32 bits (4 bytes)</a:t>
            </a:r>
          </a:p>
          <a:p>
            <a:pPr lvl="1"/>
            <a:r>
              <a:rPr lang="en-US" dirty="0"/>
              <a:t>64 bits (8 bytes)</a:t>
            </a:r>
          </a:p>
          <a:p>
            <a:r>
              <a:rPr lang="en-US" dirty="0"/>
              <a:t>Code using integers is not always portable across platforms</a:t>
            </a:r>
          </a:p>
          <a:p>
            <a:r>
              <a:rPr lang="en-US" dirty="0"/>
              <a:t>Sometimes must write multiple versions of programs to use different integer types on different platforms</a:t>
            </a:r>
          </a:p>
          <a:p>
            <a:endParaRPr lang="en-US" dirty="0"/>
          </a:p>
        </p:txBody>
      </p:sp>
      <p:sp>
        <p:nvSpPr>
          <p:cNvPr id="4" name="Footer Placeholder 3">
            <a:extLst>
              <a:ext uri="{FF2B5EF4-FFF2-40B4-BE49-F238E27FC236}">
                <a16:creationId xmlns:a16="http://schemas.microsoft.com/office/drawing/2014/main" id="{93AB1D03-1A80-1606-CA98-01A01DC5F89E}"/>
              </a:ext>
            </a:extLst>
          </p:cNvPr>
          <p:cNvSpPr>
            <a:spLocks noGrp="1"/>
          </p:cNvSpPr>
          <p:nvPr>
            <p:ph type="ftr" sz="quarter" idx="3"/>
          </p:nvPr>
        </p:nvSpPr>
        <p:spPr/>
        <p:txBody>
          <a:bodyPr/>
          <a:lstStyle/>
          <a:p>
            <a:pPr algn="l"/>
            <a:r>
              <a:rPr lang="en-US" dirty="0"/>
              <a:t>©Copyright 1992-2024 by Pearson Education, Inc. All Rights Reserved. https://deitel.com </a:t>
            </a:r>
          </a:p>
        </p:txBody>
      </p:sp>
    </p:spTree>
    <p:extLst>
      <p:ext uri="{BB962C8B-B14F-4D97-AF65-F5344CB8AC3E}">
        <p14:creationId xmlns:p14="http://schemas.microsoft.com/office/powerpoint/2010/main" val="10633127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DE0D5-24E8-BEBF-59A1-4FFB448E7659}"/>
              </a:ext>
            </a:extLst>
          </p:cNvPr>
          <p:cNvSpPr>
            <a:spLocks noGrp="1"/>
          </p:cNvSpPr>
          <p:nvPr>
            <p:ph type="title"/>
          </p:nvPr>
        </p:nvSpPr>
        <p:spPr/>
        <p:txBody>
          <a:bodyPr/>
          <a:lstStyle/>
          <a:p>
            <a:r>
              <a:rPr lang="en-US" dirty="0"/>
              <a:t>Fundamental Types Are Not Portable</a:t>
            </a:r>
          </a:p>
        </p:txBody>
      </p:sp>
      <p:sp>
        <p:nvSpPr>
          <p:cNvPr id="3" name="Content Placeholder 2">
            <a:extLst>
              <a:ext uri="{FF2B5EF4-FFF2-40B4-BE49-F238E27FC236}">
                <a16:creationId xmlns:a16="http://schemas.microsoft.com/office/drawing/2014/main" id="{BB01B66F-7420-5E0D-93EE-E63224ED27A0}"/>
              </a:ext>
            </a:extLst>
          </p:cNvPr>
          <p:cNvSpPr>
            <a:spLocks noGrp="1"/>
          </p:cNvSpPr>
          <p:nvPr>
            <p:ph idx="1"/>
          </p:nvPr>
        </p:nvSpPr>
        <p:spPr/>
        <p:txBody>
          <a:bodyPr>
            <a:normAutofit/>
          </a:bodyPr>
          <a:lstStyle/>
          <a:p>
            <a:r>
              <a:rPr lang="en-US" dirty="0"/>
              <a:t>Among C++’s integer types are </a:t>
            </a:r>
            <a:r>
              <a:rPr lang="en-US" dirty="0">
                <a:latin typeface="Consolas" panose="020B0609020204030204" pitchFamily="49" charset="0"/>
                <a:cs typeface="Consolas" panose="020B0609020204030204" pitchFamily="49" charset="0"/>
              </a:rPr>
              <a:t>int</a:t>
            </a:r>
            <a:r>
              <a:rPr lang="en-US" dirty="0"/>
              <a:t>, </a:t>
            </a:r>
            <a:r>
              <a:rPr lang="en-US" dirty="0">
                <a:latin typeface="Consolas" panose="020B0609020204030204" pitchFamily="49" charset="0"/>
                <a:cs typeface="Consolas" panose="020B0609020204030204" pitchFamily="49" charset="0"/>
              </a:rPr>
              <a:t>long</a:t>
            </a:r>
            <a:r>
              <a:rPr lang="en-US" dirty="0"/>
              <a:t> and </a:t>
            </a:r>
            <a:r>
              <a:rPr lang="en-US" dirty="0">
                <a:latin typeface="Consolas" panose="020B0609020204030204" pitchFamily="49" charset="0"/>
                <a:cs typeface="Consolas" panose="020B0609020204030204" pitchFamily="49" charset="0"/>
              </a:rPr>
              <a:t>long</a:t>
            </a:r>
            <a:r>
              <a:rPr lang="en-US" dirty="0"/>
              <a:t> </a:t>
            </a:r>
            <a:r>
              <a:rPr lang="en-US" dirty="0">
                <a:latin typeface="Consolas" panose="020B0609020204030204" pitchFamily="49" charset="0"/>
                <a:cs typeface="Consolas" panose="020B0609020204030204" pitchFamily="49" charset="0"/>
              </a:rPr>
              <a:t>long</a:t>
            </a:r>
            <a:endParaRPr lang="en-US" dirty="0"/>
          </a:p>
          <a:p>
            <a:r>
              <a:rPr lang="en-US" dirty="0"/>
              <a:t>C++ standard requires type </a:t>
            </a:r>
            <a:r>
              <a:rPr lang="en-US" dirty="0">
                <a:latin typeface="Consolas" panose="020B0609020204030204" pitchFamily="49" charset="0"/>
                <a:cs typeface="Consolas" panose="020B0609020204030204" pitchFamily="49" charset="0"/>
              </a:rPr>
              <a:t>int</a:t>
            </a:r>
            <a:r>
              <a:rPr lang="en-US" dirty="0"/>
              <a:t> to be at least 16 bits, type </a:t>
            </a:r>
            <a:r>
              <a:rPr lang="en-US" dirty="0">
                <a:latin typeface="Consolas" panose="020B0609020204030204" pitchFamily="49" charset="0"/>
                <a:cs typeface="Consolas" panose="020B0609020204030204" pitchFamily="49" charset="0"/>
              </a:rPr>
              <a:t>long</a:t>
            </a:r>
            <a:r>
              <a:rPr lang="en-US" dirty="0"/>
              <a:t> to be at least 32 bits and type </a:t>
            </a:r>
            <a:r>
              <a:rPr lang="en-US" dirty="0">
                <a:latin typeface="Consolas" panose="020B0609020204030204" pitchFamily="49" charset="0"/>
                <a:cs typeface="Consolas" panose="020B0609020204030204" pitchFamily="49" charset="0"/>
              </a:rPr>
              <a:t>long</a:t>
            </a:r>
            <a:r>
              <a:rPr lang="en-US" dirty="0"/>
              <a:t> </a:t>
            </a:r>
            <a:r>
              <a:rPr lang="en-US" dirty="0">
                <a:latin typeface="Consolas" panose="020B0609020204030204" pitchFamily="49" charset="0"/>
                <a:cs typeface="Consolas" panose="020B0609020204030204" pitchFamily="49" charset="0"/>
              </a:rPr>
              <a:t>long</a:t>
            </a:r>
            <a:r>
              <a:rPr lang="en-US" dirty="0"/>
              <a:t> to be at least 64 bits</a:t>
            </a:r>
          </a:p>
          <a:p>
            <a:r>
              <a:rPr lang="en-US" dirty="0"/>
              <a:t>Also requires that an </a:t>
            </a:r>
            <a:r>
              <a:rPr lang="en-US" dirty="0">
                <a:latin typeface="Consolas" panose="020B0609020204030204" pitchFamily="49" charset="0"/>
                <a:cs typeface="Consolas" panose="020B0609020204030204" pitchFamily="49" charset="0"/>
              </a:rPr>
              <a:t>int</a:t>
            </a:r>
            <a:r>
              <a:rPr lang="en-US" dirty="0"/>
              <a:t>’s size be less than or equal to a </a:t>
            </a:r>
            <a:r>
              <a:rPr lang="en-US" dirty="0">
                <a:latin typeface="Consolas" panose="020B0609020204030204" pitchFamily="49" charset="0"/>
                <a:cs typeface="Consolas" panose="020B0609020204030204" pitchFamily="49" charset="0"/>
              </a:rPr>
              <a:t>long</a:t>
            </a:r>
            <a:r>
              <a:rPr lang="en-US" dirty="0"/>
              <a:t>’s size and that a </a:t>
            </a:r>
            <a:r>
              <a:rPr lang="en-US" dirty="0">
                <a:latin typeface="Consolas" panose="020B0609020204030204" pitchFamily="49" charset="0"/>
                <a:cs typeface="Consolas" panose="020B0609020204030204" pitchFamily="49" charset="0"/>
              </a:rPr>
              <a:t>long</a:t>
            </a:r>
            <a:r>
              <a:rPr lang="en-US" dirty="0"/>
              <a:t>’s size be less than or equal to a </a:t>
            </a:r>
            <a:r>
              <a:rPr lang="en-US" dirty="0">
                <a:latin typeface="Consolas" panose="020B0609020204030204" pitchFamily="49" charset="0"/>
                <a:cs typeface="Consolas" panose="020B0609020204030204" pitchFamily="49" charset="0"/>
              </a:rPr>
              <a:t>long</a:t>
            </a:r>
            <a:r>
              <a:rPr lang="en-US" dirty="0"/>
              <a:t> </a:t>
            </a:r>
            <a:r>
              <a:rPr lang="en-US" dirty="0">
                <a:latin typeface="Consolas" panose="020B0609020204030204" pitchFamily="49" charset="0"/>
                <a:cs typeface="Consolas" panose="020B0609020204030204" pitchFamily="49" charset="0"/>
              </a:rPr>
              <a:t>long</a:t>
            </a:r>
            <a:r>
              <a:rPr lang="en-US" dirty="0"/>
              <a:t>’s size</a:t>
            </a:r>
          </a:p>
          <a:p>
            <a:endParaRPr lang="en-US" dirty="0"/>
          </a:p>
          <a:p>
            <a:endParaRPr lang="en-US" dirty="0"/>
          </a:p>
        </p:txBody>
      </p:sp>
      <p:sp>
        <p:nvSpPr>
          <p:cNvPr id="4" name="Footer Placeholder 3">
            <a:extLst>
              <a:ext uri="{FF2B5EF4-FFF2-40B4-BE49-F238E27FC236}">
                <a16:creationId xmlns:a16="http://schemas.microsoft.com/office/drawing/2014/main" id="{93AB1D03-1A80-1606-CA98-01A01DC5F89E}"/>
              </a:ext>
            </a:extLst>
          </p:cNvPr>
          <p:cNvSpPr>
            <a:spLocks noGrp="1"/>
          </p:cNvSpPr>
          <p:nvPr>
            <p:ph type="ftr" sz="quarter" idx="3"/>
          </p:nvPr>
        </p:nvSpPr>
        <p:spPr/>
        <p:txBody>
          <a:bodyPr/>
          <a:lstStyle/>
          <a:p>
            <a:pPr algn="l"/>
            <a:r>
              <a:rPr lang="en-US" dirty="0"/>
              <a:t>©Copyright 1992-2024 by Pearson Education, Inc. All Rights Reserved. https://deitel.com </a:t>
            </a:r>
          </a:p>
        </p:txBody>
      </p:sp>
    </p:spTree>
    <p:extLst>
      <p:ext uri="{BB962C8B-B14F-4D97-AF65-F5344CB8AC3E}">
        <p14:creationId xmlns:p14="http://schemas.microsoft.com/office/powerpoint/2010/main" val="2116105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BEB60-355D-032B-CC22-736BD8949357}"/>
              </a:ext>
            </a:extLst>
          </p:cNvPr>
          <p:cNvSpPr>
            <a:spLocks noGrp="1"/>
          </p:cNvSpPr>
          <p:nvPr>
            <p:ph type="title"/>
          </p:nvPr>
        </p:nvSpPr>
        <p:spPr/>
        <p:txBody>
          <a:bodyPr/>
          <a:lstStyle/>
          <a:p>
            <a:r>
              <a:rPr lang="en-US" dirty="0"/>
              <a:t>Objects Natural Case Study: Super-Sized Integers</a:t>
            </a:r>
          </a:p>
        </p:txBody>
      </p:sp>
      <p:sp>
        <p:nvSpPr>
          <p:cNvPr id="3" name="Content Placeholder 2">
            <a:extLst>
              <a:ext uri="{FF2B5EF4-FFF2-40B4-BE49-F238E27FC236}">
                <a16:creationId xmlns:a16="http://schemas.microsoft.com/office/drawing/2014/main" id="{18C2DBA0-A6B2-13BC-3BCE-C4DBC4FDF9F2}"/>
              </a:ext>
            </a:extLst>
          </p:cNvPr>
          <p:cNvSpPr>
            <a:spLocks noGrp="1"/>
          </p:cNvSpPr>
          <p:nvPr>
            <p:ph idx="1"/>
          </p:nvPr>
        </p:nvSpPr>
        <p:spPr/>
        <p:txBody>
          <a:bodyPr>
            <a:normAutofit/>
          </a:bodyPr>
          <a:lstStyle/>
          <a:p>
            <a:r>
              <a:rPr lang="en-US" dirty="0"/>
              <a:t>Explosive growth of Internet communications and data storage on Internet-connected devices has dramatically increased the importance of privacy and security</a:t>
            </a:r>
          </a:p>
          <a:p>
            <a:r>
              <a:rPr lang="en-US" dirty="0"/>
              <a:t>Cryptography has been used for thousands of years to encode data, making it difficult (and hopefully impossible) for unauthorized users to read, which is critically important in today’s connected world</a:t>
            </a:r>
          </a:p>
          <a:p>
            <a:endParaRPr lang="en-US" dirty="0"/>
          </a:p>
        </p:txBody>
      </p:sp>
      <p:sp>
        <p:nvSpPr>
          <p:cNvPr id="4" name="Footer Placeholder 3">
            <a:extLst>
              <a:ext uri="{FF2B5EF4-FFF2-40B4-BE49-F238E27FC236}">
                <a16:creationId xmlns:a16="http://schemas.microsoft.com/office/drawing/2014/main" id="{B424299E-A22C-0EFB-2EB5-6947F9F14D2A}"/>
              </a:ext>
            </a:extLst>
          </p:cNvPr>
          <p:cNvSpPr>
            <a:spLocks noGrp="1"/>
          </p:cNvSpPr>
          <p:nvPr>
            <p:ph type="ftr" sz="quarter" idx="3"/>
          </p:nvPr>
        </p:nvSpPr>
        <p:spPr/>
        <p:txBody>
          <a:bodyPr/>
          <a:lstStyle/>
          <a:p>
            <a:pPr algn="l"/>
            <a:r>
              <a:rPr lang="en-US" dirty="0"/>
              <a:t>©Copyright 1992-2024 by Pearson Education, Inc. All Rights Reserved. https://deitel.com </a:t>
            </a:r>
          </a:p>
        </p:txBody>
      </p:sp>
    </p:spTree>
    <p:extLst>
      <p:ext uri="{BB962C8B-B14F-4D97-AF65-F5344CB8AC3E}">
        <p14:creationId xmlns:p14="http://schemas.microsoft.com/office/powerpoint/2010/main" val="17091315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BEB60-355D-032B-CC22-736BD8949357}"/>
              </a:ext>
            </a:extLst>
          </p:cNvPr>
          <p:cNvSpPr>
            <a:spLocks noGrp="1"/>
          </p:cNvSpPr>
          <p:nvPr>
            <p:ph type="title"/>
          </p:nvPr>
        </p:nvSpPr>
        <p:spPr/>
        <p:txBody>
          <a:bodyPr/>
          <a:lstStyle/>
          <a:p>
            <a:r>
              <a:rPr lang="en-US" dirty="0"/>
              <a:t>Objects Natural Case Study: Super-Sized Integers</a:t>
            </a:r>
          </a:p>
        </p:txBody>
      </p:sp>
      <p:sp>
        <p:nvSpPr>
          <p:cNvPr id="3" name="Content Placeholder 2">
            <a:extLst>
              <a:ext uri="{FF2B5EF4-FFF2-40B4-BE49-F238E27FC236}">
                <a16:creationId xmlns:a16="http://schemas.microsoft.com/office/drawing/2014/main" id="{18C2DBA0-A6B2-13BC-3BCE-C4DBC4FDF9F2}"/>
              </a:ext>
            </a:extLst>
          </p:cNvPr>
          <p:cNvSpPr>
            <a:spLocks noGrp="1"/>
          </p:cNvSpPr>
          <p:nvPr>
            <p:ph idx="1"/>
          </p:nvPr>
        </p:nvSpPr>
        <p:spPr/>
        <p:txBody>
          <a:bodyPr>
            <a:normAutofit fontScale="85000" lnSpcReduction="20000"/>
          </a:bodyPr>
          <a:lstStyle/>
          <a:p>
            <a:pPr marL="0" indent="0">
              <a:buNone/>
            </a:pPr>
            <a:r>
              <a:rPr lang="en-US" b="1" dirty="0"/>
              <a:t>Some Applications Need Integers Outside a long long Integer’s Range</a:t>
            </a:r>
          </a:p>
          <a:p>
            <a:r>
              <a:rPr lang="en-US" dirty="0"/>
              <a:t>Cryptography algorithms perform calculations with integers far larger than C++’s </a:t>
            </a:r>
            <a:r>
              <a:rPr lang="en-US" dirty="0">
                <a:latin typeface="Consolas" panose="020B0609020204030204" pitchFamily="49" charset="0"/>
                <a:cs typeface="Consolas" panose="020B0609020204030204" pitchFamily="49" charset="0"/>
              </a:rPr>
              <a:t>long</a:t>
            </a:r>
            <a:r>
              <a:rPr lang="en-US" dirty="0"/>
              <a:t> </a:t>
            </a:r>
            <a:r>
              <a:rPr lang="en-US" dirty="0">
                <a:latin typeface="Consolas" panose="020B0609020204030204" pitchFamily="49" charset="0"/>
                <a:cs typeface="Consolas" panose="020B0609020204030204" pitchFamily="49" charset="0"/>
              </a:rPr>
              <a:t>long</a:t>
            </a:r>
            <a:r>
              <a:rPr lang="en-US" dirty="0"/>
              <a:t> type can store</a:t>
            </a:r>
          </a:p>
          <a:p>
            <a:pPr lvl="1"/>
            <a:r>
              <a:rPr lang="en-US" dirty="0"/>
              <a:t>–9,223,372,036,854,775,808 to 9,223,372,036,854,775,807</a:t>
            </a:r>
          </a:p>
          <a:p>
            <a:r>
              <a:rPr lang="en-US" dirty="0"/>
              <a:t>Maximum of 19 decimal digits (which can represent integers in the quintillions)</a:t>
            </a:r>
          </a:p>
          <a:p>
            <a:r>
              <a:rPr lang="en-US" dirty="0"/>
              <a:t>RSA Public-Key Cryptography uses enormous prime numbers consisting of hundreds of digits</a:t>
            </a:r>
          </a:p>
          <a:p>
            <a:r>
              <a:rPr lang="en-US" dirty="0"/>
              <a:t>A key reason why RSA is so secure is the sheer amount of time required to factor the product of massive primes</a:t>
            </a:r>
          </a:p>
        </p:txBody>
      </p:sp>
      <p:sp>
        <p:nvSpPr>
          <p:cNvPr id="4" name="Footer Placeholder 3">
            <a:extLst>
              <a:ext uri="{FF2B5EF4-FFF2-40B4-BE49-F238E27FC236}">
                <a16:creationId xmlns:a16="http://schemas.microsoft.com/office/drawing/2014/main" id="{B424299E-A22C-0EFB-2EB5-6947F9F14D2A}"/>
              </a:ext>
            </a:extLst>
          </p:cNvPr>
          <p:cNvSpPr>
            <a:spLocks noGrp="1"/>
          </p:cNvSpPr>
          <p:nvPr>
            <p:ph type="ftr" sz="quarter" idx="3"/>
          </p:nvPr>
        </p:nvSpPr>
        <p:spPr/>
        <p:txBody>
          <a:bodyPr/>
          <a:lstStyle/>
          <a:p>
            <a:pPr algn="l"/>
            <a:r>
              <a:rPr lang="en-US" dirty="0"/>
              <a:t>©Copyright 1992-2024 by Pearson Education, Inc. All Rights Reserved. https://deitel.com </a:t>
            </a:r>
          </a:p>
        </p:txBody>
      </p:sp>
    </p:spTree>
    <p:extLst>
      <p:ext uri="{BB962C8B-B14F-4D97-AF65-F5344CB8AC3E}">
        <p14:creationId xmlns:p14="http://schemas.microsoft.com/office/powerpoint/2010/main" val="39581234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BEB60-355D-032B-CC22-736BD8949357}"/>
              </a:ext>
            </a:extLst>
          </p:cNvPr>
          <p:cNvSpPr>
            <a:spLocks noGrp="1"/>
          </p:cNvSpPr>
          <p:nvPr>
            <p:ph type="title"/>
          </p:nvPr>
        </p:nvSpPr>
        <p:spPr/>
        <p:txBody>
          <a:bodyPr/>
          <a:lstStyle/>
          <a:p>
            <a:r>
              <a:rPr lang="en-US" dirty="0"/>
              <a:t>Objects Natural Case Study: Super-Sized Integers</a:t>
            </a:r>
          </a:p>
        </p:txBody>
      </p:sp>
      <p:sp>
        <p:nvSpPr>
          <p:cNvPr id="3" name="Content Placeholder 2">
            <a:extLst>
              <a:ext uri="{FF2B5EF4-FFF2-40B4-BE49-F238E27FC236}">
                <a16:creationId xmlns:a16="http://schemas.microsoft.com/office/drawing/2014/main" id="{18C2DBA0-A6B2-13BC-3BCE-C4DBC4FDF9F2}"/>
              </a:ext>
            </a:extLst>
          </p:cNvPr>
          <p:cNvSpPr>
            <a:spLocks noGrp="1"/>
          </p:cNvSpPr>
          <p:nvPr>
            <p:ph idx="1"/>
          </p:nvPr>
        </p:nvSpPr>
        <p:spPr/>
        <p:txBody>
          <a:bodyPr>
            <a:normAutofit/>
          </a:bodyPr>
          <a:lstStyle/>
          <a:p>
            <a:pPr marL="0" indent="0">
              <a:buNone/>
            </a:pPr>
            <a:r>
              <a:rPr lang="en-US" b="1" dirty="0"/>
              <a:t>Integers Outside the long long Range Require Custom Programming</a:t>
            </a:r>
          </a:p>
          <a:p>
            <a:r>
              <a:rPr lang="en-US" dirty="0"/>
              <a:t>How can we manipulate huge integers with arbitrary numbers of digits? </a:t>
            </a:r>
          </a:p>
          <a:p>
            <a:r>
              <a:rPr lang="en-US" dirty="0"/>
              <a:t>Custom programming with C++’s class mechanism</a:t>
            </a:r>
          </a:p>
          <a:p>
            <a:r>
              <a:rPr lang="en-US" dirty="0"/>
              <a:t>Objects Natural Approach </a:t>
            </a:r>
          </a:p>
          <a:p>
            <a:pPr lvl="1"/>
            <a:r>
              <a:rPr lang="en-US" dirty="0"/>
              <a:t>check first for free, open-source class libraries to see if such a “huge-integer” class already exists</a:t>
            </a:r>
          </a:p>
        </p:txBody>
      </p:sp>
      <p:sp>
        <p:nvSpPr>
          <p:cNvPr id="4" name="Footer Placeholder 3">
            <a:extLst>
              <a:ext uri="{FF2B5EF4-FFF2-40B4-BE49-F238E27FC236}">
                <a16:creationId xmlns:a16="http://schemas.microsoft.com/office/drawing/2014/main" id="{B424299E-A22C-0EFB-2EB5-6947F9F14D2A}"/>
              </a:ext>
            </a:extLst>
          </p:cNvPr>
          <p:cNvSpPr>
            <a:spLocks noGrp="1"/>
          </p:cNvSpPr>
          <p:nvPr>
            <p:ph type="ftr" sz="quarter" idx="3"/>
          </p:nvPr>
        </p:nvSpPr>
        <p:spPr/>
        <p:txBody>
          <a:bodyPr/>
          <a:lstStyle/>
          <a:p>
            <a:pPr algn="l"/>
            <a:r>
              <a:rPr lang="en-US" dirty="0"/>
              <a:t>©Copyright 1992-2024 by Pearson Education, Inc. All Rights Reserved. https://deitel.com </a:t>
            </a:r>
          </a:p>
        </p:txBody>
      </p:sp>
    </p:spTree>
    <p:extLst>
      <p:ext uri="{BB962C8B-B14F-4D97-AF65-F5344CB8AC3E}">
        <p14:creationId xmlns:p14="http://schemas.microsoft.com/office/powerpoint/2010/main" val="636912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BEB60-355D-032B-CC22-736BD8949357}"/>
              </a:ext>
            </a:extLst>
          </p:cNvPr>
          <p:cNvSpPr>
            <a:spLocks noGrp="1"/>
          </p:cNvSpPr>
          <p:nvPr>
            <p:ph type="title"/>
          </p:nvPr>
        </p:nvSpPr>
        <p:spPr/>
        <p:txBody>
          <a:bodyPr/>
          <a:lstStyle/>
          <a:p>
            <a:r>
              <a:rPr lang="en-US" dirty="0"/>
              <a:t>Objects Natural Case Study: Super-Sized Integers</a:t>
            </a:r>
          </a:p>
        </p:txBody>
      </p:sp>
      <p:sp>
        <p:nvSpPr>
          <p:cNvPr id="3" name="Content Placeholder 2">
            <a:extLst>
              <a:ext uri="{FF2B5EF4-FFF2-40B4-BE49-F238E27FC236}">
                <a16:creationId xmlns:a16="http://schemas.microsoft.com/office/drawing/2014/main" id="{18C2DBA0-A6B2-13BC-3BCE-C4DBC4FDF9F2}"/>
              </a:ext>
            </a:extLst>
          </p:cNvPr>
          <p:cNvSpPr>
            <a:spLocks noGrp="1"/>
          </p:cNvSpPr>
          <p:nvPr>
            <p:ph idx="1"/>
          </p:nvPr>
        </p:nvSpPr>
        <p:spPr/>
        <p:txBody>
          <a:bodyPr>
            <a:normAutofit/>
          </a:bodyPr>
          <a:lstStyle/>
          <a:p>
            <a:pPr marL="0" indent="0">
              <a:buNone/>
            </a:pPr>
            <a:r>
              <a:rPr lang="en-US" b="1" dirty="0"/>
              <a:t>Integers Outside the long long Range Require Custom Programming</a:t>
            </a:r>
          </a:p>
          <a:p>
            <a:r>
              <a:rPr lang="en-US" dirty="0"/>
              <a:t>How can we manipulate huge integers with arbitrary numbers of digits? </a:t>
            </a:r>
          </a:p>
          <a:p>
            <a:r>
              <a:rPr lang="en-US" dirty="0"/>
              <a:t>Custom programming with C++’s class mechanism</a:t>
            </a:r>
          </a:p>
          <a:p>
            <a:r>
              <a:rPr lang="en-US" dirty="0"/>
              <a:t>Objects Natural Approach </a:t>
            </a:r>
          </a:p>
          <a:p>
            <a:pPr lvl="1"/>
            <a:r>
              <a:rPr lang="en-US" dirty="0"/>
              <a:t>check first for free, open-source class libraries to see if such a “huge-integer” class already exists</a:t>
            </a:r>
          </a:p>
        </p:txBody>
      </p:sp>
      <p:sp>
        <p:nvSpPr>
          <p:cNvPr id="4" name="Footer Placeholder 3">
            <a:extLst>
              <a:ext uri="{FF2B5EF4-FFF2-40B4-BE49-F238E27FC236}">
                <a16:creationId xmlns:a16="http://schemas.microsoft.com/office/drawing/2014/main" id="{B424299E-A22C-0EFB-2EB5-6947F9F14D2A}"/>
              </a:ext>
            </a:extLst>
          </p:cNvPr>
          <p:cNvSpPr>
            <a:spLocks noGrp="1"/>
          </p:cNvSpPr>
          <p:nvPr>
            <p:ph type="ftr" sz="quarter" idx="3"/>
          </p:nvPr>
        </p:nvSpPr>
        <p:spPr/>
        <p:txBody>
          <a:bodyPr/>
          <a:lstStyle/>
          <a:p>
            <a:pPr algn="l"/>
            <a:r>
              <a:rPr lang="en-US" dirty="0"/>
              <a:t>©Copyright 1992-2024 by Pearson Education, Inc. All Rights Reserved. https://deitel.com </a:t>
            </a:r>
          </a:p>
        </p:txBody>
      </p:sp>
    </p:spTree>
    <p:extLst>
      <p:ext uri="{BB962C8B-B14F-4D97-AF65-F5344CB8AC3E}">
        <p14:creationId xmlns:p14="http://schemas.microsoft.com/office/powerpoint/2010/main" val="11849454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BEB60-355D-032B-CC22-736BD8949357}"/>
              </a:ext>
            </a:extLst>
          </p:cNvPr>
          <p:cNvSpPr>
            <a:spLocks noGrp="1"/>
          </p:cNvSpPr>
          <p:nvPr>
            <p:ph type="title"/>
          </p:nvPr>
        </p:nvSpPr>
        <p:spPr/>
        <p:txBody>
          <a:bodyPr/>
          <a:lstStyle/>
          <a:p>
            <a:r>
              <a:rPr lang="en-US" dirty="0"/>
              <a:t>Objects Natural Case Study: Super-Sized Integers</a:t>
            </a:r>
          </a:p>
        </p:txBody>
      </p:sp>
      <p:sp>
        <p:nvSpPr>
          <p:cNvPr id="3" name="Content Placeholder 2">
            <a:extLst>
              <a:ext uri="{FF2B5EF4-FFF2-40B4-BE49-F238E27FC236}">
                <a16:creationId xmlns:a16="http://schemas.microsoft.com/office/drawing/2014/main" id="{18C2DBA0-A6B2-13BC-3BCE-C4DBC4FDF9F2}"/>
              </a:ext>
            </a:extLst>
          </p:cNvPr>
          <p:cNvSpPr>
            <a:spLocks noGrp="1"/>
          </p:cNvSpPr>
          <p:nvPr>
            <p:ph idx="1"/>
          </p:nvPr>
        </p:nvSpPr>
        <p:spPr/>
        <p:txBody>
          <a:bodyPr>
            <a:normAutofit/>
          </a:bodyPr>
          <a:lstStyle/>
          <a:p>
            <a:pPr marL="0" indent="0">
              <a:buNone/>
            </a:pPr>
            <a:r>
              <a:rPr lang="en-US" dirty="0"/>
              <a:t>Huge Integers with the Boost </a:t>
            </a:r>
            <a:r>
              <a:rPr lang="en-US" dirty="0" err="1"/>
              <a:t>Multiprecision</a:t>
            </a:r>
            <a:r>
              <a:rPr lang="en-US" dirty="0"/>
              <a:t> Open-Source Library’s </a:t>
            </a:r>
            <a:r>
              <a:rPr lang="en-US" dirty="0" err="1">
                <a:latin typeface="Consolas" panose="020B0609020204030204" pitchFamily="49" charset="0"/>
                <a:cs typeface="Consolas" panose="020B0609020204030204" pitchFamily="49" charset="0"/>
              </a:rPr>
              <a:t>cpp_int</a:t>
            </a:r>
            <a:r>
              <a:rPr lang="en-US" dirty="0"/>
              <a:t> Class</a:t>
            </a:r>
          </a:p>
          <a:p>
            <a:r>
              <a:rPr lang="en-US" dirty="0"/>
              <a:t>Many preexisting C++ open-source classes for creating and manipulating huge integers</a:t>
            </a:r>
          </a:p>
          <a:p>
            <a:r>
              <a:rPr lang="en-US" dirty="0">
                <a:hlinkClick r:id="rId2"/>
              </a:rPr>
              <a:t>https://github.com/boostorg/multiprecision/</a:t>
            </a:r>
            <a:r>
              <a:rPr lang="en-US" dirty="0"/>
              <a:t> </a:t>
            </a:r>
          </a:p>
          <a:p>
            <a:r>
              <a:rPr lang="en-US" dirty="0"/>
              <a:t>Boost provides 168 open-source C++ libraries</a:t>
            </a:r>
          </a:p>
          <a:p>
            <a:r>
              <a:rPr lang="en-US" dirty="0"/>
              <a:t>“Breeding ground” for new capabilities that often are incorporated into the C++ standard libraries</a:t>
            </a:r>
          </a:p>
        </p:txBody>
      </p:sp>
      <p:sp>
        <p:nvSpPr>
          <p:cNvPr id="4" name="Footer Placeholder 3">
            <a:extLst>
              <a:ext uri="{FF2B5EF4-FFF2-40B4-BE49-F238E27FC236}">
                <a16:creationId xmlns:a16="http://schemas.microsoft.com/office/drawing/2014/main" id="{B424299E-A22C-0EFB-2EB5-6947F9F14D2A}"/>
              </a:ext>
            </a:extLst>
          </p:cNvPr>
          <p:cNvSpPr>
            <a:spLocks noGrp="1"/>
          </p:cNvSpPr>
          <p:nvPr>
            <p:ph type="ftr" sz="quarter" idx="3"/>
          </p:nvPr>
        </p:nvSpPr>
        <p:spPr/>
        <p:txBody>
          <a:bodyPr/>
          <a:lstStyle/>
          <a:p>
            <a:pPr algn="l"/>
            <a:r>
              <a:rPr lang="en-US" dirty="0"/>
              <a:t>©Copyright 1992-2024 by Pearson Education, Inc. All Rights Reserved. https://deitel.com </a:t>
            </a:r>
          </a:p>
        </p:txBody>
      </p:sp>
    </p:spTree>
    <p:extLst>
      <p:ext uri="{BB962C8B-B14F-4D97-AF65-F5344CB8AC3E}">
        <p14:creationId xmlns:p14="http://schemas.microsoft.com/office/powerpoint/2010/main" val="505457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Chapter 3: Algorithm Development and</a:t>
            </a:r>
            <a:br>
              <a:rPr lang="en-US" dirty="0"/>
            </a:br>
            <a:r>
              <a:rPr lang="en-US" dirty="0"/>
              <a:t>Control Statements—Part 1</a:t>
            </a:r>
          </a:p>
        </p:txBody>
      </p:sp>
      <p:sp>
        <p:nvSpPr>
          <p:cNvPr id="3" name="Content Placeholder 2"/>
          <p:cNvSpPr>
            <a:spLocks noGrp="1"/>
          </p:cNvSpPr>
          <p:nvPr>
            <p:ph idx="1"/>
          </p:nvPr>
        </p:nvSpPr>
        <p:spPr/>
        <p:txBody>
          <a:bodyPr>
            <a:normAutofit/>
          </a:bodyPr>
          <a:lstStyle/>
          <a:p>
            <a:r>
              <a:rPr lang="en-US" dirty="0"/>
              <a:t>Nested control statements</a:t>
            </a:r>
          </a:p>
          <a:p>
            <a:r>
              <a:rPr lang="en-US" dirty="0"/>
              <a:t>Compound assignment operators </a:t>
            </a:r>
          </a:p>
          <a:p>
            <a:r>
              <a:rPr lang="en-US" dirty="0"/>
              <a:t>Increment and decrement operators</a:t>
            </a:r>
          </a:p>
          <a:p>
            <a:r>
              <a:rPr lang="en-US" dirty="0"/>
              <a:t>Why fundamental data types are not portable</a:t>
            </a:r>
          </a:p>
          <a:p>
            <a:r>
              <a:rPr lang="en-US" dirty="0"/>
              <a:t>Objects Natural Case Study: Super-Sized Integers with Boost </a:t>
            </a:r>
            <a:r>
              <a:rPr lang="en-US" dirty="0" err="1"/>
              <a:t>Multiprecision</a:t>
            </a:r>
            <a:endParaRPr lang="en-US" dirty="0"/>
          </a:p>
        </p:txBody>
      </p:sp>
      <p:sp>
        <p:nvSpPr>
          <p:cNvPr id="5" name="Footer Placeholder 4">
            <a:extLst>
              <a:ext uri="{FF2B5EF4-FFF2-40B4-BE49-F238E27FC236}">
                <a16:creationId xmlns:a16="http://schemas.microsoft.com/office/drawing/2014/main" id="{C2B9FDD9-8CD5-5B4E-90D9-FA8C2E15F450}"/>
              </a:ext>
            </a:extLst>
          </p:cNvPr>
          <p:cNvSpPr>
            <a:spLocks noGrp="1"/>
          </p:cNvSpPr>
          <p:nvPr>
            <p:ph type="ftr" sz="quarter" idx="3"/>
          </p:nvPr>
        </p:nvSpPr>
        <p:spPr/>
        <p:txBody>
          <a:bodyPr/>
          <a:lstStyle/>
          <a:p>
            <a:pPr algn="l"/>
            <a:r>
              <a:rPr lang="en-US" dirty="0"/>
              <a:t>©Copyright 1992-2024 by Pearson Education, Inc. All Rights Reserved. https://</a:t>
            </a:r>
            <a:r>
              <a:rPr lang="en-US" dirty="0" err="1"/>
              <a:t>deitel.com</a:t>
            </a:r>
            <a:r>
              <a:rPr lang="en-US" dirty="0"/>
              <a:t> </a:t>
            </a:r>
          </a:p>
        </p:txBody>
      </p:sp>
    </p:spTree>
    <p:extLst>
      <p:ext uri="{BB962C8B-B14F-4D97-AF65-F5344CB8AC3E}">
        <p14:creationId xmlns:p14="http://schemas.microsoft.com/office/powerpoint/2010/main" val="2981878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A094-66D4-9440-BDF7-3EFC1B3C025D}"/>
              </a:ext>
            </a:extLst>
          </p:cNvPr>
          <p:cNvSpPr>
            <a:spLocks noGrp="1"/>
          </p:cNvSpPr>
          <p:nvPr>
            <p:ph type="title"/>
          </p:nvPr>
        </p:nvSpPr>
        <p:spPr/>
        <p:txBody>
          <a:bodyPr/>
          <a:lstStyle/>
          <a:p>
            <a:r>
              <a:rPr lang="en-US" dirty="0"/>
              <a:t>Algorithms</a:t>
            </a:r>
          </a:p>
        </p:txBody>
      </p:sp>
      <p:sp>
        <p:nvSpPr>
          <p:cNvPr id="3" name="Content Placeholder 2">
            <a:extLst>
              <a:ext uri="{FF2B5EF4-FFF2-40B4-BE49-F238E27FC236}">
                <a16:creationId xmlns:a16="http://schemas.microsoft.com/office/drawing/2014/main" id="{5538096A-C9BE-AF49-B16A-E24E0A084C9E}"/>
              </a:ext>
            </a:extLst>
          </p:cNvPr>
          <p:cNvSpPr>
            <a:spLocks noGrp="1"/>
          </p:cNvSpPr>
          <p:nvPr>
            <p:ph idx="1"/>
          </p:nvPr>
        </p:nvSpPr>
        <p:spPr/>
        <p:txBody>
          <a:bodyPr>
            <a:normAutofit fontScale="92500" lnSpcReduction="10000"/>
          </a:bodyPr>
          <a:lstStyle/>
          <a:p>
            <a:r>
              <a:rPr lang="en-US" dirty="0"/>
              <a:t>An algorithm is a procedure for solving a problem</a:t>
            </a:r>
          </a:p>
          <a:p>
            <a:pPr lvl="1"/>
            <a:r>
              <a:rPr lang="en-US" dirty="0"/>
              <a:t>actions to execute</a:t>
            </a:r>
          </a:p>
          <a:p>
            <a:pPr lvl="1"/>
            <a:r>
              <a:rPr lang="en-US" dirty="0"/>
              <a:t>order in which these actions execute</a:t>
            </a:r>
          </a:p>
          <a:p>
            <a:r>
              <a:rPr lang="en-US" dirty="0"/>
              <a:t>“Rise-and-shine” algorithm</a:t>
            </a:r>
          </a:p>
          <a:p>
            <a:pPr lvl="1"/>
            <a:r>
              <a:rPr lang="en-US" dirty="0"/>
              <a:t>(1) Get out of bed; (2) take off pajamas; (3) take a shower; (4) get dressed; (5) eat breakfast; (6) carpool to work</a:t>
            </a:r>
          </a:p>
          <a:p>
            <a:pPr lvl="1"/>
            <a:r>
              <a:rPr lang="en-US" dirty="0"/>
              <a:t>(1) Get out of bed; (2) take off pajamas; (3) get dressed; (4) take a shower; (5) eat breakfast; (6) carpool to work</a:t>
            </a:r>
          </a:p>
          <a:p>
            <a:r>
              <a:rPr lang="en-US" dirty="0"/>
              <a:t>Specifying the order in which statements (actions) execute in a program is called program control</a:t>
            </a:r>
          </a:p>
        </p:txBody>
      </p:sp>
      <p:sp>
        <p:nvSpPr>
          <p:cNvPr id="5" name="Footer Placeholder 4">
            <a:extLst>
              <a:ext uri="{FF2B5EF4-FFF2-40B4-BE49-F238E27FC236}">
                <a16:creationId xmlns:a16="http://schemas.microsoft.com/office/drawing/2014/main" id="{8DAC3EBD-764F-1B46-A59D-4E962AEAE37F}"/>
              </a:ext>
            </a:extLst>
          </p:cNvPr>
          <p:cNvSpPr>
            <a:spLocks noGrp="1"/>
          </p:cNvSpPr>
          <p:nvPr>
            <p:ph type="ftr" sz="quarter" idx="3"/>
          </p:nvPr>
        </p:nvSpPr>
        <p:spPr/>
        <p:txBody>
          <a:bodyPr/>
          <a:lstStyle/>
          <a:p>
            <a:pPr algn="l"/>
            <a:r>
              <a:rPr lang="en-US" dirty="0"/>
              <a:t>©Copyright 1992-2024 by Pearson Education, Inc. All Rights Reserved. https://</a:t>
            </a:r>
            <a:r>
              <a:rPr lang="en-US" dirty="0" err="1"/>
              <a:t>deitel.com</a:t>
            </a:r>
            <a:r>
              <a:rPr lang="en-US" dirty="0"/>
              <a:t> </a:t>
            </a:r>
          </a:p>
        </p:txBody>
      </p:sp>
    </p:spTree>
    <p:extLst>
      <p:ext uri="{BB962C8B-B14F-4D97-AF65-F5344CB8AC3E}">
        <p14:creationId xmlns:p14="http://schemas.microsoft.com/office/powerpoint/2010/main" val="2950868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6673-0FC4-042B-1F16-60BBF60B1F8F}"/>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26A618B6-CC10-EFA2-D41C-E75221D8FC60}"/>
              </a:ext>
            </a:extLst>
          </p:cNvPr>
          <p:cNvSpPr>
            <a:spLocks noGrp="1"/>
          </p:cNvSpPr>
          <p:nvPr>
            <p:ph idx="1"/>
          </p:nvPr>
        </p:nvSpPr>
        <p:spPr/>
        <p:txBody>
          <a:bodyPr>
            <a:normAutofit fontScale="92500" lnSpcReduction="20000"/>
          </a:bodyPr>
          <a:lstStyle/>
          <a:p>
            <a:r>
              <a:rPr lang="en-US" dirty="0"/>
              <a:t>Informal language that helps you develop algorithms without worrying about C++ language syntax</a:t>
            </a:r>
          </a:p>
          <a:p>
            <a:r>
              <a:rPr lang="en-US" dirty="0"/>
              <a:t>Addition program pseudocode</a:t>
            </a:r>
          </a:p>
          <a:p>
            <a:pPr marL="800097" lvl="1" indent="-457200">
              <a:buFont typeface="+mj-lt"/>
              <a:buAutoNum type="arabicPeriod"/>
            </a:pPr>
            <a:r>
              <a:rPr lang="en-US" dirty="0"/>
              <a:t>Prompt the user to enter the first integer</a:t>
            </a:r>
          </a:p>
          <a:p>
            <a:pPr marL="800097" lvl="1" indent="-457200">
              <a:buFont typeface="+mj-lt"/>
              <a:buAutoNum type="arabicPeriod"/>
            </a:pPr>
            <a:r>
              <a:rPr lang="en-US" dirty="0"/>
              <a:t>Input the first integer</a:t>
            </a:r>
          </a:p>
          <a:p>
            <a:pPr marL="800097" lvl="1" indent="-457200">
              <a:buFont typeface="+mj-lt"/>
              <a:buAutoNum type="arabicPeriod"/>
            </a:pPr>
            <a:r>
              <a:rPr lang="en-US" dirty="0"/>
              <a:t> </a:t>
            </a:r>
          </a:p>
          <a:p>
            <a:pPr marL="800097" lvl="1" indent="-457200">
              <a:buFont typeface="+mj-lt"/>
              <a:buAutoNum type="arabicPeriod"/>
            </a:pPr>
            <a:r>
              <a:rPr lang="en-US" dirty="0"/>
              <a:t>Prompt the user to enter the second integer</a:t>
            </a:r>
          </a:p>
          <a:p>
            <a:pPr marL="800097" lvl="1" indent="-457200">
              <a:buFont typeface="+mj-lt"/>
              <a:buAutoNum type="arabicPeriod"/>
            </a:pPr>
            <a:r>
              <a:rPr lang="en-US" dirty="0"/>
              <a:t>Input the second integer</a:t>
            </a:r>
          </a:p>
          <a:p>
            <a:pPr marL="800097" lvl="1" indent="-457200">
              <a:buFont typeface="+mj-lt"/>
              <a:buAutoNum type="arabicPeriod"/>
            </a:pPr>
            <a:r>
              <a:rPr lang="en-US" dirty="0"/>
              <a:t> </a:t>
            </a:r>
          </a:p>
          <a:p>
            <a:pPr marL="800097" lvl="1" indent="-457200">
              <a:buFont typeface="+mj-lt"/>
              <a:buAutoNum type="arabicPeriod"/>
            </a:pPr>
            <a:r>
              <a:rPr lang="en-US" dirty="0"/>
              <a:t>Add first integer and second integer, store result</a:t>
            </a:r>
          </a:p>
          <a:p>
            <a:pPr marL="800097" lvl="1" indent="-457200">
              <a:buFont typeface="+mj-lt"/>
              <a:buAutoNum type="arabicPeriod"/>
            </a:pPr>
            <a:r>
              <a:rPr lang="en-US" dirty="0"/>
              <a:t>Display result</a:t>
            </a:r>
          </a:p>
        </p:txBody>
      </p:sp>
      <p:sp>
        <p:nvSpPr>
          <p:cNvPr id="4" name="Footer Placeholder 3">
            <a:extLst>
              <a:ext uri="{FF2B5EF4-FFF2-40B4-BE49-F238E27FC236}">
                <a16:creationId xmlns:a16="http://schemas.microsoft.com/office/drawing/2014/main" id="{15195B95-2295-A993-FF5D-3DD28952ECC3}"/>
              </a:ext>
            </a:extLst>
          </p:cNvPr>
          <p:cNvSpPr>
            <a:spLocks noGrp="1"/>
          </p:cNvSpPr>
          <p:nvPr>
            <p:ph type="ftr" sz="quarter" idx="3"/>
          </p:nvPr>
        </p:nvSpPr>
        <p:spPr/>
        <p:txBody>
          <a:bodyPr/>
          <a:lstStyle/>
          <a:p>
            <a:pPr algn="l"/>
            <a:r>
              <a:rPr lang="en-US" dirty="0"/>
              <a:t>©Copyright 1992-2024 by Pearson Education, Inc. All Rights Reserved. https://deitel.com </a:t>
            </a:r>
          </a:p>
        </p:txBody>
      </p:sp>
    </p:spTree>
    <p:extLst>
      <p:ext uri="{BB962C8B-B14F-4D97-AF65-F5344CB8AC3E}">
        <p14:creationId xmlns:p14="http://schemas.microsoft.com/office/powerpoint/2010/main" val="4208002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2BD12-0372-24A6-5F45-CF37EF54FBE4}"/>
              </a:ext>
            </a:extLst>
          </p:cNvPr>
          <p:cNvSpPr>
            <a:spLocks noGrp="1"/>
          </p:cNvSpPr>
          <p:nvPr>
            <p:ph type="title"/>
          </p:nvPr>
        </p:nvSpPr>
        <p:spPr/>
        <p:txBody>
          <a:bodyPr/>
          <a:lstStyle/>
          <a:p>
            <a:r>
              <a:rPr lang="en-US" dirty="0"/>
              <a:t>Control Structures</a:t>
            </a:r>
          </a:p>
        </p:txBody>
      </p:sp>
      <p:sp>
        <p:nvSpPr>
          <p:cNvPr id="3" name="Content Placeholder 2">
            <a:extLst>
              <a:ext uri="{FF2B5EF4-FFF2-40B4-BE49-F238E27FC236}">
                <a16:creationId xmlns:a16="http://schemas.microsoft.com/office/drawing/2014/main" id="{8A5421A0-90A8-C0B1-A889-542797E92243}"/>
              </a:ext>
            </a:extLst>
          </p:cNvPr>
          <p:cNvSpPr>
            <a:spLocks noGrp="1"/>
          </p:cNvSpPr>
          <p:nvPr>
            <p:ph idx="1"/>
          </p:nvPr>
        </p:nvSpPr>
        <p:spPr/>
        <p:txBody>
          <a:bodyPr/>
          <a:lstStyle/>
          <a:p>
            <a:r>
              <a:rPr lang="en-US" dirty="0"/>
              <a:t>All programs can be written in terms of</a:t>
            </a:r>
          </a:p>
          <a:p>
            <a:pPr lvl="1"/>
            <a:r>
              <a:rPr lang="en-US" dirty="0"/>
              <a:t>Sequence</a:t>
            </a:r>
          </a:p>
          <a:p>
            <a:pPr lvl="1"/>
            <a:r>
              <a:rPr lang="en-US" dirty="0"/>
              <a:t>Selection </a:t>
            </a:r>
          </a:p>
          <a:p>
            <a:pPr lvl="1"/>
            <a:r>
              <a:rPr lang="en-US" dirty="0"/>
              <a:t>Iteration</a:t>
            </a:r>
          </a:p>
        </p:txBody>
      </p:sp>
      <p:sp>
        <p:nvSpPr>
          <p:cNvPr id="4" name="Footer Placeholder 3">
            <a:extLst>
              <a:ext uri="{FF2B5EF4-FFF2-40B4-BE49-F238E27FC236}">
                <a16:creationId xmlns:a16="http://schemas.microsoft.com/office/drawing/2014/main" id="{667D08A4-DA46-39B6-7048-F8C854158DB4}"/>
              </a:ext>
            </a:extLst>
          </p:cNvPr>
          <p:cNvSpPr>
            <a:spLocks noGrp="1"/>
          </p:cNvSpPr>
          <p:nvPr>
            <p:ph type="ftr" sz="quarter" idx="3"/>
          </p:nvPr>
        </p:nvSpPr>
        <p:spPr/>
        <p:txBody>
          <a:bodyPr/>
          <a:lstStyle/>
          <a:p>
            <a:pPr algn="l"/>
            <a:r>
              <a:rPr lang="en-US" dirty="0"/>
              <a:t>©Copyright 1992-2024 by Pearson Education, Inc. All Rights Reserved. https://deitel.com </a:t>
            </a:r>
          </a:p>
        </p:txBody>
      </p:sp>
    </p:spTree>
    <p:extLst>
      <p:ext uri="{BB962C8B-B14F-4D97-AF65-F5344CB8AC3E}">
        <p14:creationId xmlns:p14="http://schemas.microsoft.com/office/powerpoint/2010/main" val="2610601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F3CA-6D72-2A44-AEF8-47756E8C6258}"/>
              </a:ext>
            </a:extLst>
          </p:cNvPr>
          <p:cNvSpPr>
            <a:spLocks noGrp="1"/>
          </p:cNvSpPr>
          <p:nvPr>
            <p:ph type="title"/>
          </p:nvPr>
        </p:nvSpPr>
        <p:spPr/>
        <p:txBody>
          <a:bodyPr/>
          <a:lstStyle/>
          <a:p>
            <a:r>
              <a:rPr lang="en-US" dirty="0"/>
              <a:t>Sequence Structure</a:t>
            </a:r>
          </a:p>
        </p:txBody>
      </p:sp>
      <p:sp>
        <p:nvSpPr>
          <p:cNvPr id="3" name="Content Placeholder 2">
            <a:extLst>
              <a:ext uri="{FF2B5EF4-FFF2-40B4-BE49-F238E27FC236}">
                <a16:creationId xmlns:a16="http://schemas.microsoft.com/office/drawing/2014/main" id="{D25537C4-2991-F14D-B2D8-91EED3614AEA}"/>
              </a:ext>
            </a:extLst>
          </p:cNvPr>
          <p:cNvSpPr>
            <a:spLocks noGrp="1"/>
          </p:cNvSpPr>
          <p:nvPr>
            <p:ph idx="1"/>
          </p:nvPr>
        </p:nvSpPr>
        <p:spPr/>
        <p:txBody>
          <a:bodyPr/>
          <a:lstStyle/>
          <a:p>
            <a:endParaRPr lang="en-US" dirty="0"/>
          </a:p>
        </p:txBody>
      </p:sp>
      <p:sp>
        <p:nvSpPr>
          <p:cNvPr id="5" name="Footer Placeholder 4">
            <a:extLst>
              <a:ext uri="{FF2B5EF4-FFF2-40B4-BE49-F238E27FC236}">
                <a16:creationId xmlns:a16="http://schemas.microsoft.com/office/drawing/2014/main" id="{79D3B0D6-F381-2A47-8BAC-BEE03A4654CA}"/>
              </a:ext>
            </a:extLst>
          </p:cNvPr>
          <p:cNvSpPr>
            <a:spLocks noGrp="1"/>
          </p:cNvSpPr>
          <p:nvPr>
            <p:ph type="ftr" sz="quarter" idx="3"/>
          </p:nvPr>
        </p:nvSpPr>
        <p:spPr/>
        <p:txBody>
          <a:bodyPr/>
          <a:lstStyle/>
          <a:p>
            <a:pPr algn="l"/>
            <a:r>
              <a:rPr lang="en-US" dirty="0"/>
              <a:t>©Copyright 1992-2024 by Pearson Education, Inc. All Rights Reserved. https://</a:t>
            </a:r>
            <a:r>
              <a:rPr lang="en-US" dirty="0" err="1"/>
              <a:t>deitel.com</a:t>
            </a:r>
            <a:r>
              <a:rPr lang="en-US" dirty="0"/>
              <a:t> </a:t>
            </a:r>
          </a:p>
        </p:txBody>
      </p:sp>
      <p:pic>
        <p:nvPicPr>
          <p:cNvPr id="4" name="Picture 3">
            <a:extLst>
              <a:ext uri="{FF2B5EF4-FFF2-40B4-BE49-F238E27FC236}">
                <a16:creationId xmlns:a16="http://schemas.microsoft.com/office/drawing/2014/main" id="{AE8F657A-7ED9-DA00-A530-A3AF5DB4CEF5}"/>
              </a:ext>
            </a:extLst>
          </p:cNvPr>
          <p:cNvPicPr>
            <a:picLocks noChangeAspect="1"/>
          </p:cNvPicPr>
          <p:nvPr/>
        </p:nvPicPr>
        <p:blipFill>
          <a:blip r:embed="rId2"/>
          <a:stretch>
            <a:fillRect/>
          </a:stretch>
        </p:blipFill>
        <p:spPr>
          <a:xfrm>
            <a:off x="628650" y="1263913"/>
            <a:ext cx="7772400" cy="3883558"/>
          </a:xfrm>
          <a:prstGeom prst="rect">
            <a:avLst/>
          </a:prstGeom>
        </p:spPr>
      </p:pic>
    </p:spTree>
    <p:extLst>
      <p:ext uri="{BB962C8B-B14F-4D97-AF65-F5344CB8AC3E}">
        <p14:creationId xmlns:p14="http://schemas.microsoft.com/office/powerpoint/2010/main" val="2476448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110691</TotalTime>
  <Words>3899</Words>
  <Application>Microsoft Office PowerPoint</Application>
  <PresentationFormat>On-screen Show (16:10)</PresentationFormat>
  <Paragraphs>527</Paragraphs>
  <Slides>49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AGaramond</vt:lpstr>
      <vt:lpstr>-apple-system</vt:lpstr>
      <vt:lpstr>Arial</vt:lpstr>
      <vt:lpstr>Calibri</vt:lpstr>
      <vt:lpstr>Calibri Light</vt:lpstr>
      <vt:lpstr>Consolas</vt:lpstr>
      <vt:lpstr>Goudy Sans Medium</vt:lpstr>
      <vt:lpstr>Office Theme</vt:lpstr>
      <vt:lpstr>Chapter 3:  Control Statements and Algorithm Development, Part 1  C++ How to Program: An Objects-Natural Approach, 11/e</vt:lpstr>
      <vt:lpstr>Chapter 3: Control Statements, Part 1</vt:lpstr>
      <vt:lpstr>Chapter 3:  Algorithm Development and Control Statements—Part 1</vt:lpstr>
      <vt:lpstr>Chapter 3: Algorithm Development and Control Statements—Part 1</vt:lpstr>
      <vt:lpstr>Chapter 3: Algorithm Development and Control Statements—Part 1</vt:lpstr>
      <vt:lpstr>Algorithms</vt:lpstr>
      <vt:lpstr>Pseudocode</vt:lpstr>
      <vt:lpstr>Control Structures</vt:lpstr>
      <vt:lpstr>Sequence Structure</vt:lpstr>
      <vt:lpstr>Selection Statements</vt:lpstr>
      <vt:lpstr>Iteration Statements </vt:lpstr>
      <vt:lpstr>Keywords (1 of 3)</vt:lpstr>
      <vt:lpstr>Keywords (2 of 3)</vt:lpstr>
      <vt:lpstr>Keywords (3 of 3)</vt:lpstr>
      <vt:lpstr>if Single-Selection Statement</vt:lpstr>
      <vt:lpstr>bool Data Type</vt:lpstr>
      <vt:lpstr>if…else Double-Selection Statement </vt:lpstr>
      <vt:lpstr>Nested if…else Statements (1 of 2)</vt:lpstr>
      <vt:lpstr>Nested if…else Statements (2 of 2)</vt:lpstr>
      <vt:lpstr>Conditional Operator (?:)</vt:lpstr>
      <vt:lpstr>while Iteration Statement</vt:lpstr>
      <vt:lpstr>Counter-Controlled Iteration</vt:lpstr>
      <vt:lpstr>Pseudocode Algorithm with Counter-Controlled Iteration</vt:lpstr>
      <vt:lpstr>Pseudocode Algorithm with Counter-Controlled Iteration</vt:lpstr>
      <vt:lpstr>Integer Division and Truncation</vt:lpstr>
      <vt:lpstr>Sentinel-Controlled Iteration</vt:lpstr>
      <vt:lpstr>Top-Down, Stepwise Refinement</vt:lpstr>
      <vt:lpstr>Top-Down, Stepwise Refinement</vt:lpstr>
      <vt:lpstr>Top-Down, Stepwise Refinement</vt:lpstr>
      <vt:lpstr>Top-Down, Stepwise Refinement</vt:lpstr>
      <vt:lpstr>Top-Down, Stepwise Refinement</vt:lpstr>
      <vt:lpstr>Nested Control Statements</vt:lpstr>
      <vt:lpstr>Nested Control Statements</vt:lpstr>
      <vt:lpstr>Top-Down, Stepwise Refinement</vt:lpstr>
      <vt:lpstr>Top-Down, Stepwise Refinement</vt:lpstr>
      <vt:lpstr>Top-Down, Stepwise Refinement</vt:lpstr>
      <vt:lpstr>Top-Down, Stepwise Refinement</vt:lpstr>
      <vt:lpstr>Top-Down, Stepwise Refinement— Complete Second Refinement</vt:lpstr>
      <vt:lpstr>Preventing Narrowing Conversions with List Initialization</vt:lpstr>
      <vt:lpstr>Preventing Narrowing Conversions with List Initialization</vt:lpstr>
      <vt:lpstr>Compound Assignment Operators</vt:lpstr>
      <vt:lpstr>Increment and Decrement Operators</vt:lpstr>
      <vt:lpstr>Fundamental Types Are Not Portable</vt:lpstr>
      <vt:lpstr>Fundamental Types Are Not Portable</vt:lpstr>
      <vt:lpstr>Objects Natural Case Study: Super-Sized Integers</vt:lpstr>
      <vt:lpstr>Objects Natural Case Study: Super-Sized Integers</vt:lpstr>
      <vt:lpstr>Objects Natural Case Study: Super-Sized Integers</vt:lpstr>
      <vt:lpstr>Objects Natural Case Study: Super-Sized Integers</vt:lpstr>
      <vt:lpstr>Objects Natural Case Study: Super-Sized Integers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C++20 Fundamentals: PART 1</dc:title>
  <dc:creator>Paul Deitel</dc:creator>
  <cp:lastModifiedBy>Hossain, Mohammad Kabir</cp:lastModifiedBy>
  <cp:revision>267</cp:revision>
  <cp:lastPrinted>2023-04-30T15:59:33Z</cp:lastPrinted>
  <dcterms:created xsi:type="dcterms:W3CDTF">2020-05-18T17:13:55Z</dcterms:created>
  <dcterms:modified xsi:type="dcterms:W3CDTF">2024-09-04T17:57:18Z</dcterms:modified>
</cp:coreProperties>
</file>