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94" r:id="rId7"/>
    <p:sldId id="290" r:id="rId8"/>
    <p:sldId id="291" r:id="rId9"/>
    <p:sldId id="295" r:id="rId10"/>
    <p:sldId id="296" r:id="rId11"/>
    <p:sldId id="297" r:id="rId12"/>
    <p:sldId id="298"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215" autoAdjust="0"/>
  </p:normalViewPr>
  <p:slideViewPr>
    <p:cSldViewPr snapToGrid="0">
      <p:cViewPr varScale="1">
        <p:scale>
          <a:sx n="85" d="100"/>
          <a:sy n="85" d="100"/>
        </p:scale>
        <p:origin x="44" y="6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Lingma" userId="e2bb65fa-813d-4885-ad73-3e85f1c235de" providerId="ADAL" clId="{8B68C5C4-8792-4931-8E81-5620B67E7EA7}"/>
    <pc:docChg chg="custSel modSld">
      <pc:chgData name="Lu, Lingma" userId="e2bb65fa-813d-4885-ad73-3e85f1c235de" providerId="ADAL" clId="{8B68C5C4-8792-4931-8E81-5620B67E7EA7}" dt="2024-07-09T13:01:02.979" v="2" actId="478"/>
      <pc:docMkLst>
        <pc:docMk/>
      </pc:docMkLst>
      <pc:sldChg chg="delSp modSp mod delAnim">
        <pc:chgData name="Lu, Lingma" userId="e2bb65fa-813d-4885-ad73-3e85f1c235de" providerId="ADAL" clId="{8B68C5C4-8792-4931-8E81-5620B67E7EA7}" dt="2024-07-09T13:01:02.979" v="2" actId="478"/>
        <pc:sldMkLst>
          <pc:docMk/>
          <pc:sldMk cId="2405543669" sldId="299"/>
        </pc:sldMkLst>
        <pc:cxnChg chg="del mod">
          <ac:chgData name="Lu, Lingma" userId="e2bb65fa-813d-4885-ad73-3e85f1c235de" providerId="ADAL" clId="{8B68C5C4-8792-4931-8E81-5620B67E7EA7}" dt="2024-07-09T13:01:02.979" v="2" actId="478"/>
          <ac:cxnSpMkLst>
            <pc:docMk/>
            <pc:sldMk cId="2405543669" sldId="299"/>
            <ac:cxnSpMk id="36" creationId="{E305AA13-6BA1-3791-C69C-4BEADFE7691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7/9/2024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Functions and scopes</a:t>
            </a:r>
          </a:p>
        </p:txBody>
      </p:sp>
      <p:sp>
        <p:nvSpPr>
          <p:cNvPr id="5" name="Subtitle 4">
            <a:extLst>
              <a:ext uri="{FF2B5EF4-FFF2-40B4-BE49-F238E27FC236}">
                <a16:creationId xmlns:a16="http://schemas.microsoft.com/office/drawing/2014/main" id="{74C19EB9-25E2-2107-B92B-90DB8AA2AD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311700" y="326151"/>
            <a:ext cx="8715884" cy="1325880"/>
          </a:xfrm>
        </p:spPr>
        <p:txBody>
          <a:bodyPr>
            <a:normAutofit/>
          </a:bodyPr>
          <a:lstStyle/>
          <a:p>
            <a:r>
              <a:rPr lang="en-ZA" dirty="0"/>
              <a:t>Variable Scopes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8" name="Rectangle 7">
            <a:extLst>
              <a:ext uri="{FF2B5EF4-FFF2-40B4-BE49-F238E27FC236}">
                <a16:creationId xmlns:a16="http://schemas.microsoft.com/office/drawing/2014/main" id="{ADD34F81-10BD-BDA1-C243-689DF8336EF1}"/>
              </a:ext>
            </a:extLst>
          </p:cNvPr>
          <p:cNvSpPr/>
          <p:nvPr/>
        </p:nvSpPr>
        <p:spPr>
          <a:xfrm>
            <a:off x="6759099" y="1388715"/>
            <a:ext cx="4816306" cy="5186252"/>
          </a:xfrm>
          <a:prstGeom prst="rect">
            <a:avLst/>
          </a:prstGeom>
          <a:solidFill>
            <a:schemeClr val="accent6">
              <a:lumMod val="60000"/>
              <a:lumOff val="4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89C1C0-5D9F-FC18-B67C-20317E912661}"/>
              </a:ext>
            </a:extLst>
          </p:cNvPr>
          <p:cNvSpPr txBox="1"/>
          <p:nvPr/>
        </p:nvSpPr>
        <p:spPr>
          <a:xfrm>
            <a:off x="6832146" y="1539173"/>
            <a:ext cx="4519749" cy="523220"/>
          </a:xfrm>
          <a:prstGeom prst="rect">
            <a:avLst/>
          </a:prstGeom>
          <a:noFill/>
        </p:spPr>
        <p:txBody>
          <a:bodyPr wrap="square" rtlCol="0">
            <a:spAutoFit/>
          </a:bodyPr>
          <a:lstStyle/>
          <a:p>
            <a:r>
              <a:rPr lang="en-US" sz="2800" u="sng" dirty="0">
                <a:solidFill>
                  <a:schemeClr val="tx1">
                    <a:lumMod val="95000"/>
                    <a:lumOff val="5000"/>
                  </a:schemeClr>
                </a:solidFill>
              </a:rPr>
              <a:t>global scope (function.py)</a:t>
            </a:r>
          </a:p>
        </p:txBody>
      </p:sp>
      <p:sp>
        <p:nvSpPr>
          <p:cNvPr id="10" name="TextBox 9">
            <a:extLst>
              <a:ext uri="{FF2B5EF4-FFF2-40B4-BE49-F238E27FC236}">
                <a16:creationId xmlns:a16="http://schemas.microsoft.com/office/drawing/2014/main" id="{F09256F4-9FD9-F791-057C-614DC9CA6066}"/>
              </a:ext>
            </a:extLst>
          </p:cNvPr>
          <p:cNvSpPr txBox="1"/>
          <p:nvPr/>
        </p:nvSpPr>
        <p:spPr>
          <a:xfrm>
            <a:off x="6981847" y="1955043"/>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11" name="TextBox 10">
            <a:extLst>
              <a:ext uri="{FF2B5EF4-FFF2-40B4-BE49-F238E27FC236}">
                <a16:creationId xmlns:a16="http://schemas.microsoft.com/office/drawing/2014/main" id="{631395A3-188E-7E40-5C93-7195A1EFC2C6}"/>
              </a:ext>
            </a:extLst>
          </p:cNvPr>
          <p:cNvSpPr txBox="1"/>
          <p:nvPr/>
        </p:nvSpPr>
        <p:spPr>
          <a:xfrm>
            <a:off x="9602382" y="4098438"/>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sp>
        <p:nvSpPr>
          <p:cNvPr id="12" name="Rectangle 11">
            <a:extLst>
              <a:ext uri="{FF2B5EF4-FFF2-40B4-BE49-F238E27FC236}">
                <a16:creationId xmlns:a16="http://schemas.microsoft.com/office/drawing/2014/main" id="{E6E8FEEC-709B-2CA0-DBE8-CACF3E5CF362}"/>
              </a:ext>
            </a:extLst>
          </p:cNvPr>
          <p:cNvSpPr/>
          <p:nvPr/>
        </p:nvSpPr>
        <p:spPr>
          <a:xfrm>
            <a:off x="7009902" y="2477103"/>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7E427B-7AFB-DE21-96FC-F893F576274F}"/>
              </a:ext>
            </a:extLst>
          </p:cNvPr>
          <p:cNvSpPr/>
          <p:nvPr/>
        </p:nvSpPr>
        <p:spPr>
          <a:xfrm>
            <a:off x="9382539" y="4672641"/>
            <a:ext cx="688475" cy="58785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C7A6C3-BF50-4E97-CFE9-9B8A95EA3117}"/>
              </a:ext>
            </a:extLst>
          </p:cNvPr>
          <p:cNvSpPr/>
          <p:nvPr/>
        </p:nvSpPr>
        <p:spPr>
          <a:xfrm>
            <a:off x="8074948" y="3686375"/>
            <a:ext cx="3192194" cy="2697498"/>
          </a:xfrm>
          <a:prstGeom prst="rect">
            <a:avLst/>
          </a:prstGeom>
          <a:solidFill>
            <a:schemeClr val="accent5">
              <a:lumMod val="20000"/>
              <a:lumOff val="8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E60B8F-CB0E-E24E-73EA-6A81A3BDC13B}"/>
              </a:ext>
            </a:extLst>
          </p:cNvPr>
          <p:cNvSpPr txBox="1"/>
          <p:nvPr/>
        </p:nvSpPr>
        <p:spPr>
          <a:xfrm>
            <a:off x="8059280" y="3657883"/>
            <a:ext cx="4519749" cy="461665"/>
          </a:xfrm>
          <a:prstGeom prst="rect">
            <a:avLst/>
          </a:prstGeom>
          <a:noFill/>
        </p:spPr>
        <p:txBody>
          <a:bodyPr wrap="square" rtlCol="0">
            <a:spAutoFit/>
          </a:bodyPr>
          <a:lstStyle/>
          <a:p>
            <a:r>
              <a:rPr lang="en-US" sz="2400" u="sng" dirty="0">
                <a:solidFill>
                  <a:schemeClr val="tx1">
                    <a:lumMod val="95000"/>
                    <a:lumOff val="5000"/>
                  </a:schemeClr>
                </a:solidFill>
              </a:rPr>
              <a:t>Local scope (square4)</a:t>
            </a:r>
          </a:p>
        </p:txBody>
      </p:sp>
      <p:sp>
        <p:nvSpPr>
          <p:cNvPr id="31" name="TextBox 30">
            <a:extLst>
              <a:ext uri="{FF2B5EF4-FFF2-40B4-BE49-F238E27FC236}">
                <a16:creationId xmlns:a16="http://schemas.microsoft.com/office/drawing/2014/main" id="{7DAFCDBA-C653-DAC6-7375-88437F023B3B}"/>
              </a:ext>
            </a:extLst>
          </p:cNvPr>
          <p:cNvSpPr txBox="1"/>
          <p:nvPr/>
        </p:nvSpPr>
        <p:spPr>
          <a:xfrm>
            <a:off x="43415" y="3737764"/>
            <a:ext cx="6504547" cy="2585323"/>
          </a:xfrm>
          <a:prstGeom prst="rect">
            <a:avLst/>
          </a:prstGeom>
          <a:solidFill>
            <a:schemeClr val="accent6">
              <a:lumMod val="20000"/>
              <a:lumOff val="80000"/>
            </a:schemeClr>
          </a:solidFill>
        </p:spPr>
        <p:txBody>
          <a:bodyPr wrap="square" rtlCol="0">
            <a:spAutoFit/>
          </a:bodyPr>
          <a:lstStyle/>
          <a:p>
            <a:r>
              <a:rPr lang="en-US" dirty="0"/>
              <a:t>Order of Execution</a:t>
            </a:r>
          </a:p>
          <a:p>
            <a:pPr marL="285750" indent="-285750">
              <a:buFont typeface="Arial" panose="020B0604020202020204" pitchFamily="34" charset="0"/>
              <a:buChar char="•"/>
            </a:pPr>
            <a:r>
              <a:rPr lang="en-US" dirty="0"/>
              <a:t>global x is created and assigned value of 8</a:t>
            </a:r>
          </a:p>
          <a:p>
            <a:pPr marL="285750" indent="-285750">
              <a:buFont typeface="Arial" panose="020B0604020202020204" pitchFamily="34" charset="0"/>
              <a:buChar char="•"/>
            </a:pPr>
            <a:r>
              <a:rPr lang="en-US" dirty="0"/>
              <a:t>global y is created and assigned value of 9</a:t>
            </a:r>
          </a:p>
          <a:p>
            <a:pPr marL="285750" indent="-285750">
              <a:buFont typeface="Arial" panose="020B0604020202020204" pitchFamily="34" charset="0"/>
              <a:buChar char="•"/>
            </a:pPr>
            <a:r>
              <a:rPr lang="en-US" dirty="0"/>
              <a:t>square4() is called</a:t>
            </a:r>
          </a:p>
          <a:p>
            <a:pPr marL="285750" indent="-285750">
              <a:buFont typeface="Arial" panose="020B0604020202020204" pitchFamily="34" charset="0"/>
              <a:buChar char="•"/>
            </a:pPr>
            <a:r>
              <a:rPr lang="en-US" dirty="0"/>
              <a:t>local x is not found, thus go to an outer scope and found global x thus global x value (8) is used</a:t>
            </a:r>
          </a:p>
          <a:p>
            <a:pPr marL="285750" indent="-285750">
              <a:buFont typeface="Arial" panose="020B0604020202020204" pitchFamily="34" charset="0"/>
              <a:buChar char="•"/>
            </a:pPr>
            <a:r>
              <a:rPr lang="en-US" dirty="0"/>
              <a:t>local y is created and given the value 8*8</a:t>
            </a:r>
          </a:p>
          <a:p>
            <a:pPr marL="285750" indent="-285750">
              <a:buFont typeface="Arial" panose="020B0604020202020204" pitchFamily="34" charset="0"/>
              <a:buChar char="•"/>
            </a:pPr>
            <a:r>
              <a:rPr lang="en-US" dirty="0"/>
              <a:t>local y’s value is passed out of function and being used in the print statement</a:t>
            </a:r>
          </a:p>
        </p:txBody>
      </p:sp>
      <p:grpSp>
        <p:nvGrpSpPr>
          <p:cNvPr id="50" name="Group 49">
            <a:extLst>
              <a:ext uri="{FF2B5EF4-FFF2-40B4-BE49-F238E27FC236}">
                <a16:creationId xmlns:a16="http://schemas.microsoft.com/office/drawing/2014/main" id="{A4C36C38-6B91-2D0C-A3F1-3255BD7909C6}"/>
              </a:ext>
            </a:extLst>
          </p:cNvPr>
          <p:cNvGrpSpPr/>
          <p:nvPr/>
        </p:nvGrpSpPr>
        <p:grpSpPr>
          <a:xfrm>
            <a:off x="6924311" y="2401173"/>
            <a:ext cx="851327" cy="809697"/>
            <a:chOff x="6924311" y="2401173"/>
            <a:chExt cx="851327" cy="809697"/>
          </a:xfrm>
        </p:grpSpPr>
        <p:sp>
          <p:nvSpPr>
            <p:cNvPr id="13" name="TextBox 12">
              <a:extLst>
                <a:ext uri="{FF2B5EF4-FFF2-40B4-BE49-F238E27FC236}">
                  <a16:creationId xmlns:a16="http://schemas.microsoft.com/office/drawing/2014/main" id="{1F2906A6-0D7B-1064-58EA-8DD814731E71}"/>
                </a:ext>
              </a:extLst>
            </p:cNvPr>
            <p:cNvSpPr txBox="1"/>
            <p:nvPr/>
          </p:nvSpPr>
          <p:spPr>
            <a:xfrm>
              <a:off x="7134247" y="2508042"/>
              <a:ext cx="445035" cy="523220"/>
            </a:xfrm>
            <a:prstGeom prst="rect">
              <a:avLst/>
            </a:prstGeom>
            <a:noFill/>
          </p:spPr>
          <p:txBody>
            <a:bodyPr wrap="square" rtlCol="0">
              <a:spAutoFit/>
            </a:bodyPr>
            <a:lstStyle/>
            <a:p>
              <a:r>
                <a:rPr lang="en-US" sz="2800" dirty="0">
                  <a:solidFill>
                    <a:schemeClr val="bg1">
                      <a:lumMod val="50000"/>
                    </a:schemeClr>
                  </a:solidFill>
                </a:rPr>
                <a:t>8</a:t>
              </a:r>
            </a:p>
          </p:txBody>
        </p:sp>
        <p:sp>
          <p:nvSpPr>
            <p:cNvPr id="32" name="Rectangle 31">
              <a:extLst>
                <a:ext uri="{FF2B5EF4-FFF2-40B4-BE49-F238E27FC236}">
                  <a16:creationId xmlns:a16="http://schemas.microsoft.com/office/drawing/2014/main" id="{49030888-6D35-D480-F7BE-30E1D7374C89}"/>
                </a:ext>
              </a:extLst>
            </p:cNvPr>
            <p:cNvSpPr/>
            <p:nvPr/>
          </p:nvSpPr>
          <p:spPr>
            <a:xfrm>
              <a:off x="6924311" y="240117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75254101-F184-B04B-79F6-F0745730503B}"/>
              </a:ext>
            </a:extLst>
          </p:cNvPr>
          <p:cNvSpPr/>
          <p:nvPr/>
        </p:nvSpPr>
        <p:spPr>
          <a:xfrm>
            <a:off x="9324004" y="4576584"/>
            <a:ext cx="804611"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4F37DCA-9A2B-38FC-0E1A-D3693CD9969A}"/>
              </a:ext>
            </a:extLst>
          </p:cNvPr>
          <p:cNvSpPr txBox="1"/>
          <p:nvPr/>
        </p:nvSpPr>
        <p:spPr>
          <a:xfrm>
            <a:off x="6909958" y="3820856"/>
            <a:ext cx="967175" cy="523220"/>
          </a:xfrm>
          <a:prstGeom prst="rect">
            <a:avLst/>
          </a:prstGeom>
          <a:noFill/>
        </p:spPr>
        <p:txBody>
          <a:bodyPr wrap="square" rtlCol="0">
            <a:spAutoFit/>
          </a:bodyPr>
          <a:lstStyle/>
          <a:p>
            <a:r>
              <a:rPr lang="en-US" sz="2800" dirty="0">
                <a:solidFill>
                  <a:schemeClr val="tx1">
                    <a:lumMod val="95000"/>
                    <a:lumOff val="5000"/>
                  </a:schemeClr>
                </a:solidFill>
              </a:rPr>
              <a:t>8*8</a:t>
            </a:r>
          </a:p>
        </p:txBody>
      </p:sp>
      <p:cxnSp>
        <p:nvCxnSpPr>
          <p:cNvPr id="40" name="Straight Arrow Connector 39">
            <a:extLst>
              <a:ext uri="{FF2B5EF4-FFF2-40B4-BE49-F238E27FC236}">
                <a16:creationId xmlns:a16="http://schemas.microsoft.com/office/drawing/2014/main" id="{C8831FC2-A06B-6946-9A69-F9753C2DE761}"/>
              </a:ext>
            </a:extLst>
          </p:cNvPr>
          <p:cNvCxnSpPr>
            <a:cxnSpLocks/>
          </p:cNvCxnSpPr>
          <p:nvPr/>
        </p:nvCxnSpPr>
        <p:spPr>
          <a:xfrm flipV="1">
            <a:off x="9821075" y="2759563"/>
            <a:ext cx="626672" cy="2028820"/>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8A13B98-BF5C-2C95-8DEF-C02162CD823E}"/>
              </a:ext>
            </a:extLst>
          </p:cNvPr>
          <p:cNvSpPr txBox="1"/>
          <p:nvPr/>
        </p:nvSpPr>
        <p:spPr>
          <a:xfrm>
            <a:off x="9089071" y="2397695"/>
            <a:ext cx="2486334" cy="400110"/>
          </a:xfrm>
          <a:prstGeom prst="rect">
            <a:avLst/>
          </a:prstGeom>
          <a:noFill/>
        </p:spPr>
        <p:txBody>
          <a:bodyPr wrap="square" rtlCol="0">
            <a:spAutoFit/>
          </a:bodyPr>
          <a:lstStyle/>
          <a:p>
            <a:r>
              <a:rPr lang="en-US" sz="2000" dirty="0"/>
              <a:t>print( …square4()..)</a:t>
            </a:r>
          </a:p>
        </p:txBody>
      </p:sp>
      <p:pic>
        <p:nvPicPr>
          <p:cNvPr id="4" name="Picture 3">
            <a:extLst>
              <a:ext uri="{FF2B5EF4-FFF2-40B4-BE49-F238E27FC236}">
                <a16:creationId xmlns:a16="http://schemas.microsoft.com/office/drawing/2014/main" id="{0933FF8F-5128-0268-2EA7-942193913062}"/>
              </a:ext>
            </a:extLst>
          </p:cNvPr>
          <p:cNvPicPr>
            <a:picLocks noChangeAspect="1"/>
          </p:cNvPicPr>
          <p:nvPr/>
        </p:nvPicPr>
        <p:blipFill>
          <a:blip r:embed="rId2"/>
          <a:stretch>
            <a:fillRect/>
          </a:stretch>
        </p:blipFill>
        <p:spPr>
          <a:xfrm>
            <a:off x="77570" y="1080905"/>
            <a:ext cx="6229350" cy="2476500"/>
          </a:xfrm>
          <a:prstGeom prst="rect">
            <a:avLst/>
          </a:prstGeom>
        </p:spPr>
      </p:pic>
      <p:sp>
        <p:nvSpPr>
          <p:cNvPr id="6" name="TextBox 5">
            <a:extLst>
              <a:ext uri="{FF2B5EF4-FFF2-40B4-BE49-F238E27FC236}">
                <a16:creationId xmlns:a16="http://schemas.microsoft.com/office/drawing/2014/main" id="{D64AA7A7-44B9-3DDC-BA7C-777639B44F9A}"/>
              </a:ext>
            </a:extLst>
          </p:cNvPr>
          <p:cNvSpPr txBox="1"/>
          <p:nvPr/>
        </p:nvSpPr>
        <p:spPr>
          <a:xfrm>
            <a:off x="8153347" y="1953883"/>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grpSp>
        <p:nvGrpSpPr>
          <p:cNvPr id="21" name="Group 20">
            <a:extLst>
              <a:ext uri="{FF2B5EF4-FFF2-40B4-BE49-F238E27FC236}">
                <a16:creationId xmlns:a16="http://schemas.microsoft.com/office/drawing/2014/main" id="{22FEB164-E6AF-7F82-0D12-9027ABD8A202}"/>
              </a:ext>
            </a:extLst>
          </p:cNvPr>
          <p:cNvGrpSpPr/>
          <p:nvPr/>
        </p:nvGrpSpPr>
        <p:grpSpPr>
          <a:xfrm>
            <a:off x="7977147" y="2406993"/>
            <a:ext cx="851327" cy="809697"/>
            <a:chOff x="7977147" y="2406993"/>
            <a:chExt cx="851327" cy="809697"/>
          </a:xfrm>
        </p:grpSpPr>
        <p:sp>
          <p:nvSpPr>
            <p:cNvPr id="23" name="TextBox 22">
              <a:extLst>
                <a:ext uri="{FF2B5EF4-FFF2-40B4-BE49-F238E27FC236}">
                  <a16:creationId xmlns:a16="http://schemas.microsoft.com/office/drawing/2014/main" id="{EAB976BE-B808-3237-194B-2B7859F735BC}"/>
                </a:ext>
              </a:extLst>
            </p:cNvPr>
            <p:cNvSpPr txBox="1"/>
            <p:nvPr/>
          </p:nvSpPr>
          <p:spPr>
            <a:xfrm>
              <a:off x="8166214" y="2503685"/>
              <a:ext cx="445035" cy="523220"/>
            </a:xfrm>
            <a:prstGeom prst="rect">
              <a:avLst/>
            </a:prstGeom>
            <a:noFill/>
          </p:spPr>
          <p:txBody>
            <a:bodyPr wrap="square" rtlCol="0">
              <a:spAutoFit/>
            </a:bodyPr>
            <a:lstStyle/>
            <a:p>
              <a:r>
                <a:rPr lang="en-US" sz="2800" dirty="0">
                  <a:solidFill>
                    <a:schemeClr val="bg1">
                      <a:lumMod val="50000"/>
                    </a:schemeClr>
                  </a:solidFill>
                </a:rPr>
                <a:t>9</a:t>
              </a:r>
            </a:p>
          </p:txBody>
        </p:sp>
        <p:sp>
          <p:nvSpPr>
            <p:cNvPr id="24" name="Rectangle 23">
              <a:extLst>
                <a:ext uri="{FF2B5EF4-FFF2-40B4-BE49-F238E27FC236}">
                  <a16:creationId xmlns:a16="http://schemas.microsoft.com/office/drawing/2014/main" id="{91FC3951-09E9-4855-CF3B-AAF4027DFF41}"/>
                </a:ext>
              </a:extLst>
            </p:cNvPr>
            <p:cNvSpPr/>
            <p:nvPr/>
          </p:nvSpPr>
          <p:spPr>
            <a:xfrm>
              <a:off x="7977147" y="240699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CA9F7FA-58AA-F9E3-380E-152950ED536F}"/>
              </a:ext>
            </a:extLst>
          </p:cNvPr>
          <p:cNvSpPr/>
          <p:nvPr/>
        </p:nvSpPr>
        <p:spPr>
          <a:xfrm>
            <a:off x="8044493" y="2493878"/>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43FD2E9-57DC-0CF9-8448-5023671187B0}"/>
              </a:ext>
            </a:extLst>
          </p:cNvPr>
          <p:cNvCxnSpPr>
            <a:cxnSpLocks/>
            <a:stCxn id="13" idx="2"/>
          </p:cNvCxnSpPr>
          <p:nvPr/>
        </p:nvCxnSpPr>
        <p:spPr>
          <a:xfrm flipH="1">
            <a:off x="7256918" y="3031262"/>
            <a:ext cx="99847" cy="843530"/>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1402CBBB-BEC6-2B15-D56E-F059292A1C6F}"/>
              </a:ext>
            </a:extLst>
          </p:cNvPr>
          <p:cNvGrpSpPr/>
          <p:nvPr/>
        </p:nvGrpSpPr>
        <p:grpSpPr>
          <a:xfrm>
            <a:off x="7426882" y="4320496"/>
            <a:ext cx="2720484" cy="929743"/>
            <a:chOff x="7376590" y="4921204"/>
            <a:chExt cx="2720484" cy="929743"/>
          </a:xfrm>
        </p:grpSpPr>
        <p:sp>
          <p:nvSpPr>
            <p:cNvPr id="15" name="TextBox 14">
              <a:extLst>
                <a:ext uri="{FF2B5EF4-FFF2-40B4-BE49-F238E27FC236}">
                  <a16:creationId xmlns:a16="http://schemas.microsoft.com/office/drawing/2014/main" id="{2F622239-1C3D-D08C-A7E4-D0CB08D02D7D}"/>
                </a:ext>
              </a:extLst>
            </p:cNvPr>
            <p:cNvSpPr txBox="1"/>
            <p:nvPr/>
          </p:nvSpPr>
          <p:spPr>
            <a:xfrm>
              <a:off x="9411579" y="5327727"/>
              <a:ext cx="685495" cy="523220"/>
            </a:xfrm>
            <a:prstGeom prst="rect">
              <a:avLst/>
            </a:prstGeom>
            <a:noFill/>
          </p:spPr>
          <p:txBody>
            <a:bodyPr wrap="square" rtlCol="0">
              <a:spAutoFit/>
            </a:bodyPr>
            <a:lstStyle/>
            <a:p>
              <a:r>
                <a:rPr lang="en-US" sz="2800" dirty="0">
                  <a:solidFill>
                    <a:schemeClr val="bg1">
                      <a:lumMod val="50000"/>
                    </a:schemeClr>
                  </a:solidFill>
                </a:rPr>
                <a:t>64</a:t>
              </a:r>
            </a:p>
          </p:txBody>
        </p:sp>
        <p:cxnSp>
          <p:nvCxnSpPr>
            <p:cNvPr id="35" name="Straight Arrow Connector 34">
              <a:extLst>
                <a:ext uri="{FF2B5EF4-FFF2-40B4-BE49-F238E27FC236}">
                  <a16:creationId xmlns:a16="http://schemas.microsoft.com/office/drawing/2014/main" id="{30CFCB74-306F-C0D4-F011-7875AAB098F2}"/>
                </a:ext>
              </a:extLst>
            </p:cNvPr>
            <p:cNvCxnSpPr>
              <a:cxnSpLocks/>
              <a:endCxn id="15" idx="1"/>
            </p:cNvCxnSpPr>
            <p:nvPr/>
          </p:nvCxnSpPr>
          <p:spPr>
            <a:xfrm>
              <a:off x="7376590" y="4921204"/>
              <a:ext cx="2034986" cy="668133"/>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5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Function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304872" y="2310817"/>
            <a:ext cx="7029877" cy="4410658"/>
          </a:xfrm>
        </p:spPr>
        <p:txBody>
          <a:bodyPr>
            <a:normAutofit/>
          </a:bodyPr>
          <a:lstStyle/>
          <a:p>
            <a:r>
              <a:rPr lang="en-US" sz="2400" b="1" dirty="0"/>
              <a:t>Definition:</a:t>
            </a:r>
          </a:p>
          <a:p>
            <a:r>
              <a:rPr lang="en-US" sz="2400" dirty="0"/>
              <a:t>A named sequence of statements that performs a specific task</a:t>
            </a:r>
          </a:p>
          <a:p>
            <a:endParaRPr lang="en-US" sz="2400" dirty="0"/>
          </a:p>
          <a:p>
            <a:endParaRPr lang="en-US" sz="2400" dirty="0"/>
          </a:p>
          <a:p>
            <a:r>
              <a:rPr lang="en-US" sz="2400" b="1" dirty="0"/>
              <a:t>Components:</a:t>
            </a:r>
          </a:p>
          <a:p>
            <a:r>
              <a:rPr lang="en-US" sz="2400" dirty="0"/>
              <a:t>A function has </a:t>
            </a:r>
          </a:p>
          <a:p>
            <a:pPr marL="342900" indent="-342900">
              <a:buFont typeface="Arial" panose="020B0604020202020204" pitchFamily="34" charset="0"/>
              <a:buChar char="•"/>
            </a:pPr>
            <a:r>
              <a:rPr lang="en-US" sz="2400" dirty="0"/>
              <a:t>name</a:t>
            </a:r>
          </a:p>
          <a:p>
            <a:pPr marL="342900" indent="-342900">
              <a:buFont typeface="Arial" panose="020B0604020202020204" pitchFamily="34" charset="0"/>
              <a:buChar char="•"/>
            </a:pPr>
            <a:r>
              <a:rPr lang="en-US" sz="2400" dirty="0"/>
              <a:t>input(s)</a:t>
            </a:r>
          </a:p>
          <a:p>
            <a:pPr marL="342900" indent="-342900">
              <a:buFont typeface="Arial" panose="020B0604020202020204" pitchFamily="34" charset="0"/>
              <a:buChar char="•"/>
            </a:pPr>
            <a:r>
              <a:rPr lang="en-US" sz="2400" dirty="0"/>
              <a:t>statement(s) for completing a task</a:t>
            </a:r>
          </a:p>
          <a:p>
            <a:pPr marL="342900" indent="-342900">
              <a:buFont typeface="Arial" panose="020B0604020202020204" pitchFamily="34" charset="0"/>
              <a:buChar char="•"/>
            </a:pPr>
            <a:r>
              <a:rPr lang="en-US" sz="2400" dirty="0"/>
              <a:t>return value (optional)</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120640" y="898524"/>
            <a:ext cx="6156960" cy="1325880"/>
          </a:xfrm>
        </p:spPr>
        <p:txBody>
          <a:bodyPr>
            <a:normAutofit/>
          </a:bodyPr>
          <a:lstStyle/>
          <a:p>
            <a:r>
              <a:rPr lang="en-ZA" dirty="0"/>
              <a:t>Function</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pic>
        <p:nvPicPr>
          <p:cNvPr id="7" name="Picture 6">
            <a:extLst>
              <a:ext uri="{FF2B5EF4-FFF2-40B4-BE49-F238E27FC236}">
                <a16:creationId xmlns:a16="http://schemas.microsoft.com/office/drawing/2014/main" id="{D201E8DB-FCA5-EBD2-EF3C-2ADF66D81339}"/>
              </a:ext>
            </a:extLst>
          </p:cNvPr>
          <p:cNvPicPr>
            <a:picLocks noChangeAspect="1"/>
          </p:cNvPicPr>
          <p:nvPr/>
        </p:nvPicPr>
        <p:blipFill>
          <a:blip r:embed="rId2"/>
          <a:stretch>
            <a:fillRect/>
          </a:stretch>
        </p:blipFill>
        <p:spPr>
          <a:xfrm>
            <a:off x="2059565" y="1941743"/>
            <a:ext cx="9677400" cy="2238375"/>
          </a:xfrm>
          <a:prstGeom prst="rect">
            <a:avLst/>
          </a:prstGeom>
        </p:spPr>
      </p:pic>
      <p:sp>
        <p:nvSpPr>
          <p:cNvPr id="10" name="Oval 9">
            <a:extLst>
              <a:ext uri="{FF2B5EF4-FFF2-40B4-BE49-F238E27FC236}">
                <a16:creationId xmlns:a16="http://schemas.microsoft.com/office/drawing/2014/main" id="{31B2323A-8768-8816-7D15-1D5D997A63CC}"/>
              </a:ext>
            </a:extLst>
          </p:cNvPr>
          <p:cNvSpPr/>
          <p:nvPr/>
        </p:nvSpPr>
        <p:spPr>
          <a:xfrm>
            <a:off x="2498895" y="2373252"/>
            <a:ext cx="1626375" cy="300146"/>
          </a:xfrm>
          <a:prstGeom prst="ellipse">
            <a:avLst/>
          </a:prstGeom>
          <a:noFill/>
          <a:ln w="2222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69DFED3-8544-D7AE-2B42-24603122F2AC}"/>
              </a:ext>
            </a:extLst>
          </p:cNvPr>
          <p:cNvCxnSpPr>
            <a:stCxn id="10" idx="0"/>
          </p:cNvCxnSpPr>
          <p:nvPr/>
        </p:nvCxnSpPr>
        <p:spPr>
          <a:xfrm flipV="1">
            <a:off x="3312083" y="1140823"/>
            <a:ext cx="6223803" cy="1232429"/>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CC987F4-AD62-B456-AD52-CF0D2863A6E1}"/>
              </a:ext>
            </a:extLst>
          </p:cNvPr>
          <p:cNvSpPr/>
          <p:nvPr/>
        </p:nvSpPr>
        <p:spPr>
          <a:xfrm>
            <a:off x="9165307" y="3454957"/>
            <a:ext cx="1626375" cy="300146"/>
          </a:xfrm>
          <a:prstGeom prst="ellipse">
            <a:avLst/>
          </a:prstGeom>
          <a:noFill/>
          <a:ln w="2222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A4D205-BBFF-E8C4-1AAD-D29ED8789EE5}"/>
              </a:ext>
            </a:extLst>
          </p:cNvPr>
          <p:cNvCxnSpPr>
            <a:cxnSpLocks/>
          </p:cNvCxnSpPr>
          <p:nvPr/>
        </p:nvCxnSpPr>
        <p:spPr>
          <a:xfrm flipH="1" flipV="1">
            <a:off x="9693105" y="1275889"/>
            <a:ext cx="285389" cy="2153111"/>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6325F7-9067-5292-08B0-1798A120F702}"/>
              </a:ext>
            </a:extLst>
          </p:cNvPr>
          <p:cNvSpPr txBox="1"/>
          <p:nvPr/>
        </p:nvSpPr>
        <p:spPr>
          <a:xfrm>
            <a:off x="9535886" y="806897"/>
            <a:ext cx="1564717" cy="523220"/>
          </a:xfrm>
          <a:prstGeom prst="rect">
            <a:avLst/>
          </a:prstGeom>
          <a:noFill/>
        </p:spPr>
        <p:txBody>
          <a:bodyPr wrap="square" rtlCol="0">
            <a:spAutoFit/>
          </a:bodyPr>
          <a:lstStyle/>
          <a:p>
            <a:r>
              <a:rPr lang="en-US" sz="2800" dirty="0">
                <a:solidFill>
                  <a:schemeClr val="accent4">
                    <a:lumMod val="75000"/>
                  </a:schemeClr>
                </a:solidFill>
              </a:rPr>
              <a:t>name</a:t>
            </a:r>
          </a:p>
        </p:txBody>
      </p:sp>
      <p:sp>
        <p:nvSpPr>
          <p:cNvPr id="19" name="Oval 18">
            <a:extLst>
              <a:ext uri="{FF2B5EF4-FFF2-40B4-BE49-F238E27FC236}">
                <a16:creationId xmlns:a16="http://schemas.microsoft.com/office/drawing/2014/main" id="{E76AF7E3-695E-8C0F-7595-03BC6D4CBBB7}"/>
              </a:ext>
            </a:extLst>
          </p:cNvPr>
          <p:cNvSpPr/>
          <p:nvPr/>
        </p:nvSpPr>
        <p:spPr>
          <a:xfrm>
            <a:off x="4067076" y="2378591"/>
            <a:ext cx="1097103" cy="300146"/>
          </a:xfrm>
          <a:prstGeom prst="ellipse">
            <a:avLst/>
          </a:prstGeom>
          <a:noFill/>
          <a:ln w="254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DD76790-6878-4C0C-1C1A-358376C9789D}"/>
              </a:ext>
            </a:extLst>
          </p:cNvPr>
          <p:cNvSpPr/>
          <p:nvPr/>
        </p:nvSpPr>
        <p:spPr>
          <a:xfrm>
            <a:off x="10728960" y="3462815"/>
            <a:ext cx="394335" cy="300146"/>
          </a:xfrm>
          <a:prstGeom prst="ellipse">
            <a:avLst/>
          </a:prstGeom>
          <a:noFill/>
          <a:ln w="254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44AC482-1536-BE46-4FA1-12A87E812914}"/>
              </a:ext>
            </a:extLst>
          </p:cNvPr>
          <p:cNvCxnSpPr>
            <a:cxnSpLocks/>
          </p:cNvCxnSpPr>
          <p:nvPr/>
        </p:nvCxnSpPr>
        <p:spPr>
          <a:xfrm>
            <a:off x="4923314" y="2663509"/>
            <a:ext cx="3470685" cy="2135535"/>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F2BFD2-5B7F-16CF-6EC4-FAF1D12F01BD}"/>
              </a:ext>
            </a:extLst>
          </p:cNvPr>
          <p:cNvCxnSpPr>
            <a:cxnSpLocks/>
          </p:cNvCxnSpPr>
          <p:nvPr/>
        </p:nvCxnSpPr>
        <p:spPr>
          <a:xfrm flipH="1">
            <a:off x="8516983" y="3762961"/>
            <a:ext cx="2409144" cy="1036083"/>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510C1DB-4B45-B3E1-53DA-48B408EA8672}"/>
              </a:ext>
            </a:extLst>
          </p:cNvPr>
          <p:cNvSpPr txBox="1"/>
          <p:nvPr/>
        </p:nvSpPr>
        <p:spPr>
          <a:xfrm>
            <a:off x="7955277" y="4660460"/>
            <a:ext cx="1564717" cy="523220"/>
          </a:xfrm>
          <a:prstGeom prst="rect">
            <a:avLst/>
          </a:prstGeom>
          <a:noFill/>
        </p:spPr>
        <p:txBody>
          <a:bodyPr wrap="square" rtlCol="0">
            <a:spAutoFit/>
          </a:bodyPr>
          <a:lstStyle/>
          <a:p>
            <a:r>
              <a:rPr lang="en-US" sz="2800" dirty="0">
                <a:solidFill>
                  <a:srgbClr val="0070C0"/>
                </a:solidFill>
              </a:rPr>
              <a:t>input</a:t>
            </a:r>
          </a:p>
        </p:txBody>
      </p:sp>
      <p:sp>
        <p:nvSpPr>
          <p:cNvPr id="30" name="Oval 29">
            <a:extLst>
              <a:ext uri="{FF2B5EF4-FFF2-40B4-BE49-F238E27FC236}">
                <a16:creationId xmlns:a16="http://schemas.microsoft.com/office/drawing/2014/main" id="{33906D50-C5B0-9944-47A5-98024CA752E6}"/>
              </a:ext>
            </a:extLst>
          </p:cNvPr>
          <p:cNvSpPr/>
          <p:nvPr/>
        </p:nvSpPr>
        <p:spPr>
          <a:xfrm>
            <a:off x="2405683" y="2565192"/>
            <a:ext cx="3470685" cy="719832"/>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204B61BD-38E4-B285-D026-B8CE4F5BAB81}"/>
              </a:ext>
            </a:extLst>
          </p:cNvPr>
          <p:cNvCxnSpPr>
            <a:cxnSpLocks/>
          </p:cNvCxnSpPr>
          <p:nvPr/>
        </p:nvCxnSpPr>
        <p:spPr>
          <a:xfrm>
            <a:off x="3891347" y="3312292"/>
            <a:ext cx="1985021" cy="2069605"/>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2DB7A19-F8DB-927E-0B82-28C81303F945}"/>
              </a:ext>
            </a:extLst>
          </p:cNvPr>
          <p:cNvSpPr txBox="1"/>
          <p:nvPr/>
        </p:nvSpPr>
        <p:spPr>
          <a:xfrm>
            <a:off x="5416719" y="5265707"/>
            <a:ext cx="6320246" cy="523220"/>
          </a:xfrm>
          <a:prstGeom prst="rect">
            <a:avLst/>
          </a:prstGeom>
          <a:noFill/>
        </p:spPr>
        <p:txBody>
          <a:bodyPr wrap="square" rtlCol="0">
            <a:spAutoFit/>
          </a:bodyPr>
          <a:lstStyle/>
          <a:p>
            <a:r>
              <a:rPr lang="en-US" sz="2800" dirty="0">
                <a:solidFill>
                  <a:schemeClr val="bg1">
                    <a:lumMod val="50000"/>
                  </a:schemeClr>
                </a:solidFill>
              </a:rPr>
              <a:t>use two statements to define the task</a:t>
            </a:r>
          </a:p>
        </p:txBody>
      </p:sp>
      <p:sp>
        <p:nvSpPr>
          <p:cNvPr id="34" name="Rectangle 33">
            <a:extLst>
              <a:ext uri="{FF2B5EF4-FFF2-40B4-BE49-F238E27FC236}">
                <a16:creationId xmlns:a16="http://schemas.microsoft.com/office/drawing/2014/main" id="{A62E3442-3685-233C-33E9-1140424FCAEA}"/>
              </a:ext>
            </a:extLst>
          </p:cNvPr>
          <p:cNvSpPr/>
          <p:nvPr/>
        </p:nvSpPr>
        <p:spPr>
          <a:xfrm>
            <a:off x="2498895" y="2943497"/>
            <a:ext cx="1302310" cy="300146"/>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A977040-1C5B-637C-138E-1600460DE991}"/>
              </a:ext>
            </a:extLst>
          </p:cNvPr>
          <p:cNvSpPr/>
          <p:nvPr/>
        </p:nvSpPr>
        <p:spPr>
          <a:xfrm>
            <a:off x="9208870" y="3426829"/>
            <a:ext cx="2048877" cy="300146"/>
          </a:xfrm>
          <a:prstGeom prst="rect">
            <a:avLst/>
          </a:prstGeom>
          <a:solidFill>
            <a:srgbClr val="FFFF00">
              <a:alpha val="4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98F91BB0-C5A1-DEA4-E5E1-5D926D17EB66}"/>
              </a:ext>
            </a:extLst>
          </p:cNvPr>
          <p:cNvCxnSpPr>
            <a:cxnSpLocks/>
          </p:cNvCxnSpPr>
          <p:nvPr/>
        </p:nvCxnSpPr>
        <p:spPr>
          <a:xfrm>
            <a:off x="3624208" y="3243643"/>
            <a:ext cx="1539971" cy="2812561"/>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95688F-1019-3020-2F90-8102C3217C62}"/>
              </a:ext>
            </a:extLst>
          </p:cNvPr>
          <p:cNvCxnSpPr>
            <a:cxnSpLocks/>
            <a:stCxn id="35" idx="2"/>
          </p:cNvCxnSpPr>
          <p:nvPr/>
        </p:nvCxnSpPr>
        <p:spPr>
          <a:xfrm flipH="1">
            <a:off x="5282267" y="3726975"/>
            <a:ext cx="4951042" cy="2324128"/>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0C219FA-1EE7-4A9D-2A9B-8A64E2C3B261}"/>
              </a:ext>
            </a:extLst>
          </p:cNvPr>
          <p:cNvSpPr txBox="1"/>
          <p:nvPr/>
        </p:nvSpPr>
        <p:spPr>
          <a:xfrm>
            <a:off x="4067076" y="6098820"/>
            <a:ext cx="7929055" cy="830997"/>
          </a:xfrm>
          <a:prstGeom prst="rect">
            <a:avLst/>
          </a:prstGeom>
          <a:solidFill>
            <a:srgbClr val="FFFF00">
              <a:alpha val="49000"/>
            </a:srgbClr>
          </a:solidFill>
        </p:spPr>
        <p:txBody>
          <a:bodyPr wrap="square" rtlCol="0">
            <a:spAutoFit/>
          </a:bodyPr>
          <a:lstStyle/>
          <a:p>
            <a:r>
              <a:rPr lang="en-US" sz="2400" dirty="0">
                <a:solidFill>
                  <a:schemeClr val="bg1">
                    <a:lumMod val="50000"/>
                  </a:schemeClr>
                </a:solidFill>
              </a:rPr>
              <a:t>define a return value and the value returned is used in the print statement </a:t>
            </a:r>
          </a:p>
        </p:txBody>
      </p:sp>
    </p:spTree>
    <p:extLst>
      <p:ext uri="{BB962C8B-B14F-4D97-AF65-F5344CB8AC3E}">
        <p14:creationId xmlns:p14="http://schemas.microsoft.com/office/powerpoint/2010/main" val="378881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592830" y="445679"/>
            <a:ext cx="7258050" cy="1325880"/>
          </a:xfrm>
        </p:spPr>
        <p:txBody>
          <a:bodyPr>
            <a:normAutofit/>
          </a:bodyPr>
          <a:lstStyle/>
          <a:p>
            <a:r>
              <a:rPr lang="en-ZA" dirty="0"/>
              <a:t>Function Definition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3592830" y="1418005"/>
            <a:ext cx="8329204" cy="2911110"/>
          </a:xfrm>
        </p:spPr>
        <p:txBody>
          <a:bodyPr>
            <a:normAutofit/>
          </a:bodyPr>
          <a:lstStyle/>
          <a:p>
            <a:r>
              <a:rPr lang="en-US" sz="2800" b="1" dirty="0"/>
              <a:t>You must define a function before you can use (call) it. </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4" name="Picture 3">
            <a:extLst>
              <a:ext uri="{FF2B5EF4-FFF2-40B4-BE49-F238E27FC236}">
                <a16:creationId xmlns:a16="http://schemas.microsoft.com/office/drawing/2014/main" id="{21A20271-82E6-BE83-B126-1F022C737978}"/>
              </a:ext>
            </a:extLst>
          </p:cNvPr>
          <p:cNvPicPr>
            <a:picLocks noChangeAspect="1"/>
          </p:cNvPicPr>
          <p:nvPr/>
        </p:nvPicPr>
        <p:blipFill>
          <a:blip r:embed="rId2"/>
          <a:stretch>
            <a:fillRect/>
          </a:stretch>
        </p:blipFill>
        <p:spPr>
          <a:xfrm>
            <a:off x="2514600" y="2993654"/>
            <a:ext cx="9677400" cy="2238375"/>
          </a:xfrm>
          <a:prstGeom prst="rect">
            <a:avLst/>
          </a:prstGeom>
        </p:spPr>
      </p:pic>
      <p:sp>
        <p:nvSpPr>
          <p:cNvPr id="5" name="Oval 4">
            <a:extLst>
              <a:ext uri="{FF2B5EF4-FFF2-40B4-BE49-F238E27FC236}">
                <a16:creationId xmlns:a16="http://schemas.microsoft.com/office/drawing/2014/main" id="{55B7074B-2A12-F720-2325-9E2FE3712D88}"/>
              </a:ext>
            </a:extLst>
          </p:cNvPr>
          <p:cNvSpPr/>
          <p:nvPr/>
        </p:nvSpPr>
        <p:spPr>
          <a:xfrm>
            <a:off x="2141832" y="3307074"/>
            <a:ext cx="4293791" cy="1029787"/>
          </a:xfrm>
          <a:prstGeom prst="ellipse">
            <a:avLst/>
          </a:prstGeom>
          <a:noFill/>
          <a:ln w="2222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7AB8F10-D62E-BAE2-2180-D0BDC5FBCA13}"/>
              </a:ext>
            </a:extLst>
          </p:cNvPr>
          <p:cNvCxnSpPr>
            <a:cxnSpLocks/>
          </p:cNvCxnSpPr>
          <p:nvPr/>
        </p:nvCxnSpPr>
        <p:spPr>
          <a:xfrm flipV="1">
            <a:off x="6035040" y="2690949"/>
            <a:ext cx="844731" cy="818605"/>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C00981-8DDC-7F82-C961-274C8317D8DF}"/>
              </a:ext>
            </a:extLst>
          </p:cNvPr>
          <p:cNvSpPr txBox="1"/>
          <p:nvPr/>
        </p:nvSpPr>
        <p:spPr>
          <a:xfrm>
            <a:off x="6766560" y="2264831"/>
            <a:ext cx="4519749" cy="523220"/>
          </a:xfrm>
          <a:prstGeom prst="rect">
            <a:avLst/>
          </a:prstGeom>
          <a:noFill/>
        </p:spPr>
        <p:txBody>
          <a:bodyPr wrap="square" rtlCol="0">
            <a:spAutoFit/>
          </a:bodyPr>
          <a:lstStyle/>
          <a:p>
            <a:r>
              <a:rPr lang="en-US" sz="2800" dirty="0">
                <a:solidFill>
                  <a:schemeClr val="accent4">
                    <a:lumMod val="75000"/>
                  </a:schemeClr>
                </a:solidFill>
              </a:rPr>
              <a:t>function definition</a:t>
            </a:r>
          </a:p>
        </p:txBody>
      </p:sp>
      <p:sp>
        <p:nvSpPr>
          <p:cNvPr id="10" name="Oval 9">
            <a:extLst>
              <a:ext uri="{FF2B5EF4-FFF2-40B4-BE49-F238E27FC236}">
                <a16:creationId xmlns:a16="http://schemas.microsoft.com/office/drawing/2014/main" id="{D91C2F85-25CF-664E-4745-9836792C073E}"/>
              </a:ext>
            </a:extLst>
          </p:cNvPr>
          <p:cNvSpPr/>
          <p:nvPr/>
        </p:nvSpPr>
        <p:spPr>
          <a:xfrm>
            <a:off x="9677399" y="4415954"/>
            <a:ext cx="2013857" cy="458687"/>
          </a:xfrm>
          <a:prstGeom prst="ellipse">
            <a:avLst/>
          </a:prstGeom>
          <a:noFill/>
          <a:ln w="2222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A40C795F-A81F-047F-7F6C-5E05C300F983}"/>
              </a:ext>
            </a:extLst>
          </p:cNvPr>
          <p:cNvCxnSpPr>
            <a:cxnSpLocks/>
          </p:cNvCxnSpPr>
          <p:nvPr/>
        </p:nvCxnSpPr>
        <p:spPr>
          <a:xfrm flipH="1" flipV="1">
            <a:off x="10284822" y="4035771"/>
            <a:ext cx="148047" cy="327929"/>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C236DE-BC0E-380F-D33F-A5B424726291}"/>
              </a:ext>
            </a:extLst>
          </p:cNvPr>
          <p:cNvSpPr txBox="1"/>
          <p:nvPr/>
        </p:nvSpPr>
        <p:spPr>
          <a:xfrm>
            <a:off x="8669380" y="3584028"/>
            <a:ext cx="3824971" cy="523220"/>
          </a:xfrm>
          <a:prstGeom prst="rect">
            <a:avLst/>
          </a:prstGeom>
          <a:noFill/>
        </p:spPr>
        <p:txBody>
          <a:bodyPr wrap="square" rtlCol="0">
            <a:spAutoFit/>
          </a:bodyPr>
          <a:lstStyle/>
          <a:p>
            <a:r>
              <a:rPr lang="en-US" sz="2800" dirty="0">
                <a:solidFill>
                  <a:schemeClr val="accent4">
                    <a:lumMod val="75000"/>
                  </a:schemeClr>
                </a:solidFill>
              </a:rPr>
              <a:t>function call</a:t>
            </a:r>
          </a:p>
        </p:txBody>
      </p:sp>
      <p:sp>
        <p:nvSpPr>
          <p:cNvPr id="19" name="Rectangle 18">
            <a:extLst>
              <a:ext uri="{FF2B5EF4-FFF2-40B4-BE49-F238E27FC236}">
                <a16:creationId xmlns:a16="http://schemas.microsoft.com/office/drawing/2014/main" id="{4C490B59-F38E-3CD8-9A1A-8720425399E2}"/>
              </a:ext>
            </a:extLst>
          </p:cNvPr>
          <p:cNvSpPr/>
          <p:nvPr/>
        </p:nvSpPr>
        <p:spPr>
          <a:xfrm>
            <a:off x="4545417" y="3448595"/>
            <a:ext cx="967113" cy="261256"/>
          </a:xfrm>
          <a:prstGeom prst="rect">
            <a:avLst/>
          </a:prstGeom>
          <a:solidFill>
            <a:srgbClr val="FFFF00">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1832F8B-FAA3-9938-3BDB-6ACA722D7B63}"/>
              </a:ext>
            </a:extLst>
          </p:cNvPr>
          <p:cNvCxnSpPr>
            <a:cxnSpLocks/>
          </p:cNvCxnSpPr>
          <p:nvPr/>
        </p:nvCxnSpPr>
        <p:spPr>
          <a:xfrm>
            <a:off x="5164179" y="3709851"/>
            <a:ext cx="0" cy="186363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87C311-180D-6DD0-0074-037C6E088EAE}"/>
              </a:ext>
            </a:extLst>
          </p:cNvPr>
          <p:cNvSpPr txBox="1"/>
          <p:nvPr/>
        </p:nvSpPr>
        <p:spPr>
          <a:xfrm>
            <a:off x="4075785" y="5615582"/>
            <a:ext cx="3544214" cy="923330"/>
          </a:xfrm>
          <a:prstGeom prst="rect">
            <a:avLst/>
          </a:prstGeom>
          <a:solidFill>
            <a:srgbClr val="FFFF00">
              <a:alpha val="30000"/>
            </a:srgbClr>
          </a:solidFill>
        </p:spPr>
        <p:txBody>
          <a:bodyPr wrap="square" rtlCol="0">
            <a:spAutoFit/>
          </a:bodyPr>
          <a:lstStyle/>
          <a:p>
            <a:r>
              <a:rPr lang="en-US" dirty="0">
                <a:solidFill>
                  <a:schemeClr val="bg1">
                    <a:lumMod val="50000"/>
                  </a:schemeClr>
                </a:solidFill>
              </a:rPr>
              <a:t>input parameter in function definition – a new variable for the function to use</a:t>
            </a:r>
          </a:p>
        </p:txBody>
      </p:sp>
      <p:sp>
        <p:nvSpPr>
          <p:cNvPr id="24" name="Rectangle 23">
            <a:extLst>
              <a:ext uri="{FF2B5EF4-FFF2-40B4-BE49-F238E27FC236}">
                <a16:creationId xmlns:a16="http://schemas.microsoft.com/office/drawing/2014/main" id="{4E96D7CC-FEF4-5675-2D7A-D78695FC26A7}"/>
              </a:ext>
            </a:extLst>
          </p:cNvPr>
          <p:cNvSpPr/>
          <p:nvPr/>
        </p:nvSpPr>
        <p:spPr>
          <a:xfrm>
            <a:off x="11286309" y="4545731"/>
            <a:ext cx="365131" cy="276656"/>
          </a:xfrm>
          <a:prstGeom prst="rect">
            <a:avLst/>
          </a:prstGeom>
          <a:solidFill>
            <a:srgbClr val="FFFF00">
              <a:alpha val="4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49BAC1C-9F63-D446-5B35-AB8620AE6576}"/>
              </a:ext>
            </a:extLst>
          </p:cNvPr>
          <p:cNvCxnSpPr>
            <a:cxnSpLocks/>
          </p:cNvCxnSpPr>
          <p:nvPr/>
        </p:nvCxnSpPr>
        <p:spPr>
          <a:xfrm>
            <a:off x="11395172" y="4836164"/>
            <a:ext cx="0" cy="77941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CF3D05D-034C-D69C-49FB-8C28D87AC7A4}"/>
              </a:ext>
            </a:extLst>
          </p:cNvPr>
          <p:cNvSpPr txBox="1"/>
          <p:nvPr/>
        </p:nvSpPr>
        <p:spPr>
          <a:xfrm>
            <a:off x="8669380" y="5629359"/>
            <a:ext cx="3417929" cy="1200329"/>
          </a:xfrm>
          <a:prstGeom prst="rect">
            <a:avLst/>
          </a:prstGeom>
          <a:solidFill>
            <a:srgbClr val="FFFF00">
              <a:alpha val="33000"/>
            </a:srgbClr>
          </a:solidFill>
        </p:spPr>
        <p:txBody>
          <a:bodyPr wrap="square" rtlCol="0">
            <a:spAutoFit/>
          </a:bodyPr>
          <a:lstStyle/>
          <a:p>
            <a:r>
              <a:rPr lang="en-US" dirty="0">
                <a:solidFill>
                  <a:schemeClr val="bg1">
                    <a:lumMod val="50000"/>
                  </a:schemeClr>
                </a:solidFill>
              </a:rPr>
              <a:t>input argument – actual value passed into function during function call, through input parameter</a:t>
            </a:r>
          </a:p>
        </p:txBody>
      </p:sp>
    </p:spTree>
    <p:extLst>
      <p:ext uri="{BB962C8B-B14F-4D97-AF65-F5344CB8AC3E}">
        <p14:creationId xmlns:p14="http://schemas.microsoft.com/office/powerpoint/2010/main" val="306091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476116" y="898524"/>
            <a:ext cx="8715884" cy="1325880"/>
          </a:xfrm>
        </p:spPr>
        <p:txBody>
          <a:bodyPr>
            <a:normAutofit/>
          </a:bodyPr>
          <a:lstStyle/>
          <a:p>
            <a:r>
              <a:rPr lang="en-ZA" dirty="0"/>
              <a:t>Built-in Functions vs user defined functions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055469" y="2371640"/>
            <a:ext cx="7803809" cy="3984709"/>
          </a:xfrm>
        </p:spPr>
        <p:txBody>
          <a:bodyPr>
            <a:normAutofit/>
          </a:bodyPr>
          <a:lstStyle/>
          <a:p>
            <a:pPr marL="285750" indent="-285750">
              <a:buFont typeface="Arial" panose="020B0604020202020204" pitchFamily="34" charset="0"/>
              <a:buChar char="•"/>
            </a:pPr>
            <a:r>
              <a:rPr lang="en-US" b="1" dirty="0"/>
              <a:t>Built-in functions have been defined by Python developers. They are ready to use if we know the name, input parameter(s), the task performed, and the return value (if there is one). E.g. print() type(), str()</a:t>
            </a:r>
          </a:p>
          <a:p>
            <a:r>
              <a:rPr lang="en-US" b="1" dirty="0"/>
              <a:t>	- </a:t>
            </a:r>
            <a:r>
              <a:rPr lang="en-US" b="1" dirty="0">
                <a:hlinkClick r:id="rId2"/>
              </a:rPr>
              <a:t>https://docs.python.org/3/library/functions.html</a:t>
            </a:r>
            <a:endParaRPr lang="en-US" b="1" dirty="0"/>
          </a:p>
          <a:p>
            <a:pPr marL="285750" indent="-285750">
              <a:buFont typeface="Arial" panose="020B0604020202020204" pitchFamily="34" charset="0"/>
              <a:buChar char="•"/>
            </a:pPr>
            <a:r>
              <a:rPr lang="en-US" b="1" dirty="0"/>
              <a:t>User-defined function: a function created by you (as a developer) to complete a specific task, such as finding the area of a circle</a:t>
            </a:r>
          </a:p>
          <a:p>
            <a:pPr marL="285750" indent="-285750">
              <a:buFont typeface="Arial" panose="020B0604020202020204" pitchFamily="34" charset="0"/>
              <a:buChar char="•"/>
            </a:pPr>
            <a:endParaRPr lang="en-US" b="1"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0442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476116" y="898524"/>
            <a:ext cx="8715884" cy="1325880"/>
          </a:xfrm>
        </p:spPr>
        <p:txBody>
          <a:bodyPr>
            <a:normAutofit/>
          </a:bodyPr>
          <a:lstStyle/>
          <a:p>
            <a:r>
              <a:rPr lang="en-ZA" dirty="0"/>
              <a:t>Variable Scopes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055469" y="2371640"/>
            <a:ext cx="7803809" cy="3984709"/>
          </a:xfrm>
        </p:spPr>
        <p:txBody>
          <a:bodyPr>
            <a:normAutofit/>
          </a:bodyPr>
          <a:lstStyle/>
          <a:p>
            <a:pPr marL="285750" indent="-285750">
              <a:buFont typeface="Arial" panose="020B0604020202020204" pitchFamily="34" charset="0"/>
              <a:buChar char="•"/>
            </a:pPr>
            <a:r>
              <a:rPr lang="en-US" b="1" dirty="0"/>
              <a:t>The scope of a variable is where the variable can be used (accessible)</a:t>
            </a:r>
          </a:p>
          <a:p>
            <a:pPr marL="285750" indent="-285750">
              <a:buFont typeface="Arial" panose="020B0604020202020204" pitchFamily="34" charset="0"/>
              <a:buChar char="•"/>
            </a:pPr>
            <a:r>
              <a:rPr lang="en-US" b="1" dirty="0"/>
              <a:t>The scope of a variable is determined by the location where it is created </a:t>
            </a:r>
          </a:p>
          <a:p>
            <a:pPr marL="285750" indent="-285750">
              <a:buFont typeface="Arial" panose="020B0604020202020204" pitchFamily="34" charset="0"/>
              <a:buChar char="•"/>
            </a:pPr>
            <a:r>
              <a:rPr lang="en-US" b="1" dirty="0"/>
              <a:t>Local Scope</a:t>
            </a:r>
          </a:p>
          <a:p>
            <a:pPr marL="742950" lvl="1" indent="-285750">
              <a:buFont typeface="Arial" panose="020B0604020202020204" pitchFamily="34" charset="0"/>
              <a:buChar char="•"/>
            </a:pPr>
            <a:r>
              <a:rPr lang="en-US" b="1" dirty="0"/>
              <a:t>If a variable is defined (created) inside a function, it is called a local variable. It has local scope. It is accessible (can be used) only inside the function.</a:t>
            </a:r>
          </a:p>
          <a:p>
            <a:pPr marL="285750" indent="-285750">
              <a:buFont typeface="Arial" panose="020B0604020202020204" pitchFamily="34" charset="0"/>
              <a:buChar char="•"/>
            </a:pPr>
            <a:r>
              <a:rPr lang="en-US" b="1" dirty="0"/>
              <a:t>Global Scope</a:t>
            </a:r>
          </a:p>
          <a:p>
            <a:pPr marL="742950" lvl="1" indent="-285750">
              <a:buFont typeface="Arial" panose="020B0604020202020204" pitchFamily="34" charset="0"/>
              <a:buChar char="•"/>
            </a:pPr>
            <a:r>
              <a:rPr lang="en-US" b="1" dirty="0"/>
              <a:t>If a variable is defined (created) outside a function, it is a global variable. It has global scope. It is accessible (can be used) anywhere in the file (inside of functions as well). </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385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311700" y="326151"/>
            <a:ext cx="8715884" cy="1325880"/>
          </a:xfrm>
        </p:spPr>
        <p:txBody>
          <a:bodyPr>
            <a:normAutofit/>
          </a:bodyPr>
          <a:lstStyle/>
          <a:p>
            <a:r>
              <a:rPr lang="en-ZA" dirty="0"/>
              <a:t>Variable Scopes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7" name="Picture 6">
            <a:extLst>
              <a:ext uri="{FF2B5EF4-FFF2-40B4-BE49-F238E27FC236}">
                <a16:creationId xmlns:a16="http://schemas.microsoft.com/office/drawing/2014/main" id="{78900931-3D83-6B48-4809-CC9254CB33E2}"/>
              </a:ext>
            </a:extLst>
          </p:cNvPr>
          <p:cNvPicPr>
            <a:picLocks noChangeAspect="1"/>
          </p:cNvPicPr>
          <p:nvPr/>
        </p:nvPicPr>
        <p:blipFill>
          <a:blip r:embed="rId2"/>
          <a:stretch>
            <a:fillRect/>
          </a:stretch>
        </p:blipFill>
        <p:spPr>
          <a:xfrm>
            <a:off x="0" y="1065873"/>
            <a:ext cx="6623400" cy="2654548"/>
          </a:xfrm>
          <a:prstGeom prst="rect">
            <a:avLst/>
          </a:prstGeom>
        </p:spPr>
      </p:pic>
      <p:sp>
        <p:nvSpPr>
          <p:cNvPr id="8" name="Rectangle 7">
            <a:extLst>
              <a:ext uri="{FF2B5EF4-FFF2-40B4-BE49-F238E27FC236}">
                <a16:creationId xmlns:a16="http://schemas.microsoft.com/office/drawing/2014/main" id="{ADD34F81-10BD-BDA1-C243-689DF8336EF1}"/>
              </a:ext>
            </a:extLst>
          </p:cNvPr>
          <p:cNvSpPr/>
          <p:nvPr/>
        </p:nvSpPr>
        <p:spPr>
          <a:xfrm>
            <a:off x="6764189" y="1469325"/>
            <a:ext cx="4816306" cy="5186252"/>
          </a:xfrm>
          <a:prstGeom prst="rect">
            <a:avLst/>
          </a:prstGeom>
          <a:solidFill>
            <a:schemeClr val="accent6">
              <a:lumMod val="60000"/>
              <a:lumOff val="4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89C1C0-5D9F-FC18-B67C-20317E912661}"/>
              </a:ext>
            </a:extLst>
          </p:cNvPr>
          <p:cNvSpPr txBox="1"/>
          <p:nvPr/>
        </p:nvSpPr>
        <p:spPr>
          <a:xfrm>
            <a:off x="6832146" y="1539173"/>
            <a:ext cx="4519749" cy="523220"/>
          </a:xfrm>
          <a:prstGeom prst="rect">
            <a:avLst/>
          </a:prstGeom>
          <a:noFill/>
        </p:spPr>
        <p:txBody>
          <a:bodyPr wrap="square" rtlCol="0">
            <a:spAutoFit/>
          </a:bodyPr>
          <a:lstStyle/>
          <a:p>
            <a:r>
              <a:rPr lang="en-US" sz="2800" u="sng" dirty="0">
                <a:solidFill>
                  <a:schemeClr val="tx1">
                    <a:lumMod val="95000"/>
                    <a:lumOff val="5000"/>
                  </a:schemeClr>
                </a:solidFill>
              </a:rPr>
              <a:t>global scope (function.py)</a:t>
            </a:r>
          </a:p>
        </p:txBody>
      </p:sp>
      <p:sp>
        <p:nvSpPr>
          <p:cNvPr id="10" name="TextBox 9">
            <a:extLst>
              <a:ext uri="{FF2B5EF4-FFF2-40B4-BE49-F238E27FC236}">
                <a16:creationId xmlns:a16="http://schemas.microsoft.com/office/drawing/2014/main" id="{F09256F4-9FD9-F791-057C-614DC9CA6066}"/>
              </a:ext>
            </a:extLst>
          </p:cNvPr>
          <p:cNvSpPr txBox="1"/>
          <p:nvPr/>
        </p:nvSpPr>
        <p:spPr>
          <a:xfrm>
            <a:off x="6981847" y="1955043"/>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11" name="TextBox 10">
            <a:extLst>
              <a:ext uri="{FF2B5EF4-FFF2-40B4-BE49-F238E27FC236}">
                <a16:creationId xmlns:a16="http://schemas.microsoft.com/office/drawing/2014/main" id="{631395A3-188E-7E40-5C93-7195A1EFC2C6}"/>
              </a:ext>
            </a:extLst>
          </p:cNvPr>
          <p:cNvSpPr txBox="1"/>
          <p:nvPr/>
        </p:nvSpPr>
        <p:spPr>
          <a:xfrm>
            <a:off x="8153347" y="1953883"/>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sp>
        <p:nvSpPr>
          <p:cNvPr id="12" name="Rectangle 11">
            <a:extLst>
              <a:ext uri="{FF2B5EF4-FFF2-40B4-BE49-F238E27FC236}">
                <a16:creationId xmlns:a16="http://schemas.microsoft.com/office/drawing/2014/main" id="{E6E8FEEC-709B-2CA0-DBE8-CACF3E5CF362}"/>
              </a:ext>
            </a:extLst>
          </p:cNvPr>
          <p:cNvSpPr/>
          <p:nvPr/>
        </p:nvSpPr>
        <p:spPr>
          <a:xfrm>
            <a:off x="7009902" y="2477103"/>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7E427B-7AFB-DE21-96FC-F893F576274F}"/>
              </a:ext>
            </a:extLst>
          </p:cNvPr>
          <p:cNvSpPr/>
          <p:nvPr/>
        </p:nvSpPr>
        <p:spPr>
          <a:xfrm>
            <a:off x="8059280" y="2481452"/>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C7A6C3-BF50-4E97-CFE9-9B8A95EA3117}"/>
              </a:ext>
            </a:extLst>
          </p:cNvPr>
          <p:cNvSpPr/>
          <p:nvPr/>
        </p:nvSpPr>
        <p:spPr>
          <a:xfrm>
            <a:off x="8059280" y="3658852"/>
            <a:ext cx="3192194" cy="2697498"/>
          </a:xfrm>
          <a:prstGeom prst="rect">
            <a:avLst/>
          </a:prstGeom>
          <a:solidFill>
            <a:schemeClr val="accent5">
              <a:lumMod val="20000"/>
              <a:lumOff val="8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E60B8F-CB0E-E24E-73EA-6A81A3BDC13B}"/>
              </a:ext>
            </a:extLst>
          </p:cNvPr>
          <p:cNvSpPr txBox="1"/>
          <p:nvPr/>
        </p:nvSpPr>
        <p:spPr>
          <a:xfrm>
            <a:off x="8059280" y="3657883"/>
            <a:ext cx="4519749" cy="461665"/>
          </a:xfrm>
          <a:prstGeom prst="rect">
            <a:avLst/>
          </a:prstGeom>
          <a:noFill/>
        </p:spPr>
        <p:txBody>
          <a:bodyPr wrap="square" rtlCol="0">
            <a:spAutoFit/>
          </a:bodyPr>
          <a:lstStyle/>
          <a:p>
            <a:r>
              <a:rPr lang="en-US" sz="2400" u="sng" dirty="0">
                <a:solidFill>
                  <a:schemeClr val="tx1">
                    <a:lumMod val="95000"/>
                    <a:lumOff val="5000"/>
                  </a:schemeClr>
                </a:solidFill>
              </a:rPr>
              <a:t>Local scope (square1)</a:t>
            </a:r>
          </a:p>
        </p:txBody>
      </p:sp>
      <p:sp>
        <p:nvSpPr>
          <p:cNvPr id="18" name="TextBox 17">
            <a:extLst>
              <a:ext uri="{FF2B5EF4-FFF2-40B4-BE49-F238E27FC236}">
                <a16:creationId xmlns:a16="http://schemas.microsoft.com/office/drawing/2014/main" id="{D20FABBE-6A71-7246-832F-D8E0F0D1FBF4}"/>
              </a:ext>
            </a:extLst>
          </p:cNvPr>
          <p:cNvSpPr txBox="1"/>
          <p:nvPr/>
        </p:nvSpPr>
        <p:spPr>
          <a:xfrm>
            <a:off x="8330215" y="4064578"/>
            <a:ext cx="445035" cy="523220"/>
          </a:xfrm>
          <a:prstGeom prst="rect">
            <a:avLst/>
          </a:prstGeom>
          <a:noFill/>
        </p:spPr>
        <p:txBody>
          <a:bodyPr wrap="square" rtlCol="0">
            <a:spAutoFit/>
          </a:bodyPr>
          <a:lstStyle/>
          <a:p>
            <a:r>
              <a:rPr lang="en-US" sz="2800" dirty="0">
                <a:solidFill>
                  <a:schemeClr val="tx1">
                    <a:lumMod val="95000"/>
                    <a:lumOff val="5000"/>
                  </a:schemeClr>
                </a:solidFill>
              </a:rPr>
              <a:t>a</a:t>
            </a:r>
          </a:p>
        </p:txBody>
      </p:sp>
      <p:sp>
        <p:nvSpPr>
          <p:cNvPr id="19" name="TextBox 18">
            <a:extLst>
              <a:ext uri="{FF2B5EF4-FFF2-40B4-BE49-F238E27FC236}">
                <a16:creationId xmlns:a16="http://schemas.microsoft.com/office/drawing/2014/main" id="{64F37DCA-9A2B-38FC-0E1A-D3693CD9969A}"/>
              </a:ext>
            </a:extLst>
          </p:cNvPr>
          <p:cNvSpPr txBox="1"/>
          <p:nvPr/>
        </p:nvSpPr>
        <p:spPr>
          <a:xfrm>
            <a:off x="9403027" y="4062451"/>
            <a:ext cx="445035" cy="523220"/>
          </a:xfrm>
          <a:prstGeom prst="rect">
            <a:avLst/>
          </a:prstGeom>
          <a:noFill/>
        </p:spPr>
        <p:txBody>
          <a:bodyPr wrap="square" rtlCol="0">
            <a:spAutoFit/>
          </a:bodyPr>
          <a:lstStyle/>
          <a:p>
            <a:r>
              <a:rPr lang="en-US" sz="2800" dirty="0">
                <a:solidFill>
                  <a:schemeClr val="tx1">
                    <a:lumMod val="95000"/>
                    <a:lumOff val="5000"/>
                  </a:schemeClr>
                </a:solidFill>
              </a:rPr>
              <a:t>b</a:t>
            </a:r>
          </a:p>
        </p:txBody>
      </p:sp>
      <p:sp>
        <p:nvSpPr>
          <p:cNvPr id="20" name="Rectangle 19">
            <a:extLst>
              <a:ext uri="{FF2B5EF4-FFF2-40B4-BE49-F238E27FC236}">
                <a16:creationId xmlns:a16="http://schemas.microsoft.com/office/drawing/2014/main" id="{C3D7D1A6-5598-0887-C81C-911C807EF55B}"/>
              </a:ext>
            </a:extLst>
          </p:cNvPr>
          <p:cNvSpPr/>
          <p:nvPr/>
        </p:nvSpPr>
        <p:spPr>
          <a:xfrm>
            <a:off x="8259582" y="4585671"/>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DAFCDBA-C653-DAC6-7375-88437F023B3B}"/>
              </a:ext>
            </a:extLst>
          </p:cNvPr>
          <p:cNvSpPr txBox="1"/>
          <p:nvPr/>
        </p:nvSpPr>
        <p:spPr>
          <a:xfrm>
            <a:off x="0" y="4181111"/>
            <a:ext cx="6504547" cy="2585323"/>
          </a:xfrm>
          <a:prstGeom prst="rect">
            <a:avLst/>
          </a:prstGeom>
          <a:solidFill>
            <a:schemeClr val="accent6">
              <a:lumMod val="20000"/>
              <a:lumOff val="80000"/>
            </a:schemeClr>
          </a:solidFill>
        </p:spPr>
        <p:txBody>
          <a:bodyPr wrap="square" rtlCol="0">
            <a:spAutoFit/>
          </a:bodyPr>
          <a:lstStyle/>
          <a:p>
            <a:r>
              <a:rPr lang="en-US" dirty="0"/>
              <a:t>Order of Execution</a:t>
            </a:r>
          </a:p>
          <a:p>
            <a:pPr marL="285750" indent="-285750">
              <a:buFont typeface="Arial" panose="020B0604020202020204" pitchFamily="34" charset="0"/>
              <a:buChar char="•"/>
            </a:pPr>
            <a:r>
              <a:rPr lang="en-US" dirty="0"/>
              <a:t>global x is created and assigned value of 2</a:t>
            </a:r>
          </a:p>
          <a:p>
            <a:pPr marL="285750" indent="-285750">
              <a:buFont typeface="Arial" panose="020B0604020202020204" pitchFamily="34" charset="0"/>
              <a:buChar char="•"/>
            </a:pPr>
            <a:r>
              <a:rPr lang="en-US" dirty="0"/>
              <a:t>global y is created and assigned value of 3</a:t>
            </a:r>
          </a:p>
          <a:p>
            <a:pPr marL="285750" indent="-285750">
              <a:buFont typeface="Arial" panose="020B0604020202020204" pitchFamily="34" charset="0"/>
              <a:buChar char="•"/>
            </a:pPr>
            <a:r>
              <a:rPr lang="en-US" dirty="0"/>
              <a:t>square1() is called</a:t>
            </a:r>
          </a:p>
          <a:p>
            <a:pPr marL="285750" indent="-285750">
              <a:buFont typeface="Arial" panose="020B0604020202020204" pitchFamily="34" charset="0"/>
              <a:buChar char="•"/>
            </a:pPr>
            <a:r>
              <a:rPr lang="en-US" dirty="0"/>
              <a:t>local a is created and global x’s value (2) is given to a</a:t>
            </a:r>
          </a:p>
          <a:p>
            <a:pPr marL="285750" indent="-285750">
              <a:buFont typeface="Arial" panose="020B0604020202020204" pitchFamily="34" charset="0"/>
              <a:buChar char="•"/>
            </a:pPr>
            <a:r>
              <a:rPr lang="en-US" dirty="0"/>
              <a:t>local b is created and is given value 2*2</a:t>
            </a:r>
          </a:p>
          <a:p>
            <a:pPr marL="285750" indent="-285750">
              <a:buFont typeface="Arial" panose="020B0604020202020204" pitchFamily="34" charset="0"/>
              <a:buChar char="•"/>
            </a:pPr>
            <a:r>
              <a:rPr lang="en-US" dirty="0"/>
              <a:t>b’s value (4) is given to global y (y’s value is changed from 3 to 4)</a:t>
            </a:r>
          </a:p>
          <a:p>
            <a:pPr marL="285750" indent="-285750">
              <a:buFont typeface="Arial" panose="020B0604020202020204" pitchFamily="34" charset="0"/>
              <a:buChar char="•"/>
            </a:pPr>
            <a:r>
              <a:rPr lang="en-US" dirty="0"/>
              <a:t>print out the value of global x and y</a:t>
            </a:r>
          </a:p>
        </p:txBody>
      </p:sp>
      <p:grpSp>
        <p:nvGrpSpPr>
          <p:cNvPr id="50" name="Group 49">
            <a:extLst>
              <a:ext uri="{FF2B5EF4-FFF2-40B4-BE49-F238E27FC236}">
                <a16:creationId xmlns:a16="http://schemas.microsoft.com/office/drawing/2014/main" id="{A4C36C38-6B91-2D0C-A3F1-3255BD7909C6}"/>
              </a:ext>
            </a:extLst>
          </p:cNvPr>
          <p:cNvGrpSpPr/>
          <p:nvPr/>
        </p:nvGrpSpPr>
        <p:grpSpPr>
          <a:xfrm>
            <a:off x="6924311" y="2401173"/>
            <a:ext cx="851327" cy="809697"/>
            <a:chOff x="6924311" y="2401173"/>
            <a:chExt cx="851327" cy="809697"/>
          </a:xfrm>
        </p:grpSpPr>
        <p:sp>
          <p:nvSpPr>
            <p:cNvPr id="13" name="TextBox 12">
              <a:extLst>
                <a:ext uri="{FF2B5EF4-FFF2-40B4-BE49-F238E27FC236}">
                  <a16:creationId xmlns:a16="http://schemas.microsoft.com/office/drawing/2014/main" id="{1F2906A6-0D7B-1064-58EA-8DD814731E71}"/>
                </a:ext>
              </a:extLst>
            </p:cNvPr>
            <p:cNvSpPr txBox="1"/>
            <p:nvPr/>
          </p:nvSpPr>
          <p:spPr>
            <a:xfrm>
              <a:off x="7134247" y="2508042"/>
              <a:ext cx="445035" cy="523220"/>
            </a:xfrm>
            <a:prstGeom prst="rect">
              <a:avLst/>
            </a:prstGeom>
            <a:noFill/>
          </p:spPr>
          <p:txBody>
            <a:bodyPr wrap="square" rtlCol="0">
              <a:spAutoFit/>
            </a:bodyPr>
            <a:lstStyle/>
            <a:p>
              <a:r>
                <a:rPr lang="en-US" sz="2800" dirty="0">
                  <a:solidFill>
                    <a:schemeClr val="bg1">
                      <a:lumMod val="50000"/>
                    </a:schemeClr>
                  </a:solidFill>
                </a:rPr>
                <a:t>2</a:t>
              </a:r>
            </a:p>
          </p:txBody>
        </p:sp>
        <p:sp>
          <p:nvSpPr>
            <p:cNvPr id="32" name="Rectangle 31">
              <a:extLst>
                <a:ext uri="{FF2B5EF4-FFF2-40B4-BE49-F238E27FC236}">
                  <a16:creationId xmlns:a16="http://schemas.microsoft.com/office/drawing/2014/main" id="{49030888-6D35-D480-F7BE-30E1D7374C89}"/>
                </a:ext>
              </a:extLst>
            </p:cNvPr>
            <p:cNvSpPr/>
            <p:nvPr/>
          </p:nvSpPr>
          <p:spPr>
            <a:xfrm>
              <a:off x="6924311" y="240117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0D10D82E-CF34-E261-0EAF-CBAB23E7AC4B}"/>
              </a:ext>
            </a:extLst>
          </p:cNvPr>
          <p:cNvGrpSpPr/>
          <p:nvPr/>
        </p:nvGrpSpPr>
        <p:grpSpPr>
          <a:xfrm>
            <a:off x="7977147" y="2406993"/>
            <a:ext cx="851327" cy="809697"/>
            <a:chOff x="7977147" y="2406993"/>
            <a:chExt cx="851327" cy="809697"/>
          </a:xfrm>
        </p:grpSpPr>
        <p:sp>
          <p:nvSpPr>
            <p:cNvPr id="15" name="TextBox 14">
              <a:extLst>
                <a:ext uri="{FF2B5EF4-FFF2-40B4-BE49-F238E27FC236}">
                  <a16:creationId xmlns:a16="http://schemas.microsoft.com/office/drawing/2014/main" id="{2F622239-1C3D-D08C-A7E4-D0CB08D02D7D}"/>
                </a:ext>
              </a:extLst>
            </p:cNvPr>
            <p:cNvSpPr txBox="1"/>
            <p:nvPr/>
          </p:nvSpPr>
          <p:spPr>
            <a:xfrm>
              <a:off x="8166214" y="2503685"/>
              <a:ext cx="445035" cy="523220"/>
            </a:xfrm>
            <a:prstGeom prst="rect">
              <a:avLst/>
            </a:prstGeom>
            <a:noFill/>
          </p:spPr>
          <p:txBody>
            <a:bodyPr wrap="square" rtlCol="0">
              <a:spAutoFit/>
            </a:bodyPr>
            <a:lstStyle/>
            <a:p>
              <a:r>
                <a:rPr lang="en-US" sz="2800" dirty="0">
                  <a:solidFill>
                    <a:schemeClr val="bg1">
                      <a:lumMod val="50000"/>
                    </a:schemeClr>
                  </a:solidFill>
                </a:rPr>
                <a:t>3</a:t>
              </a:r>
            </a:p>
          </p:txBody>
        </p:sp>
        <p:sp>
          <p:nvSpPr>
            <p:cNvPr id="33" name="Rectangle 32">
              <a:extLst>
                <a:ext uri="{FF2B5EF4-FFF2-40B4-BE49-F238E27FC236}">
                  <a16:creationId xmlns:a16="http://schemas.microsoft.com/office/drawing/2014/main" id="{75254101-F184-B04B-79F6-F0745730503B}"/>
                </a:ext>
              </a:extLst>
            </p:cNvPr>
            <p:cNvSpPr/>
            <p:nvPr/>
          </p:nvSpPr>
          <p:spPr>
            <a:xfrm>
              <a:off x="7977147" y="240699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476A3264-EC65-6626-8043-8409A65A8D76}"/>
              </a:ext>
            </a:extLst>
          </p:cNvPr>
          <p:cNvGrpSpPr/>
          <p:nvPr/>
        </p:nvGrpSpPr>
        <p:grpSpPr>
          <a:xfrm>
            <a:off x="7356765" y="3031262"/>
            <a:ext cx="1437369" cy="2172786"/>
            <a:chOff x="7356765" y="3031262"/>
            <a:chExt cx="1437369" cy="2172786"/>
          </a:xfrm>
        </p:grpSpPr>
        <p:sp>
          <p:nvSpPr>
            <p:cNvPr id="22" name="TextBox 21">
              <a:extLst>
                <a:ext uri="{FF2B5EF4-FFF2-40B4-BE49-F238E27FC236}">
                  <a16:creationId xmlns:a16="http://schemas.microsoft.com/office/drawing/2014/main" id="{CA2ADE9C-C7F6-32B0-F94C-AD16E89AF251}"/>
                </a:ext>
              </a:extLst>
            </p:cNvPr>
            <p:cNvSpPr txBox="1"/>
            <p:nvPr/>
          </p:nvSpPr>
          <p:spPr>
            <a:xfrm>
              <a:off x="8349099" y="4680828"/>
              <a:ext cx="445035" cy="523220"/>
            </a:xfrm>
            <a:prstGeom prst="rect">
              <a:avLst/>
            </a:prstGeom>
            <a:noFill/>
          </p:spPr>
          <p:txBody>
            <a:bodyPr wrap="square" rtlCol="0">
              <a:spAutoFit/>
            </a:bodyPr>
            <a:lstStyle/>
            <a:p>
              <a:r>
                <a:rPr lang="en-US" sz="2800" dirty="0">
                  <a:solidFill>
                    <a:schemeClr val="bg1">
                      <a:lumMod val="50000"/>
                    </a:schemeClr>
                  </a:solidFill>
                </a:rPr>
                <a:t>2</a:t>
              </a:r>
            </a:p>
          </p:txBody>
        </p:sp>
        <p:cxnSp>
          <p:nvCxnSpPr>
            <p:cNvPr id="36" name="Straight Arrow Connector 35">
              <a:extLst>
                <a:ext uri="{FF2B5EF4-FFF2-40B4-BE49-F238E27FC236}">
                  <a16:creationId xmlns:a16="http://schemas.microsoft.com/office/drawing/2014/main" id="{E305AA13-6BA1-3791-C69C-4BEADFE76910}"/>
                </a:ext>
              </a:extLst>
            </p:cNvPr>
            <p:cNvCxnSpPr>
              <a:cxnSpLocks/>
              <a:stCxn id="13" idx="2"/>
            </p:cNvCxnSpPr>
            <p:nvPr/>
          </p:nvCxnSpPr>
          <p:spPr>
            <a:xfrm>
              <a:off x="7356765" y="3031262"/>
              <a:ext cx="1054319" cy="1729202"/>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2447708-FD85-D793-9E64-093EC49E0E07}"/>
              </a:ext>
            </a:extLst>
          </p:cNvPr>
          <p:cNvSpPr/>
          <p:nvPr/>
        </p:nvSpPr>
        <p:spPr>
          <a:xfrm>
            <a:off x="8179573" y="4487078"/>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9B3A43-8495-C404-4CFD-C356A40E6077}"/>
              </a:ext>
            </a:extLst>
          </p:cNvPr>
          <p:cNvSpPr/>
          <p:nvPr/>
        </p:nvSpPr>
        <p:spPr>
          <a:xfrm>
            <a:off x="9308189" y="4584705"/>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A3155B2-59BF-1332-0257-975A11358D2D}"/>
              </a:ext>
            </a:extLst>
          </p:cNvPr>
          <p:cNvGrpSpPr/>
          <p:nvPr/>
        </p:nvGrpSpPr>
        <p:grpSpPr>
          <a:xfrm>
            <a:off x="9226596" y="4480099"/>
            <a:ext cx="851327" cy="809697"/>
            <a:chOff x="9226596" y="4480099"/>
            <a:chExt cx="851327" cy="809697"/>
          </a:xfrm>
        </p:grpSpPr>
        <p:sp>
          <p:nvSpPr>
            <p:cNvPr id="23" name="TextBox 22">
              <a:extLst>
                <a:ext uri="{FF2B5EF4-FFF2-40B4-BE49-F238E27FC236}">
                  <a16:creationId xmlns:a16="http://schemas.microsoft.com/office/drawing/2014/main" id="{593DA55A-2BF6-CF56-0C0D-11ECC1A85C03}"/>
                </a:ext>
              </a:extLst>
            </p:cNvPr>
            <p:cNvSpPr txBox="1"/>
            <p:nvPr/>
          </p:nvSpPr>
          <p:spPr>
            <a:xfrm>
              <a:off x="9425367" y="4630316"/>
              <a:ext cx="544711" cy="523220"/>
            </a:xfrm>
            <a:prstGeom prst="rect">
              <a:avLst/>
            </a:prstGeom>
            <a:noFill/>
          </p:spPr>
          <p:txBody>
            <a:bodyPr wrap="square" rtlCol="0">
              <a:spAutoFit/>
            </a:bodyPr>
            <a:lstStyle/>
            <a:p>
              <a:r>
                <a:rPr lang="en-US" sz="2800" dirty="0">
                  <a:solidFill>
                    <a:schemeClr val="bg1">
                      <a:lumMod val="50000"/>
                    </a:schemeClr>
                  </a:solidFill>
                </a:rPr>
                <a:t>4</a:t>
              </a:r>
            </a:p>
          </p:txBody>
        </p:sp>
        <p:sp>
          <p:nvSpPr>
            <p:cNvPr id="39" name="Rectangle 38">
              <a:extLst>
                <a:ext uri="{FF2B5EF4-FFF2-40B4-BE49-F238E27FC236}">
                  <a16:creationId xmlns:a16="http://schemas.microsoft.com/office/drawing/2014/main" id="{7AFB91B0-9165-9F42-DDA4-B46BB0F5C70A}"/>
                </a:ext>
              </a:extLst>
            </p:cNvPr>
            <p:cNvSpPr/>
            <p:nvPr/>
          </p:nvSpPr>
          <p:spPr>
            <a:xfrm>
              <a:off x="9226596" y="4480099"/>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40B8DE3-5A81-9D64-EE3D-4E02AA7ACB2C}"/>
              </a:ext>
            </a:extLst>
          </p:cNvPr>
          <p:cNvGrpSpPr/>
          <p:nvPr/>
        </p:nvGrpSpPr>
        <p:grpSpPr>
          <a:xfrm>
            <a:off x="8071613" y="2520465"/>
            <a:ext cx="1463276" cy="2223352"/>
            <a:chOff x="8071613" y="2520465"/>
            <a:chExt cx="1463276" cy="2223352"/>
          </a:xfrm>
        </p:grpSpPr>
        <p:cxnSp>
          <p:nvCxnSpPr>
            <p:cNvPr id="40" name="Straight Arrow Connector 39">
              <a:extLst>
                <a:ext uri="{FF2B5EF4-FFF2-40B4-BE49-F238E27FC236}">
                  <a16:creationId xmlns:a16="http://schemas.microsoft.com/office/drawing/2014/main" id="{C8831FC2-A06B-6946-9A69-F9753C2DE761}"/>
                </a:ext>
              </a:extLst>
            </p:cNvPr>
            <p:cNvCxnSpPr>
              <a:cxnSpLocks/>
            </p:cNvCxnSpPr>
            <p:nvPr/>
          </p:nvCxnSpPr>
          <p:spPr>
            <a:xfrm flipH="1" flipV="1">
              <a:off x="8633602" y="3114988"/>
              <a:ext cx="901287" cy="1628829"/>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7BF9F59D-E825-AA81-1C2D-13B0DABF7D6F}"/>
                </a:ext>
              </a:extLst>
            </p:cNvPr>
            <p:cNvGrpSpPr/>
            <p:nvPr/>
          </p:nvGrpSpPr>
          <p:grpSpPr>
            <a:xfrm>
              <a:off x="8071613" y="2520465"/>
              <a:ext cx="676142" cy="550189"/>
              <a:chOff x="8346991" y="2652257"/>
              <a:chExt cx="676142" cy="550189"/>
            </a:xfrm>
          </p:grpSpPr>
          <p:sp>
            <p:nvSpPr>
              <p:cNvPr id="45" name="TextBox 44">
                <a:extLst>
                  <a:ext uri="{FF2B5EF4-FFF2-40B4-BE49-F238E27FC236}">
                    <a16:creationId xmlns:a16="http://schemas.microsoft.com/office/drawing/2014/main" id="{CE634582-6D48-78E7-60F2-62EF85931309}"/>
                  </a:ext>
                </a:extLst>
              </p:cNvPr>
              <p:cNvSpPr txBox="1"/>
              <p:nvPr/>
            </p:nvSpPr>
            <p:spPr>
              <a:xfrm>
                <a:off x="8346991" y="2652257"/>
                <a:ext cx="648814" cy="550189"/>
              </a:xfrm>
              <a:prstGeom prst="rect">
                <a:avLst/>
              </a:prstGeom>
              <a:solidFill>
                <a:schemeClr val="accent6">
                  <a:lumMod val="20000"/>
                  <a:lumOff val="80000"/>
                </a:schemeClr>
              </a:solidFill>
            </p:spPr>
            <p:txBody>
              <a:bodyPr wrap="square" rtlCol="0">
                <a:spAutoFit/>
              </a:bodyPr>
              <a:lstStyle/>
              <a:p>
                <a:endParaRPr lang="en-US" dirty="0"/>
              </a:p>
            </p:txBody>
          </p:sp>
          <p:sp>
            <p:nvSpPr>
              <p:cNvPr id="47" name="TextBox 46">
                <a:extLst>
                  <a:ext uri="{FF2B5EF4-FFF2-40B4-BE49-F238E27FC236}">
                    <a16:creationId xmlns:a16="http://schemas.microsoft.com/office/drawing/2014/main" id="{68A13B98-BF5C-2C95-8DEF-C02162CD823E}"/>
                  </a:ext>
                </a:extLst>
              </p:cNvPr>
              <p:cNvSpPr txBox="1"/>
              <p:nvPr/>
            </p:nvSpPr>
            <p:spPr>
              <a:xfrm>
                <a:off x="8495759" y="2726942"/>
                <a:ext cx="527374" cy="400110"/>
              </a:xfrm>
              <a:prstGeom prst="rect">
                <a:avLst/>
              </a:prstGeom>
              <a:noFill/>
            </p:spPr>
            <p:txBody>
              <a:bodyPr wrap="square" rtlCol="0">
                <a:spAutoFit/>
              </a:bodyPr>
              <a:lstStyle/>
              <a:p>
                <a:r>
                  <a:rPr lang="en-US" sz="2000" dirty="0"/>
                  <a:t>4</a:t>
                </a:r>
              </a:p>
            </p:txBody>
          </p:sp>
        </p:grpSp>
      </p:grpSp>
    </p:spTree>
    <p:extLst>
      <p:ext uri="{BB962C8B-B14F-4D97-AF65-F5344CB8AC3E}">
        <p14:creationId xmlns:p14="http://schemas.microsoft.com/office/powerpoint/2010/main" val="402896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311700" y="326151"/>
            <a:ext cx="8715884" cy="1325880"/>
          </a:xfrm>
        </p:spPr>
        <p:txBody>
          <a:bodyPr>
            <a:normAutofit/>
          </a:bodyPr>
          <a:lstStyle/>
          <a:p>
            <a:r>
              <a:rPr lang="en-ZA" dirty="0"/>
              <a:t>Variable Scopes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8" name="Rectangle 7">
            <a:extLst>
              <a:ext uri="{FF2B5EF4-FFF2-40B4-BE49-F238E27FC236}">
                <a16:creationId xmlns:a16="http://schemas.microsoft.com/office/drawing/2014/main" id="{ADD34F81-10BD-BDA1-C243-689DF8336EF1}"/>
              </a:ext>
            </a:extLst>
          </p:cNvPr>
          <p:cNvSpPr/>
          <p:nvPr/>
        </p:nvSpPr>
        <p:spPr>
          <a:xfrm>
            <a:off x="6764189" y="1469325"/>
            <a:ext cx="4816306" cy="5186252"/>
          </a:xfrm>
          <a:prstGeom prst="rect">
            <a:avLst/>
          </a:prstGeom>
          <a:solidFill>
            <a:schemeClr val="accent6">
              <a:lumMod val="60000"/>
              <a:lumOff val="4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89C1C0-5D9F-FC18-B67C-20317E912661}"/>
              </a:ext>
            </a:extLst>
          </p:cNvPr>
          <p:cNvSpPr txBox="1"/>
          <p:nvPr/>
        </p:nvSpPr>
        <p:spPr>
          <a:xfrm>
            <a:off x="6832146" y="1539173"/>
            <a:ext cx="4519749" cy="523220"/>
          </a:xfrm>
          <a:prstGeom prst="rect">
            <a:avLst/>
          </a:prstGeom>
          <a:noFill/>
        </p:spPr>
        <p:txBody>
          <a:bodyPr wrap="square" rtlCol="0">
            <a:spAutoFit/>
          </a:bodyPr>
          <a:lstStyle/>
          <a:p>
            <a:r>
              <a:rPr lang="en-US" sz="2800" u="sng" dirty="0">
                <a:solidFill>
                  <a:schemeClr val="tx1">
                    <a:lumMod val="95000"/>
                    <a:lumOff val="5000"/>
                  </a:schemeClr>
                </a:solidFill>
              </a:rPr>
              <a:t>global scope (function.py)</a:t>
            </a:r>
          </a:p>
        </p:txBody>
      </p:sp>
      <p:sp>
        <p:nvSpPr>
          <p:cNvPr id="10" name="TextBox 9">
            <a:extLst>
              <a:ext uri="{FF2B5EF4-FFF2-40B4-BE49-F238E27FC236}">
                <a16:creationId xmlns:a16="http://schemas.microsoft.com/office/drawing/2014/main" id="{F09256F4-9FD9-F791-057C-614DC9CA6066}"/>
              </a:ext>
            </a:extLst>
          </p:cNvPr>
          <p:cNvSpPr txBox="1"/>
          <p:nvPr/>
        </p:nvSpPr>
        <p:spPr>
          <a:xfrm>
            <a:off x="6981847" y="1955043"/>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11" name="TextBox 10">
            <a:extLst>
              <a:ext uri="{FF2B5EF4-FFF2-40B4-BE49-F238E27FC236}">
                <a16:creationId xmlns:a16="http://schemas.microsoft.com/office/drawing/2014/main" id="{631395A3-188E-7E40-5C93-7195A1EFC2C6}"/>
              </a:ext>
            </a:extLst>
          </p:cNvPr>
          <p:cNvSpPr txBox="1"/>
          <p:nvPr/>
        </p:nvSpPr>
        <p:spPr>
          <a:xfrm>
            <a:off x="8153347" y="1953883"/>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sp>
        <p:nvSpPr>
          <p:cNvPr id="12" name="Rectangle 11">
            <a:extLst>
              <a:ext uri="{FF2B5EF4-FFF2-40B4-BE49-F238E27FC236}">
                <a16:creationId xmlns:a16="http://schemas.microsoft.com/office/drawing/2014/main" id="{E6E8FEEC-709B-2CA0-DBE8-CACF3E5CF362}"/>
              </a:ext>
            </a:extLst>
          </p:cNvPr>
          <p:cNvSpPr/>
          <p:nvPr/>
        </p:nvSpPr>
        <p:spPr>
          <a:xfrm>
            <a:off x="7009902" y="2477103"/>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7E427B-7AFB-DE21-96FC-F893F576274F}"/>
              </a:ext>
            </a:extLst>
          </p:cNvPr>
          <p:cNvSpPr/>
          <p:nvPr/>
        </p:nvSpPr>
        <p:spPr>
          <a:xfrm>
            <a:off x="8059280" y="2481452"/>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C7A6C3-BF50-4E97-CFE9-9B8A95EA3117}"/>
              </a:ext>
            </a:extLst>
          </p:cNvPr>
          <p:cNvSpPr/>
          <p:nvPr/>
        </p:nvSpPr>
        <p:spPr>
          <a:xfrm>
            <a:off x="8059280" y="3658852"/>
            <a:ext cx="3192194" cy="2697498"/>
          </a:xfrm>
          <a:prstGeom prst="rect">
            <a:avLst/>
          </a:prstGeom>
          <a:solidFill>
            <a:schemeClr val="accent5">
              <a:lumMod val="20000"/>
              <a:lumOff val="8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E60B8F-CB0E-E24E-73EA-6A81A3BDC13B}"/>
              </a:ext>
            </a:extLst>
          </p:cNvPr>
          <p:cNvSpPr txBox="1"/>
          <p:nvPr/>
        </p:nvSpPr>
        <p:spPr>
          <a:xfrm>
            <a:off x="8059280" y="3657883"/>
            <a:ext cx="4519749" cy="461665"/>
          </a:xfrm>
          <a:prstGeom prst="rect">
            <a:avLst/>
          </a:prstGeom>
          <a:noFill/>
        </p:spPr>
        <p:txBody>
          <a:bodyPr wrap="square" rtlCol="0">
            <a:spAutoFit/>
          </a:bodyPr>
          <a:lstStyle/>
          <a:p>
            <a:r>
              <a:rPr lang="en-US" sz="2400" u="sng" dirty="0">
                <a:solidFill>
                  <a:schemeClr val="tx1">
                    <a:lumMod val="95000"/>
                    <a:lumOff val="5000"/>
                  </a:schemeClr>
                </a:solidFill>
              </a:rPr>
              <a:t>Local scope (square2)</a:t>
            </a:r>
          </a:p>
        </p:txBody>
      </p:sp>
      <p:sp>
        <p:nvSpPr>
          <p:cNvPr id="18" name="TextBox 17">
            <a:extLst>
              <a:ext uri="{FF2B5EF4-FFF2-40B4-BE49-F238E27FC236}">
                <a16:creationId xmlns:a16="http://schemas.microsoft.com/office/drawing/2014/main" id="{D20FABBE-6A71-7246-832F-D8E0F0D1FBF4}"/>
              </a:ext>
            </a:extLst>
          </p:cNvPr>
          <p:cNvSpPr txBox="1"/>
          <p:nvPr/>
        </p:nvSpPr>
        <p:spPr>
          <a:xfrm>
            <a:off x="8330215" y="4064578"/>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19" name="TextBox 18">
            <a:extLst>
              <a:ext uri="{FF2B5EF4-FFF2-40B4-BE49-F238E27FC236}">
                <a16:creationId xmlns:a16="http://schemas.microsoft.com/office/drawing/2014/main" id="{64F37DCA-9A2B-38FC-0E1A-D3693CD9969A}"/>
              </a:ext>
            </a:extLst>
          </p:cNvPr>
          <p:cNvSpPr txBox="1"/>
          <p:nvPr/>
        </p:nvSpPr>
        <p:spPr>
          <a:xfrm>
            <a:off x="9403027" y="4062451"/>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sp>
        <p:nvSpPr>
          <p:cNvPr id="20" name="Rectangle 19">
            <a:extLst>
              <a:ext uri="{FF2B5EF4-FFF2-40B4-BE49-F238E27FC236}">
                <a16:creationId xmlns:a16="http://schemas.microsoft.com/office/drawing/2014/main" id="{C3D7D1A6-5598-0887-C81C-911C807EF55B}"/>
              </a:ext>
            </a:extLst>
          </p:cNvPr>
          <p:cNvSpPr/>
          <p:nvPr/>
        </p:nvSpPr>
        <p:spPr>
          <a:xfrm>
            <a:off x="8259582" y="4585671"/>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DAFCDBA-C653-DAC6-7375-88437F023B3B}"/>
              </a:ext>
            </a:extLst>
          </p:cNvPr>
          <p:cNvSpPr txBox="1"/>
          <p:nvPr/>
        </p:nvSpPr>
        <p:spPr>
          <a:xfrm>
            <a:off x="43415" y="3737764"/>
            <a:ext cx="6504547" cy="2585323"/>
          </a:xfrm>
          <a:prstGeom prst="rect">
            <a:avLst/>
          </a:prstGeom>
          <a:solidFill>
            <a:schemeClr val="accent6">
              <a:lumMod val="20000"/>
              <a:lumOff val="80000"/>
            </a:schemeClr>
          </a:solidFill>
        </p:spPr>
        <p:txBody>
          <a:bodyPr wrap="square" rtlCol="0">
            <a:spAutoFit/>
          </a:bodyPr>
          <a:lstStyle/>
          <a:p>
            <a:r>
              <a:rPr lang="en-US" dirty="0"/>
              <a:t>Order of Execution</a:t>
            </a:r>
          </a:p>
          <a:p>
            <a:pPr marL="285750" indent="-285750">
              <a:buFont typeface="Arial" panose="020B0604020202020204" pitchFamily="34" charset="0"/>
              <a:buChar char="•"/>
            </a:pPr>
            <a:r>
              <a:rPr lang="en-US" dirty="0"/>
              <a:t>global x is created and assigned value of 4</a:t>
            </a:r>
          </a:p>
          <a:p>
            <a:pPr marL="285750" indent="-285750">
              <a:buFont typeface="Arial" panose="020B0604020202020204" pitchFamily="34" charset="0"/>
              <a:buChar char="•"/>
            </a:pPr>
            <a:r>
              <a:rPr lang="en-US" dirty="0"/>
              <a:t>global y is created and assigned value of 5</a:t>
            </a:r>
          </a:p>
          <a:p>
            <a:pPr marL="285750" indent="-285750">
              <a:buFont typeface="Arial" panose="020B0604020202020204" pitchFamily="34" charset="0"/>
              <a:buChar char="•"/>
            </a:pPr>
            <a:r>
              <a:rPr lang="en-US" dirty="0"/>
              <a:t>square2() is called</a:t>
            </a:r>
          </a:p>
          <a:p>
            <a:pPr marL="285750" indent="-285750">
              <a:buFont typeface="Arial" panose="020B0604020202020204" pitchFamily="34" charset="0"/>
              <a:buChar char="•"/>
            </a:pPr>
            <a:r>
              <a:rPr lang="en-US" dirty="0"/>
              <a:t>local x is created and global x’s value (4) is given to local x</a:t>
            </a:r>
          </a:p>
          <a:p>
            <a:pPr marL="285750" indent="-285750">
              <a:buFont typeface="Arial" panose="020B0604020202020204" pitchFamily="34" charset="0"/>
              <a:buChar char="•"/>
            </a:pPr>
            <a:r>
              <a:rPr lang="en-US" dirty="0"/>
              <a:t>local y is created and is given value 4*4</a:t>
            </a:r>
          </a:p>
          <a:p>
            <a:pPr marL="285750" indent="-285750">
              <a:buFont typeface="Arial" panose="020B0604020202020204" pitchFamily="34" charset="0"/>
              <a:buChar char="•"/>
            </a:pPr>
            <a:r>
              <a:rPr lang="en-US" dirty="0"/>
              <a:t>local y’s value (16) is given to global y (global y’s value is changed from 5 to 16)</a:t>
            </a:r>
          </a:p>
          <a:p>
            <a:pPr marL="285750" indent="-285750">
              <a:buFont typeface="Arial" panose="020B0604020202020204" pitchFamily="34" charset="0"/>
              <a:buChar char="•"/>
            </a:pPr>
            <a:r>
              <a:rPr lang="en-US" dirty="0"/>
              <a:t>print out the value of global x and global y</a:t>
            </a:r>
          </a:p>
        </p:txBody>
      </p:sp>
      <p:grpSp>
        <p:nvGrpSpPr>
          <p:cNvPr id="50" name="Group 49">
            <a:extLst>
              <a:ext uri="{FF2B5EF4-FFF2-40B4-BE49-F238E27FC236}">
                <a16:creationId xmlns:a16="http://schemas.microsoft.com/office/drawing/2014/main" id="{A4C36C38-6B91-2D0C-A3F1-3255BD7909C6}"/>
              </a:ext>
            </a:extLst>
          </p:cNvPr>
          <p:cNvGrpSpPr/>
          <p:nvPr/>
        </p:nvGrpSpPr>
        <p:grpSpPr>
          <a:xfrm>
            <a:off x="6924311" y="2401173"/>
            <a:ext cx="851327" cy="809697"/>
            <a:chOff x="6924311" y="2401173"/>
            <a:chExt cx="851327" cy="809697"/>
          </a:xfrm>
        </p:grpSpPr>
        <p:sp>
          <p:nvSpPr>
            <p:cNvPr id="13" name="TextBox 12">
              <a:extLst>
                <a:ext uri="{FF2B5EF4-FFF2-40B4-BE49-F238E27FC236}">
                  <a16:creationId xmlns:a16="http://schemas.microsoft.com/office/drawing/2014/main" id="{1F2906A6-0D7B-1064-58EA-8DD814731E71}"/>
                </a:ext>
              </a:extLst>
            </p:cNvPr>
            <p:cNvSpPr txBox="1"/>
            <p:nvPr/>
          </p:nvSpPr>
          <p:spPr>
            <a:xfrm>
              <a:off x="7134247" y="2508042"/>
              <a:ext cx="445035" cy="523220"/>
            </a:xfrm>
            <a:prstGeom prst="rect">
              <a:avLst/>
            </a:prstGeom>
            <a:noFill/>
          </p:spPr>
          <p:txBody>
            <a:bodyPr wrap="square" rtlCol="0">
              <a:spAutoFit/>
            </a:bodyPr>
            <a:lstStyle/>
            <a:p>
              <a:r>
                <a:rPr lang="en-US" sz="2800" dirty="0">
                  <a:solidFill>
                    <a:schemeClr val="bg1">
                      <a:lumMod val="50000"/>
                    </a:schemeClr>
                  </a:solidFill>
                </a:rPr>
                <a:t>4</a:t>
              </a:r>
            </a:p>
          </p:txBody>
        </p:sp>
        <p:sp>
          <p:nvSpPr>
            <p:cNvPr id="32" name="Rectangle 31">
              <a:extLst>
                <a:ext uri="{FF2B5EF4-FFF2-40B4-BE49-F238E27FC236}">
                  <a16:creationId xmlns:a16="http://schemas.microsoft.com/office/drawing/2014/main" id="{49030888-6D35-D480-F7BE-30E1D7374C89}"/>
                </a:ext>
              </a:extLst>
            </p:cNvPr>
            <p:cNvSpPr/>
            <p:nvPr/>
          </p:nvSpPr>
          <p:spPr>
            <a:xfrm>
              <a:off x="6924311" y="240117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0D10D82E-CF34-E261-0EAF-CBAB23E7AC4B}"/>
              </a:ext>
            </a:extLst>
          </p:cNvPr>
          <p:cNvGrpSpPr/>
          <p:nvPr/>
        </p:nvGrpSpPr>
        <p:grpSpPr>
          <a:xfrm>
            <a:off x="7977147" y="2406993"/>
            <a:ext cx="851327" cy="809697"/>
            <a:chOff x="7977147" y="2406993"/>
            <a:chExt cx="851327" cy="809697"/>
          </a:xfrm>
        </p:grpSpPr>
        <p:sp>
          <p:nvSpPr>
            <p:cNvPr id="15" name="TextBox 14">
              <a:extLst>
                <a:ext uri="{FF2B5EF4-FFF2-40B4-BE49-F238E27FC236}">
                  <a16:creationId xmlns:a16="http://schemas.microsoft.com/office/drawing/2014/main" id="{2F622239-1C3D-D08C-A7E4-D0CB08D02D7D}"/>
                </a:ext>
              </a:extLst>
            </p:cNvPr>
            <p:cNvSpPr txBox="1"/>
            <p:nvPr/>
          </p:nvSpPr>
          <p:spPr>
            <a:xfrm>
              <a:off x="8166214" y="2503685"/>
              <a:ext cx="445035" cy="523220"/>
            </a:xfrm>
            <a:prstGeom prst="rect">
              <a:avLst/>
            </a:prstGeom>
            <a:noFill/>
          </p:spPr>
          <p:txBody>
            <a:bodyPr wrap="square" rtlCol="0">
              <a:spAutoFit/>
            </a:bodyPr>
            <a:lstStyle/>
            <a:p>
              <a:r>
                <a:rPr lang="en-US" sz="2800" dirty="0">
                  <a:solidFill>
                    <a:schemeClr val="bg1">
                      <a:lumMod val="50000"/>
                    </a:schemeClr>
                  </a:solidFill>
                </a:rPr>
                <a:t>5</a:t>
              </a:r>
            </a:p>
          </p:txBody>
        </p:sp>
        <p:sp>
          <p:nvSpPr>
            <p:cNvPr id="33" name="Rectangle 32">
              <a:extLst>
                <a:ext uri="{FF2B5EF4-FFF2-40B4-BE49-F238E27FC236}">
                  <a16:creationId xmlns:a16="http://schemas.microsoft.com/office/drawing/2014/main" id="{75254101-F184-B04B-79F6-F0745730503B}"/>
                </a:ext>
              </a:extLst>
            </p:cNvPr>
            <p:cNvSpPr/>
            <p:nvPr/>
          </p:nvSpPr>
          <p:spPr>
            <a:xfrm>
              <a:off x="7977147" y="240699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476A3264-EC65-6626-8043-8409A65A8D76}"/>
              </a:ext>
            </a:extLst>
          </p:cNvPr>
          <p:cNvGrpSpPr/>
          <p:nvPr/>
        </p:nvGrpSpPr>
        <p:grpSpPr>
          <a:xfrm>
            <a:off x="7356765" y="3031262"/>
            <a:ext cx="1437369" cy="2172786"/>
            <a:chOff x="7356765" y="3031262"/>
            <a:chExt cx="1437369" cy="2172786"/>
          </a:xfrm>
        </p:grpSpPr>
        <p:sp>
          <p:nvSpPr>
            <p:cNvPr id="22" name="TextBox 21">
              <a:extLst>
                <a:ext uri="{FF2B5EF4-FFF2-40B4-BE49-F238E27FC236}">
                  <a16:creationId xmlns:a16="http://schemas.microsoft.com/office/drawing/2014/main" id="{CA2ADE9C-C7F6-32B0-F94C-AD16E89AF251}"/>
                </a:ext>
              </a:extLst>
            </p:cNvPr>
            <p:cNvSpPr txBox="1"/>
            <p:nvPr/>
          </p:nvSpPr>
          <p:spPr>
            <a:xfrm>
              <a:off x="8349099" y="4680828"/>
              <a:ext cx="445035" cy="523220"/>
            </a:xfrm>
            <a:prstGeom prst="rect">
              <a:avLst/>
            </a:prstGeom>
            <a:noFill/>
          </p:spPr>
          <p:txBody>
            <a:bodyPr wrap="square" rtlCol="0">
              <a:spAutoFit/>
            </a:bodyPr>
            <a:lstStyle/>
            <a:p>
              <a:r>
                <a:rPr lang="en-US" sz="2800" dirty="0">
                  <a:solidFill>
                    <a:schemeClr val="bg1">
                      <a:lumMod val="50000"/>
                    </a:schemeClr>
                  </a:solidFill>
                </a:rPr>
                <a:t>4</a:t>
              </a:r>
            </a:p>
          </p:txBody>
        </p:sp>
        <p:cxnSp>
          <p:nvCxnSpPr>
            <p:cNvPr id="36" name="Straight Arrow Connector 35">
              <a:extLst>
                <a:ext uri="{FF2B5EF4-FFF2-40B4-BE49-F238E27FC236}">
                  <a16:creationId xmlns:a16="http://schemas.microsoft.com/office/drawing/2014/main" id="{E305AA13-6BA1-3791-C69C-4BEADFE76910}"/>
                </a:ext>
              </a:extLst>
            </p:cNvPr>
            <p:cNvCxnSpPr>
              <a:cxnSpLocks/>
              <a:stCxn id="13" idx="2"/>
            </p:cNvCxnSpPr>
            <p:nvPr/>
          </p:nvCxnSpPr>
          <p:spPr>
            <a:xfrm>
              <a:off x="7356765" y="3031262"/>
              <a:ext cx="1054319" cy="1729202"/>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2447708-FD85-D793-9E64-093EC49E0E07}"/>
              </a:ext>
            </a:extLst>
          </p:cNvPr>
          <p:cNvSpPr/>
          <p:nvPr/>
        </p:nvSpPr>
        <p:spPr>
          <a:xfrm>
            <a:off x="8179573" y="4487078"/>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9B3A43-8495-C404-4CFD-C356A40E6077}"/>
              </a:ext>
            </a:extLst>
          </p:cNvPr>
          <p:cNvSpPr/>
          <p:nvPr/>
        </p:nvSpPr>
        <p:spPr>
          <a:xfrm>
            <a:off x="9308189" y="4584705"/>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A3155B2-59BF-1332-0257-975A11358D2D}"/>
              </a:ext>
            </a:extLst>
          </p:cNvPr>
          <p:cNvGrpSpPr/>
          <p:nvPr/>
        </p:nvGrpSpPr>
        <p:grpSpPr>
          <a:xfrm>
            <a:off x="9226596" y="4480099"/>
            <a:ext cx="851327" cy="809697"/>
            <a:chOff x="9226596" y="4480099"/>
            <a:chExt cx="851327" cy="809697"/>
          </a:xfrm>
        </p:grpSpPr>
        <p:sp>
          <p:nvSpPr>
            <p:cNvPr id="23" name="TextBox 22">
              <a:extLst>
                <a:ext uri="{FF2B5EF4-FFF2-40B4-BE49-F238E27FC236}">
                  <a16:creationId xmlns:a16="http://schemas.microsoft.com/office/drawing/2014/main" id="{593DA55A-2BF6-CF56-0C0D-11ECC1A85C03}"/>
                </a:ext>
              </a:extLst>
            </p:cNvPr>
            <p:cNvSpPr txBox="1"/>
            <p:nvPr/>
          </p:nvSpPr>
          <p:spPr>
            <a:xfrm>
              <a:off x="9308189" y="4630316"/>
              <a:ext cx="769734" cy="523220"/>
            </a:xfrm>
            <a:prstGeom prst="rect">
              <a:avLst/>
            </a:prstGeom>
            <a:noFill/>
          </p:spPr>
          <p:txBody>
            <a:bodyPr wrap="square" rtlCol="0">
              <a:spAutoFit/>
            </a:bodyPr>
            <a:lstStyle/>
            <a:p>
              <a:r>
                <a:rPr lang="en-US" sz="2800" dirty="0">
                  <a:solidFill>
                    <a:schemeClr val="bg1">
                      <a:lumMod val="50000"/>
                    </a:schemeClr>
                  </a:solidFill>
                </a:rPr>
                <a:t>16</a:t>
              </a:r>
            </a:p>
          </p:txBody>
        </p:sp>
        <p:sp>
          <p:nvSpPr>
            <p:cNvPr id="39" name="Rectangle 38">
              <a:extLst>
                <a:ext uri="{FF2B5EF4-FFF2-40B4-BE49-F238E27FC236}">
                  <a16:creationId xmlns:a16="http://schemas.microsoft.com/office/drawing/2014/main" id="{7AFB91B0-9165-9F42-DDA4-B46BB0F5C70A}"/>
                </a:ext>
              </a:extLst>
            </p:cNvPr>
            <p:cNvSpPr/>
            <p:nvPr/>
          </p:nvSpPr>
          <p:spPr>
            <a:xfrm>
              <a:off x="9226596" y="4480099"/>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40B8DE3-5A81-9D64-EE3D-4E02AA7ACB2C}"/>
              </a:ext>
            </a:extLst>
          </p:cNvPr>
          <p:cNvGrpSpPr/>
          <p:nvPr/>
        </p:nvGrpSpPr>
        <p:grpSpPr>
          <a:xfrm>
            <a:off x="8064324" y="2549723"/>
            <a:ext cx="1470565" cy="2194094"/>
            <a:chOff x="8064324" y="2549723"/>
            <a:chExt cx="1470565" cy="2194094"/>
          </a:xfrm>
        </p:grpSpPr>
        <p:cxnSp>
          <p:nvCxnSpPr>
            <p:cNvPr id="40" name="Straight Arrow Connector 39">
              <a:extLst>
                <a:ext uri="{FF2B5EF4-FFF2-40B4-BE49-F238E27FC236}">
                  <a16:creationId xmlns:a16="http://schemas.microsoft.com/office/drawing/2014/main" id="{C8831FC2-A06B-6946-9A69-F9753C2DE761}"/>
                </a:ext>
              </a:extLst>
            </p:cNvPr>
            <p:cNvCxnSpPr>
              <a:cxnSpLocks/>
            </p:cNvCxnSpPr>
            <p:nvPr/>
          </p:nvCxnSpPr>
          <p:spPr>
            <a:xfrm flipH="1" flipV="1">
              <a:off x="8633602" y="3114988"/>
              <a:ext cx="901287" cy="1628829"/>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7BF9F59D-E825-AA81-1C2D-13B0DABF7D6F}"/>
                </a:ext>
              </a:extLst>
            </p:cNvPr>
            <p:cNvGrpSpPr/>
            <p:nvPr/>
          </p:nvGrpSpPr>
          <p:grpSpPr>
            <a:xfrm>
              <a:off x="8064324" y="2549723"/>
              <a:ext cx="648814" cy="550189"/>
              <a:chOff x="8339702" y="2681515"/>
              <a:chExt cx="648814" cy="550189"/>
            </a:xfrm>
          </p:grpSpPr>
          <p:sp>
            <p:nvSpPr>
              <p:cNvPr id="45" name="TextBox 44">
                <a:extLst>
                  <a:ext uri="{FF2B5EF4-FFF2-40B4-BE49-F238E27FC236}">
                    <a16:creationId xmlns:a16="http://schemas.microsoft.com/office/drawing/2014/main" id="{CE634582-6D48-78E7-60F2-62EF85931309}"/>
                  </a:ext>
                </a:extLst>
              </p:cNvPr>
              <p:cNvSpPr txBox="1"/>
              <p:nvPr/>
            </p:nvSpPr>
            <p:spPr>
              <a:xfrm>
                <a:off x="8339702" y="2681515"/>
                <a:ext cx="648814" cy="550189"/>
              </a:xfrm>
              <a:prstGeom prst="rect">
                <a:avLst/>
              </a:prstGeom>
              <a:solidFill>
                <a:schemeClr val="accent6">
                  <a:lumMod val="20000"/>
                  <a:lumOff val="80000"/>
                </a:schemeClr>
              </a:solidFill>
            </p:spPr>
            <p:txBody>
              <a:bodyPr wrap="square" rtlCol="0">
                <a:spAutoFit/>
              </a:bodyPr>
              <a:lstStyle/>
              <a:p>
                <a:endParaRPr lang="en-US" dirty="0"/>
              </a:p>
            </p:txBody>
          </p:sp>
          <p:sp>
            <p:nvSpPr>
              <p:cNvPr id="47" name="TextBox 46">
                <a:extLst>
                  <a:ext uri="{FF2B5EF4-FFF2-40B4-BE49-F238E27FC236}">
                    <a16:creationId xmlns:a16="http://schemas.microsoft.com/office/drawing/2014/main" id="{68A13B98-BF5C-2C95-8DEF-C02162CD823E}"/>
                  </a:ext>
                </a:extLst>
              </p:cNvPr>
              <p:cNvSpPr txBox="1"/>
              <p:nvPr/>
            </p:nvSpPr>
            <p:spPr>
              <a:xfrm>
                <a:off x="8421000" y="2771518"/>
                <a:ext cx="527374" cy="400110"/>
              </a:xfrm>
              <a:prstGeom prst="rect">
                <a:avLst/>
              </a:prstGeom>
              <a:noFill/>
            </p:spPr>
            <p:txBody>
              <a:bodyPr wrap="square" rtlCol="0">
                <a:spAutoFit/>
              </a:bodyPr>
              <a:lstStyle/>
              <a:p>
                <a:r>
                  <a:rPr lang="en-US" sz="2000" dirty="0"/>
                  <a:t>16</a:t>
                </a:r>
              </a:p>
            </p:txBody>
          </p:sp>
        </p:grpSp>
      </p:grpSp>
      <p:pic>
        <p:nvPicPr>
          <p:cNvPr id="4" name="Picture 3">
            <a:extLst>
              <a:ext uri="{FF2B5EF4-FFF2-40B4-BE49-F238E27FC236}">
                <a16:creationId xmlns:a16="http://schemas.microsoft.com/office/drawing/2014/main" id="{4EB5144F-4025-F83D-D2B0-9D2169003B7C}"/>
              </a:ext>
            </a:extLst>
          </p:cNvPr>
          <p:cNvPicPr>
            <a:picLocks noChangeAspect="1"/>
          </p:cNvPicPr>
          <p:nvPr/>
        </p:nvPicPr>
        <p:blipFill>
          <a:blip r:embed="rId2"/>
          <a:stretch>
            <a:fillRect/>
          </a:stretch>
        </p:blipFill>
        <p:spPr>
          <a:xfrm>
            <a:off x="-15181" y="1064693"/>
            <a:ext cx="6583588" cy="2243900"/>
          </a:xfrm>
          <a:prstGeom prst="rect">
            <a:avLst/>
          </a:prstGeom>
        </p:spPr>
      </p:pic>
    </p:spTree>
    <p:extLst>
      <p:ext uri="{BB962C8B-B14F-4D97-AF65-F5344CB8AC3E}">
        <p14:creationId xmlns:p14="http://schemas.microsoft.com/office/powerpoint/2010/main" val="266417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311700" y="326151"/>
            <a:ext cx="8715884" cy="1325880"/>
          </a:xfrm>
        </p:spPr>
        <p:txBody>
          <a:bodyPr>
            <a:normAutofit/>
          </a:bodyPr>
          <a:lstStyle/>
          <a:p>
            <a:r>
              <a:rPr lang="en-ZA" dirty="0"/>
              <a:t>Variable Scopes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
        <p:nvSpPr>
          <p:cNvPr id="8" name="Rectangle 7">
            <a:extLst>
              <a:ext uri="{FF2B5EF4-FFF2-40B4-BE49-F238E27FC236}">
                <a16:creationId xmlns:a16="http://schemas.microsoft.com/office/drawing/2014/main" id="{ADD34F81-10BD-BDA1-C243-689DF8336EF1}"/>
              </a:ext>
            </a:extLst>
          </p:cNvPr>
          <p:cNvSpPr/>
          <p:nvPr/>
        </p:nvSpPr>
        <p:spPr>
          <a:xfrm>
            <a:off x="6759099" y="1471452"/>
            <a:ext cx="4816306" cy="5186252"/>
          </a:xfrm>
          <a:prstGeom prst="rect">
            <a:avLst/>
          </a:prstGeom>
          <a:solidFill>
            <a:schemeClr val="accent6">
              <a:lumMod val="60000"/>
              <a:lumOff val="4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89C1C0-5D9F-FC18-B67C-20317E912661}"/>
              </a:ext>
            </a:extLst>
          </p:cNvPr>
          <p:cNvSpPr txBox="1"/>
          <p:nvPr/>
        </p:nvSpPr>
        <p:spPr>
          <a:xfrm>
            <a:off x="6832146" y="1539173"/>
            <a:ext cx="4519749" cy="523220"/>
          </a:xfrm>
          <a:prstGeom prst="rect">
            <a:avLst/>
          </a:prstGeom>
          <a:noFill/>
        </p:spPr>
        <p:txBody>
          <a:bodyPr wrap="square" rtlCol="0">
            <a:spAutoFit/>
          </a:bodyPr>
          <a:lstStyle/>
          <a:p>
            <a:r>
              <a:rPr lang="en-US" sz="2800" u="sng" dirty="0">
                <a:solidFill>
                  <a:schemeClr val="tx1">
                    <a:lumMod val="95000"/>
                    <a:lumOff val="5000"/>
                  </a:schemeClr>
                </a:solidFill>
              </a:rPr>
              <a:t>global scope (function.py)</a:t>
            </a:r>
          </a:p>
        </p:txBody>
      </p:sp>
      <p:sp>
        <p:nvSpPr>
          <p:cNvPr id="10" name="TextBox 9">
            <a:extLst>
              <a:ext uri="{FF2B5EF4-FFF2-40B4-BE49-F238E27FC236}">
                <a16:creationId xmlns:a16="http://schemas.microsoft.com/office/drawing/2014/main" id="{F09256F4-9FD9-F791-057C-614DC9CA6066}"/>
              </a:ext>
            </a:extLst>
          </p:cNvPr>
          <p:cNvSpPr txBox="1"/>
          <p:nvPr/>
        </p:nvSpPr>
        <p:spPr>
          <a:xfrm>
            <a:off x="6981847" y="1955043"/>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11" name="TextBox 10">
            <a:extLst>
              <a:ext uri="{FF2B5EF4-FFF2-40B4-BE49-F238E27FC236}">
                <a16:creationId xmlns:a16="http://schemas.microsoft.com/office/drawing/2014/main" id="{631395A3-188E-7E40-5C93-7195A1EFC2C6}"/>
              </a:ext>
            </a:extLst>
          </p:cNvPr>
          <p:cNvSpPr txBox="1"/>
          <p:nvPr/>
        </p:nvSpPr>
        <p:spPr>
          <a:xfrm>
            <a:off x="8153347" y="1953883"/>
            <a:ext cx="445035" cy="523220"/>
          </a:xfrm>
          <a:prstGeom prst="rect">
            <a:avLst/>
          </a:prstGeom>
          <a:noFill/>
        </p:spPr>
        <p:txBody>
          <a:bodyPr wrap="square" rtlCol="0">
            <a:spAutoFit/>
          </a:bodyPr>
          <a:lstStyle/>
          <a:p>
            <a:r>
              <a:rPr lang="en-US" sz="2800" dirty="0">
                <a:solidFill>
                  <a:schemeClr val="tx1">
                    <a:lumMod val="95000"/>
                    <a:lumOff val="5000"/>
                  </a:schemeClr>
                </a:solidFill>
              </a:rPr>
              <a:t>y</a:t>
            </a:r>
          </a:p>
        </p:txBody>
      </p:sp>
      <p:sp>
        <p:nvSpPr>
          <p:cNvPr id="12" name="Rectangle 11">
            <a:extLst>
              <a:ext uri="{FF2B5EF4-FFF2-40B4-BE49-F238E27FC236}">
                <a16:creationId xmlns:a16="http://schemas.microsoft.com/office/drawing/2014/main" id="{E6E8FEEC-709B-2CA0-DBE8-CACF3E5CF362}"/>
              </a:ext>
            </a:extLst>
          </p:cNvPr>
          <p:cNvSpPr/>
          <p:nvPr/>
        </p:nvSpPr>
        <p:spPr>
          <a:xfrm>
            <a:off x="7009902" y="2477103"/>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7E427B-7AFB-DE21-96FC-F893F576274F}"/>
              </a:ext>
            </a:extLst>
          </p:cNvPr>
          <p:cNvSpPr/>
          <p:nvPr/>
        </p:nvSpPr>
        <p:spPr>
          <a:xfrm>
            <a:off x="8059280" y="2481452"/>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C7A6C3-BF50-4E97-CFE9-9B8A95EA3117}"/>
              </a:ext>
            </a:extLst>
          </p:cNvPr>
          <p:cNvSpPr/>
          <p:nvPr/>
        </p:nvSpPr>
        <p:spPr>
          <a:xfrm>
            <a:off x="8059280" y="3658852"/>
            <a:ext cx="3192194" cy="2697498"/>
          </a:xfrm>
          <a:prstGeom prst="rect">
            <a:avLst/>
          </a:prstGeom>
          <a:solidFill>
            <a:schemeClr val="accent5">
              <a:lumMod val="20000"/>
              <a:lumOff val="80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E60B8F-CB0E-E24E-73EA-6A81A3BDC13B}"/>
              </a:ext>
            </a:extLst>
          </p:cNvPr>
          <p:cNvSpPr txBox="1"/>
          <p:nvPr/>
        </p:nvSpPr>
        <p:spPr>
          <a:xfrm>
            <a:off x="8059280" y="3657883"/>
            <a:ext cx="4519749" cy="461665"/>
          </a:xfrm>
          <a:prstGeom prst="rect">
            <a:avLst/>
          </a:prstGeom>
          <a:noFill/>
        </p:spPr>
        <p:txBody>
          <a:bodyPr wrap="square" rtlCol="0">
            <a:spAutoFit/>
          </a:bodyPr>
          <a:lstStyle/>
          <a:p>
            <a:r>
              <a:rPr lang="en-US" sz="2400" u="sng" dirty="0">
                <a:solidFill>
                  <a:schemeClr val="tx1">
                    <a:lumMod val="95000"/>
                    <a:lumOff val="5000"/>
                  </a:schemeClr>
                </a:solidFill>
              </a:rPr>
              <a:t>Local scope (square3)</a:t>
            </a:r>
          </a:p>
        </p:txBody>
      </p:sp>
      <p:sp>
        <p:nvSpPr>
          <p:cNvPr id="18" name="TextBox 17">
            <a:extLst>
              <a:ext uri="{FF2B5EF4-FFF2-40B4-BE49-F238E27FC236}">
                <a16:creationId xmlns:a16="http://schemas.microsoft.com/office/drawing/2014/main" id="{D20FABBE-6A71-7246-832F-D8E0F0D1FBF4}"/>
              </a:ext>
            </a:extLst>
          </p:cNvPr>
          <p:cNvSpPr txBox="1"/>
          <p:nvPr/>
        </p:nvSpPr>
        <p:spPr>
          <a:xfrm>
            <a:off x="8330215" y="4064578"/>
            <a:ext cx="445035" cy="523220"/>
          </a:xfrm>
          <a:prstGeom prst="rect">
            <a:avLst/>
          </a:prstGeom>
          <a:noFill/>
        </p:spPr>
        <p:txBody>
          <a:bodyPr wrap="square" rtlCol="0">
            <a:spAutoFit/>
          </a:bodyPr>
          <a:lstStyle/>
          <a:p>
            <a:r>
              <a:rPr lang="en-US" sz="2800" dirty="0">
                <a:solidFill>
                  <a:schemeClr val="tx1">
                    <a:lumMod val="95000"/>
                    <a:lumOff val="5000"/>
                  </a:schemeClr>
                </a:solidFill>
              </a:rPr>
              <a:t>x</a:t>
            </a:r>
          </a:p>
        </p:txBody>
      </p:sp>
      <p:sp>
        <p:nvSpPr>
          <p:cNvPr id="20" name="Rectangle 19">
            <a:extLst>
              <a:ext uri="{FF2B5EF4-FFF2-40B4-BE49-F238E27FC236}">
                <a16:creationId xmlns:a16="http://schemas.microsoft.com/office/drawing/2014/main" id="{C3D7D1A6-5598-0887-C81C-911C807EF55B}"/>
              </a:ext>
            </a:extLst>
          </p:cNvPr>
          <p:cNvSpPr/>
          <p:nvPr/>
        </p:nvSpPr>
        <p:spPr>
          <a:xfrm>
            <a:off x="8259582" y="4585671"/>
            <a:ext cx="688475" cy="614442"/>
          </a:xfrm>
          <a:prstGeom prst="rect">
            <a:avLst/>
          </a:prstGeom>
          <a:solidFill>
            <a:schemeClr val="bg2">
              <a:alpha val="4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DAFCDBA-C653-DAC6-7375-88437F023B3B}"/>
              </a:ext>
            </a:extLst>
          </p:cNvPr>
          <p:cNvSpPr txBox="1"/>
          <p:nvPr/>
        </p:nvSpPr>
        <p:spPr>
          <a:xfrm>
            <a:off x="43415" y="3737764"/>
            <a:ext cx="6504547" cy="2585323"/>
          </a:xfrm>
          <a:prstGeom prst="rect">
            <a:avLst/>
          </a:prstGeom>
          <a:solidFill>
            <a:schemeClr val="accent6">
              <a:lumMod val="20000"/>
              <a:lumOff val="80000"/>
            </a:schemeClr>
          </a:solidFill>
        </p:spPr>
        <p:txBody>
          <a:bodyPr wrap="square" rtlCol="0">
            <a:spAutoFit/>
          </a:bodyPr>
          <a:lstStyle/>
          <a:p>
            <a:r>
              <a:rPr lang="en-US" dirty="0"/>
              <a:t>Order of Execution</a:t>
            </a:r>
          </a:p>
          <a:p>
            <a:pPr marL="285750" indent="-285750">
              <a:buFont typeface="Arial" panose="020B0604020202020204" pitchFamily="34" charset="0"/>
              <a:buChar char="•"/>
            </a:pPr>
            <a:r>
              <a:rPr lang="en-US" dirty="0"/>
              <a:t>global x is created and assigned value of 6</a:t>
            </a:r>
          </a:p>
          <a:p>
            <a:pPr marL="285750" indent="-285750">
              <a:buFont typeface="Arial" panose="020B0604020202020204" pitchFamily="34" charset="0"/>
              <a:buChar char="•"/>
            </a:pPr>
            <a:r>
              <a:rPr lang="en-US" dirty="0"/>
              <a:t>global y is created and assigned value of 7</a:t>
            </a:r>
          </a:p>
          <a:p>
            <a:pPr marL="285750" indent="-285750">
              <a:buFont typeface="Arial" panose="020B0604020202020204" pitchFamily="34" charset="0"/>
              <a:buChar char="•"/>
            </a:pPr>
            <a:r>
              <a:rPr lang="en-US" dirty="0"/>
              <a:t>square3() is called</a:t>
            </a:r>
          </a:p>
          <a:p>
            <a:pPr marL="285750" indent="-285750">
              <a:buFont typeface="Arial" panose="020B0604020202020204" pitchFamily="34" charset="0"/>
              <a:buChar char="•"/>
            </a:pPr>
            <a:r>
              <a:rPr lang="en-US" dirty="0"/>
              <a:t>local x is created and global x’s value (6) is given to local x</a:t>
            </a:r>
          </a:p>
          <a:p>
            <a:pPr marL="285750" indent="-285750">
              <a:buFont typeface="Arial" panose="020B0604020202020204" pitchFamily="34" charset="0"/>
              <a:buChar char="•"/>
            </a:pPr>
            <a:r>
              <a:rPr lang="en-US" dirty="0"/>
              <a:t>local x’s value is updated to 36</a:t>
            </a:r>
          </a:p>
          <a:p>
            <a:pPr marL="285750" indent="-285750">
              <a:buFont typeface="Arial" panose="020B0604020202020204" pitchFamily="34" charset="0"/>
              <a:buChar char="•"/>
            </a:pPr>
            <a:r>
              <a:rPr lang="en-US" dirty="0"/>
              <a:t>local x’s value is passed out of function and given to global x</a:t>
            </a:r>
          </a:p>
          <a:p>
            <a:pPr marL="285750" indent="-285750">
              <a:buFont typeface="Arial" panose="020B0604020202020204" pitchFamily="34" charset="0"/>
              <a:buChar char="•"/>
            </a:pPr>
            <a:r>
              <a:rPr lang="en-US" dirty="0"/>
              <a:t>print out the value of global x </a:t>
            </a:r>
          </a:p>
        </p:txBody>
      </p:sp>
      <p:grpSp>
        <p:nvGrpSpPr>
          <p:cNvPr id="50" name="Group 49">
            <a:extLst>
              <a:ext uri="{FF2B5EF4-FFF2-40B4-BE49-F238E27FC236}">
                <a16:creationId xmlns:a16="http://schemas.microsoft.com/office/drawing/2014/main" id="{A4C36C38-6B91-2D0C-A3F1-3255BD7909C6}"/>
              </a:ext>
            </a:extLst>
          </p:cNvPr>
          <p:cNvGrpSpPr/>
          <p:nvPr/>
        </p:nvGrpSpPr>
        <p:grpSpPr>
          <a:xfrm>
            <a:off x="6924311" y="2401173"/>
            <a:ext cx="851327" cy="809697"/>
            <a:chOff x="6924311" y="2401173"/>
            <a:chExt cx="851327" cy="809697"/>
          </a:xfrm>
        </p:grpSpPr>
        <p:sp>
          <p:nvSpPr>
            <p:cNvPr id="13" name="TextBox 12">
              <a:extLst>
                <a:ext uri="{FF2B5EF4-FFF2-40B4-BE49-F238E27FC236}">
                  <a16:creationId xmlns:a16="http://schemas.microsoft.com/office/drawing/2014/main" id="{1F2906A6-0D7B-1064-58EA-8DD814731E71}"/>
                </a:ext>
              </a:extLst>
            </p:cNvPr>
            <p:cNvSpPr txBox="1"/>
            <p:nvPr/>
          </p:nvSpPr>
          <p:spPr>
            <a:xfrm>
              <a:off x="7134247" y="2508042"/>
              <a:ext cx="445035" cy="523220"/>
            </a:xfrm>
            <a:prstGeom prst="rect">
              <a:avLst/>
            </a:prstGeom>
            <a:noFill/>
          </p:spPr>
          <p:txBody>
            <a:bodyPr wrap="square" rtlCol="0">
              <a:spAutoFit/>
            </a:bodyPr>
            <a:lstStyle/>
            <a:p>
              <a:r>
                <a:rPr lang="en-US" sz="2800" dirty="0">
                  <a:solidFill>
                    <a:schemeClr val="bg1">
                      <a:lumMod val="50000"/>
                    </a:schemeClr>
                  </a:solidFill>
                </a:rPr>
                <a:t>6</a:t>
              </a:r>
            </a:p>
          </p:txBody>
        </p:sp>
        <p:sp>
          <p:nvSpPr>
            <p:cNvPr id="32" name="Rectangle 31">
              <a:extLst>
                <a:ext uri="{FF2B5EF4-FFF2-40B4-BE49-F238E27FC236}">
                  <a16:creationId xmlns:a16="http://schemas.microsoft.com/office/drawing/2014/main" id="{49030888-6D35-D480-F7BE-30E1D7374C89}"/>
                </a:ext>
              </a:extLst>
            </p:cNvPr>
            <p:cNvSpPr/>
            <p:nvPr/>
          </p:nvSpPr>
          <p:spPr>
            <a:xfrm>
              <a:off x="6924311" y="240117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0D10D82E-CF34-E261-0EAF-CBAB23E7AC4B}"/>
              </a:ext>
            </a:extLst>
          </p:cNvPr>
          <p:cNvGrpSpPr/>
          <p:nvPr/>
        </p:nvGrpSpPr>
        <p:grpSpPr>
          <a:xfrm>
            <a:off x="7977147" y="2406993"/>
            <a:ext cx="851327" cy="809697"/>
            <a:chOff x="7977147" y="2406993"/>
            <a:chExt cx="851327" cy="809697"/>
          </a:xfrm>
        </p:grpSpPr>
        <p:sp>
          <p:nvSpPr>
            <p:cNvPr id="15" name="TextBox 14">
              <a:extLst>
                <a:ext uri="{FF2B5EF4-FFF2-40B4-BE49-F238E27FC236}">
                  <a16:creationId xmlns:a16="http://schemas.microsoft.com/office/drawing/2014/main" id="{2F622239-1C3D-D08C-A7E4-D0CB08D02D7D}"/>
                </a:ext>
              </a:extLst>
            </p:cNvPr>
            <p:cNvSpPr txBox="1"/>
            <p:nvPr/>
          </p:nvSpPr>
          <p:spPr>
            <a:xfrm>
              <a:off x="8166214" y="2503685"/>
              <a:ext cx="445035" cy="523220"/>
            </a:xfrm>
            <a:prstGeom prst="rect">
              <a:avLst/>
            </a:prstGeom>
            <a:noFill/>
          </p:spPr>
          <p:txBody>
            <a:bodyPr wrap="square" rtlCol="0">
              <a:spAutoFit/>
            </a:bodyPr>
            <a:lstStyle/>
            <a:p>
              <a:r>
                <a:rPr lang="en-US" sz="2800" dirty="0">
                  <a:solidFill>
                    <a:schemeClr val="bg1">
                      <a:lumMod val="50000"/>
                    </a:schemeClr>
                  </a:solidFill>
                </a:rPr>
                <a:t>7</a:t>
              </a:r>
            </a:p>
          </p:txBody>
        </p:sp>
        <p:sp>
          <p:nvSpPr>
            <p:cNvPr id="33" name="Rectangle 32">
              <a:extLst>
                <a:ext uri="{FF2B5EF4-FFF2-40B4-BE49-F238E27FC236}">
                  <a16:creationId xmlns:a16="http://schemas.microsoft.com/office/drawing/2014/main" id="{75254101-F184-B04B-79F6-F0745730503B}"/>
                </a:ext>
              </a:extLst>
            </p:cNvPr>
            <p:cNvSpPr/>
            <p:nvPr/>
          </p:nvSpPr>
          <p:spPr>
            <a:xfrm>
              <a:off x="7977147" y="2406993"/>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86C8DA2-F983-4E87-DE11-A1986B41728D}"/>
              </a:ext>
            </a:extLst>
          </p:cNvPr>
          <p:cNvGrpSpPr/>
          <p:nvPr/>
        </p:nvGrpSpPr>
        <p:grpSpPr>
          <a:xfrm>
            <a:off x="7349974" y="3053314"/>
            <a:ext cx="1674135" cy="2265513"/>
            <a:chOff x="7356765" y="3031262"/>
            <a:chExt cx="1674135" cy="2265513"/>
          </a:xfrm>
        </p:grpSpPr>
        <p:grpSp>
          <p:nvGrpSpPr>
            <p:cNvPr id="52" name="Group 51">
              <a:extLst>
                <a:ext uri="{FF2B5EF4-FFF2-40B4-BE49-F238E27FC236}">
                  <a16:creationId xmlns:a16="http://schemas.microsoft.com/office/drawing/2014/main" id="{476A3264-EC65-6626-8043-8409A65A8D76}"/>
                </a:ext>
              </a:extLst>
            </p:cNvPr>
            <p:cNvGrpSpPr/>
            <p:nvPr/>
          </p:nvGrpSpPr>
          <p:grpSpPr>
            <a:xfrm>
              <a:off x="7356765" y="3031262"/>
              <a:ext cx="1437369" cy="2172786"/>
              <a:chOff x="7356765" y="3031262"/>
              <a:chExt cx="1437369" cy="2172786"/>
            </a:xfrm>
          </p:grpSpPr>
          <p:sp>
            <p:nvSpPr>
              <p:cNvPr id="22" name="TextBox 21">
                <a:extLst>
                  <a:ext uri="{FF2B5EF4-FFF2-40B4-BE49-F238E27FC236}">
                    <a16:creationId xmlns:a16="http://schemas.microsoft.com/office/drawing/2014/main" id="{CA2ADE9C-C7F6-32B0-F94C-AD16E89AF251}"/>
                  </a:ext>
                </a:extLst>
              </p:cNvPr>
              <p:cNvSpPr txBox="1"/>
              <p:nvPr/>
            </p:nvSpPr>
            <p:spPr>
              <a:xfrm>
                <a:off x="8349099" y="4680828"/>
                <a:ext cx="445035" cy="523220"/>
              </a:xfrm>
              <a:prstGeom prst="rect">
                <a:avLst/>
              </a:prstGeom>
              <a:noFill/>
            </p:spPr>
            <p:txBody>
              <a:bodyPr wrap="square" rtlCol="0">
                <a:spAutoFit/>
              </a:bodyPr>
              <a:lstStyle/>
              <a:p>
                <a:r>
                  <a:rPr lang="en-US" sz="2800" dirty="0">
                    <a:solidFill>
                      <a:schemeClr val="bg1">
                        <a:lumMod val="50000"/>
                      </a:schemeClr>
                    </a:solidFill>
                  </a:rPr>
                  <a:t>6</a:t>
                </a:r>
              </a:p>
            </p:txBody>
          </p:sp>
          <p:cxnSp>
            <p:nvCxnSpPr>
              <p:cNvPr id="36" name="Straight Arrow Connector 35">
                <a:extLst>
                  <a:ext uri="{FF2B5EF4-FFF2-40B4-BE49-F238E27FC236}">
                    <a16:creationId xmlns:a16="http://schemas.microsoft.com/office/drawing/2014/main" id="{E305AA13-6BA1-3791-C69C-4BEADFE76910}"/>
                  </a:ext>
                </a:extLst>
              </p:cNvPr>
              <p:cNvCxnSpPr>
                <a:cxnSpLocks/>
                <a:stCxn id="13" idx="2"/>
              </p:cNvCxnSpPr>
              <p:nvPr/>
            </p:nvCxnSpPr>
            <p:spPr>
              <a:xfrm>
                <a:off x="7356765" y="3031262"/>
                <a:ext cx="1054319" cy="1729202"/>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2447708-FD85-D793-9E64-093EC49E0E07}"/>
                </a:ext>
              </a:extLst>
            </p:cNvPr>
            <p:cNvSpPr/>
            <p:nvPr/>
          </p:nvSpPr>
          <p:spPr>
            <a:xfrm>
              <a:off x="8179573" y="4487078"/>
              <a:ext cx="851327" cy="809697"/>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64F37DCA-9A2B-38FC-0E1A-D3693CD9969A}"/>
              </a:ext>
            </a:extLst>
          </p:cNvPr>
          <p:cNvSpPr txBox="1"/>
          <p:nvPr/>
        </p:nvSpPr>
        <p:spPr>
          <a:xfrm>
            <a:off x="8261277" y="4672641"/>
            <a:ext cx="669083" cy="499457"/>
          </a:xfrm>
          <a:prstGeom prst="rect">
            <a:avLst/>
          </a:prstGeom>
          <a:solidFill>
            <a:schemeClr val="accent6">
              <a:lumMod val="20000"/>
              <a:lumOff val="80000"/>
            </a:schemeClr>
          </a:solidFill>
        </p:spPr>
        <p:txBody>
          <a:bodyPr wrap="square" rtlCol="0">
            <a:spAutoFit/>
          </a:bodyPr>
          <a:lstStyle/>
          <a:p>
            <a:r>
              <a:rPr lang="en-US" sz="2800" dirty="0">
                <a:solidFill>
                  <a:schemeClr val="tx1">
                    <a:lumMod val="95000"/>
                    <a:lumOff val="5000"/>
                  </a:schemeClr>
                </a:solidFill>
              </a:rPr>
              <a:t>36</a:t>
            </a:r>
          </a:p>
        </p:txBody>
      </p:sp>
      <p:grpSp>
        <p:nvGrpSpPr>
          <p:cNvPr id="54" name="Group 53">
            <a:extLst>
              <a:ext uri="{FF2B5EF4-FFF2-40B4-BE49-F238E27FC236}">
                <a16:creationId xmlns:a16="http://schemas.microsoft.com/office/drawing/2014/main" id="{540B8DE3-5A81-9D64-EE3D-4E02AA7ACB2C}"/>
              </a:ext>
            </a:extLst>
          </p:cNvPr>
          <p:cNvGrpSpPr/>
          <p:nvPr/>
        </p:nvGrpSpPr>
        <p:grpSpPr>
          <a:xfrm>
            <a:off x="7062106" y="2532809"/>
            <a:ext cx="1737368" cy="2179018"/>
            <a:chOff x="7797521" y="2564799"/>
            <a:chExt cx="1737368" cy="2179018"/>
          </a:xfrm>
        </p:grpSpPr>
        <p:cxnSp>
          <p:nvCxnSpPr>
            <p:cNvPr id="40" name="Straight Arrow Connector 39">
              <a:extLst>
                <a:ext uri="{FF2B5EF4-FFF2-40B4-BE49-F238E27FC236}">
                  <a16:creationId xmlns:a16="http://schemas.microsoft.com/office/drawing/2014/main" id="{C8831FC2-A06B-6946-9A69-F9753C2DE761}"/>
                </a:ext>
              </a:extLst>
            </p:cNvPr>
            <p:cNvCxnSpPr>
              <a:cxnSpLocks/>
            </p:cNvCxnSpPr>
            <p:nvPr/>
          </p:nvCxnSpPr>
          <p:spPr>
            <a:xfrm flipH="1" flipV="1">
              <a:off x="8633602" y="3114988"/>
              <a:ext cx="901287" cy="1628829"/>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7BF9F59D-E825-AA81-1C2D-13B0DABF7D6F}"/>
                </a:ext>
              </a:extLst>
            </p:cNvPr>
            <p:cNvGrpSpPr/>
            <p:nvPr/>
          </p:nvGrpSpPr>
          <p:grpSpPr>
            <a:xfrm>
              <a:off x="7797521" y="2564799"/>
              <a:ext cx="586911" cy="550189"/>
              <a:chOff x="8072899" y="2696591"/>
              <a:chExt cx="586911" cy="550189"/>
            </a:xfrm>
          </p:grpSpPr>
          <p:sp>
            <p:nvSpPr>
              <p:cNvPr id="45" name="TextBox 44">
                <a:extLst>
                  <a:ext uri="{FF2B5EF4-FFF2-40B4-BE49-F238E27FC236}">
                    <a16:creationId xmlns:a16="http://schemas.microsoft.com/office/drawing/2014/main" id="{CE634582-6D48-78E7-60F2-62EF85931309}"/>
                  </a:ext>
                </a:extLst>
              </p:cNvPr>
              <p:cNvSpPr txBox="1"/>
              <p:nvPr/>
            </p:nvSpPr>
            <p:spPr>
              <a:xfrm>
                <a:off x="8072900" y="2696591"/>
                <a:ext cx="586910" cy="550189"/>
              </a:xfrm>
              <a:prstGeom prst="rect">
                <a:avLst/>
              </a:prstGeom>
              <a:solidFill>
                <a:schemeClr val="accent6">
                  <a:lumMod val="20000"/>
                  <a:lumOff val="80000"/>
                </a:schemeClr>
              </a:solidFill>
            </p:spPr>
            <p:txBody>
              <a:bodyPr wrap="square" rtlCol="0">
                <a:spAutoFit/>
              </a:bodyPr>
              <a:lstStyle/>
              <a:p>
                <a:endParaRPr lang="en-US" dirty="0"/>
              </a:p>
            </p:txBody>
          </p:sp>
          <p:sp>
            <p:nvSpPr>
              <p:cNvPr id="47" name="TextBox 46">
                <a:extLst>
                  <a:ext uri="{FF2B5EF4-FFF2-40B4-BE49-F238E27FC236}">
                    <a16:creationId xmlns:a16="http://schemas.microsoft.com/office/drawing/2014/main" id="{68A13B98-BF5C-2C95-8DEF-C02162CD823E}"/>
                  </a:ext>
                </a:extLst>
              </p:cNvPr>
              <p:cNvSpPr txBox="1"/>
              <p:nvPr/>
            </p:nvSpPr>
            <p:spPr>
              <a:xfrm>
                <a:off x="8072899" y="2756789"/>
                <a:ext cx="501407" cy="400110"/>
              </a:xfrm>
              <a:prstGeom prst="rect">
                <a:avLst/>
              </a:prstGeom>
              <a:noFill/>
            </p:spPr>
            <p:txBody>
              <a:bodyPr wrap="square" rtlCol="0">
                <a:spAutoFit/>
              </a:bodyPr>
              <a:lstStyle/>
              <a:p>
                <a:r>
                  <a:rPr lang="en-US" sz="2000" dirty="0"/>
                  <a:t>36</a:t>
                </a:r>
              </a:p>
            </p:txBody>
          </p:sp>
        </p:grpSp>
      </p:grpSp>
      <p:pic>
        <p:nvPicPr>
          <p:cNvPr id="5" name="Picture 4">
            <a:extLst>
              <a:ext uri="{FF2B5EF4-FFF2-40B4-BE49-F238E27FC236}">
                <a16:creationId xmlns:a16="http://schemas.microsoft.com/office/drawing/2014/main" id="{3FD40A0A-78F1-D1C0-86EA-EC0D55CB98FD}"/>
              </a:ext>
            </a:extLst>
          </p:cNvPr>
          <p:cNvPicPr>
            <a:picLocks noChangeAspect="1"/>
          </p:cNvPicPr>
          <p:nvPr/>
        </p:nvPicPr>
        <p:blipFill>
          <a:blip r:embed="rId2"/>
          <a:stretch>
            <a:fillRect/>
          </a:stretch>
        </p:blipFill>
        <p:spPr>
          <a:xfrm>
            <a:off x="-41388" y="1180028"/>
            <a:ext cx="6348309" cy="2442290"/>
          </a:xfrm>
          <a:prstGeom prst="rect">
            <a:avLst/>
          </a:prstGeom>
        </p:spPr>
      </p:pic>
    </p:spTree>
    <p:extLst>
      <p:ext uri="{BB962C8B-B14F-4D97-AF65-F5344CB8AC3E}">
        <p14:creationId xmlns:p14="http://schemas.microsoft.com/office/powerpoint/2010/main" val="221987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{11E43FB8-8E4D-4664-82CC-CCB9C767BD2C}tf33968143_win32</Template>
  <TotalTime>271</TotalTime>
  <Words>730</Words>
  <Application>Microsoft Office PowerPoint</Application>
  <PresentationFormat>Widescreen</PresentationFormat>
  <Paragraphs>120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Office Theme</vt:lpstr>
      <vt:lpstr>Functions and scopes</vt:lpstr>
      <vt:lpstr>Function</vt:lpstr>
      <vt:lpstr>Function</vt:lpstr>
      <vt:lpstr>Function Definition</vt:lpstr>
      <vt:lpstr>Built-in Functions vs user defined functions</vt:lpstr>
      <vt:lpstr>Variable Scopes</vt:lpstr>
      <vt:lpstr>Variable Scopes</vt:lpstr>
      <vt:lpstr>Variable Scopes</vt:lpstr>
      <vt:lpstr>Variable Scopes</vt:lpstr>
      <vt:lpstr>Variable Scopes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dc:title>
  <dc:creator>Lu, Lingma</dc:creator>
  <cp:lastModifiedBy>Lu, Lingma</cp:lastModifiedBy>
  <cp:revision>3</cp:revision>
  <dcterms:created xsi:type="dcterms:W3CDTF">2024-01-10T16:21:39Z</dcterms:created>
  <dcterms:modified xsi:type="dcterms:W3CDTF">2024-07-09T13:01:10Z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